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2"/>
  </p:notesMasterIdLst>
  <p:sldIdLst>
    <p:sldId id="280" r:id="rId2"/>
    <p:sldId id="339" r:id="rId3"/>
    <p:sldId id="566" r:id="rId4"/>
    <p:sldId id="535" r:id="rId5"/>
    <p:sldId id="536" r:id="rId6"/>
    <p:sldId id="540" r:id="rId7"/>
    <p:sldId id="538" r:id="rId8"/>
    <p:sldId id="539" r:id="rId9"/>
    <p:sldId id="541" r:id="rId10"/>
    <p:sldId id="547" r:id="rId11"/>
    <p:sldId id="548" r:id="rId12"/>
    <p:sldId id="549" r:id="rId13"/>
    <p:sldId id="550" r:id="rId14"/>
    <p:sldId id="551" r:id="rId15"/>
    <p:sldId id="556" r:id="rId16"/>
    <p:sldId id="562" r:id="rId17"/>
    <p:sldId id="563" r:id="rId18"/>
    <p:sldId id="564" r:id="rId19"/>
    <p:sldId id="565" r:id="rId20"/>
    <p:sldId id="561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C286A"/>
    <a:srgbClr val="FE5F26"/>
    <a:srgbClr val="FDBB27"/>
    <a:srgbClr val="FF0000"/>
    <a:srgbClr val="F7A7B2"/>
    <a:srgbClr val="CC99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4" autoAdjust="0"/>
    <p:restoredTop sz="94627" autoAdjust="0"/>
  </p:normalViewPr>
  <p:slideViewPr>
    <p:cSldViewPr>
      <p:cViewPr varScale="1">
        <p:scale>
          <a:sx n="88" d="100"/>
          <a:sy n="88" d="100"/>
        </p:scale>
        <p:origin x="108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8DAA529-1C47-41A6-A996-D3A5BA3E8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653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298800-CAC6-4F58-8EF8-96537F6644B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524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785269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78356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50023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072716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06588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976709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976709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976709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976709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97670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458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7D2F28E-B12E-4E32-A452-DDA45712AFD6}" type="slidenum">
              <a:rPr lang="en-US" sz="1200"/>
              <a:pPr algn="r"/>
              <a:t>20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5418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7480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447697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85681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67870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90332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7716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64416-02D3-4446-9343-2A06AA9B9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62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759DD-B6E0-4FA9-B228-B6F367EE7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91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61280-7729-425E-B882-287A5CB7B8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78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BE599-F2F5-4EA2-866A-BA04646FF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054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595F4-CF55-47C9-B260-6A5C2C430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60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E0DC9-92E4-4680-927A-6B6ED6F364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22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805EB-BA9A-4759-A95F-F99F430A4D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13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6C785-6111-4435-8846-88FF74E0A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17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07D9E-1644-4947-87B1-19594C069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50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A5FF5-4A91-4C0D-B54C-2E826ACFED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37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CCCD-3230-460C-A103-675BFE65D6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36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D864C-84DF-40F6-B18F-77D9B7FEFD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5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6EE8-AAAF-46ED-9625-4180719E15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12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07CCC94-506D-42AC-A9A9-46E26348B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latin typeface="Tahoma" panose="020B0604030504040204" pitchFamily="34" charset="0"/>
              </a:rPr>
              <a:t>Chem. 133 – 4/6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charset="0"/>
              </a:rPr>
              <a:t>NMR Spectrometry</a:t>
            </a:r>
            <a:br>
              <a:rPr lang="en-US" altLang="en-US" dirty="0">
                <a:latin typeface="Tahoma" charset="0"/>
              </a:rPr>
            </a:br>
            <a:r>
              <a:rPr lang="en-US" altLang="en-US" sz="3600" dirty="0">
                <a:latin typeface="Tahoma" charset="0"/>
              </a:rPr>
              <a:t>Theory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>
                <a:latin typeface="Tahoma" charset="0"/>
              </a:rPr>
              <a:t>Spin</a:t>
            </a:r>
          </a:p>
          <a:p>
            <a:pPr lvl="1"/>
            <a:r>
              <a:rPr lang="en-US" altLang="en-US" sz="2400" dirty="0">
                <a:latin typeface="Tahoma" charset="0"/>
              </a:rPr>
              <a:t>a magnetic property that sub atomic particles have (electrons, some nuclei)</a:t>
            </a:r>
          </a:p>
          <a:p>
            <a:pPr lvl="1"/>
            <a:r>
              <a:rPr lang="en-US" altLang="en-US" sz="2400" dirty="0">
                <a:latin typeface="Tahoma" charset="0"/>
              </a:rPr>
              <a:t>some combinations do not result in observable spin (paired electrons have no observable spin; many nuclei have no observable spin)</a:t>
            </a:r>
          </a:p>
          <a:p>
            <a:pPr lvl="1"/>
            <a:r>
              <a:rPr lang="en-US" altLang="en-US" sz="2400" dirty="0">
                <a:latin typeface="Tahoma" charset="0"/>
              </a:rPr>
              <a:t>Electron spin transitions occur at higher energies and are the basis of electron paramagnetic spectroscopy (EPR)</a:t>
            </a:r>
          </a:p>
          <a:p>
            <a:pPr lvl="1"/>
            <a:r>
              <a:rPr lang="en-US" altLang="en-US" sz="2400" dirty="0">
                <a:latin typeface="Tahoma" charset="0"/>
              </a:rPr>
              <a:t>Nuclear spin given by </a:t>
            </a:r>
            <a:r>
              <a:rPr lang="en-US" altLang="en-US" sz="2400" b="1" dirty="0">
                <a:latin typeface="Tahoma" charset="0"/>
              </a:rPr>
              <a:t>Nuclear Spin Quantum Number</a:t>
            </a:r>
            <a:r>
              <a:rPr lang="en-US" altLang="en-US" sz="2400" dirty="0">
                <a:latin typeface="Tahoma" charset="0"/>
              </a:rPr>
              <a:t> (</a:t>
            </a:r>
            <a:r>
              <a:rPr lang="en-US" altLang="en-US" sz="2400" b="1" dirty="0">
                <a:latin typeface="Tahoma" charset="0"/>
              </a:rPr>
              <a:t>I</a:t>
            </a:r>
            <a:r>
              <a:rPr lang="en-US" altLang="en-US" sz="2400" dirty="0">
                <a:latin typeface="Tahoma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7225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charset="0"/>
              </a:rPr>
              <a:t>NMR Spectrometry</a:t>
            </a:r>
            <a:br>
              <a:rPr lang="en-US" altLang="en-US" dirty="0">
                <a:latin typeface="Tahoma" charset="0"/>
              </a:rPr>
            </a:br>
            <a:r>
              <a:rPr lang="en-US" altLang="en-US" sz="3600" dirty="0">
                <a:latin typeface="Tahoma" charset="0"/>
              </a:rPr>
              <a:t>Theory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>
                <a:latin typeface="Tahoma" charset="0"/>
              </a:rPr>
              <a:t>Nuclear Spin (continued)</a:t>
            </a:r>
          </a:p>
          <a:p>
            <a:pPr lvl="1"/>
            <a:r>
              <a:rPr lang="en-US" altLang="en-US" sz="2400" dirty="0">
                <a:latin typeface="Tahoma" charset="0"/>
              </a:rPr>
              <a:t>I = 0 nuclei </a:t>
            </a:r>
            <a:r>
              <a:rPr lang="en-US" altLang="en-US" sz="2400" dirty="0">
                <a:latin typeface="Tahoma" charset="0"/>
                <a:cs typeface="Arial" charset="0"/>
              </a:rPr>
              <a:t>→ no spin (not useful in NMR) – e.g. </a:t>
            </a:r>
            <a:r>
              <a:rPr lang="en-US" altLang="en-US" sz="2400" baseline="30000" dirty="0">
                <a:latin typeface="Tahoma" charset="0"/>
                <a:cs typeface="Arial" charset="0"/>
              </a:rPr>
              <a:t>12</a:t>
            </a:r>
            <a:r>
              <a:rPr lang="en-US" altLang="en-US" sz="2400" dirty="0">
                <a:latin typeface="Tahoma" charset="0"/>
                <a:cs typeface="Arial" charset="0"/>
              </a:rPr>
              <a:t>C</a:t>
            </a:r>
          </a:p>
          <a:p>
            <a:pPr lvl="1"/>
            <a:r>
              <a:rPr lang="en-US" altLang="en-US" sz="2400" dirty="0">
                <a:latin typeface="Tahoma" charset="0"/>
                <a:cs typeface="Arial" charset="0"/>
              </a:rPr>
              <a:t>I = ½ nuclei → most commonly used nuclei (</a:t>
            </a:r>
            <a:r>
              <a:rPr lang="en-US" altLang="en-US" sz="2400" baseline="30000" dirty="0">
                <a:latin typeface="Tahoma" charset="0"/>
                <a:cs typeface="Arial" charset="0"/>
              </a:rPr>
              <a:t>1</a:t>
            </a:r>
            <a:r>
              <a:rPr lang="en-US" altLang="en-US" sz="2400" dirty="0">
                <a:latin typeface="Tahoma" charset="0"/>
                <a:cs typeface="Arial" charset="0"/>
              </a:rPr>
              <a:t>H, </a:t>
            </a:r>
            <a:r>
              <a:rPr lang="en-US" altLang="en-US" sz="2400" baseline="30000" dirty="0">
                <a:latin typeface="Tahoma" charset="0"/>
                <a:cs typeface="Arial" charset="0"/>
              </a:rPr>
              <a:t>13</a:t>
            </a:r>
            <a:r>
              <a:rPr lang="en-US" altLang="en-US" sz="2400" dirty="0">
                <a:latin typeface="Tahoma" charset="0"/>
                <a:cs typeface="Arial" charset="0"/>
              </a:rPr>
              <a:t>C, </a:t>
            </a:r>
            <a:r>
              <a:rPr lang="en-US" altLang="en-US" sz="2400" baseline="30000" dirty="0">
                <a:latin typeface="Tahoma" charset="0"/>
                <a:cs typeface="Arial" charset="0"/>
              </a:rPr>
              <a:t>19</a:t>
            </a:r>
            <a:r>
              <a:rPr lang="en-US" altLang="en-US" sz="2400" dirty="0">
                <a:latin typeface="Tahoma" charset="0"/>
                <a:cs typeface="Arial" charset="0"/>
              </a:rPr>
              <a:t>F, many others)</a:t>
            </a:r>
          </a:p>
          <a:p>
            <a:pPr lvl="1"/>
            <a:r>
              <a:rPr lang="en-US" altLang="en-US" sz="2400" dirty="0">
                <a:latin typeface="Tahoma" charset="0"/>
                <a:cs typeface="Arial" charset="0"/>
              </a:rPr>
              <a:t>I &gt; 1 nuclei → used occasionally, important for spin-spin coupling</a:t>
            </a:r>
          </a:p>
          <a:p>
            <a:pPr lvl="1"/>
            <a:r>
              <a:rPr lang="en-US" altLang="en-US" sz="2400" dirty="0">
                <a:latin typeface="Tahoma" charset="0"/>
                <a:cs typeface="Arial" charset="0"/>
              </a:rPr>
              <a:t>number of different spin states (m) = 2I + 1</a:t>
            </a:r>
          </a:p>
          <a:p>
            <a:pPr lvl="1"/>
            <a:r>
              <a:rPr lang="en-US" altLang="en-US" sz="2400" dirty="0">
                <a:latin typeface="Tahoma" charset="0"/>
                <a:cs typeface="Arial" charset="0"/>
              </a:rPr>
              <a:t>examples:</a:t>
            </a:r>
          </a:p>
          <a:p>
            <a:pPr lvl="2"/>
            <a:r>
              <a:rPr lang="en-US" altLang="en-US" sz="2000" baseline="30000" dirty="0">
                <a:latin typeface="Tahoma" charset="0"/>
                <a:cs typeface="Arial" charset="0"/>
              </a:rPr>
              <a:t>1</a:t>
            </a:r>
            <a:r>
              <a:rPr lang="en-US" altLang="en-US" sz="2000" dirty="0">
                <a:latin typeface="Tahoma" charset="0"/>
                <a:cs typeface="Arial" charset="0"/>
              </a:rPr>
              <a:t>H (I = ½), 2 states</a:t>
            </a:r>
          </a:p>
          <a:p>
            <a:pPr lvl="2"/>
            <a:r>
              <a:rPr lang="en-US" altLang="en-US" sz="2000" baseline="30000" dirty="0">
                <a:latin typeface="Tahoma" charset="0"/>
                <a:cs typeface="Arial" charset="0"/>
              </a:rPr>
              <a:t>2</a:t>
            </a:r>
            <a:r>
              <a:rPr lang="en-US" altLang="en-US" sz="2000" dirty="0">
                <a:latin typeface="Tahoma" charset="0"/>
                <a:cs typeface="Arial" charset="0"/>
              </a:rPr>
              <a:t>H (I = 1), 3 states</a:t>
            </a: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V="1">
            <a:off x="6019800" y="5105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629400" y="5029200"/>
            <a:ext cx="2057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up state (m = +1/2)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6019800" y="5486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629400" y="5486400"/>
            <a:ext cx="2286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down state (m = -1/2)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5334000" y="5638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5334000" y="6019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5334000" y="60198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5943600" y="5486400"/>
            <a:ext cx="1828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up state (m = 1)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5867400" y="5867400"/>
            <a:ext cx="2057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middle state (m = 0)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5867400" y="6248400"/>
            <a:ext cx="2057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down state (m = -1)</a:t>
            </a:r>
          </a:p>
        </p:txBody>
      </p:sp>
    </p:spTree>
    <p:extLst>
      <p:ext uri="{BB962C8B-B14F-4D97-AF65-F5344CB8AC3E}">
        <p14:creationId xmlns:p14="http://schemas.microsoft.com/office/powerpoint/2010/main" val="306469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4" grpId="0" animBg="1"/>
      <p:bldP spid="4" grpId="1" animBg="1"/>
      <p:bldP spid="5" grpId="0"/>
      <p:bldP spid="5" grpId="1"/>
      <p:bldP spid="6" grpId="0" animBg="1"/>
      <p:bldP spid="6" grpId="1" animBg="1"/>
      <p:bldP spid="7" grpId="0"/>
      <p:bldP spid="7" grpId="1"/>
      <p:bldP spid="8" grpId="0" animBg="1"/>
      <p:bldP spid="9" grpId="0" animBg="1"/>
      <p:bldP spid="10" grpId="0" animBg="1"/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charset="0"/>
              </a:rPr>
              <a:t>NMR Spectrometry</a:t>
            </a:r>
            <a:br>
              <a:rPr lang="en-US" altLang="en-US" dirty="0">
                <a:latin typeface="Tahoma" charset="0"/>
              </a:rPr>
            </a:br>
            <a:r>
              <a:rPr lang="en-US" altLang="en-US" sz="3600" dirty="0">
                <a:latin typeface="Tahoma" charset="0"/>
              </a:rPr>
              <a:t>Theory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304800" y="1493838"/>
            <a:ext cx="4093029" cy="4525963"/>
          </a:xfrm>
        </p:spPr>
        <p:txBody>
          <a:bodyPr/>
          <a:lstStyle/>
          <a:p>
            <a:r>
              <a:rPr lang="en-US" altLang="en-US" sz="2400" dirty="0"/>
              <a:t>Effect of External Magnetic Field on Nuclei States</a:t>
            </a:r>
          </a:p>
          <a:p>
            <a:pPr lvl="1"/>
            <a:r>
              <a:rPr lang="en-US" altLang="en-US" sz="2000" dirty="0"/>
              <a:t>aligned nuclei (m = +1/2) have slightly lower energy (are more stable) than anti-aligned states (m = -1/2)</a:t>
            </a:r>
          </a:p>
          <a:p>
            <a:pPr lvl="1"/>
            <a:r>
              <a:rPr lang="en-US" altLang="en-US" sz="2000" dirty="0"/>
              <a:t>the greater the magnetic field </a:t>
            </a:r>
            <a:r>
              <a:rPr lang="en-US" altLang="en-US" sz="2000" dirty="0" smtClean="0"/>
              <a:t>(H), </a:t>
            </a:r>
            <a:r>
              <a:rPr lang="en-US" altLang="en-US" sz="2000" dirty="0"/>
              <a:t>the greater the energy difference between the states</a:t>
            </a:r>
          </a:p>
        </p:txBody>
      </p:sp>
      <p:sp>
        <p:nvSpPr>
          <p:cNvPr id="14" name="Line 4"/>
          <p:cNvSpPr>
            <a:spLocks noChangeShapeType="1"/>
          </p:cNvSpPr>
          <p:nvPr/>
        </p:nvSpPr>
        <p:spPr bwMode="auto">
          <a:xfrm flipV="1">
            <a:off x="5105400" y="3124200"/>
            <a:ext cx="0" cy="167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4572000" y="2514600"/>
            <a:ext cx="3657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Applied Magnetic Field </a:t>
            </a:r>
            <a:r>
              <a:rPr lang="en-US" altLang="en-US" dirty="0" smtClean="0"/>
              <a:t>H</a:t>
            </a:r>
            <a:r>
              <a:rPr lang="en-US" altLang="en-US" baseline="-25000" dirty="0"/>
              <a:t>0</a:t>
            </a:r>
            <a:r>
              <a:rPr lang="en-US" altLang="en-US" dirty="0" smtClean="0"/>
              <a:t>* (also have used B</a:t>
            </a:r>
            <a:r>
              <a:rPr lang="en-US" altLang="en-US" baseline="-25000" dirty="0" smtClean="0"/>
              <a:t>0</a:t>
            </a:r>
            <a:r>
              <a:rPr lang="en-US" altLang="en-US" dirty="0" smtClean="0"/>
              <a:t> in past)</a:t>
            </a:r>
            <a:endParaRPr lang="en-US" altLang="en-US" dirty="0"/>
          </a:p>
        </p:txBody>
      </p:sp>
      <p:sp>
        <p:nvSpPr>
          <p:cNvPr id="16" name="Line 6"/>
          <p:cNvSpPr>
            <a:spLocks noChangeShapeType="1"/>
          </p:cNvSpPr>
          <p:nvPr/>
        </p:nvSpPr>
        <p:spPr bwMode="auto">
          <a:xfrm flipV="1">
            <a:off x="5943600" y="35814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6324600" y="3581400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“up” state – m = +1/2</a:t>
            </a:r>
          </a:p>
        </p:txBody>
      </p:sp>
      <p:sp>
        <p:nvSpPr>
          <p:cNvPr id="18" name="Line 8"/>
          <p:cNvSpPr>
            <a:spLocks noChangeShapeType="1"/>
          </p:cNvSpPr>
          <p:nvPr/>
        </p:nvSpPr>
        <p:spPr bwMode="auto">
          <a:xfrm>
            <a:off x="5943600" y="4267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6324600" y="4267200"/>
            <a:ext cx="281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“down” state – m = -1/2</a:t>
            </a: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3429000" y="5257800"/>
            <a:ext cx="419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Note: arrows drawn at angles because spin vectors </a:t>
            </a:r>
            <a:r>
              <a:rPr lang="en-US" altLang="en-US" dirty="0" err="1"/>
              <a:t>precess</a:t>
            </a:r>
            <a:r>
              <a:rPr lang="en-US" altLang="en-US" dirty="0"/>
              <a:t> about </a:t>
            </a:r>
            <a:r>
              <a:rPr lang="en-US" altLang="en-US" dirty="0" smtClean="0"/>
              <a:t>H</a:t>
            </a:r>
            <a:endParaRPr lang="en-US" altLang="en-US" baseline="-25000" dirty="0"/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 flipV="1">
            <a:off x="8077200" y="5410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13"/>
          <p:cNvSpPr>
            <a:spLocks noChangeShapeType="1"/>
          </p:cNvSpPr>
          <p:nvPr/>
        </p:nvSpPr>
        <p:spPr bwMode="auto">
          <a:xfrm flipV="1">
            <a:off x="8077200" y="53340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14"/>
          <p:cNvSpPr>
            <a:spLocks noChangeShapeType="1"/>
          </p:cNvSpPr>
          <p:nvPr/>
        </p:nvSpPr>
        <p:spPr bwMode="auto">
          <a:xfrm flipH="1" flipV="1">
            <a:off x="8001000" y="54102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5"/>
          <p:cNvSpPr>
            <a:spLocks noChangeShapeType="1"/>
          </p:cNvSpPr>
          <p:nvPr/>
        </p:nvSpPr>
        <p:spPr bwMode="auto">
          <a:xfrm flipV="1">
            <a:off x="80772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6"/>
          <p:cNvSpPr>
            <a:spLocks noChangeShapeType="1"/>
          </p:cNvSpPr>
          <p:nvPr/>
        </p:nvSpPr>
        <p:spPr bwMode="auto">
          <a:xfrm flipV="1">
            <a:off x="8077200" y="54864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Oval 17"/>
          <p:cNvSpPr>
            <a:spLocks noChangeArrowheads="1"/>
          </p:cNvSpPr>
          <p:nvPr/>
        </p:nvSpPr>
        <p:spPr bwMode="auto">
          <a:xfrm>
            <a:off x="7848600" y="5334000"/>
            <a:ext cx="5334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" name="Text Box 18"/>
          <p:cNvSpPr txBox="1">
            <a:spLocks noChangeArrowheads="1"/>
          </p:cNvSpPr>
          <p:nvPr/>
        </p:nvSpPr>
        <p:spPr bwMode="auto">
          <a:xfrm>
            <a:off x="6858000" y="4953000"/>
            <a:ext cx="2362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/>
              <a:t>path made by vector tips</a:t>
            </a:r>
          </a:p>
        </p:txBody>
      </p:sp>
      <p:sp>
        <p:nvSpPr>
          <p:cNvPr id="28" name="Line 19"/>
          <p:cNvSpPr>
            <a:spLocks noChangeShapeType="1"/>
          </p:cNvSpPr>
          <p:nvPr/>
        </p:nvSpPr>
        <p:spPr bwMode="auto">
          <a:xfrm flipV="1">
            <a:off x="8077200" y="54102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2438400" y="5943600"/>
            <a:ext cx="6400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*Note: technically </a:t>
            </a:r>
            <a:r>
              <a:rPr lang="en-US" altLang="en-US" dirty="0" smtClean="0"/>
              <a:t>H </a:t>
            </a:r>
            <a:r>
              <a:rPr lang="en-US" altLang="en-US" dirty="0"/>
              <a:t>is the magnetic field at the nucleus which is not quite the same as the applied magnetic </a:t>
            </a:r>
            <a:r>
              <a:rPr lang="en-US" altLang="en-US" dirty="0"/>
              <a:t>field (H</a:t>
            </a:r>
            <a:r>
              <a:rPr lang="en-US" altLang="en-US" baseline="-25000" dirty="0"/>
              <a:t>0</a:t>
            </a:r>
            <a:r>
              <a:rPr lang="en-US" altLang="en-US" dirty="0" smtClean="0"/>
              <a:t>)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0523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7" grpId="0"/>
      <p:bldP spid="28" grpId="0" animBg="1"/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charset="0"/>
              </a:rPr>
              <a:t>NMR Spectrometry</a:t>
            </a:r>
            <a:br>
              <a:rPr lang="en-US" altLang="en-US" dirty="0">
                <a:latin typeface="Tahoma" charset="0"/>
              </a:rPr>
            </a:br>
            <a:r>
              <a:rPr lang="en-US" altLang="en-US" sz="3600" dirty="0">
                <a:latin typeface="Tahoma" charset="0"/>
              </a:rPr>
              <a:t>Theory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304800" y="1493838"/>
            <a:ext cx="4093029" cy="4525963"/>
          </a:xfrm>
        </p:spPr>
        <p:txBody>
          <a:bodyPr/>
          <a:lstStyle/>
          <a:p>
            <a:r>
              <a:rPr lang="en-US" altLang="en-US" sz="2400" dirty="0">
                <a:latin typeface="Tahoma" charset="0"/>
              </a:rPr>
              <a:t>Energy depends on nucleus, spin state (m), and magnetic field</a:t>
            </a:r>
          </a:p>
          <a:p>
            <a:endParaRPr lang="en-US" altLang="en-US" sz="2400" dirty="0">
              <a:latin typeface="Tahoma" charset="0"/>
            </a:endParaRPr>
          </a:p>
          <a:p>
            <a:endParaRPr lang="en-US" altLang="en-US" sz="2400" dirty="0">
              <a:latin typeface="Tahoma" charset="0"/>
            </a:endParaRPr>
          </a:p>
          <a:p>
            <a:pPr>
              <a:buFontTx/>
              <a:buNone/>
            </a:pPr>
            <a:r>
              <a:rPr lang="en-US" altLang="en-US" sz="2400" i="1" dirty="0">
                <a:latin typeface="Symbol" pitchFamily="18" charset="2"/>
                <a:cs typeface="Tahoma" charset="0"/>
              </a:rPr>
              <a:t>g</a:t>
            </a:r>
            <a:r>
              <a:rPr lang="en-US" altLang="en-US" sz="2400" dirty="0">
                <a:latin typeface="Tahoma" charset="0"/>
                <a:cs typeface="Tahoma" charset="0"/>
              </a:rPr>
              <a:t> (gamma) = </a:t>
            </a:r>
            <a:r>
              <a:rPr lang="en-US" altLang="en-US" sz="2400" dirty="0" err="1">
                <a:latin typeface="Tahoma" charset="0"/>
                <a:cs typeface="Tahoma" charset="0"/>
              </a:rPr>
              <a:t>magnetogyric</a:t>
            </a:r>
            <a:r>
              <a:rPr lang="en-US" altLang="en-US" sz="2400" dirty="0">
                <a:latin typeface="Tahoma" charset="0"/>
                <a:cs typeface="Tahoma" charset="0"/>
              </a:rPr>
              <a:t> ratio (constant for given nuclei) and h = Planck</a:t>
            </a:r>
            <a:r>
              <a:rPr lang="en-US" altLang="en-US" sz="2400" dirty="0">
                <a:cs typeface="Tahoma" charset="0"/>
              </a:rPr>
              <a:t>’</a:t>
            </a:r>
            <a:r>
              <a:rPr lang="en-US" altLang="en-US" sz="2400" dirty="0">
                <a:latin typeface="Tahoma" charset="0"/>
                <a:cs typeface="Tahoma" charset="0"/>
              </a:rPr>
              <a:t>s constant</a:t>
            </a:r>
            <a:endParaRPr lang="el-GR" altLang="en-US" sz="2400" dirty="0">
              <a:latin typeface="Tahoma" charset="0"/>
              <a:cs typeface="Tahoma" charset="0"/>
            </a:endParaRPr>
          </a:p>
          <a:p>
            <a:r>
              <a:rPr lang="en-US" altLang="en-US" sz="2400" dirty="0">
                <a:latin typeface="Tahoma" charset="0"/>
              </a:rPr>
              <a:t>Energy difference</a:t>
            </a:r>
          </a:p>
        </p:txBody>
      </p:sp>
      <p:graphicFrame>
        <p:nvGraphicFramePr>
          <p:cNvPr id="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1874230"/>
              </p:ext>
            </p:extLst>
          </p:nvPr>
        </p:nvGraphicFramePr>
        <p:xfrm>
          <a:off x="955675" y="2797175"/>
          <a:ext cx="1593850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4" imgW="876240" imgH="393480" progId="Equation.3">
                  <p:embed/>
                </p:oleObj>
              </mc:Choice>
              <mc:Fallback>
                <p:oleObj name="Equation" r:id="rId4" imgW="876240" imgH="393480" progId="Equation.3">
                  <p:embed/>
                  <p:pic>
                    <p:nvPicPr>
                      <p:cNvPr id="74756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2797175"/>
                        <a:ext cx="1593850" cy="71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Line 5"/>
          <p:cNvSpPr>
            <a:spLocks noChangeShapeType="1"/>
          </p:cNvSpPr>
          <p:nvPr/>
        </p:nvSpPr>
        <p:spPr bwMode="auto">
          <a:xfrm flipV="1">
            <a:off x="5410200" y="3048000"/>
            <a:ext cx="0" cy="2362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5029200" y="2438400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Energy</a:t>
            </a:r>
          </a:p>
        </p:txBody>
      </p:sp>
      <p:sp>
        <p:nvSpPr>
          <p:cNvPr id="33" name="Line 7"/>
          <p:cNvSpPr>
            <a:spLocks noChangeShapeType="1"/>
          </p:cNvSpPr>
          <p:nvPr/>
        </p:nvSpPr>
        <p:spPr bwMode="auto">
          <a:xfrm>
            <a:off x="5410200" y="5410200"/>
            <a:ext cx="2438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6553200" y="57150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/>
              <a:t>H</a:t>
            </a:r>
            <a:r>
              <a:rPr lang="en-US" altLang="en-US" baseline="-25000" dirty="0" smtClean="0"/>
              <a:t>0</a:t>
            </a:r>
            <a:endParaRPr lang="en-US" altLang="en-US" baseline="-25000" dirty="0"/>
          </a:p>
        </p:txBody>
      </p:sp>
      <p:sp>
        <p:nvSpPr>
          <p:cNvPr id="35" name="Line 9"/>
          <p:cNvSpPr>
            <a:spLocks noChangeShapeType="1"/>
          </p:cNvSpPr>
          <p:nvPr/>
        </p:nvSpPr>
        <p:spPr bwMode="auto">
          <a:xfrm flipV="1">
            <a:off x="5410200" y="3200400"/>
            <a:ext cx="2209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10"/>
          <p:cNvSpPr>
            <a:spLocks noChangeShapeType="1"/>
          </p:cNvSpPr>
          <p:nvPr/>
        </p:nvSpPr>
        <p:spPr bwMode="auto">
          <a:xfrm>
            <a:off x="5410200" y="4267200"/>
            <a:ext cx="2286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12"/>
          <p:cNvSpPr>
            <a:spLocks noChangeShapeType="1"/>
          </p:cNvSpPr>
          <p:nvPr/>
        </p:nvSpPr>
        <p:spPr bwMode="auto">
          <a:xfrm>
            <a:off x="6553200" y="3733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Text Box 13"/>
          <p:cNvSpPr txBox="1">
            <a:spLocks noChangeArrowheads="1"/>
          </p:cNvSpPr>
          <p:nvPr/>
        </p:nvSpPr>
        <p:spPr bwMode="auto">
          <a:xfrm>
            <a:off x="6781800" y="40386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>
                <a:cs typeface="Arial" charset="0"/>
              </a:rPr>
              <a:t>Δ</a:t>
            </a:r>
            <a:r>
              <a:rPr lang="en-US" altLang="en-US"/>
              <a:t>E</a:t>
            </a:r>
          </a:p>
        </p:txBody>
      </p:sp>
      <p:graphicFrame>
        <p:nvGraphicFramePr>
          <p:cNvPr id="3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2514979"/>
              </p:ext>
            </p:extLst>
          </p:nvPr>
        </p:nvGraphicFramePr>
        <p:xfrm>
          <a:off x="654050" y="5567363"/>
          <a:ext cx="440690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6" imgW="2666880" imgH="393480" progId="Equation.3">
                  <p:embed/>
                </p:oleObj>
              </mc:Choice>
              <mc:Fallback>
                <p:oleObj name="Equation" r:id="rId6" imgW="2666880" imgH="393480" progId="Equation.3">
                  <p:embed/>
                  <p:pic>
                    <p:nvPicPr>
                      <p:cNvPr id="74763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" y="5567363"/>
                        <a:ext cx="4406900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848600" y="4920735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 = +1/2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620000" y="3272136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 = -1/2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43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31" grpId="0" animBg="1"/>
      <p:bldP spid="32" grpId="0"/>
      <p:bldP spid="33" grpId="0" animBg="1"/>
      <p:bldP spid="34" grpId="0"/>
      <p:bldP spid="35" grpId="0" animBg="1"/>
      <p:bldP spid="36" grpId="0" animBg="1"/>
      <p:bldP spid="37" grpId="0" animBg="1"/>
      <p:bldP spid="38" grpId="0"/>
      <p:bldP spid="2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charset="0"/>
              </a:rPr>
              <a:t>NMR Spectrometry</a:t>
            </a:r>
            <a:br>
              <a:rPr lang="en-US" altLang="en-US" dirty="0">
                <a:latin typeface="Tahoma" charset="0"/>
              </a:rPr>
            </a:br>
            <a:r>
              <a:rPr lang="en-US" altLang="en-US" sz="3600" dirty="0">
                <a:latin typeface="Tahoma" charset="0"/>
              </a:rPr>
              <a:t>Theory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304800" y="1493838"/>
            <a:ext cx="4093029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ahoma" charset="0"/>
              </a:rPr>
              <a:t>Transitions between the ground and excited state can occur through absorption of light</a:t>
            </a:r>
          </a:p>
          <a:p>
            <a:pPr>
              <a:lnSpc>
                <a:spcPct val="90000"/>
              </a:lnSpc>
            </a:pPr>
            <a:endParaRPr lang="en-US" sz="2400" dirty="0">
              <a:latin typeface="Tahoma" charset="0"/>
            </a:endParaRPr>
          </a:p>
          <a:p>
            <a:pPr>
              <a:lnSpc>
                <a:spcPct val="90000"/>
              </a:lnSpc>
            </a:pPr>
            <a:endParaRPr lang="en-US" sz="2400" dirty="0">
              <a:latin typeface="Tahoma" charset="0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latin typeface="Tahoma" charset="0"/>
              </a:rPr>
              <a:t>Lowest Resolution Spectroscopy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latin typeface="Tahoma" charset="0"/>
              </a:rPr>
              <a:t>	CH</a:t>
            </a:r>
            <a:r>
              <a:rPr lang="en-US" sz="2400" baseline="-25000" dirty="0">
                <a:latin typeface="Tahoma" charset="0"/>
              </a:rPr>
              <a:t>3</a:t>
            </a:r>
            <a:r>
              <a:rPr lang="en-US" sz="2400" dirty="0">
                <a:latin typeface="Tahoma" charset="0"/>
              </a:rPr>
              <a:t>CF</a:t>
            </a:r>
            <a:r>
              <a:rPr lang="en-US" sz="2400" baseline="-25000" dirty="0">
                <a:latin typeface="Tahoma" charset="0"/>
              </a:rPr>
              <a:t>2</a:t>
            </a:r>
            <a:r>
              <a:rPr lang="en-US" sz="2400" dirty="0">
                <a:latin typeface="Tahoma" charset="0"/>
              </a:rPr>
              <a:t>OH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598749"/>
              </p:ext>
            </p:extLst>
          </p:nvPr>
        </p:nvGraphicFramePr>
        <p:xfrm>
          <a:off x="665163" y="3009900"/>
          <a:ext cx="18478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4" imgW="1193760" imgH="393480" progId="Equation.3">
                  <p:embed/>
                </p:oleObj>
              </mc:Choice>
              <mc:Fallback>
                <p:oleObj name="Equation" r:id="rId4" imgW="1193760" imgH="393480" progId="Equation.3">
                  <p:embed/>
                  <p:pic>
                    <p:nvPicPr>
                      <p:cNvPr id="7578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3" y="3009900"/>
                        <a:ext cx="184785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503488" y="3153455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or</a:t>
            </a:r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69353"/>
              </p:ext>
            </p:extLst>
          </p:nvPr>
        </p:nvGraphicFramePr>
        <p:xfrm>
          <a:off x="2949575" y="3006725"/>
          <a:ext cx="1163638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6" imgW="660240" imgH="393480" progId="Equation.3">
                  <p:embed/>
                </p:oleObj>
              </mc:Choice>
              <mc:Fallback>
                <p:oleObj name="Equation" r:id="rId6" imgW="660240" imgH="393480" progId="Equation.3">
                  <p:embed/>
                  <p:pic>
                    <p:nvPicPr>
                      <p:cNvPr id="7578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9575" y="3006725"/>
                        <a:ext cx="1163638" cy="693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Line 7"/>
          <p:cNvSpPr>
            <a:spLocks noChangeShapeType="1"/>
          </p:cNvSpPr>
          <p:nvPr/>
        </p:nvSpPr>
        <p:spPr bwMode="auto">
          <a:xfrm>
            <a:off x="5105400" y="1981200"/>
            <a:ext cx="0" cy="2438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8"/>
          <p:cNvSpPr>
            <a:spLocks noChangeShapeType="1"/>
          </p:cNvSpPr>
          <p:nvPr/>
        </p:nvSpPr>
        <p:spPr bwMode="auto">
          <a:xfrm>
            <a:off x="5105400" y="4419600"/>
            <a:ext cx="2743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4724400" y="16002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signal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6172200" y="46482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H</a:t>
            </a:r>
            <a:r>
              <a:rPr lang="en-US" baseline="-25000" dirty="0" smtClean="0"/>
              <a:t>o</a:t>
            </a:r>
            <a:endParaRPr lang="en-US" baseline="-25000" dirty="0"/>
          </a:p>
        </p:txBody>
      </p:sp>
      <p:sp>
        <p:nvSpPr>
          <p:cNvPr id="21" name="Freeform 11"/>
          <p:cNvSpPr>
            <a:spLocks/>
          </p:cNvSpPr>
          <p:nvPr/>
        </p:nvSpPr>
        <p:spPr bwMode="auto">
          <a:xfrm>
            <a:off x="5121275" y="2538413"/>
            <a:ext cx="2655888" cy="1835150"/>
          </a:xfrm>
          <a:custGeom>
            <a:avLst/>
            <a:gdLst>
              <a:gd name="T0" fmla="*/ 0 w 1673"/>
              <a:gd name="T1" fmla="*/ 1774825 h 1156"/>
              <a:gd name="T2" fmla="*/ 96838 w 1673"/>
              <a:gd name="T3" fmla="*/ 1754188 h 1156"/>
              <a:gd name="T4" fmla="*/ 117475 w 1673"/>
              <a:gd name="T5" fmla="*/ 1754188 h 1156"/>
              <a:gd name="T6" fmla="*/ 149225 w 1673"/>
              <a:gd name="T7" fmla="*/ 1720850 h 1156"/>
              <a:gd name="T8" fmla="*/ 257175 w 1673"/>
              <a:gd name="T9" fmla="*/ 1754188 h 1156"/>
              <a:gd name="T10" fmla="*/ 268288 w 1673"/>
              <a:gd name="T11" fmla="*/ 1130300 h 1156"/>
              <a:gd name="T12" fmla="*/ 257175 w 1673"/>
              <a:gd name="T13" fmla="*/ 204788 h 1156"/>
              <a:gd name="T14" fmla="*/ 268288 w 1673"/>
              <a:gd name="T15" fmla="*/ 0 h 1156"/>
              <a:gd name="T16" fmla="*/ 279400 w 1673"/>
              <a:gd name="T17" fmla="*/ 473075 h 1156"/>
              <a:gd name="T18" fmla="*/ 300038 w 1673"/>
              <a:gd name="T19" fmla="*/ 1785938 h 1156"/>
              <a:gd name="T20" fmla="*/ 365125 w 1673"/>
              <a:gd name="T21" fmla="*/ 1774825 h 1156"/>
              <a:gd name="T22" fmla="*/ 515938 w 1673"/>
              <a:gd name="T23" fmla="*/ 1765300 h 1156"/>
              <a:gd name="T24" fmla="*/ 493713 w 1673"/>
              <a:gd name="T25" fmla="*/ 1227137 h 1156"/>
              <a:gd name="T26" fmla="*/ 504825 w 1673"/>
              <a:gd name="T27" fmla="*/ 828675 h 1156"/>
              <a:gd name="T28" fmla="*/ 504825 w 1673"/>
              <a:gd name="T29" fmla="*/ 914400 h 1156"/>
              <a:gd name="T30" fmla="*/ 547688 w 1673"/>
              <a:gd name="T31" fmla="*/ 1398587 h 1156"/>
              <a:gd name="T32" fmla="*/ 752475 w 1673"/>
              <a:gd name="T33" fmla="*/ 1774825 h 1156"/>
              <a:gd name="T34" fmla="*/ 1236663 w 1673"/>
              <a:gd name="T35" fmla="*/ 1765300 h 1156"/>
              <a:gd name="T36" fmla="*/ 1624013 w 1673"/>
              <a:gd name="T37" fmla="*/ 1774825 h 1156"/>
              <a:gd name="T38" fmla="*/ 1698626 w 1673"/>
              <a:gd name="T39" fmla="*/ 1774825 h 1156"/>
              <a:gd name="T40" fmla="*/ 2655888 w 1673"/>
              <a:gd name="T41" fmla="*/ 1774825 h 115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673"/>
              <a:gd name="T64" fmla="*/ 0 h 1156"/>
              <a:gd name="T65" fmla="*/ 1673 w 1673"/>
              <a:gd name="T66" fmla="*/ 1156 h 115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673" h="1156">
                <a:moveTo>
                  <a:pt x="0" y="1118"/>
                </a:moveTo>
                <a:cubicBezTo>
                  <a:pt x="25" y="1093"/>
                  <a:pt x="31" y="1085"/>
                  <a:pt x="61" y="1105"/>
                </a:cubicBezTo>
                <a:cubicBezTo>
                  <a:pt x="72" y="1140"/>
                  <a:pt x="62" y="1123"/>
                  <a:pt x="74" y="1105"/>
                </a:cubicBezTo>
                <a:cubicBezTo>
                  <a:pt x="79" y="1097"/>
                  <a:pt x="87" y="1091"/>
                  <a:pt x="94" y="1084"/>
                </a:cubicBezTo>
                <a:cubicBezTo>
                  <a:pt x="155" y="1104"/>
                  <a:pt x="81" y="1119"/>
                  <a:pt x="162" y="1105"/>
                </a:cubicBezTo>
                <a:cubicBezTo>
                  <a:pt x="157" y="976"/>
                  <a:pt x="136" y="839"/>
                  <a:pt x="169" y="712"/>
                </a:cubicBezTo>
                <a:cubicBezTo>
                  <a:pt x="164" y="565"/>
                  <a:pt x="122" y="244"/>
                  <a:pt x="162" y="129"/>
                </a:cubicBezTo>
                <a:cubicBezTo>
                  <a:pt x="147" y="86"/>
                  <a:pt x="158" y="43"/>
                  <a:pt x="169" y="0"/>
                </a:cubicBezTo>
                <a:cubicBezTo>
                  <a:pt x="198" y="87"/>
                  <a:pt x="179" y="218"/>
                  <a:pt x="176" y="298"/>
                </a:cubicBezTo>
                <a:cubicBezTo>
                  <a:pt x="189" y="573"/>
                  <a:pt x="170" y="850"/>
                  <a:pt x="189" y="1125"/>
                </a:cubicBezTo>
                <a:cubicBezTo>
                  <a:pt x="190" y="1139"/>
                  <a:pt x="216" y="1119"/>
                  <a:pt x="230" y="1118"/>
                </a:cubicBezTo>
                <a:cubicBezTo>
                  <a:pt x="262" y="1115"/>
                  <a:pt x="293" y="1114"/>
                  <a:pt x="325" y="1112"/>
                </a:cubicBezTo>
                <a:cubicBezTo>
                  <a:pt x="340" y="1008"/>
                  <a:pt x="338" y="875"/>
                  <a:pt x="311" y="773"/>
                </a:cubicBezTo>
                <a:cubicBezTo>
                  <a:pt x="317" y="686"/>
                  <a:pt x="312" y="608"/>
                  <a:pt x="318" y="522"/>
                </a:cubicBezTo>
                <a:cubicBezTo>
                  <a:pt x="334" y="568"/>
                  <a:pt x="318" y="511"/>
                  <a:pt x="318" y="576"/>
                </a:cubicBezTo>
                <a:cubicBezTo>
                  <a:pt x="318" y="733"/>
                  <a:pt x="307" y="773"/>
                  <a:pt x="345" y="881"/>
                </a:cubicBezTo>
                <a:cubicBezTo>
                  <a:pt x="353" y="1156"/>
                  <a:pt x="287" y="1124"/>
                  <a:pt x="474" y="1118"/>
                </a:cubicBezTo>
                <a:cubicBezTo>
                  <a:pt x="576" y="1115"/>
                  <a:pt x="677" y="1114"/>
                  <a:pt x="779" y="1112"/>
                </a:cubicBezTo>
                <a:cubicBezTo>
                  <a:pt x="860" y="1115"/>
                  <a:pt x="943" y="1128"/>
                  <a:pt x="1023" y="1118"/>
                </a:cubicBezTo>
                <a:cubicBezTo>
                  <a:pt x="1038" y="1074"/>
                  <a:pt x="1042" y="1117"/>
                  <a:pt x="1070" y="1118"/>
                </a:cubicBezTo>
                <a:cubicBezTo>
                  <a:pt x="1271" y="1122"/>
                  <a:pt x="1472" y="1118"/>
                  <a:pt x="1673" y="111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5410200" y="21336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aseline="30000"/>
              <a:t>1</a:t>
            </a:r>
            <a:r>
              <a:rPr lang="en-US"/>
              <a:t>H</a:t>
            </a: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5562600" y="2819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aseline="30000"/>
              <a:t>19</a:t>
            </a:r>
            <a:r>
              <a:rPr lang="en-US"/>
              <a:t>F</a:t>
            </a:r>
          </a:p>
        </p:txBody>
      </p:sp>
      <p:sp>
        <p:nvSpPr>
          <p:cNvPr id="24" name="Line 14"/>
          <p:cNvSpPr>
            <a:spLocks noChangeShapeType="1"/>
          </p:cNvSpPr>
          <p:nvPr/>
        </p:nvSpPr>
        <p:spPr bwMode="auto">
          <a:xfrm flipH="1">
            <a:off x="6781800" y="36576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6781800" y="3048000"/>
            <a:ext cx="190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aseline="30000"/>
              <a:t>13</a:t>
            </a:r>
            <a:r>
              <a:rPr lang="en-US"/>
              <a:t>C </a:t>
            </a:r>
            <a:r>
              <a:rPr lang="en-US" sz="1400"/>
              <a:t>(small because most C is </a:t>
            </a:r>
            <a:r>
              <a:rPr lang="en-US" sz="1400" baseline="30000"/>
              <a:t>12</a:t>
            </a:r>
            <a:r>
              <a:rPr lang="en-US" sz="1400"/>
              <a:t>C)</a:t>
            </a:r>
          </a:p>
        </p:txBody>
      </p:sp>
      <p:sp>
        <p:nvSpPr>
          <p:cNvPr id="26" name="Text Box 16"/>
          <p:cNvSpPr txBox="1">
            <a:spLocks noChangeArrowheads="1"/>
          </p:cNvSpPr>
          <p:nvPr/>
        </p:nvSpPr>
        <p:spPr bwMode="auto">
          <a:xfrm>
            <a:off x="4724400" y="5181600"/>
            <a:ext cx="3733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H</a:t>
            </a:r>
            <a:r>
              <a:rPr lang="en-US" sz="1600" baseline="-25000" dirty="0" smtClean="0"/>
              <a:t>o</a:t>
            </a:r>
            <a:r>
              <a:rPr lang="en-US" sz="1600" dirty="0" smtClean="0"/>
              <a:t> </a:t>
            </a:r>
            <a:r>
              <a:rPr lang="en-US" sz="1600" dirty="0"/>
              <a:t>is traditionally used for x-axis because older instruments involved changing </a:t>
            </a:r>
            <a:r>
              <a:rPr lang="en-US" sz="1600" dirty="0"/>
              <a:t>H</a:t>
            </a:r>
            <a:r>
              <a:rPr lang="en-US" sz="1600" baseline="-25000" dirty="0" smtClean="0"/>
              <a:t>o</a:t>
            </a:r>
            <a:r>
              <a:rPr lang="en-US" sz="1600" dirty="0" smtClean="0"/>
              <a:t> </a:t>
            </a:r>
            <a:r>
              <a:rPr lang="en-US" sz="1600" dirty="0"/>
              <a:t>(most newer instrument don’t).  A frequency plot at constant field would be reversed (</a:t>
            </a:r>
            <a:r>
              <a:rPr lang="en-US" sz="1600" baseline="30000" dirty="0"/>
              <a:t>1</a:t>
            </a:r>
            <a:r>
              <a:rPr lang="en-US" sz="1600" dirty="0"/>
              <a:t>H at highest frequency).</a:t>
            </a:r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5943600" y="14478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 scanned at fixed </a:t>
            </a:r>
            <a:r>
              <a:rPr lang="en-US">
                <a:latin typeface="Symbol" pitchFamily="18" charset="2"/>
                <a:cs typeface="Arial" charset="0"/>
              </a:rPr>
              <a:t>n</a:t>
            </a:r>
            <a:endParaRPr lang="el-GR">
              <a:latin typeface="Symbol" pitchFamily="18" charset="2"/>
              <a:cs typeface="Arial" charset="0"/>
            </a:endParaRPr>
          </a:p>
        </p:txBody>
      </p:sp>
      <p:sp>
        <p:nvSpPr>
          <p:cNvPr id="28" name="Line 18"/>
          <p:cNvSpPr>
            <a:spLocks noChangeShapeType="1"/>
          </p:cNvSpPr>
          <p:nvPr/>
        </p:nvSpPr>
        <p:spPr bwMode="auto">
          <a:xfrm>
            <a:off x="6553200" y="4800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34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15" grpId="0" uiExpand="1"/>
      <p:bldP spid="17" grpId="0" animBg="1"/>
      <p:bldP spid="18" grpId="0" animBg="1"/>
      <p:bldP spid="19" grpId="0"/>
      <p:bldP spid="20" grpId="0"/>
      <p:bldP spid="21" grpId="0" animBg="1"/>
      <p:bldP spid="22" grpId="0"/>
      <p:bldP spid="23" grpId="0"/>
      <p:bldP spid="24" grpId="0" animBg="1"/>
      <p:bldP spid="25" grpId="0"/>
      <p:bldP spid="26" grpId="0"/>
      <p:bldP spid="27" grpId="0"/>
      <p:bldP spid="2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charset="0"/>
              </a:rPr>
              <a:t>NMR Spectrometry</a:t>
            </a:r>
            <a:br>
              <a:rPr lang="en-US" altLang="en-US" dirty="0">
                <a:latin typeface="Tahoma" charset="0"/>
              </a:rPr>
            </a:br>
            <a:r>
              <a:rPr lang="en-US" altLang="en-US" sz="3600" dirty="0">
                <a:latin typeface="Tahoma" charset="0"/>
              </a:rPr>
              <a:t>Theory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charset="0"/>
              </a:rPr>
              <a:t>Frequency depends on </a:t>
            </a:r>
            <a:r>
              <a:rPr lang="en-US" dirty="0">
                <a:latin typeface="Symbol" pitchFamily="18" charset="2"/>
                <a:cs typeface="Arial" charset="0"/>
              </a:rPr>
              <a:t>g</a:t>
            </a:r>
            <a:r>
              <a:rPr lang="en-US" dirty="0">
                <a:latin typeface="Tahoma" charset="0"/>
              </a:rPr>
              <a:t> and </a:t>
            </a:r>
            <a:r>
              <a:rPr lang="en-US" dirty="0" smtClean="0">
                <a:latin typeface="Tahoma" charset="0"/>
              </a:rPr>
              <a:t>H</a:t>
            </a:r>
            <a:r>
              <a:rPr lang="en-US" baseline="-25000" dirty="0" smtClean="0">
                <a:latin typeface="Tahoma" charset="0"/>
              </a:rPr>
              <a:t>o</a:t>
            </a:r>
            <a:r>
              <a:rPr lang="en-US" dirty="0">
                <a:latin typeface="Tahoma" charset="0"/>
              </a:rPr>
              <a:t>.</a:t>
            </a:r>
          </a:p>
          <a:p>
            <a:r>
              <a:rPr lang="en-US" dirty="0">
                <a:latin typeface="Tahoma" charset="0"/>
              </a:rPr>
              <a:t>Intensity (y-axis) depends on:</a:t>
            </a:r>
          </a:p>
          <a:p>
            <a:pPr lvl="1"/>
            <a:r>
              <a:rPr lang="el-GR" dirty="0">
                <a:latin typeface="Tahoma" charset="0"/>
                <a:cs typeface="Arial" charset="0"/>
              </a:rPr>
              <a:t>Δ</a:t>
            </a:r>
            <a:r>
              <a:rPr lang="en-US" dirty="0">
                <a:latin typeface="Tahoma" charset="0"/>
              </a:rPr>
              <a:t>E (will cover later)</a:t>
            </a:r>
          </a:p>
          <a:p>
            <a:pPr lvl="1"/>
            <a:r>
              <a:rPr lang="en-US" dirty="0">
                <a:latin typeface="Tahoma" charset="0"/>
              </a:rPr>
              <a:t>number of nuclei in compound (e.g. for </a:t>
            </a:r>
            <a:r>
              <a:rPr lang="en-US" baseline="30000" dirty="0">
                <a:latin typeface="Tahoma" charset="0"/>
              </a:rPr>
              <a:t>13</a:t>
            </a:r>
            <a:r>
              <a:rPr lang="en-US" dirty="0">
                <a:latin typeface="Tahoma" charset="0"/>
              </a:rPr>
              <a:t>C</a:t>
            </a:r>
            <a:r>
              <a:rPr lang="en-US" baseline="30000" dirty="0">
                <a:latin typeface="Tahoma" charset="0"/>
              </a:rPr>
              <a:t>1</a:t>
            </a:r>
            <a:r>
              <a:rPr lang="en-US" dirty="0">
                <a:latin typeface="Tahoma" charset="0"/>
              </a:rPr>
              <a:t>H</a:t>
            </a:r>
            <a:r>
              <a:rPr lang="en-US" baseline="-25000" dirty="0">
                <a:latin typeface="Tahoma" charset="0"/>
              </a:rPr>
              <a:t>4</a:t>
            </a:r>
            <a:r>
              <a:rPr lang="en-US" dirty="0">
                <a:latin typeface="Tahoma" charset="0"/>
              </a:rPr>
              <a:t>, there are 4 times as many Hs as Cs)</a:t>
            </a:r>
          </a:p>
          <a:p>
            <a:pPr lvl="1"/>
            <a:r>
              <a:rPr lang="en-US" dirty="0">
                <a:latin typeface="Tahoma" charset="0"/>
              </a:rPr>
              <a:t>isotopic abundance (e.g. for non-isotopically enriched organics, </a:t>
            </a:r>
            <a:r>
              <a:rPr lang="en-US" baseline="30000" dirty="0">
                <a:latin typeface="Tahoma" charset="0"/>
              </a:rPr>
              <a:t>13</a:t>
            </a:r>
            <a:r>
              <a:rPr lang="en-US" dirty="0">
                <a:latin typeface="Tahoma" charset="0"/>
              </a:rPr>
              <a:t>C is only ~1% of all C).</a:t>
            </a:r>
          </a:p>
          <a:p>
            <a:pPr lvl="1"/>
            <a:r>
              <a:rPr lang="en-US" dirty="0">
                <a:latin typeface="Tahoma" charset="0"/>
              </a:rPr>
              <a:t>other factors (e.g. relaxation times)</a:t>
            </a:r>
          </a:p>
        </p:txBody>
      </p:sp>
    </p:spTree>
    <p:extLst>
      <p:ext uri="{BB962C8B-B14F-4D97-AF65-F5344CB8AC3E}">
        <p14:creationId xmlns:p14="http://schemas.microsoft.com/office/powerpoint/2010/main" val="186996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charset="0"/>
              </a:rPr>
              <a:t>NMR Spectrometry</a:t>
            </a:r>
            <a:br>
              <a:rPr lang="en-US" altLang="en-US" dirty="0">
                <a:latin typeface="Tahoma" charset="0"/>
              </a:rPr>
            </a:br>
            <a:r>
              <a:rPr lang="en-US" altLang="en-US" sz="3600" dirty="0">
                <a:latin typeface="Tahoma" charset="0"/>
              </a:rPr>
              <a:t>Theory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ahoma" charset="0"/>
              </a:rPr>
              <a:t>Effects of </a:t>
            </a:r>
            <a:r>
              <a:rPr lang="el-GR" sz="2400" dirty="0">
                <a:latin typeface="Tahoma" charset="0"/>
                <a:cs typeface="Arial" charset="0"/>
              </a:rPr>
              <a:t>Δ</a:t>
            </a:r>
            <a:r>
              <a:rPr lang="en-US" sz="2400" dirty="0">
                <a:latin typeface="Tahoma" charset="0"/>
              </a:rPr>
              <a:t>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charset="0"/>
              </a:rPr>
              <a:t>Opposite problem in Boltzmann distribution as in AES: too many nuclei in excited state</a:t>
            </a:r>
          </a:p>
          <a:p>
            <a:pPr lvl="1">
              <a:lnSpc>
                <a:spcPct val="90000"/>
              </a:lnSpc>
            </a:pPr>
            <a:r>
              <a:rPr lang="el-GR" sz="2000" dirty="0">
                <a:latin typeface="Tahoma" charset="0"/>
                <a:cs typeface="Tahoma" charset="0"/>
              </a:rPr>
              <a:t>Δ</a:t>
            </a:r>
            <a:r>
              <a:rPr lang="en-US" sz="2000" dirty="0">
                <a:latin typeface="Tahoma" charset="0"/>
                <a:cs typeface="Tahoma" charset="0"/>
              </a:rPr>
              <a:t>E is much smaller f</a:t>
            </a:r>
            <a:r>
              <a:rPr lang="en-US" sz="2000" dirty="0">
                <a:latin typeface="Tahoma" charset="0"/>
              </a:rPr>
              <a:t>or NMR; e.g. </a:t>
            </a:r>
            <a:r>
              <a:rPr lang="el-GR" sz="2000" dirty="0">
                <a:latin typeface="Tahoma" charset="0"/>
                <a:cs typeface="Tahoma" charset="0"/>
              </a:rPr>
              <a:t>Δ</a:t>
            </a:r>
            <a:r>
              <a:rPr lang="en-US" sz="2000" dirty="0">
                <a:latin typeface="Tahoma" charset="0"/>
                <a:cs typeface="Tahoma" charset="0"/>
              </a:rPr>
              <a:t>E</a:t>
            </a:r>
            <a:r>
              <a:rPr lang="en-US" sz="2000" dirty="0">
                <a:latin typeface="Tahoma" charset="0"/>
              </a:rPr>
              <a:t> for </a:t>
            </a:r>
            <a:r>
              <a:rPr lang="en-US" sz="2000" dirty="0" smtClean="0">
                <a:latin typeface="Symbol" panose="05050102010706020507" pitchFamily="18" charset="2"/>
                <a:cs typeface="Tahoma" charset="0"/>
              </a:rPr>
              <a:t>n</a:t>
            </a:r>
            <a:r>
              <a:rPr lang="en-US" sz="2000" dirty="0" smtClean="0">
                <a:latin typeface="Tahoma" charset="0"/>
              </a:rPr>
              <a:t> </a:t>
            </a:r>
            <a:r>
              <a:rPr lang="en-US" sz="2000" dirty="0">
                <a:latin typeface="Tahoma" charset="0"/>
              </a:rPr>
              <a:t>= 300 MHz = 2.0 x 10</a:t>
            </a:r>
            <a:r>
              <a:rPr lang="en-US" sz="2000" baseline="30000" dirty="0">
                <a:latin typeface="Tahoma" charset="0"/>
              </a:rPr>
              <a:t>-25</a:t>
            </a:r>
            <a:r>
              <a:rPr lang="en-US" sz="2000" dirty="0">
                <a:latin typeface="Tahoma" charset="0"/>
              </a:rPr>
              <a:t> J </a:t>
            </a:r>
            <a:r>
              <a:rPr lang="en-US" sz="2000" dirty="0" smtClean="0">
                <a:latin typeface="Tahoma" charset="0"/>
              </a:rPr>
              <a:t>(H</a:t>
            </a:r>
            <a:r>
              <a:rPr lang="en-US" sz="2000" baseline="-25000" dirty="0" smtClean="0">
                <a:latin typeface="Tahoma" charset="0"/>
              </a:rPr>
              <a:t>o</a:t>
            </a:r>
            <a:r>
              <a:rPr lang="en-US" sz="2000" dirty="0" smtClean="0">
                <a:latin typeface="Tahoma" charset="0"/>
              </a:rPr>
              <a:t> </a:t>
            </a:r>
            <a:r>
              <a:rPr lang="en-US" sz="2000" dirty="0">
                <a:latin typeface="Tahoma" charset="0"/>
              </a:rPr>
              <a:t>= 70.5 </a:t>
            </a:r>
            <a:r>
              <a:rPr lang="en-US" sz="2000" dirty="0" err="1">
                <a:latin typeface="Tahoma" charset="0"/>
              </a:rPr>
              <a:t>kgauss</a:t>
            </a:r>
            <a:r>
              <a:rPr lang="en-US" sz="2000" dirty="0">
                <a:latin typeface="Tahoma" charset="0"/>
              </a:rPr>
              <a:t>) vs. for </a:t>
            </a:r>
            <a:r>
              <a:rPr lang="el-GR" sz="2000" dirty="0">
                <a:latin typeface="Tahoma" charset="0"/>
                <a:cs typeface="Tahoma" charset="0"/>
              </a:rPr>
              <a:t>λ</a:t>
            </a:r>
            <a:r>
              <a:rPr lang="en-US" sz="2000" dirty="0">
                <a:latin typeface="Tahoma" charset="0"/>
              </a:rPr>
              <a:t> = 400 nm, </a:t>
            </a:r>
            <a:r>
              <a:rPr lang="el-GR" sz="2000" dirty="0">
                <a:latin typeface="Tahoma" charset="0"/>
                <a:cs typeface="Tahoma" charset="0"/>
              </a:rPr>
              <a:t>Δ</a:t>
            </a:r>
            <a:r>
              <a:rPr lang="en-US" sz="2000" dirty="0">
                <a:latin typeface="Tahoma" charset="0"/>
                <a:cs typeface="Tahoma" charset="0"/>
              </a:rPr>
              <a:t>E</a:t>
            </a:r>
            <a:r>
              <a:rPr lang="en-US" sz="2000" dirty="0">
                <a:latin typeface="Tahoma" charset="0"/>
              </a:rPr>
              <a:t> = 5.0 x 10</a:t>
            </a:r>
            <a:r>
              <a:rPr lang="en-US" sz="2000" baseline="30000" dirty="0">
                <a:latin typeface="Tahoma" charset="0"/>
              </a:rPr>
              <a:t>-19</a:t>
            </a:r>
            <a:r>
              <a:rPr lang="en-US" sz="2000" dirty="0">
                <a:latin typeface="Tahoma" charset="0"/>
              </a:rPr>
              <a:t> J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charset="0"/>
              </a:rPr>
              <a:t>N*/N</a:t>
            </a:r>
            <a:r>
              <a:rPr lang="en-US" sz="2000" baseline="-25000" dirty="0">
                <a:latin typeface="Tahoma" charset="0"/>
              </a:rPr>
              <a:t>0</a:t>
            </a:r>
            <a:r>
              <a:rPr lang="en-US" sz="2000" dirty="0">
                <a:latin typeface="Tahoma" charset="0"/>
              </a:rPr>
              <a:t> </a:t>
            </a:r>
            <a:r>
              <a:rPr lang="en-US" sz="2000" dirty="0" smtClean="0">
                <a:latin typeface="Tahoma" charset="0"/>
              </a:rPr>
              <a:t>(</a:t>
            </a:r>
            <a:r>
              <a:rPr lang="en-US" sz="2000" dirty="0">
                <a:latin typeface="Symbol" panose="05050102010706020507" pitchFamily="18" charset="2"/>
                <a:cs typeface="Tahoma" charset="0"/>
              </a:rPr>
              <a:t>n</a:t>
            </a:r>
            <a:r>
              <a:rPr lang="en-US" sz="2000" dirty="0" smtClean="0">
                <a:latin typeface="Tahoma" charset="0"/>
              </a:rPr>
              <a:t> </a:t>
            </a:r>
            <a:r>
              <a:rPr lang="en-US" sz="2000" dirty="0">
                <a:latin typeface="Tahoma" charset="0"/>
              </a:rPr>
              <a:t>= 300 MHz, T = 298 K) = e</a:t>
            </a:r>
            <a:r>
              <a:rPr lang="en-US" sz="2000" baseline="30000" dirty="0">
                <a:latin typeface="Tahoma" charset="0"/>
              </a:rPr>
              <a:t>-</a:t>
            </a:r>
            <a:r>
              <a:rPr lang="el-GR" sz="2000" baseline="30000" dirty="0">
                <a:latin typeface="Tahoma" charset="0"/>
                <a:cs typeface="Tahoma" charset="0"/>
              </a:rPr>
              <a:t>Δ</a:t>
            </a:r>
            <a:r>
              <a:rPr lang="en-US" sz="2000" baseline="30000" dirty="0">
                <a:latin typeface="Tahoma" charset="0"/>
                <a:cs typeface="Tahoma" charset="0"/>
              </a:rPr>
              <a:t>E/</a:t>
            </a:r>
            <a:r>
              <a:rPr lang="en-US" sz="2000" baseline="30000" dirty="0" err="1">
                <a:latin typeface="Tahoma" charset="0"/>
                <a:cs typeface="Tahoma" charset="0"/>
              </a:rPr>
              <a:t>kT</a:t>
            </a:r>
            <a:r>
              <a:rPr lang="en-US" sz="2000" dirty="0">
                <a:latin typeface="Tahoma" charset="0"/>
              </a:rPr>
              <a:t> = 0.999951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charset="0"/>
              </a:rPr>
              <a:t>Why is this a problem (especially when for AES too few excited states was a problem)?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charset="0"/>
              </a:rPr>
              <a:t>Problem occurs because absorption of light can only be observed if there is a difference in population of states.</a:t>
            </a:r>
          </a:p>
        </p:txBody>
      </p:sp>
      <p:sp>
        <p:nvSpPr>
          <p:cNvPr id="4" name="Line 49"/>
          <p:cNvSpPr>
            <a:spLocks noChangeShapeType="1"/>
          </p:cNvSpPr>
          <p:nvPr/>
        </p:nvSpPr>
        <p:spPr bwMode="auto">
          <a:xfrm>
            <a:off x="1447800" y="57912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50"/>
          <p:cNvSpPr>
            <a:spLocks noChangeShapeType="1"/>
          </p:cNvSpPr>
          <p:nvPr/>
        </p:nvSpPr>
        <p:spPr bwMode="auto">
          <a:xfrm>
            <a:off x="1447800" y="61722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51"/>
          <p:cNvSpPr>
            <a:spLocks noChangeShapeType="1"/>
          </p:cNvSpPr>
          <p:nvPr/>
        </p:nvSpPr>
        <p:spPr bwMode="auto">
          <a:xfrm flipV="1">
            <a:off x="1600200" y="6019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2"/>
          <p:cNvSpPr>
            <a:spLocks noChangeShapeType="1"/>
          </p:cNvSpPr>
          <p:nvPr/>
        </p:nvSpPr>
        <p:spPr bwMode="auto">
          <a:xfrm flipV="1">
            <a:off x="1752600" y="6019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53"/>
          <p:cNvSpPr>
            <a:spLocks noChangeShapeType="1"/>
          </p:cNvSpPr>
          <p:nvPr/>
        </p:nvSpPr>
        <p:spPr bwMode="auto">
          <a:xfrm flipV="1">
            <a:off x="1600200" y="5638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54"/>
          <p:cNvSpPr>
            <a:spLocks noChangeShapeType="1"/>
          </p:cNvSpPr>
          <p:nvPr/>
        </p:nvSpPr>
        <p:spPr bwMode="auto">
          <a:xfrm flipV="1">
            <a:off x="1752600" y="5638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55"/>
          <p:cNvSpPr>
            <a:spLocks noChangeShapeType="1"/>
          </p:cNvSpPr>
          <p:nvPr/>
        </p:nvSpPr>
        <p:spPr bwMode="auto">
          <a:xfrm flipV="1">
            <a:off x="1905000" y="6019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Text Box 56"/>
          <p:cNvSpPr txBox="1">
            <a:spLocks noChangeArrowheads="1"/>
          </p:cNvSpPr>
          <p:nvPr/>
        </p:nvSpPr>
        <p:spPr bwMode="auto">
          <a:xfrm>
            <a:off x="609600" y="4876800"/>
            <a:ext cx="3581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Example: element with 3 nuclei in ground and 2 in excited state</a:t>
            </a:r>
          </a:p>
        </p:txBody>
      </p:sp>
      <p:sp>
        <p:nvSpPr>
          <p:cNvPr id="12" name="Text Box 57"/>
          <p:cNvSpPr txBox="1">
            <a:spLocks noChangeArrowheads="1"/>
          </p:cNvSpPr>
          <p:nvPr/>
        </p:nvSpPr>
        <p:spPr bwMode="auto">
          <a:xfrm>
            <a:off x="4876800" y="5029200"/>
            <a:ext cx="335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Absorption of light: promotes nuclei</a:t>
            </a:r>
          </a:p>
        </p:txBody>
      </p:sp>
      <p:sp>
        <p:nvSpPr>
          <p:cNvPr id="13" name="Freeform 58"/>
          <p:cNvSpPr>
            <a:spLocks/>
          </p:cNvSpPr>
          <p:nvPr/>
        </p:nvSpPr>
        <p:spPr bwMode="auto">
          <a:xfrm>
            <a:off x="1981200" y="5410200"/>
            <a:ext cx="1905000" cy="863600"/>
          </a:xfrm>
          <a:custGeom>
            <a:avLst/>
            <a:gdLst>
              <a:gd name="T0" fmla="*/ 1905000 w 1200"/>
              <a:gd name="T1" fmla="*/ 342900 h 544"/>
              <a:gd name="T2" fmla="*/ 1752600 w 1200"/>
              <a:gd name="T3" fmla="*/ 38100 h 544"/>
              <a:gd name="T4" fmla="*/ 1600200 w 1200"/>
              <a:gd name="T5" fmla="*/ 571500 h 544"/>
              <a:gd name="T6" fmla="*/ 1295400 w 1200"/>
              <a:gd name="T7" fmla="*/ 114300 h 544"/>
              <a:gd name="T8" fmla="*/ 1143000 w 1200"/>
              <a:gd name="T9" fmla="*/ 647700 h 544"/>
              <a:gd name="T10" fmla="*/ 838200 w 1200"/>
              <a:gd name="T11" fmla="*/ 190500 h 544"/>
              <a:gd name="T12" fmla="*/ 762000 w 1200"/>
              <a:gd name="T13" fmla="*/ 800100 h 544"/>
              <a:gd name="T14" fmla="*/ 609600 w 1200"/>
              <a:gd name="T15" fmla="*/ 571500 h 544"/>
              <a:gd name="T16" fmla="*/ 381000 w 1200"/>
              <a:gd name="T17" fmla="*/ 571500 h 544"/>
              <a:gd name="T18" fmla="*/ 0 w 1200"/>
              <a:gd name="T19" fmla="*/ 723900 h 54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00"/>
              <a:gd name="T31" fmla="*/ 0 h 544"/>
              <a:gd name="T32" fmla="*/ 1200 w 1200"/>
              <a:gd name="T33" fmla="*/ 544 h 54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00" h="544">
                <a:moveTo>
                  <a:pt x="1200" y="216"/>
                </a:moveTo>
                <a:cubicBezTo>
                  <a:pt x="1168" y="108"/>
                  <a:pt x="1136" y="0"/>
                  <a:pt x="1104" y="24"/>
                </a:cubicBezTo>
                <a:cubicBezTo>
                  <a:pt x="1072" y="48"/>
                  <a:pt x="1056" y="352"/>
                  <a:pt x="1008" y="360"/>
                </a:cubicBezTo>
                <a:cubicBezTo>
                  <a:pt x="960" y="368"/>
                  <a:pt x="864" y="64"/>
                  <a:pt x="816" y="72"/>
                </a:cubicBezTo>
                <a:cubicBezTo>
                  <a:pt x="768" y="80"/>
                  <a:pt x="768" y="400"/>
                  <a:pt x="720" y="408"/>
                </a:cubicBezTo>
                <a:cubicBezTo>
                  <a:pt x="672" y="416"/>
                  <a:pt x="568" y="104"/>
                  <a:pt x="528" y="120"/>
                </a:cubicBezTo>
                <a:cubicBezTo>
                  <a:pt x="488" y="136"/>
                  <a:pt x="504" y="464"/>
                  <a:pt x="480" y="504"/>
                </a:cubicBezTo>
                <a:cubicBezTo>
                  <a:pt x="456" y="544"/>
                  <a:pt x="424" y="384"/>
                  <a:pt x="384" y="360"/>
                </a:cubicBezTo>
                <a:cubicBezTo>
                  <a:pt x="344" y="336"/>
                  <a:pt x="304" y="344"/>
                  <a:pt x="240" y="360"/>
                </a:cubicBezTo>
                <a:cubicBezTo>
                  <a:pt x="176" y="376"/>
                  <a:pt x="40" y="440"/>
                  <a:pt x="0" y="456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59"/>
          <p:cNvSpPr txBox="1">
            <a:spLocks noChangeArrowheads="1"/>
          </p:cNvSpPr>
          <p:nvPr/>
        </p:nvSpPr>
        <p:spPr bwMode="auto">
          <a:xfrm>
            <a:off x="4190999" y="5715000"/>
            <a:ext cx="4520581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Induced </a:t>
            </a:r>
            <a:r>
              <a:rPr lang="en-US" dirty="0"/>
              <a:t>emission: knocks excited nuclei out of excited state releasing extra </a:t>
            </a:r>
            <a:r>
              <a:rPr lang="en-US" dirty="0" smtClean="0"/>
              <a:t>photon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Net: 2 photons in + 2 photons out</a:t>
            </a:r>
            <a:endParaRPr lang="en-US" dirty="0"/>
          </a:p>
        </p:txBody>
      </p:sp>
      <p:sp>
        <p:nvSpPr>
          <p:cNvPr id="15" name="Freeform 60"/>
          <p:cNvSpPr>
            <a:spLocks/>
          </p:cNvSpPr>
          <p:nvPr/>
        </p:nvSpPr>
        <p:spPr bwMode="auto">
          <a:xfrm rot="1422133">
            <a:off x="152400" y="5410200"/>
            <a:ext cx="1600200" cy="838200"/>
          </a:xfrm>
          <a:custGeom>
            <a:avLst/>
            <a:gdLst>
              <a:gd name="T0" fmla="*/ 0 w 1008"/>
              <a:gd name="T1" fmla="*/ 650838 h 680"/>
              <a:gd name="T2" fmla="*/ 76200 w 1008"/>
              <a:gd name="T3" fmla="*/ 355002 h 680"/>
              <a:gd name="T4" fmla="*/ 457200 w 1008"/>
              <a:gd name="T5" fmla="*/ 828339 h 680"/>
              <a:gd name="T6" fmla="*/ 457200 w 1008"/>
              <a:gd name="T7" fmla="*/ 295835 h 680"/>
              <a:gd name="T8" fmla="*/ 838200 w 1008"/>
              <a:gd name="T9" fmla="*/ 710005 h 680"/>
              <a:gd name="T10" fmla="*/ 762000 w 1008"/>
              <a:gd name="T11" fmla="*/ 177501 h 680"/>
              <a:gd name="T12" fmla="*/ 1219200 w 1008"/>
              <a:gd name="T13" fmla="*/ 532503 h 680"/>
              <a:gd name="T14" fmla="*/ 1219200 w 1008"/>
              <a:gd name="T15" fmla="*/ 295835 h 680"/>
              <a:gd name="T16" fmla="*/ 1371600 w 1008"/>
              <a:gd name="T17" fmla="*/ 118334 h 680"/>
              <a:gd name="T18" fmla="*/ 1600200 w 1008"/>
              <a:gd name="T19" fmla="*/ 0 h 68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008"/>
              <a:gd name="T31" fmla="*/ 0 h 680"/>
              <a:gd name="T32" fmla="*/ 1008 w 1008"/>
              <a:gd name="T33" fmla="*/ 680 h 68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008" h="680">
                <a:moveTo>
                  <a:pt x="0" y="528"/>
                </a:moveTo>
                <a:cubicBezTo>
                  <a:pt x="0" y="396"/>
                  <a:pt x="0" y="264"/>
                  <a:pt x="48" y="288"/>
                </a:cubicBezTo>
                <a:cubicBezTo>
                  <a:pt x="96" y="312"/>
                  <a:pt x="248" y="680"/>
                  <a:pt x="288" y="672"/>
                </a:cubicBezTo>
                <a:cubicBezTo>
                  <a:pt x="328" y="664"/>
                  <a:pt x="248" y="256"/>
                  <a:pt x="288" y="240"/>
                </a:cubicBezTo>
                <a:cubicBezTo>
                  <a:pt x="328" y="224"/>
                  <a:pt x="496" y="592"/>
                  <a:pt x="528" y="576"/>
                </a:cubicBezTo>
                <a:cubicBezTo>
                  <a:pt x="560" y="560"/>
                  <a:pt x="440" y="168"/>
                  <a:pt x="480" y="144"/>
                </a:cubicBezTo>
                <a:cubicBezTo>
                  <a:pt x="520" y="120"/>
                  <a:pt x="720" y="416"/>
                  <a:pt x="768" y="432"/>
                </a:cubicBezTo>
                <a:cubicBezTo>
                  <a:pt x="816" y="448"/>
                  <a:pt x="752" y="296"/>
                  <a:pt x="768" y="240"/>
                </a:cubicBezTo>
                <a:cubicBezTo>
                  <a:pt x="784" y="184"/>
                  <a:pt x="824" y="136"/>
                  <a:pt x="864" y="96"/>
                </a:cubicBezTo>
                <a:cubicBezTo>
                  <a:pt x="904" y="56"/>
                  <a:pt x="984" y="16"/>
                  <a:pt x="1008" y="0"/>
                </a:cubicBezTo>
              </a:path>
            </a:pathLst>
          </a:custGeom>
          <a:noFill/>
          <a:ln w="9525">
            <a:solidFill>
              <a:srgbClr val="33CC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Freeform 61"/>
          <p:cNvSpPr>
            <a:spLocks/>
          </p:cNvSpPr>
          <p:nvPr/>
        </p:nvSpPr>
        <p:spPr bwMode="auto">
          <a:xfrm rot="1422133">
            <a:off x="2057400" y="5562600"/>
            <a:ext cx="1600200" cy="838200"/>
          </a:xfrm>
          <a:custGeom>
            <a:avLst/>
            <a:gdLst>
              <a:gd name="T0" fmla="*/ 0 w 1008"/>
              <a:gd name="T1" fmla="*/ 650838 h 680"/>
              <a:gd name="T2" fmla="*/ 76200 w 1008"/>
              <a:gd name="T3" fmla="*/ 355002 h 680"/>
              <a:gd name="T4" fmla="*/ 457200 w 1008"/>
              <a:gd name="T5" fmla="*/ 828339 h 680"/>
              <a:gd name="T6" fmla="*/ 457200 w 1008"/>
              <a:gd name="T7" fmla="*/ 295835 h 680"/>
              <a:gd name="T8" fmla="*/ 838200 w 1008"/>
              <a:gd name="T9" fmla="*/ 710005 h 680"/>
              <a:gd name="T10" fmla="*/ 762000 w 1008"/>
              <a:gd name="T11" fmla="*/ 177501 h 680"/>
              <a:gd name="T12" fmla="*/ 1219200 w 1008"/>
              <a:gd name="T13" fmla="*/ 532503 h 680"/>
              <a:gd name="T14" fmla="*/ 1219200 w 1008"/>
              <a:gd name="T15" fmla="*/ 295835 h 680"/>
              <a:gd name="T16" fmla="*/ 1371600 w 1008"/>
              <a:gd name="T17" fmla="*/ 118334 h 680"/>
              <a:gd name="T18" fmla="*/ 1600200 w 1008"/>
              <a:gd name="T19" fmla="*/ 0 h 68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008"/>
              <a:gd name="T31" fmla="*/ 0 h 680"/>
              <a:gd name="T32" fmla="*/ 1008 w 1008"/>
              <a:gd name="T33" fmla="*/ 680 h 68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008" h="680">
                <a:moveTo>
                  <a:pt x="0" y="528"/>
                </a:moveTo>
                <a:cubicBezTo>
                  <a:pt x="0" y="396"/>
                  <a:pt x="0" y="264"/>
                  <a:pt x="48" y="288"/>
                </a:cubicBezTo>
                <a:cubicBezTo>
                  <a:pt x="96" y="312"/>
                  <a:pt x="248" y="680"/>
                  <a:pt x="288" y="672"/>
                </a:cubicBezTo>
                <a:cubicBezTo>
                  <a:pt x="328" y="664"/>
                  <a:pt x="248" y="256"/>
                  <a:pt x="288" y="240"/>
                </a:cubicBezTo>
                <a:cubicBezTo>
                  <a:pt x="328" y="224"/>
                  <a:pt x="496" y="592"/>
                  <a:pt x="528" y="576"/>
                </a:cubicBezTo>
                <a:cubicBezTo>
                  <a:pt x="560" y="560"/>
                  <a:pt x="440" y="168"/>
                  <a:pt x="480" y="144"/>
                </a:cubicBezTo>
                <a:cubicBezTo>
                  <a:pt x="520" y="120"/>
                  <a:pt x="720" y="416"/>
                  <a:pt x="768" y="432"/>
                </a:cubicBezTo>
                <a:cubicBezTo>
                  <a:pt x="816" y="448"/>
                  <a:pt x="752" y="296"/>
                  <a:pt x="768" y="240"/>
                </a:cubicBezTo>
                <a:cubicBezTo>
                  <a:pt x="784" y="184"/>
                  <a:pt x="824" y="136"/>
                  <a:pt x="864" y="96"/>
                </a:cubicBezTo>
                <a:cubicBezTo>
                  <a:pt x="904" y="56"/>
                  <a:pt x="984" y="16"/>
                  <a:pt x="1008" y="0"/>
                </a:cubicBezTo>
              </a:path>
            </a:pathLst>
          </a:custGeom>
          <a:noFill/>
          <a:ln w="9525">
            <a:solidFill>
              <a:srgbClr val="33CC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" name="Freeform 61"/>
          <p:cNvSpPr>
            <a:spLocks/>
          </p:cNvSpPr>
          <p:nvPr/>
        </p:nvSpPr>
        <p:spPr bwMode="auto">
          <a:xfrm rot="1422133">
            <a:off x="2057399" y="5780882"/>
            <a:ext cx="1600200" cy="838200"/>
          </a:xfrm>
          <a:custGeom>
            <a:avLst/>
            <a:gdLst>
              <a:gd name="T0" fmla="*/ 0 w 1008"/>
              <a:gd name="T1" fmla="*/ 650838 h 680"/>
              <a:gd name="T2" fmla="*/ 76200 w 1008"/>
              <a:gd name="T3" fmla="*/ 355002 h 680"/>
              <a:gd name="T4" fmla="*/ 457200 w 1008"/>
              <a:gd name="T5" fmla="*/ 828339 h 680"/>
              <a:gd name="T6" fmla="*/ 457200 w 1008"/>
              <a:gd name="T7" fmla="*/ 295835 h 680"/>
              <a:gd name="T8" fmla="*/ 838200 w 1008"/>
              <a:gd name="T9" fmla="*/ 710005 h 680"/>
              <a:gd name="T10" fmla="*/ 762000 w 1008"/>
              <a:gd name="T11" fmla="*/ 177501 h 680"/>
              <a:gd name="T12" fmla="*/ 1219200 w 1008"/>
              <a:gd name="T13" fmla="*/ 532503 h 680"/>
              <a:gd name="T14" fmla="*/ 1219200 w 1008"/>
              <a:gd name="T15" fmla="*/ 295835 h 680"/>
              <a:gd name="T16" fmla="*/ 1371600 w 1008"/>
              <a:gd name="T17" fmla="*/ 118334 h 680"/>
              <a:gd name="T18" fmla="*/ 1600200 w 1008"/>
              <a:gd name="T19" fmla="*/ 0 h 68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008"/>
              <a:gd name="T31" fmla="*/ 0 h 680"/>
              <a:gd name="T32" fmla="*/ 1008 w 1008"/>
              <a:gd name="T33" fmla="*/ 680 h 68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008" h="680">
                <a:moveTo>
                  <a:pt x="0" y="528"/>
                </a:moveTo>
                <a:cubicBezTo>
                  <a:pt x="0" y="396"/>
                  <a:pt x="0" y="264"/>
                  <a:pt x="48" y="288"/>
                </a:cubicBezTo>
                <a:cubicBezTo>
                  <a:pt x="96" y="312"/>
                  <a:pt x="248" y="680"/>
                  <a:pt x="288" y="672"/>
                </a:cubicBezTo>
                <a:cubicBezTo>
                  <a:pt x="328" y="664"/>
                  <a:pt x="248" y="256"/>
                  <a:pt x="288" y="240"/>
                </a:cubicBezTo>
                <a:cubicBezTo>
                  <a:pt x="328" y="224"/>
                  <a:pt x="496" y="592"/>
                  <a:pt x="528" y="576"/>
                </a:cubicBezTo>
                <a:cubicBezTo>
                  <a:pt x="560" y="560"/>
                  <a:pt x="440" y="168"/>
                  <a:pt x="480" y="144"/>
                </a:cubicBezTo>
                <a:cubicBezTo>
                  <a:pt x="520" y="120"/>
                  <a:pt x="720" y="416"/>
                  <a:pt x="768" y="432"/>
                </a:cubicBezTo>
                <a:cubicBezTo>
                  <a:pt x="816" y="448"/>
                  <a:pt x="752" y="296"/>
                  <a:pt x="768" y="240"/>
                </a:cubicBezTo>
                <a:cubicBezTo>
                  <a:pt x="784" y="184"/>
                  <a:pt x="824" y="136"/>
                  <a:pt x="864" y="96"/>
                </a:cubicBezTo>
                <a:cubicBezTo>
                  <a:pt x="904" y="56"/>
                  <a:pt x="984" y="16"/>
                  <a:pt x="1008" y="0"/>
                </a:cubicBezTo>
              </a:path>
            </a:pathLst>
          </a:custGeom>
          <a:noFill/>
          <a:ln w="9525">
            <a:solidFill>
              <a:srgbClr val="33CC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86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56627E-6 L -3.33333E-6 -0.05552 " pathEditMode="relative" rAng="0" ptsTypes="AA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5552 L -3.33333E-6 4.56627E-6 " pathEditMode="relative" rAng="0" ptsTypes="AA">
                                      <p:cBhvr>
                                        <p:cTn id="8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0" grpId="1" animBg="1"/>
      <p:bldP spid="10" grpId="2" animBg="1"/>
      <p:bldP spid="11" grpId="0"/>
      <p:bldP spid="12" grpId="0"/>
      <p:bldP spid="13" grpId="0" animBg="1"/>
      <p:bldP spid="13" grpId="1" animBg="1"/>
      <p:bldP spid="14" grpId="0"/>
      <p:bldP spid="15" grpId="0" animBg="1"/>
      <p:bldP spid="16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charset="0"/>
              </a:rPr>
              <a:t>NMR Spectrometry</a:t>
            </a:r>
            <a:br>
              <a:rPr lang="en-US" altLang="en-US" dirty="0">
                <a:latin typeface="Tahoma" charset="0"/>
              </a:rPr>
            </a:br>
            <a:r>
              <a:rPr lang="en-US" altLang="en-US" sz="3600" dirty="0">
                <a:latin typeface="Tahoma" charset="0"/>
              </a:rPr>
              <a:t>Theory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Tahoma" charset="0"/>
              </a:rPr>
              <a:t>Effects of </a:t>
            </a:r>
            <a:r>
              <a:rPr lang="el-GR" sz="2800" dirty="0">
                <a:latin typeface="Tahoma" charset="0"/>
                <a:cs typeface="Arial" charset="0"/>
              </a:rPr>
              <a:t>Δ</a:t>
            </a:r>
            <a:r>
              <a:rPr lang="en-US" sz="2800" dirty="0">
                <a:latin typeface="Tahoma" charset="0"/>
              </a:rPr>
              <a:t>E, continued</a:t>
            </a:r>
          </a:p>
          <a:p>
            <a:pPr lvl="1"/>
            <a:r>
              <a:rPr lang="en-US" sz="2400" dirty="0">
                <a:latin typeface="Tahoma" charset="0"/>
              </a:rPr>
              <a:t>Can only “see” excess nuclei (as absorption and emission near balanced)</a:t>
            </a:r>
          </a:p>
          <a:p>
            <a:pPr lvl="1"/>
            <a:r>
              <a:rPr lang="en-US" sz="2400" dirty="0">
                <a:latin typeface="Tahoma" charset="0"/>
              </a:rPr>
              <a:t>Back to the case of </a:t>
            </a:r>
            <a:r>
              <a:rPr lang="en-US" sz="2400" baseline="30000" dirty="0">
                <a:latin typeface="Tahoma" charset="0"/>
              </a:rPr>
              <a:t>1</a:t>
            </a:r>
            <a:r>
              <a:rPr lang="en-US" sz="2400" dirty="0">
                <a:latin typeface="Tahoma" charset="0"/>
              </a:rPr>
              <a:t>H in a 300 MHz NMR</a:t>
            </a:r>
          </a:p>
          <a:p>
            <a:pPr lvl="1"/>
            <a:r>
              <a:rPr lang="en-US" sz="2400" dirty="0">
                <a:latin typeface="Tahoma" charset="0"/>
              </a:rPr>
              <a:t>N*/N</a:t>
            </a:r>
            <a:r>
              <a:rPr lang="en-US" sz="2400" baseline="-25000" dirty="0">
                <a:latin typeface="Tahoma" charset="0"/>
              </a:rPr>
              <a:t>0</a:t>
            </a:r>
            <a:r>
              <a:rPr lang="en-US" sz="2400" dirty="0">
                <a:latin typeface="Tahoma" charset="0"/>
              </a:rPr>
              <a:t> = 0.999951; if 400,000 nuclei, 10 more in ground state (200,005 ground, 199,995 excited)</a:t>
            </a:r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1143000" y="54864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1143000" y="59436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V="1">
            <a:off x="609600" y="5181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914400" y="4648200"/>
            <a:ext cx="373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Sample before absorption</a:t>
            </a:r>
          </a:p>
        </p:txBody>
      </p:sp>
      <p:sp>
        <p:nvSpPr>
          <p:cNvPr id="21" name="Line 11"/>
          <p:cNvSpPr>
            <a:spLocks noChangeShapeType="1"/>
          </p:cNvSpPr>
          <p:nvPr/>
        </p:nvSpPr>
        <p:spPr bwMode="auto">
          <a:xfrm flipV="1">
            <a:off x="1295400" y="5334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12"/>
          <p:cNvSpPr>
            <a:spLocks noChangeShapeType="1"/>
          </p:cNvSpPr>
          <p:nvPr/>
        </p:nvSpPr>
        <p:spPr bwMode="auto">
          <a:xfrm flipV="1">
            <a:off x="1447800" y="5334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Line 13"/>
          <p:cNvSpPr>
            <a:spLocks noChangeShapeType="1"/>
          </p:cNvSpPr>
          <p:nvPr/>
        </p:nvSpPr>
        <p:spPr bwMode="auto">
          <a:xfrm flipV="1">
            <a:off x="1600200" y="5334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14"/>
          <p:cNvSpPr>
            <a:spLocks noChangeShapeType="1"/>
          </p:cNvSpPr>
          <p:nvPr/>
        </p:nvSpPr>
        <p:spPr bwMode="auto">
          <a:xfrm flipV="1">
            <a:off x="1752600" y="5334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Line 15"/>
          <p:cNvSpPr>
            <a:spLocks noChangeShapeType="1"/>
          </p:cNvSpPr>
          <p:nvPr/>
        </p:nvSpPr>
        <p:spPr bwMode="auto">
          <a:xfrm flipV="1">
            <a:off x="1295400" y="579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Line 16"/>
          <p:cNvSpPr>
            <a:spLocks noChangeShapeType="1"/>
          </p:cNvSpPr>
          <p:nvPr/>
        </p:nvSpPr>
        <p:spPr bwMode="auto">
          <a:xfrm flipV="1">
            <a:off x="1447800" y="579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17"/>
          <p:cNvSpPr>
            <a:spLocks noChangeShapeType="1"/>
          </p:cNvSpPr>
          <p:nvPr/>
        </p:nvSpPr>
        <p:spPr bwMode="auto">
          <a:xfrm flipV="1">
            <a:off x="1600200" y="579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18"/>
          <p:cNvSpPr>
            <a:spLocks noChangeShapeType="1"/>
          </p:cNvSpPr>
          <p:nvPr/>
        </p:nvSpPr>
        <p:spPr bwMode="auto">
          <a:xfrm flipV="1">
            <a:off x="1752600" y="579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4953000" y="60198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 = +1/2</a:t>
            </a:r>
          </a:p>
        </p:txBody>
      </p:sp>
      <p:sp>
        <p:nvSpPr>
          <p:cNvPr id="30" name="Text Box 20"/>
          <p:cNvSpPr txBox="1">
            <a:spLocks noChangeArrowheads="1"/>
          </p:cNvSpPr>
          <p:nvPr/>
        </p:nvSpPr>
        <p:spPr bwMode="auto">
          <a:xfrm>
            <a:off x="4953000" y="556260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m = -1/2</a:t>
            </a:r>
          </a:p>
        </p:txBody>
      </p:sp>
      <p:sp>
        <p:nvSpPr>
          <p:cNvPr id="31" name="Text Box 21"/>
          <p:cNvSpPr txBox="1">
            <a:spLocks noChangeArrowheads="1"/>
          </p:cNvSpPr>
          <p:nvPr/>
        </p:nvSpPr>
        <p:spPr bwMode="auto">
          <a:xfrm>
            <a:off x="2514600" y="5257800"/>
            <a:ext cx="99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...</a:t>
            </a:r>
          </a:p>
        </p:txBody>
      </p:sp>
      <p:sp>
        <p:nvSpPr>
          <p:cNvPr id="32" name="Line 22"/>
          <p:cNvSpPr>
            <a:spLocks noChangeShapeType="1"/>
          </p:cNvSpPr>
          <p:nvPr/>
        </p:nvSpPr>
        <p:spPr bwMode="auto">
          <a:xfrm flipV="1">
            <a:off x="1905000" y="5334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" name="Line 23"/>
          <p:cNvSpPr>
            <a:spLocks noChangeShapeType="1"/>
          </p:cNvSpPr>
          <p:nvPr/>
        </p:nvSpPr>
        <p:spPr bwMode="auto">
          <a:xfrm flipV="1">
            <a:off x="2057400" y="5334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" name="Line 24"/>
          <p:cNvSpPr>
            <a:spLocks noChangeShapeType="1"/>
          </p:cNvSpPr>
          <p:nvPr/>
        </p:nvSpPr>
        <p:spPr bwMode="auto">
          <a:xfrm flipV="1">
            <a:off x="2209800" y="5334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Line 25"/>
          <p:cNvSpPr>
            <a:spLocks noChangeShapeType="1"/>
          </p:cNvSpPr>
          <p:nvPr/>
        </p:nvSpPr>
        <p:spPr bwMode="auto">
          <a:xfrm flipV="1">
            <a:off x="2362200" y="5334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" name="Line 26"/>
          <p:cNvSpPr>
            <a:spLocks noChangeShapeType="1"/>
          </p:cNvSpPr>
          <p:nvPr/>
        </p:nvSpPr>
        <p:spPr bwMode="auto">
          <a:xfrm flipV="1">
            <a:off x="1905000" y="579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27"/>
          <p:cNvSpPr>
            <a:spLocks noChangeShapeType="1"/>
          </p:cNvSpPr>
          <p:nvPr/>
        </p:nvSpPr>
        <p:spPr bwMode="auto">
          <a:xfrm flipV="1">
            <a:off x="2057400" y="579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" name="Line 28"/>
          <p:cNvSpPr>
            <a:spLocks noChangeShapeType="1"/>
          </p:cNvSpPr>
          <p:nvPr/>
        </p:nvSpPr>
        <p:spPr bwMode="auto">
          <a:xfrm flipV="1">
            <a:off x="2209800" y="579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29"/>
          <p:cNvSpPr>
            <a:spLocks noChangeShapeType="1"/>
          </p:cNvSpPr>
          <p:nvPr/>
        </p:nvSpPr>
        <p:spPr bwMode="auto">
          <a:xfrm flipV="1">
            <a:off x="2362200" y="579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31"/>
          <p:cNvSpPr>
            <a:spLocks noChangeShapeType="1"/>
          </p:cNvSpPr>
          <p:nvPr/>
        </p:nvSpPr>
        <p:spPr bwMode="auto">
          <a:xfrm flipV="1">
            <a:off x="3124200" y="579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32"/>
          <p:cNvSpPr>
            <a:spLocks noChangeShapeType="1"/>
          </p:cNvSpPr>
          <p:nvPr/>
        </p:nvSpPr>
        <p:spPr bwMode="auto">
          <a:xfrm flipV="1">
            <a:off x="3276600" y="579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" name="Line 33"/>
          <p:cNvSpPr>
            <a:spLocks noChangeShapeType="1"/>
          </p:cNvSpPr>
          <p:nvPr/>
        </p:nvSpPr>
        <p:spPr bwMode="auto">
          <a:xfrm flipV="1">
            <a:off x="3429000" y="579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" name="Line 34"/>
          <p:cNvSpPr>
            <a:spLocks noChangeShapeType="1"/>
          </p:cNvSpPr>
          <p:nvPr/>
        </p:nvSpPr>
        <p:spPr bwMode="auto">
          <a:xfrm flipV="1">
            <a:off x="3581400" y="579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" name="Line 35"/>
          <p:cNvSpPr>
            <a:spLocks noChangeShapeType="1"/>
          </p:cNvSpPr>
          <p:nvPr/>
        </p:nvSpPr>
        <p:spPr bwMode="auto">
          <a:xfrm flipV="1">
            <a:off x="3124200" y="5334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" name="Line 36"/>
          <p:cNvSpPr>
            <a:spLocks noChangeShapeType="1"/>
          </p:cNvSpPr>
          <p:nvPr/>
        </p:nvSpPr>
        <p:spPr bwMode="auto">
          <a:xfrm flipV="1">
            <a:off x="3733800" y="579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" name="Line 37"/>
          <p:cNvSpPr>
            <a:spLocks noChangeShapeType="1"/>
          </p:cNvSpPr>
          <p:nvPr/>
        </p:nvSpPr>
        <p:spPr bwMode="auto">
          <a:xfrm flipV="1">
            <a:off x="3886200" y="579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" name="Line 40"/>
          <p:cNvSpPr>
            <a:spLocks noChangeShapeType="1"/>
          </p:cNvSpPr>
          <p:nvPr/>
        </p:nvSpPr>
        <p:spPr bwMode="auto">
          <a:xfrm flipV="1">
            <a:off x="4038600" y="579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" name="Line 41"/>
          <p:cNvSpPr>
            <a:spLocks noChangeShapeType="1"/>
          </p:cNvSpPr>
          <p:nvPr/>
        </p:nvSpPr>
        <p:spPr bwMode="auto">
          <a:xfrm flipV="1">
            <a:off x="4191000" y="579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" name="Line 42"/>
          <p:cNvSpPr>
            <a:spLocks noChangeShapeType="1"/>
          </p:cNvSpPr>
          <p:nvPr/>
        </p:nvSpPr>
        <p:spPr bwMode="auto">
          <a:xfrm flipV="1">
            <a:off x="4343400" y="579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" name="Line 43"/>
          <p:cNvSpPr>
            <a:spLocks noChangeShapeType="1"/>
          </p:cNvSpPr>
          <p:nvPr/>
        </p:nvSpPr>
        <p:spPr bwMode="auto">
          <a:xfrm flipV="1">
            <a:off x="4495800" y="579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" name="Line 44"/>
          <p:cNvSpPr>
            <a:spLocks noChangeShapeType="1"/>
          </p:cNvSpPr>
          <p:nvPr/>
        </p:nvSpPr>
        <p:spPr bwMode="auto">
          <a:xfrm flipV="1">
            <a:off x="4648200" y="579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" name="Oval 45"/>
          <p:cNvSpPr>
            <a:spLocks noChangeArrowheads="1"/>
          </p:cNvSpPr>
          <p:nvPr/>
        </p:nvSpPr>
        <p:spPr bwMode="auto">
          <a:xfrm>
            <a:off x="3200400" y="5715000"/>
            <a:ext cx="1600200" cy="533400"/>
          </a:xfrm>
          <a:prstGeom prst="ellipse">
            <a:avLst/>
          </a:prstGeom>
          <a:solidFill>
            <a:schemeClr val="accent1">
              <a:alpha val="39999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47"/>
          <p:cNvSpPr>
            <a:spLocks/>
          </p:cNvSpPr>
          <p:nvPr/>
        </p:nvSpPr>
        <p:spPr bwMode="auto">
          <a:xfrm rot="3810608">
            <a:off x="2660650" y="5264150"/>
            <a:ext cx="1295400" cy="825500"/>
          </a:xfrm>
          <a:custGeom>
            <a:avLst/>
            <a:gdLst>
              <a:gd name="T0" fmla="*/ 0 w 816"/>
              <a:gd name="T1" fmla="*/ 2147483647 h 520"/>
              <a:gd name="T2" fmla="*/ 2147483647 w 816"/>
              <a:gd name="T3" fmla="*/ 2147483647 h 520"/>
              <a:gd name="T4" fmla="*/ 2147483647 w 816"/>
              <a:gd name="T5" fmla="*/ 2147483647 h 520"/>
              <a:gd name="T6" fmla="*/ 2147483647 w 816"/>
              <a:gd name="T7" fmla="*/ 2147483647 h 520"/>
              <a:gd name="T8" fmla="*/ 2147483647 w 816"/>
              <a:gd name="T9" fmla="*/ 2147483647 h 520"/>
              <a:gd name="T10" fmla="*/ 2147483647 w 816"/>
              <a:gd name="T11" fmla="*/ 2147483647 h 520"/>
              <a:gd name="T12" fmla="*/ 2147483647 w 816"/>
              <a:gd name="T13" fmla="*/ 2147483647 h 520"/>
              <a:gd name="T14" fmla="*/ 2147483647 w 816"/>
              <a:gd name="T15" fmla="*/ 2147483647 h 520"/>
              <a:gd name="T16" fmla="*/ 2147483647 w 816"/>
              <a:gd name="T17" fmla="*/ 2147483647 h 52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16"/>
              <a:gd name="T28" fmla="*/ 0 h 520"/>
              <a:gd name="T29" fmla="*/ 816 w 816"/>
              <a:gd name="T30" fmla="*/ 520 h 52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16" h="520">
                <a:moveTo>
                  <a:pt x="0" y="328"/>
                </a:moveTo>
                <a:cubicBezTo>
                  <a:pt x="12" y="168"/>
                  <a:pt x="24" y="8"/>
                  <a:pt x="48" y="40"/>
                </a:cubicBezTo>
                <a:cubicBezTo>
                  <a:pt x="72" y="72"/>
                  <a:pt x="120" y="520"/>
                  <a:pt x="144" y="520"/>
                </a:cubicBezTo>
                <a:cubicBezTo>
                  <a:pt x="168" y="520"/>
                  <a:pt x="168" y="40"/>
                  <a:pt x="192" y="40"/>
                </a:cubicBezTo>
                <a:cubicBezTo>
                  <a:pt x="216" y="40"/>
                  <a:pt x="264" y="520"/>
                  <a:pt x="288" y="520"/>
                </a:cubicBezTo>
                <a:cubicBezTo>
                  <a:pt x="312" y="520"/>
                  <a:pt x="320" y="80"/>
                  <a:pt x="336" y="40"/>
                </a:cubicBezTo>
                <a:cubicBezTo>
                  <a:pt x="352" y="0"/>
                  <a:pt x="360" y="232"/>
                  <a:pt x="384" y="280"/>
                </a:cubicBezTo>
                <a:cubicBezTo>
                  <a:pt x="408" y="328"/>
                  <a:pt x="408" y="320"/>
                  <a:pt x="480" y="328"/>
                </a:cubicBezTo>
                <a:cubicBezTo>
                  <a:pt x="552" y="336"/>
                  <a:pt x="760" y="328"/>
                  <a:pt x="816" y="3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rot="10800000" vert="eaVert"/>
          <a:lstStyle/>
          <a:p>
            <a:endParaRPr lang="en-US"/>
          </a:p>
        </p:txBody>
      </p:sp>
      <p:sp>
        <p:nvSpPr>
          <p:cNvPr id="54" name="Text Box 48"/>
          <p:cNvSpPr txBox="1">
            <a:spLocks noChangeArrowheads="1"/>
          </p:cNvSpPr>
          <p:nvPr/>
        </p:nvSpPr>
        <p:spPr bwMode="auto">
          <a:xfrm>
            <a:off x="5410200" y="4800600"/>
            <a:ext cx="342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Absorption of light</a:t>
            </a:r>
          </a:p>
        </p:txBody>
      </p:sp>
      <p:sp>
        <p:nvSpPr>
          <p:cNvPr id="55" name="Text Box 49"/>
          <p:cNvSpPr txBox="1">
            <a:spLocks noChangeArrowheads="1"/>
          </p:cNvSpPr>
          <p:nvPr/>
        </p:nvSpPr>
        <p:spPr bwMode="auto">
          <a:xfrm>
            <a:off x="5867400" y="5257800"/>
            <a:ext cx="266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up to 5 nuclei can flip spins</a:t>
            </a:r>
          </a:p>
        </p:txBody>
      </p:sp>
      <p:sp>
        <p:nvSpPr>
          <p:cNvPr id="56" name="Text Box 62"/>
          <p:cNvSpPr txBox="1">
            <a:spLocks noChangeArrowheads="1"/>
          </p:cNvSpPr>
          <p:nvPr/>
        </p:nvSpPr>
        <p:spPr bwMode="auto">
          <a:xfrm>
            <a:off x="2895600" y="6400800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detectable excess</a:t>
            </a:r>
          </a:p>
        </p:txBody>
      </p:sp>
      <p:sp>
        <p:nvSpPr>
          <p:cNvPr id="57" name="Text Box 63"/>
          <p:cNvSpPr txBox="1">
            <a:spLocks noChangeArrowheads="1"/>
          </p:cNvSpPr>
          <p:nvPr/>
        </p:nvSpPr>
        <p:spPr bwMode="auto">
          <a:xfrm>
            <a:off x="5943600" y="5867400"/>
            <a:ext cx="2819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Now, sample is saturated (invisible), until nuclei return to ground state</a:t>
            </a:r>
          </a:p>
        </p:txBody>
      </p:sp>
    </p:spTree>
    <p:extLst>
      <p:ext uri="{BB962C8B-B14F-4D97-AF65-F5344CB8AC3E}">
        <p14:creationId xmlns:p14="http://schemas.microsoft.com/office/powerpoint/2010/main" val="2434382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56627E-6 L -3.33333E-6 -0.06662 " pathEditMode="relative" rAng="0" ptsTypes="AA">
                                      <p:cBhvr>
                                        <p:cTn id="11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56627E-6 L 0 -0.06662 " pathEditMode="relative" rAng="0" ptsTypes="AA">
                                      <p:cBhvr>
                                        <p:cTn id="1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3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56627E-6 L 3.33333E-6 -0.06662 " pathEditMode="relative" rAng="0" ptsTypes="AA">
                                      <p:cBhvr>
                                        <p:cTn id="1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3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56627E-6 L -3.33333E-6 -0.06662 " pathEditMode="relative" rAng="0" ptsTypes="AA">
                                      <p:cBhvr>
                                        <p:cTn id="1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3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56627E-6 L 0 -0.06662 " pathEditMode="relative" rAng="0" ptsTypes="AA">
                                      <p:cBhvr>
                                        <p:cTn id="1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17" grpId="0" animBg="1"/>
      <p:bldP spid="18" grpId="0" animBg="1"/>
      <p:bldP spid="19" grpId="0" animBg="1"/>
      <p:bldP spid="20" grpId="0"/>
      <p:bldP spid="20" grpId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0" grpId="0"/>
      <p:bldP spid="31" grpId="0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5" grpId="0" animBg="1"/>
      <p:bldP spid="45" grpId="1" animBg="1"/>
      <p:bldP spid="46" grpId="0" animBg="1"/>
      <p:bldP spid="46" grpId="1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3" grpId="1" animBg="1"/>
      <p:bldP spid="54" grpId="0"/>
      <p:bldP spid="55" grpId="0"/>
      <p:bldP spid="55" grpId="1"/>
      <p:bldP spid="56" grpId="0"/>
      <p:bldP spid="5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charset="0"/>
              </a:rPr>
              <a:t>NMR Spectrometry</a:t>
            </a:r>
            <a:br>
              <a:rPr lang="en-US" altLang="en-US" dirty="0">
                <a:latin typeface="Tahoma" charset="0"/>
              </a:rPr>
            </a:br>
            <a:r>
              <a:rPr lang="en-US" altLang="en-US" sz="3600" dirty="0">
                <a:latin typeface="Tahoma" charset="0"/>
              </a:rPr>
              <a:t>Theory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ahoma" charset="0"/>
              </a:rPr>
              <a:t>Consequence of Limited Nuclei Available for Absorption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charset="0"/>
              </a:rPr>
              <a:t>Lack of sensitivity (only 5 out of 400,000 nuclei available for observation – combined with insensitivity of detecting radio waves)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charset="0"/>
              </a:rPr>
              <a:t>Repeating absorption experiments requires time for excited nuclei to return or “relax” to ground states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ahoma" charset="0"/>
              </a:rPr>
              <a:t>Decay Process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charset="0"/>
              </a:rPr>
              <a:t>Once saturation occurs, no further absorption can occur until excited nuclei return to ground state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charset="0"/>
              </a:rPr>
              <a:t>2 types of decay (or relaxation) processes occur: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latin typeface="Tahoma" charset="0"/>
              </a:rPr>
              <a:t>spin-lattice relaxation (through nuclei interaction with surrounding molecules)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latin typeface="Tahoma" charset="0"/>
              </a:rPr>
              <a:t>spin-spin relaxation (relaxation by flipping neighboring nuclei – but this doesn’t affect saturation problem)</a:t>
            </a:r>
          </a:p>
        </p:txBody>
      </p:sp>
    </p:spTree>
    <p:extLst>
      <p:ext uri="{BB962C8B-B14F-4D97-AF65-F5344CB8AC3E}">
        <p14:creationId xmlns:p14="http://schemas.microsoft.com/office/powerpoint/2010/main" val="190159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charset="0"/>
              </a:rPr>
              <a:t>NMR Spectrometry</a:t>
            </a:r>
            <a:br>
              <a:rPr lang="en-US" altLang="en-US" dirty="0">
                <a:latin typeface="Tahoma" charset="0"/>
              </a:rPr>
            </a:br>
            <a:r>
              <a:rPr lang="en-US" altLang="en-US" sz="3600" dirty="0">
                <a:latin typeface="Tahoma" charset="0"/>
              </a:rPr>
              <a:t>Theory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Tahoma" charset="0"/>
              </a:rPr>
              <a:t>Decay Process (continued)</a:t>
            </a:r>
          </a:p>
          <a:p>
            <a:pPr lvl="1"/>
            <a:r>
              <a:rPr lang="en-US" sz="2400" dirty="0">
                <a:latin typeface="Tahoma" charset="0"/>
              </a:rPr>
              <a:t>Relaxation affects:</a:t>
            </a:r>
          </a:p>
          <a:p>
            <a:pPr lvl="2"/>
            <a:r>
              <a:rPr lang="en-US" sz="2000" dirty="0">
                <a:latin typeface="Tahoma" charset="0"/>
              </a:rPr>
              <a:t>rate at making absorption measurements (fast decay is better)</a:t>
            </a:r>
          </a:p>
          <a:p>
            <a:pPr lvl="2"/>
            <a:r>
              <a:rPr lang="en-US" sz="2000" dirty="0">
                <a:latin typeface="Tahoma" charset="0"/>
              </a:rPr>
              <a:t>peak widths (through Heisenberg Uncertainty Principle)</a:t>
            </a:r>
          </a:p>
          <a:p>
            <a:pPr lvl="2">
              <a:buFontTx/>
              <a:buNone/>
            </a:pPr>
            <a:r>
              <a:rPr lang="en-US" sz="2000" dirty="0">
                <a:latin typeface="Tahoma" charset="0"/>
                <a:cs typeface="Tahoma" charset="0"/>
              </a:rPr>
              <a:t>	</a:t>
            </a:r>
            <a:r>
              <a:rPr lang="el-GR" sz="2000" dirty="0">
                <a:latin typeface="Tahoma" charset="0"/>
                <a:cs typeface="Tahoma" charset="0"/>
              </a:rPr>
              <a:t>δ</a:t>
            </a:r>
            <a:r>
              <a:rPr lang="en-US" sz="2000" dirty="0">
                <a:latin typeface="Tahoma" charset="0"/>
                <a:cs typeface="Tahoma" charset="0"/>
              </a:rPr>
              <a:t>E</a:t>
            </a:r>
            <a:r>
              <a:rPr lang="el-GR" sz="2000" dirty="0">
                <a:latin typeface="Tahoma" charset="0"/>
                <a:cs typeface="Tahoma" charset="0"/>
              </a:rPr>
              <a:t>δ</a:t>
            </a:r>
            <a:r>
              <a:rPr lang="en-US" sz="2000" dirty="0">
                <a:latin typeface="Tahoma" charset="0"/>
                <a:cs typeface="Tahoma" charset="0"/>
              </a:rPr>
              <a:t>t = h or </a:t>
            </a:r>
            <a:r>
              <a:rPr lang="el-GR" sz="2000" dirty="0" smtClean="0">
                <a:latin typeface="Tahoma" charset="0"/>
                <a:cs typeface="Tahoma" charset="0"/>
              </a:rPr>
              <a:t>δ</a:t>
            </a:r>
            <a:r>
              <a:rPr lang="en-US" sz="2000" dirty="0" smtClean="0">
                <a:latin typeface="Symbol" panose="05050102010706020507" pitchFamily="18" charset="2"/>
                <a:cs typeface="Tahoma" charset="0"/>
              </a:rPr>
              <a:t>n</a:t>
            </a:r>
            <a:r>
              <a:rPr lang="el-GR" sz="2000" dirty="0" smtClean="0">
                <a:latin typeface="Tahoma" charset="0"/>
                <a:cs typeface="Tahoma" charset="0"/>
              </a:rPr>
              <a:t>δ</a:t>
            </a:r>
            <a:r>
              <a:rPr lang="en-US" sz="2000" dirty="0">
                <a:latin typeface="Tahoma" charset="0"/>
                <a:cs typeface="Tahoma" charset="0"/>
              </a:rPr>
              <a:t>t = 1 or </a:t>
            </a:r>
            <a:r>
              <a:rPr lang="el-GR" sz="2000" dirty="0" smtClean="0">
                <a:latin typeface="Tahoma" charset="0"/>
                <a:cs typeface="Tahoma" charset="0"/>
              </a:rPr>
              <a:t>δ</a:t>
            </a:r>
            <a:r>
              <a:rPr lang="en-US" sz="2000" dirty="0" smtClean="0">
                <a:latin typeface="Symbol" panose="05050102010706020507" pitchFamily="18" charset="2"/>
                <a:cs typeface="Tahoma" charset="0"/>
              </a:rPr>
              <a:t>n</a:t>
            </a:r>
            <a:r>
              <a:rPr lang="en-US" sz="2000" dirty="0" smtClean="0">
                <a:latin typeface="Tahoma" charset="0"/>
                <a:cs typeface="Tahoma" charset="0"/>
              </a:rPr>
              <a:t> </a:t>
            </a:r>
            <a:r>
              <a:rPr lang="en-US" sz="2000" dirty="0">
                <a:latin typeface="Tahoma" charset="0"/>
                <a:cs typeface="Tahoma" charset="0"/>
              </a:rPr>
              <a:t>= 1/</a:t>
            </a:r>
            <a:r>
              <a:rPr lang="el-GR" sz="2000" dirty="0">
                <a:latin typeface="Tahoma" charset="0"/>
                <a:cs typeface="Tahoma" charset="0"/>
              </a:rPr>
              <a:t>δ</a:t>
            </a:r>
            <a:r>
              <a:rPr lang="en-US" sz="2000" dirty="0">
                <a:latin typeface="Tahoma" charset="0"/>
                <a:cs typeface="Tahoma" charset="0"/>
              </a:rPr>
              <a:t>t (</a:t>
            </a:r>
            <a:r>
              <a:rPr lang="el-GR" sz="2000" dirty="0" smtClean="0">
                <a:latin typeface="Tahoma" charset="0"/>
                <a:cs typeface="Tahoma" charset="0"/>
              </a:rPr>
              <a:t>δ</a:t>
            </a:r>
            <a:r>
              <a:rPr lang="en-US" sz="2000" dirty="0" smtClean="0">
                <a:latin typeface="Symbol" panose="05050102010706020507" pitchFamily="18" charset="2"/>
                <a:cs typeface="Tahoma" charset="0"/>
              </a:rPr>
              <a:t>n</a:t>
            </a:r>
            <a:r>
              <a:rPr lang="en-US" sz="2000" dirty="0" smtClean="0">
                <a:latin typeface="Tahoma" charset="0"/>
                <a:cs typeface="Tahoma" charset="0"/>
              </a:rPr>
              <a:t> </a:t>
            </a:r>
            <a:r>
              <a:rPr lang="en-US" sz="2000" dirty="0">
                <a:latin typeface="Tahoma" charset="0"/>
                <a:cs typeface="Tahoma" charset="0"/>
              </a:rPr>
              <a:t>= peak width and </a:t>
            </a:r>
            <a:r>
              <a:rPr lang="el-GR" sz="2000" dirty="0">
                <a:latin typeface="Tahoma" charset="0"/>
                <a:cs typeface="Tahoma" charset="0"/>
              </a:rPr>
              <a:t>δ</a:t>
            </a:r>
            <a:r>
              <a:rPr lang="en-US" sz="2000" dirty="0">
                <a:latin typeface="Tahoma" charset="0"/>
                <a:cs typeface="Tahoma" charset="0"/>
              </a:rPr>
              <a:t>t = decay time)</a:t>
            </a:r>
            <a:endParaRPr lang="en-US" sz="2000" dirty="0">
              <a:latin typeface="Tahoma" charset="0"/>
            </a:endParaRPr>
          </a:p>
          <a:p>
            <a:pPr lvl="2"/>
            <a:r>
              <a:rPr lang="en-US" sz="2000" dirty="0">
                <a:latin typeface="Tahoma" charset="0"/>
              </a:rPr>
              <a:t>So, fast decay results in broader peaks</a:t>
            </a:r>
          </a:p>
          <a:p>
            <a:pPr lvl="2"/>
            <a:r>
              <a:rPr lang="en-US" sz="2000" dirty="0">
                <a:latin typeface="Tahoma" charset="0"/>
              </a:rPr>
              <a:t>An example is solids where spin-spin relaxation is fast; broad peaks result despite not fast spin-lattice relaxation	</a:t>
            </a:r>
          </a:p>
        </p:txBody>
      </p:sp>
    </p:spTree>
    <p:extLst>
      <p:ext uri="{BB962C8B-B14F-4D97-AF65-F5344CB8AC3E}">
        <p14:creationId xmlns:p14="http://schemas.microsoft.com/office/powerpoint/2010/main" val="1565239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  <a:cs typeface="Tahoma" charset="0"/>
              </a:rPr>
              <a:t>Announcements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Today’s Lecture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Atomic Spectroscopy (Chapter 20)</a:t>
            </a:r>
          </a:p>
          <a:p>
            <a:pPr lvl="2" eaLnBrk="1" hangingPunct="1"/>
            <a:r>
              <a:rPr lang="en-US" altLang="en-US" sz="2000" dirty="0">
                <a:latin typeface="Tahoma" charset="0"/>
                <a:cs typeface="Tahoma" charset="0"/>
              </a:rPr>
              <a:t>Spectrometers</a:t>
            </a:r>
          </a:p>
          <a:p>
            <a:pPr lvl="3" eaLnBrk="1" hangingPunct="1"/>
            <a:r>
              <a:rPr lang="en-US" altLang="en-US" sz="1600" dirty="0">
                <a:latin typeface="Tahoma" charset="0"/>
                <a:cs typeface="Tahoma" charset="0"/>
              </a:rPr>
              <a:t>AA instruments (last time)</a:t>
            </a:r>
          </a:p>
          <a:p>
            <a:pPr lvl="3" eaLnBrk="1" hangingPunct="1"/>
            <a:r>
              <a:rPr lang="en-US" altLang="en-US" sz="1600" dirty="0">
                <a:latin typeface="Tahoma" charset="0"/>
                <a:cs typeface="Tahoma" charset="0"/>
              </a:rPr>
              <a:t>AE </a:t>
            </a:r>
            <a:r>
              <a:rPr lang="en-US" altLang="en-US" sz="1600" dirty="0" smtClean="0">
                <a:latin typeface="Tahoma" charset="0"/>
                <a:cs typeface="Tahoma" charset="0"/>
              </a:rPr>
              <a:t>instruments</a:t>
            </a:r>
          </a:p>
          <a:p>
            <a:pPr lvl="3" eaLnBrk="1" hangingPunct="1"/>
            <a:r>
              <a:rPr lang="en-US" altLang="en-US" sz="1600" dirty="0" smtClean="0">
                <a:latin typeface="Tahoma" charset="0"/>
                <a:cs typeface="Tahoma" charset="0"/>
              </a:rPr>
              <a:t>Mass Spectrometers (briefly)</a:t>
            </a:r>
            <a:endParaRPr lang="en-US" altLang="en-US" sz="1600" dirty="0">
              <a:latin typeface="Tahoma" charset="0"/>
              <a:cs typeface="Tahoma" charset="0"/>
            </a:endParaRP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NMR Spectroscopy (</a:t>
            </a:r>
            <a:r>
              <a:rPr lang="en-US" altLang="en-US" sz="2400" dirty="0" err="1" smtClean="0">
                <a:latin typeface="Tahoma" charset="0"/>
                <a:cs typeface="Tahoma" charset="0"/>
              </a:rPr>
              <a:t>Rubinson</a:t>
            </a:r>
            <a:r>
              <a:rPr lang="en-US" altLang="en-US" sz="2400" dirty="0" smtClean="0">
                <a:latin typeface="Tahoma" charset="0"/>
                <a:cs typeface="Tahoma" charset="0"/>
              </a:rPr>
              <a:t> &amp; </a:t>
            </a:r>
            <a:r>
              <a:rPr lang="en-US" altLang="en-US" sz="2400" dirty="0" err="1" smtClean="0">
                <a:latin typeface="Tahoma" charset="0"/>
                <a:cs typeface="Tahoma" charset="0"/>
              </a:rPr>
              <a:t>Rubinson</a:t>
            </a:r>
            <a:r>
              <a:rPr lang="en-US" altLang="en-US" sz="2400" dirty="0" smtClean="0">
                <a:latin typeface="Tahoma" charset="0"/>
                <a:cs typeface="Tahoma" charset="0"/>
              </a:rPr>
              <a:t> Ch. 11)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  <a:cs typeface="Tahoma" charset="0"/>
              </a:rPr>
              <a:t>Theory</a:t>
            </a:r>
            <a:endParaRPr lang="en-US" altLang="en-US" sz="2000" dirty="0" smtClean="0"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97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>
                <a:latin typeface="Tahoma" charset="0"/>
              </a:rPr>
              <a:t>NMR Spectrometry</a:t>
            </a:r>
            <a:br>
              <a:rPr lang="en-US" sz="4000" smtClean="0">
                <a:latin typeface="Tahoma" charset="0"/>
              </a:rPr>
            </a:br>
            <a:r>
              <a:rPr lang="en-US" sz="4000" smtClean="0">
                <a:latin typeface="Tahoma" charset="0"/>
              </a:rPr>
              <a:t>Some Questions</a:t>
            </a:r>
          </a:p>
        </p:txBody>
      </p:sp>
      <p:sp>
        <p:nvSpPr>
          <p:cNvPr id="5898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dirty="0" smtClean="0">
                <a:latin typeface="Tahoma" charset="0"/>
              </a:rPr>
              <a:t>Modern NMRs continuously monitor </a:t>
            </a:r>
            <a:r>
              <a:rPr lang="en-US" sz="2400" baseline="30000" dirty="0" smtClean="0">
                <a:latin typeface="Tahoma" charset="0"/>
              </a:rPr>
              <a:t>2</a:t>
            </a:r>
            <a:r>
              <a:rPr lang="en-US" sz="2400" dirty="0" smtClean="0">
                <a:latin typeface="Tahoma" charset="0"/>
              </a:rPr>
              <a:t>H absorbance to account for magnetic field drift in the “lock” unit.  The frequency of the </a:t>
            </a:r>
            <a:r>
              <a:rPr lang="en-US" sz="2400" baseline="30000" dirty="0" smtClean="0">
                <a:latin typeface="Tahoma" charset="0"/>
              </a:rPr>
              <a:t>2</a:t>
            </a:r>
            <a:r>
              <a:rPr lang="en-US" sz="2400" dirty="0" smtClean="0">
                <a:latin typeface="Tahoma" charset="0"/>
              </a:rPr>
              <a:t>H signal is observed to drift by 30Hz over 1 hour.  Given the magnetic field </a:t>
            </a:r>
            <a:r>
              <a:rPr lang="en-US" sz="2400" dirty="0" smtClean="0">
                <a:latin typeface="Tahoma" charset="0"/>
              </a:rPr>
              <a:t>H</a:t>
            </a:r>
            <a:r>
              <a:rPr lang="en-US" sz="2400" baseline="-25000" dirty="0" smtClean="0">
                <a:latin typeface="Tahoma" charset="0"/>
              </a:rPr>
              <a:t>0</a:t>
            </a:r>
            <a:r>
              <a:rPr lang="en-US" sz="2400" dirty="0" smtClean="0">
                <a:latin typeface="Tahoma" charset="0"/>
              </a:rPr>
              <a:t>= </a:t>
            </a:r>
            <a:r>
              <a:rPr lang="en-US" sz="2400" dirty="0" smtClean="0">
                <a:latin typeface="Tahoma" charset="0"/>
              </a:rPr>
              <a:t>8.45 T, </a:t>
            </a:r>
            <a:r>
              <a:rPr lang="el-GR" sz="2400" dirty="0" smtClean="0">
                <a:latin typeface="Tahoma" charset="0"/>
                <a:cs typeface="Tahoma" charset="0"/>
              </a:rPr>
              <a:t>γ</a:t>
            </a:r>
            <a:r>
              <a:rPr lang="en-US" sz="2400" dirty="0" smtClean="0">
                <a:latin typeface="Tahoma" charset="0"/>
                <a:cs typeface="Tahoma" charset="0"/>
              </a:rPr>
              <a:t>(</a:t>
            </a:r>
            <a:r>
              <a:rPr lang="en-US" sz="2400" baseline="30000" dirty="0" smtClean="0">
                <a:latin typeface="Tahoma" charset="0"/>
              </a:rPr>
              <a:t>2</a:t>
            </a:r>
            <a:r>
              <a:rPr lang="en-US" sz="2400" dirty="0" smtClean="0">
                <a:latin typeface="Tahoma" charset="0"/>
              </a:rPr>
              <a:t>H</a:t>
            </a:r>
            <a:r>
              <a:rPr lang="en-US" sz="2400" dirty="0" smtClean="0">
                <a:latin typeface="Tahoma" charset="0"/>
                <a:cs typeface="Tahoma" charset="0"/>
              </a:rPr>
              <a:t>) = 8.22 x 10</a:t>
            </a:r>
            <a:r>
              <a:rPr lang="en-US" sz="2400" baseline="30000" dirty="0" smtClean="0">
                <a:latin typeface="Tahoma" charset="0"/>
                <a:cs typeface="Tahoma" charset="0"/>
              </a:rPr>
              <a:t>7</a:t>
            </a:r>
            <a:r>
              <a:rPr lang="en-US" sz="2400" dirty="0" smtClean="0">
                <a:latin typeface="Tahoma" charset="0"/>
                <a:cs typeface="Tahoma" charset="0"/>
              </a:rPr>
              <a:t> radian T</a:t>
            </a:r>
            <a:r>
              <a:rPr lang="en-US" sz="2400" baseline="30000" dirty="0" smtClean="0">
                <a:latin typeface="Tahoma" charset="0"/>
                <a:cs typeface="Tahoma" charset="0"/>
              </a:rPr>
              <a:t>-1</a:t>
            </a:r>
            <a:r>
              <a:rPr lang="en-US" sz="2400" dirty="0" smtClean="0">
                <a:latin typeface="Tahoma" charset="0"/>
                <a:cs typeface="Tahoma" charset="0"/>
              </a:rPr>
              <a:t> s</a:t>
            </a:r>
            <a:r>
              <a:rPr lang="en-US" sz="2400" baseline="30000" dirty="0" smtClean="0">
                <a:latin typeface="Tahoma" charset="0"/>
                <a:cs typeface="Tahoma" charset="0"/>
              </a:rPr>
              <a:t>-1</a:t>
            </a:r>
            <a:r>
              <a:rPr lang="en-US" sz="2400" dirty="0" smtClean="0">
                <a:latin typeface="Tahoma" charset="0"/>
                <a:cs typeface="Tahoma" charset="0"/>
              </a:rPr>
              <a:t> and </a:t>
            </a:r>
            <a:r>
              <a:rPr lang="el-GR" sz="2400" dirty="0" smtClean="0">
                <a:latin typeface="Tahoma" charset="0"/>
                <a:cs typeface="Tahoma" charset="0"/>
              </a:rPr>
              <a:t>γ</a:t>
            </a:r>
            <a:r>
              <a:rPr lang="en-US" sz="2400" dirty="0" smtClean="0">
                <a:latin typeface="Tahoma" charset="0"/>
                <a:cs typeface="Tahoma" charset="0"/>
              </a:rPr>
              <a:t>(</a:t>
            </a:r>
            <a:r>
              <a:rPr lang="en-US" sz="2400" baseline="30000" dirty="0" smtClean="0">
                <a:latin typeface="Tahoma" charset="0"/>
              </a:rPr>
              <a:t>1</a:t>
            </a:r>
            <a:r>
              <a:rPr lang="en-US" sz="2400" dirty="0" smtClean="0">
                <a:latin typeface="Tahoma" charset="0"/>
              </a:rPr>
              <a:t>H</a:t>
            </a:r>
            <a:r>
              <a:rPr lang="en-US" sz="2400" dirty="0" smtClean="0">
                <a:latin typeface="Tahoma" charset="0"/>
                <a:cs typeface="Tahoma" charset="0"/>
              </a:rPr>
              <a:t>) = </a:t>
            </a:r>
            <a:r>
              <a:rPr lang="en-US" sz="2400" dirty="0" smtClean="0">
                <a:latin typeface="Tahoma" charset="0"/>
              </a:rPr>
              <a:t>2.68 x </a:t>
            </a:r>
            <a:r>
              <a:rPr lang="en-US" sz="2400" dirty="0" smtClean="0">
                <a:latin typeface="Tahoma" charset="0"/>
                <a:cs typeface="Tahoma" charset="0"/>
              </a:rPr>
              <a:t>10</a:t>
            </a:r>
            <a:r>
              <a:rPr lang="en-US" sz="2400" baseline="30000" dirty="0" smtClean="0">
                <a:latin typeface="Tahoma" charset="0"/>
                <a:cs typeface="Tahoma" charset="0"/>
              </a:rPr>
              <a:t>8</a:t>
            </a:r>
            <a:r>
              <a:rPr lang="en-US" sz="2400" dirty="0" smtClean="0">
                <a:latin typeface="Tahoma" charset="0"/>
                <a:cs typeface="Tahoma" charset="0"/>
              </a:rPr>
              <a:t> radian T</a:t>
            </a:r>
            <a:r>
              <a:rPr lang="en-US" sz="2400" baseline="30000" dirty="0" smtClean="0">
                <a:latin typeface="Tahoma" charset="0"/>
                <a:cs typeface="Tahoma" charset="0"/>
              </a:rPr>
              <a:t>-1</a:t>
            </a:r>
            <a:r>
              <a:rPr lang="en-US" sz="2400" dirty="0" smtClean="0">
                <a:latin typeface="Tahoma" charset="0"/>
                <a:cs typeface="Tahoma" charset="0"/>
              </a:rPr>
              <a:t> s</a:t>
            </a:r>
            <a:r>
              <a:rPr lang="en-US" sz="2400" baseline="30000" dirty="0" smtClean="0">
                <a:latin typeface="Tahoma" charset="0"/>
                <a:cs typeface="Tahoma" charset="0"/>
              </a:rPr>
              <a:t>-1</a:t>
            </a:r>
            <a:r>
              <a:rPr lang="en-US" sz="2400" dirty="0" smtClean="0">
                <a:latin typeface="Tahoma" charset="0"/>
              </a:rPr>
              <a:t>, calculate the magnetic field drift and the drift in the </a:t>
            </a:r>
            <a:r>
              <a:rPr lang="en-US" sz="2400" baseline="30000" dirty="0" smtClean="0">
                <a:latin typeface="Tahoma" charset="0"/>
              </a:rPr>
              <a:t>1</a:t>
            </a:r>
            <a:r>
              <a:rPr lang="en-US" sz="2400" dirty="0" smtClean="0">
                <a:latin typeface="Tahoma" charset="0"/>
              </a:rPr>
              <a:t>H frequency in an hour.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baseline="30000" dirty="0" smtClean="0">
                <a:latin typeface="Tahoma" charset="0"/>
                <a:cs typeface="Tahoma" charset="0"/>
              </a:rPr>
              <a:t>17</a:t>
            </a:r>
            <a:r>
              <a:rPr lang="en-US" sz="2400" dirty="0" smtClean="0">
                <a:latin typeface="Tahoma" charset="0"/>
              </a:rPr>
              <a:t>O has an I value of 5/2.  How many spin states will it have?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dirty="0" smtClean="0">
                <a:latin typeface="Tahoma" charset="0"/>
              </a:rPr>
              <a:t>Explain why sensitivity is increased by going to a larger magnetic field.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dirty="0" smtClean="0">
                <a:latin typeface="Tahoma" charset="0"/>
              </a:rPr>
              <a:t>Will increasing the temperature increase or decrease NMR sensitivity (assuming it has no effect on relaxation processes)?</a:t>
            </a:r>
          </a:p>
        </p:txBody>
      </p:sp>
    </p:spTree>
    <p:extLst>
      <p:ext uri="{BB962C8B-B14F-4D97-AF65-F5344CB8AC3E}">
        <p14:creationId xmlns:p14="http://schemas.microsoft.com/office/powerpoint/2010/main" val="2789228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98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altLang="en-US" sz="3200" dirty="0">
                <a:latin typeface="Tahoma" charset="0"/>
              </a:rPr>
              <a:t>Emission Spectrometers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58687"/>
            <a:ext cx="8229600" cy="32766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en-US" sz="2000" dirty="0">
                <a:latin typeface="Tahoma" charset="0"/>
              </a:rPr>
              <a:t>In emission measurements, the plasma (or flame) is the light source</a:t>
            </a:r>
          </a:p>
          <a:p>
            <a:pPr>
              <a:lnSpc>
                <a:spcPct val="110000"/>
              </a:lnSpc>
            </a:pPr>
            <a:r>
              <a:rPr lang="en-US" altLang="en-US" sz="2000" dirty="0">
                <a:latin typeface="Tahoma" charset="0"/>
              </a:rPr>
              <a:t>Flame sources are generally limited to a few elements (only hot enough for low E – visible light emissions)</a:t>
            </a:r>
          </a:p>
          <a:p>
            <a:pPr>
              <a:lnSpc>
                <a:spcPct val="110000"/>
              </a:lnSpc>
            </a:pPr>
            <a:r>
              <a:rPr lang="en-US" altLang="en-US" sz="2000" dirty="0">
                <a:latin typeface="Tahoma" charset="0"/>
              </a:rPr>
              <a:t>A </a:t>
            </a:r>
            <a:r>
              <a:rPr lang="en-US" altLang="en-US" sz="2000" dirty="0" err="1">
                <a:latin typeface="Tahoma" charset="0"/>
              </a:rPr>
              <a:t>monochromator</a:t>
            </a:r>
            <a:r>
              <a:rPr lang="en-US" altLang="en-US" sz="2000" dirty="0">
                <a:latin typeface="Tahoma" charset="0"/>
              </a:rPr>
              <a:t> or </a:t>
            </a:r>
            <a:r>
              <a:rPr lang="en-US" altLang="en-US" sz="2000" dirty="0" err="1">
                <a:latin typeface="Tahoma" charset="0"/>
              </a:rPr>
              <a:t>polychromator</a:t>
            </a:r>
            <a:r>
              <a:rPr lang="en-US" altLang="en-US" sz="2000" dirty="0">
                <a:latin typeface="Tahoma" charset="0"/>
              </a:rPr>
              <a:t> is the means of wavelength discrimination</a:t>
            </a:r>
          </a:p>
          <a:p>
            <a:pPr>
              <a:lnSpc>
                <a:spcPct val="110000"/>
              </a:lnSpc>
            </a:pPr>
            <a:r>
              <a:rPr lang="en-US" altLang="en-US" sz="2000" dirty="0">
                <a:latin typeface="Tahoma" charset="0"/>
              </a:rPr>
              <a:t>Sensitive detectors are needed</a:t>
            </a:r>
          </a:p>
          <a:p>
            <a:pPr>
              <a:lnSpc>
                <a:spcPct val="110000"/>
              </a:lnSpc>
            </a:pPr>
            <a:r>
              <a:rPr lang="en-US" altLang="en-US" sz="2000" dirty="0">
                <a:latin typeface="Tahoma" charset="0"/>
              </a:rPr>
              <a:t>ICP-AES is faster than AAS because switching </a:t>
            </a:r>
            <a:r>
              <a:rPr lang="en-US" altLang="en-US" sz="2000" dirty="0" err="1">
                <a:latin typeface="Tahoma" charset="0"/>
              </a:rPr>
              <a:t>monochromator</a:t>
            </a:r>
            <a:r>
              <a:rPr lang="en-US" altLang="en-US" sz="2000" dirty="0">
                <a:latin typeface="Tahoma" charset="0"/>
              </a:rPr>
              <a:t> settings can be done faster than switching lamp plus flame conditions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362200" y="5334000"/>
            <a:ext cx="228600" cy="762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2273300" y="4940300"/>
            <a:ext cx="419100" cy="393700"/>
          </a:xfrm>
          <a:custGeom>
            <a:avLst/>
            <a:gdLst>
              <a:gd name="T0" fmla="*/ 56 w 264"/>
              <a:gd name="T1" fmla="*/ 248 h 248"/>
              <a:gd name="T2" fmla="*/ 8 w 264"/>
              <a:gd name="T3" fmla="*/ 200 h 248"/>
              <a:gd name="T4" fmla="*/ 104 w 264"/>
              <a:gd name="T5" fmla="*/ 8 h 248"/>
              <a:gd name="T6" fmla="*/ 248 w 264"/>
              <a:gd name="T7" fmla="*/ 152 h 248"/>
              <a:gd name="T8" fmla="*/ 200 w 264"/>
              <a:gd name="T9" fmla="*/ 248 h 2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4"/>
              <a:gd name="T16" fmla="*/ 0 h 248"/>
              <a:gd name="T17" fmla="*/ 264 w 264"/>
              <a:gd name="T18" fmla="*/ 248 h 2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4" h="248">
                <a:moveTo>
                  <a:pt x="56" y="248"/>
                </a:moveTo>
                <a:cubicBezTo>
                  <a:pt x="28" y="244"/>
                  <a:pt x="0" y="240"/>
                  <a:pt x="8" y="200"/>
                </a:cubicBezTo>
                <a:cubicBezTo>
                  <a:pt x="16" y="160"/>
                  <a:pt x="64" y="16"/>
                  <a:pt x="104" y="8"/>
                </a:cubicBezTo>
                <a:cubicBezTo>
                  <a:pt x="144" y="0"/>
                  <a:pt x="232" y="112"/>
                  <a:pt x="248" y="152"/>
                </a:cubicBezTo>
                <a:cubicBezTo>
                  <a:pt x="264" y="192"/>
                  <a:pt x="208" y="232"/>
                  <a:pt x="200" y="248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42900" y="4742770"/>
            <a:ext cx="18288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Plasma (light source + sample)</a:t>
            </a:r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2438400" y="5715000"/>
            <a:ext cx="914400" cy="812800"/>
          </a:xfrm>
          <a:custGeom>
            <a:avLst/>
            <a:gdLst>
              <a:gd name="T0" fmla="*/ 576 w 576"/>
              <a:gd name="T1" fmla="*/ 480 h 512"/>
              <a:gd name="T2" fmla="*/ 96 w 576"/>
              <a:gd name="T3" fmla="*/ 432 h 512"/>
              <a:gd name="T4" fmla="*/ 0 w 576"/>
              <a:gd name="T5" fmla="*/ 0 h 512"/>
              <a:gd name="T6" fmla="*/ 0 60000 65536"/>
              <a:gd name="T7" fmla="*/ 0 60000 65536"/>
              <a:gd name="T8" fmla="*/ 0 60000 65536"/>
              <a:gd name="T9" fmla="*/ 0 w 576"/>
              <a:gd name="T10" fmla="*/ 0 h 512"/>
              <a:gd name="T11" fmla="*/ 576 w 576"/>
              <a:gd name="T12" fmla="*/ 512 h 5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512">
                <a:moveTo>
                  <a:pt x="576" y="480"/>
                </a:moveTo>
                <a:cubicBezTo>
                  <a:pt x="384" y="496"/>
                  <a:pt x="192" y="512"/>
                  <a:pt x="96" y="432"/>
                </a:cubicBezTo>
                <a:cubicBezTo>
                  <a:pt x="0" y="352"/>
                  <a:pt x="16" y="72"/>
                  <a:pt x="0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95600" y="4800600"/>
            <a:ext cx="2895600" cy="990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048000" y="4876800"/>
            <a:ext cx="25908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 err="1"/>
              <a:t>Monochromator</a:t>
            </a:r>
            <a:r>
              <a:rPr lang="en-US" altLang="en-US" sz="1600" dirty="0"/>
              <a:t> or </a:t>
            </a:r>
            <a:r>
              <a:rPr lang="en-US" altLang="en-US" sz="1600" dirty="0" err="1"/>
              <a:t>Polychromator</a:t>
            </a:r>
            <a:endParaRPr lang="en-US" altLang="en-US" sz="1600" dirty="0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2438400" y="5181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5638800" y="5257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6248400" y="4800600"/>
            <a:ext cx="2057400" cy="1066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6400800" y="4876800"/>
            <a:ext cx="1752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Light detector or detector array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3352800" y="6324600"/>
            <a:ext cx="3505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Liquid sample, nebulizer, Ar source</a:t>
            </a:r>
          </a:p>
        </p:txBody>
      </p:sp>
    </p:spTree>
    <p:extLst>
      <p:ext uri="{BB962C8B-B14F-4D97-AF65-F5344CB8AC3E}">
        <p14:creationId xmlns:p14="http://schemas.microsoft.com/office/powerpoint/2010/main" val="246660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uiExpand="1" build="p"/>
      <p:bldP spid="4" grpId="0" animBg="1"/>
      <p:bldP spid="5" grpId="0" animBg="1"/>
      <p:bldP spid="6" grpId="0"/>
      <p:bldP spid="7" grpId="0" animBg="1"/>
      <p:bldP spid="8" grpId="0" animBg="1"/>
      <p:bldP spid="9" grpId="0"/>
      <p:bldP spid="10" grpId="0" animBg="1"/>
      <p:bldP spid="11" grpId="0" animBg="1"/>
      <p:bldP spid="12" grpId="0" animBg="1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altLang="en-US" sz="3200" dirty="0">
                <a:latin typeface="Tahoma" charset="0"/>
              </a:rPr>
              <a:t>Emission Spectrometers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>
                <a:latin typeface="Tahoma" charset="0"/>
              </a:rPr>
              <a:t>Sequential vs. Simultaneous Instruments</a:t>
            </a:r>
          </a:p>
          <a:p>
            <a:r>
              <a:rPr lang="en-US" altLang="en-US" sz="2400" dirty="0">
                <a:latin typeface="Tahoma" charset="0"/>
              </a:rPr>
              <a:t>Sequential Instruments use:</a:t>
            </a:r>
          </a:p>
          <a:p>
            <a:pPr lvl="1"/>
            <a:r>
              <a:rPr lang="en-US" altLang="en-US" sz="2000" dirty="0">
                <a:latin typeface="Tahoma" charset="0"/>
              </a:rPr>
              <a:t>A standard </a:t>
            </a:r>
            <a:r>
              <a:rPr lang="en-US" altLang="en-US" sz="2000" dirty="0" err="1">
                <a:latin typeface="Tahoma" charset="0"/>
              </a:rPr>
              <a:t>monochromator</a:t>
            </a:r>
            <a:endParaRPr lang="en-US" altLang="en-US" sz="2000" dirty="0">
              <a:latin typeface="Tahoma" charset="0"/>
            </a:endParaRPr>
          </a:p>
          <a:p>
            <a:pPr lvl="1"/>
            <a:r>
              <a:rPr lang="en-US" altLang="en-US" sz="2000" dirty="0">
                <a:latin typeface="Tahoma" charset="0"/>
              </a:rPr>
              <a:t>Select for elements by rotating the </a:t>
            </a:r>
            <a:r>
              <a:rPr lang="en-US" altLang="en-US" sz="2000" dirty="0" err="1">
                <a:latin typeface="Tahoma" charset="0"/>
              </a:rPr>
              <a:t>monochromator</a:t>
            </a:r>
            <a:r>
              <a:rPr lang="en-US" altLang="en-US" sz="2000" dirty="0">
                <a:latin typeface="Tahoma" charset="0"/>
              </a:rPr>
              <a:t> grating to specific wavelengths</a:t>
            </a:r>
          </a:p>
          <a:p>
            <a:r>
              <a:rPr lang="en-US" altLang="en-US" sz="2400" dirty="0">
                <a:latin typeface="Tahoma" charset="0"/>
              </a:rPr>
              <a:t>Simultaneous Instruments use:</a:t>
            </a:r>
          </a:p>
          <a:p>
            <a:pPr lvl="1"/>
            <a:r>
              <a:rPr lang="en-US" altLang="en-US" sz="2000" dirty="0">
                <a:latin typeface="Tahoma" charset="0"/>
              </a:rPr>
              <a:t>A 1D or 2D </a:t>
            </a:r>
            <a:r>
              <a:rPr lang="en-US" altLang="en-US" sz="2000" dirty="0" err="1">
                <a:latin typeface="Tahoma" charset="0"/>
              </a:rPr>
              <a:t>polychromator</a:t>
            </a:r>
            <a:r>
              <a:rPr lang="en-US" altLang="en-US" sz="2000" dirty="0">
                <a:latin typeface="Tahoma" charset="0"/>
              </a:rPr>
              <a:t> (Harris Color Plate 24/25)</a:t>
            </a:r>
          </a:p>
          <a:p>
            <a:pPr lvl="1"/>
            <a:r>
              <a:rPr lang="en-US" altLang="en-US" sz="2000" dirty="0">
                <a:latin typeface="Tahoma" charset="0"/>
              </a:rPr>
              <a:t>1D instruments typically use photomultiplier detectors behind multiple exit slits</a:t>
            </a:r>
          </a:p>
          <a:p>
            <a:pPr lvl="1"/>
            <a:r>
              <a:rPr lang="en-US" altLang="en-US" sz="2000" dirty="0">
                <a:latin typeface="Tahoma" charset="0"/>
              </a:rPr>
              <a:t>2D instrument shown in 4/1 lecture slide 13</a:t>
            </a:r>
          </a:p>
          <a:p>
            <a:pPr lvl="1"/>
            <a:r>
              <a:rPr lang="en-US" altLang="en-US" sz="2000" dirty="0">
                <a:latin typeface="Tahoma" charset="0"/>
              </a:rPr>
              <a:t>Selected elements (1D instruments) or all elements can be analyzed simultaneously resulting in faster analysis and less sample consumption.</a:t>
            </a:r>
          </a:p>
        </p:txBody>
      </p:sp>
    </p:spTree>
    <p:extLst>
      <p:ext uri="{BB962C8B-B14F-4D97-AF65-F5344CB8AC3E}">
        <p14:creationId xmlns:p14="http://schemas.microsoft.com/office/powerpoint/2010/main" val="262028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Tahoma" charset="0"/>
              </a:rPr>
              <a:t>Atomic Spectroscopy</a:t>
            </a:r>
            <a:br>
              <a:rPr lang="en-US" sz="4000" dirty="0">
                <a:latin typeface="Tahoma" charset="0"/>
              </a:rPr>
            </a:br>
            <a:r>
              <a:rPr lang="en-US" altLang="en-US" sz="3200" dirty="0">
                <a:latin typeface="Tahoma" charset="0"/>
              </a:rPr>
              <a:t>Interference in Emission Measurements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6388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>
                <a:latin typeface="Tahoma" charset="0"/>
              </a:rPr>
              <a:t>Interferences</a:t>
            </a:r>
          </a:p>
          <a:p>
            <a:pPr lvl="1"/>
            <a:r>
              <a:rPr lang="en-US" altLang="en-US" sz="2400" dirty="0">
                <a:latin typeface="Tahoma" charset="0"/>
              </a:rPr>
              <a:t>Atom – atom interferences more common than in atomic absorption because </a:t>
            </a:r>
            <a:r>
              <a:rPr lang="en-US" altLang="en-US" sz="2400" dirty="0" err="1">
                <a:latin typeface="Tahoma" charset="0"/>
              </a:rPr>
              <a:t>monochromators</a:t>
            </a:r>
            <a:r>
              <a:rPr lang="en-US" altLang="en-US" sz="2400" dirty="0">
                <a:latin typeface="Tahoma" charset="0"/>
              </a:rPr>
              <a:t> offer less selectivity than hollow cathode lamps</a:t>
            </a:r>
          </a:p>
          <a:p>
            <a:pPr lvl="1"/>
            <a:r>
              <a:rPr lang="en-US" altLang="en-US" sz="2400" dirty="0">
                <a:latin typeface="Tahoma" charset="0"/>
              </a:rPr>
              <a:t>Interference from molecular emissions are reduced by scanning to the sides of the atomic peaks</a:t>
            </a:r>
          </a:p>
          <a:p>
            <a:pPr lvl="1"/>
            <a:r>
              <a:rPr lang="en-US" altLang="en-US" sz="2400" dirty="0">
                <a:latin typeface="Tahoma" charset="0"/>
              </a:rPr>
              <a:t>Chemical interferences are less prevalent due to greater atomization efficiency</a:t>
            </a:r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6477000" y="2514600"/>
            <a:ext cx="2057400" cy="3200400"/>
          </a:xfrm>
          <a:custGeom>
            <a:avLst/>
            <a:gdLst>
              <a:gd name="T0" fmla="*/ 0 w 1296"/>
              <a:gd name="T1" fmla="*/ 2016 h 2016"/>
              <a:gd name="T2" fmla="*/ 48 w 1296"/>
              <a:gd name="T3" fmla="*/ 1920 h 2016"/>
              <a:gd name="T4" fmla="*/ 144 w 1296"/>
              <a:gd name="T5" fmla="*/ 1776 h 2016"/>
              <a:gd name="T6" fmla="*/ 192 w 1296"/>
              <a:gd name="T7" fmla="*/ 1872 h 2016"/>
              <a:gd name="T8" fmla="*/ 288 w 1296"/>
              <a:gd name="T9" fmla="*/ 1776 h 2016"/>
              <a:gd name="T10" fmla="*/ 384 w 1296"/>
              <a:gd name="T11" fmla="*/ 1872 h 2016"/>
              <a:gd name="T12" fmla="*/ 480 w 1296"/>
              <a:gd name="T13" fmla="*/ 1824 h 2016"/>
              <a:gd name="T14" fmla="*/ 528 w 1296"/>
              <a:gd name="T15" fmla="*/ 1248 h 2016"/>
              <a:gd name="T16" fmla="*/ 624 w 1296"/>
              <a:gd name="T17" fmla="*/ 48 h 2016"/>
              <a:gd name="T18" fmla="*/ 768 w 1296"/>
              <a:gd name="T19" fmla="*/ 960 h 2016"/>
              <a:gd name="T20" fmla="*/ 864 w 1296"/>
              <a:gd name="T21" fmla="*/ 1728 h 2016"/>
              <a:gd name="T22" fmla="*/ 1056 w 1296"/>
              <a:gd name="T23" fmla="*/ 1920 h 2016"/>
              <a:gd name="T24" fmla="*/ 1104 w 1296"/>
              <a:gd name="T25" fmla="*/ 1824 h 2016"/>
              <a:gd name="T26" fmla="*/ 1152 w 1296"/>
              <a:gd name="T27" fmla="*/ 1920 h 2016"/>
              <a:gd name="T28" fmla="*/ 1200 w 1296"/>
              <a:gd name="T29" fmla="*/ 1920 h 2016"/>
              <a:gd name="T30" fmla="*/ 1296 w 1296"/>
              <a:gd name="T31" fmla="*/ 2016 h 201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296"/>
              <a:gd name="T49" fmla="*/ 0 h 2016"/>
              <a:gd name="T50" fmla="*/ 1296 w 1296"/>
              <a:gd name="T51" fmla="*/ 2016 h 201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296" h="2016">
                <a:moveTo>
                  <a:pt x="0" y="2016"/>
                </a:moveTo>
                <a:cubicBezTo>
                  <a:pt x="12" y="1988"/>
                  <a:pt x="24" y="1960"/>
                  <a:pt x="48" y="1920"/>
                </a:cubicBezTo>
                <a:cubicBezTo>
                  <a:pt x="72" y="1880"/>
                  <a:pt x="120" y="1784"/>
                  <a:pt x="144" y="1776"/>
                </a:cubicBezTo>
                <a:cubicBezTo>
                  <a:pt x="168" y="1768"/>
                  <a:pt x="168" y="1872"/>
                  <a:pt x="192" y="1872"/>
                </a:cubicBezTo>
                <a:cubicBezTo>
                  <a:pt x="216" y="1872"/>
                  <a:pt x="256" y="1776"/>
                  <a:pt x="288" y="1776"/>
                </a:cubicBezTo>
                <a:cubicBezTo>
                  <a:pt x="320" y="1776"/>
                  <a:pt x="352" y="1864"/>
                  <a:pt x="384" y="1872"/>
                </a:cubicBezTo>
                <a:cubicBezTo>
                  <a:pt x="416" y="1880"/>
                  <a:pt x="456" y="1928"/>
                  <a:pt x="480" y="1824"/>
                </a:cubicBezTo>
                <a:cubicBezTo>
                  <a:pt x="504" y="1720"/>
                  <a:pt x="504" y="1544"/>
                  <a:pt x="528" y="1248"/>
                </a:cubicBezTo>
                <a:cubicBezTo>
                  <a:pt x="552" y="952"/>
                  <a:pt x="584" y="96"/>
                  <a:pt x="624" y="48"/>
                </a:cubicBezTo>
                <a:cubicBezTo>
                  <a:pt x="664" y="0"/>
                  <a:pt x="728" y="680"/>
                  <a:pt x="768" y="960"/>
                </a:cubicBezTo>
                <a:cubicBezTo>
                  <a:pt x="808" y="1240"/>
                  <a:pt x="816" y="1568"/>
                  <a:pt x="864" y="1728"/>
                </a:cubicBezTo>
                <a:cubicBezTo>
                  <a:pt x="912" y="1888"/>
                  <a:pt x="1016" y="1904"/>
                  <a:pt x="1056" y="1920"/>
                </a:cubicBezTo>
                <a:cubicBezTo>
                  <a:pt x="1096" y="1936"/>
                  <a:pt x="1088" y="1824"/>
                  <a:pt x="1104" y="1824"/>
                </a:cubicBezTo>
                <a:cubicBezTo>
                  <a:pt x="1120" y="1824"/>
                  <a:pt x="1136" y="1904"/>
                  <a:pt x="1152" y="1920"/>
                </a:cubicBezTo>
                <a:cubicBezTo>
                  <a:pt x="1168" y="1936"/>
                  <a:pt x="1176" y="1904"/>
                  <a:pt x="1200" y="1920"/>
                </a:cubicBezTo>
                <a:cubicBezTo>
                  <a:pt x="1224" y="1936"/>
                  <a:pt x="1260" y="1976"/>
                  <a:pt x="1296" y="2016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553200" y="1676400"/>
            <a:ext cx="1676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Emission Spectrum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400800" y="3048000"/>
            <a:ext cx="8382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Atomic peak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7010400" y="3352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6553200" y="5486400"/>
            <a:ext cx="685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7924800" y="5562600"/>
            <a:ext cx="685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781800" y="6019800"/>
            <a:ext cx="1676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background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H="1" flipV="1">
            <a:off x="6781800" y="55626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7772400" y="5638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60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uiExpand="1" build="p"/>
      <p:bldP spid="4" grpId="0" animBg="1"/>
      <p:bldP spid="5" grpId="0"/>
      <p:bldP spid="6" grpId="0"/>
      <p:bldP spid="7" grpId="0" animBg="1"/>
      <p:bldP spid="8" grpId="0" animBg="1"/>
      <p:bldP spid="9" grpId="0" animBg="1"/>
      <p:bldP spid="10" grpId="0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>
                <a:latin typeface="Tahoma" charset="0"/>
              </a:rPr>
              <a:t>Atomic Mass Spectrometry</a:t>
            </a:r>
            <a:endParaRPr lang="en-US" sz="3200" dirty="0" smtClean="0">
              <a:latin typeface="Tahoma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9"/>
            <a:ext cx="8229600" cy="2925762"/>
          </a:xfrm>
        </p:spPr>
        <p:txBody>
          <a:bodyPr/>
          <a:lstStyle/>
          <a:p>
            <a:r>
              <a:rPr lang="en-US" altLang="en-US" sz="1800" dirty="0">
                <a:latin typeface="Tahoma" charset="0"/>
              </a:rPr>
              <a:t>Most common arrangement consists of ICP torch </a:t>
            </a:r>
            <a:r>
              <a:rPr lang="en-US" altLang="en-US" sz="1800" dirty="0" smtClean="0">
                <a:latin typeface="Tahoma" charset="0"/>
              </a:rPr>
              <a:t>leading </a:t>
            </a:r>
            <a:r>
              <a:rPr lang="en-US" altLang="en-US" sz="1800" dirty="0">
                <a:latin typeface="Tahoma" charset="0"/>
              </a:rPr>
              <a:t>to MS interface</a:t>
            </a:r>
          </a:p>
          <a:p>
            <a:r>
              <a:rPr lang="en-US" altLang="en-US" sz="1800" dirty="0">
                <a:latin typeface="Tahoma" charset="0"/>
              </a:rPr>
              <a:t>The </a:t>
            </a:r>
            <a:r>
              <a:rPr lang="en-US" altLang="en-US" sz="1800" dirty="0" err="1">
                <a:latin typeface="Tahoma" charset="0"/>
              </a:rPr>
              <a:t>Ar</a:t>
            </a:r>
            <a:r>
              <a:rPr lang="en-US" altLang="en-US" sz="1800" baseline="30000" dirty="0">
                <a:latin typeface="Tahoma" charset="0"/>
              </a:rPr>
              <a:t>+</a:t>
            </a:r>
            <a:r>
              <a:rPr lang="en-US" altLang="en-US" sz="1800" dirty="0">
                <a:latin typeface="Tahoma" charset="0"/>
              </a:rPr>
              <a:t> ions (and electrons) collide with metals leading to ionization</a:t>
            </a:r>
          </a:p>
          <a:p>
            <a:r>
              <a:rPr lang="en-US" altLang="en-US" sz="1800" dirty="0">
                <a:latin typeface="Tahoma" charset="0"/>
              </a:rPr>
              <a:t>The MS interface consists of skimmer cones to allow ions in, and to drop the pressure in stages, and ion optics (covered when we cover MS)</a:t>
            </a:r>
          </a:p>
          <a:p>
            <a:r>
              <a:rPr lang="en-US" altLang="en-US" sz="1800" dirty="0">
                <a:latin typeface="Tahoma" charset="0"/>
              </a:rPr>
              <a:t>ICP-MS typically is the most sensitive elemental analysis method</a:t>
            </a:r>
          </a:p>
          <a:p>
            <a:r>
              <a:rPr lang="en-US" altLang="en-US" sz="1800" dirty="0">
                <a:latin typeface="Tahoma" charset="0"/>
              </a:rPr>
              <a:t>Interference can arise from metals (e.g. </a:t>
            </a:r>
            <a:r>
              <a:rPr lang="en-US" altLang="en-US" sz="1800" baseline="30000" dirty="0">
                <a:latin typeface="Tahoma" charset="0"/>
              </a:rPr>
              <a:t>138</a:t>
            </a:r>
            <a:r>
              <a:rPr lang="en-US" altLang="en-US" sz="1800" dirty="0">
                <a:latin typeface="Tahoma" charset="0"/>
              </a:rPr>
              <a:t>Ba</a:t>
            </a:r>
            <a:r>
              <a:rPr lang="en-US" altLang="en-US" sz="1800" baseline="30000" dirty="0">
                <a:latin typeface="Tahoma" charset="0"/>
              </a:rPr>
              <a:t>2+</a:t>
            </a:r>
            <a:r>
              <a:rPr lang="en-US" altLang="en-US" sz="1800" dirty="0">
                <a:latin typeface="Tahoma" charset="0"/>
              </a:rPr>
              <a:t> vs. </a:t>
            </a:r>
            <a:r>
              <a:rPr lang="en-US" altLang="en-US" sz="1800" baseline="30000" dirty="0">
                <a:latin typeface="Tahoma" charset="0"/>
              </a:rPr>
              <a:t>69</a:t>
            </a:r>
            <a:r>
              <a:rPr lang="en-US" altLang="en-US" sz="1800" dirty="0">
                <a:latin typeface="Tahoma" charset="0"/>
              </a:rPr>
              <a:t>Ga</a:t>
            </a:r>
            <a:r>
              <a:rPr lang="en-US" altLang="en-US" sz="1800" baseline="30000" dirty="0">
                <a:latin typeface="Tahoma" charset="0"/>
              </a:rPr>
              <a:t>+</a:t>
            </a:r>
            <a:r>
              <a:rPr lang="en-US" altLang="en-US" sz="1800" dirty="0">
                <a:latin typeface="Tahoma" charset="0"/>
              </a:rPr>
              <a:t>) or from ICP species (e.g. </a:t>
            </a:r>
            <a:r>
              <a:rPr lang="en-US" altLang="en-US" sz="1800" baseline="30000" dirty="0">
                <a:latin typeface="Tahoma" charset="0"/>
              </a:rPr>
              <a:t>40</a:t>
            </a:r>
            <a:r>
              <a:rPr lang="en-US" altLang="en-US" sz="1800" dirty="0">
                <a:latin typeface="Tahoma" charset="0"/>
              </a:rPr>
              <a:t>Ar</a:t>
            </a:r>
            <a:r>
              <a:rPr lang="en-US" altLang="en-US" sz="1800" baseline="30000" dirty="0">
                <a:latin typeface="Tahoma" charset="0"/>
              </a:rPr>
              <a:t>+</a:t>
            </a:r>
            <a:r>
              <a:rPr lang="en-US" altLang="en-US" sz="1800" dirty="0">
                <a:latin typeface="Tahoma" charset="0"/>
              </a:rPr>
              <a:t> and </a:t>
            </a:r>
            <a:r>
              <a:rPr lang="en-US" altLang="en-US" sz="1800" baseline="30000" dirty="0">
                <a:latin typeface="Tahoma" charset="0"/>
              </a:rPr>
              <a:t>40</a:t>
            </a:r>
            <a:r>
              <a:rPr lang="en-US" altLang="en-US" sz="1800" dirty="0">
                <a:latin typeface="Tahoma" charset="0"/>
              </a:rPr>
              <a:t>Ca</a:t>
            </a:r>
            <a:r>
              <a:rPr lang="en-US" altLang="en-US" sz="1800" baseline="30000" dirty="0">
                <a:latin typeface="Tahoma" charset="0"/>
              </a:rPr>
              <a:t>+</a:t>
            </a:r>
            <a:r>
              <a:rPr lang="en-US" altLang="en-US" sz="1800" dirty="0">
                <a:latin typeface="Tahoma" charset="0"/>
              </a:rPr>
              <a:t>)</a:t>
            </a:r>
          </a:p>
          <a:p>
            <a:r>
              <a:rPr lang="en-US" altLang="en-US" sz="1800" dirty="0">
                <a:latin typeface="Tahoma" charset="0"/>
              </a:rPr>
              <a:t>Use of secondary isotopic masses and collision cell reactions  can reduce these </a:t>
            </a:r>
            <a:r>
              <a:rPr lang="en-US" altLang="en-US" sz="1800" dirty="0" smtClean="0">
                <a:latin typeface="Tahoma" charset="0"/>
              </a:rPr>
              <a:t>interferences</a:t>
            </a:r>
            <a:endParaRPr lang="en-US" altLang="en-US" sz="1800" dirty="0">
              <a:latin typeface="Tahoma" charset="0"/>
            </a:endParaRP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 rot="5400000">
            <a:off x="1892300" y="4965700"/>
            <a:ext cx="419100" cy="1155700"/>
            <a:chOff x="2273300" y="4940300"/>
            <a:chExt cx="419100" cy="11557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2362200" y="5334000"/>
              <a:ext cx="228600" cy="762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2273300" y="4940300"/>
              <a:ext cx="419100" cy="393700"/>
            </a:xfrm>
            <a:custGeom>
              <a:avLst/>
              <a:gdLst>
                <a:gd name="T0" fmla="*/ 56 w 264"/>
                <a:gd name="T1" fmla="*/ 248 h 248"/>
                <a:gd name="T2" fmla="*/ 8 w 264"/>
                <a:gd name="T3" fmla="*/ 200 h 248"/>
                <a:gd name="T4" fmla="*/ 104 w 264"/>
                <a:gd name="T5" fmla="*/ 8 h 248"/>
                <a:gd name="T6" fmla="*/ 248 w 264"/>
                <a:gd name="T7" fmla="*/ 152 h 248"/>
                <a:gd name="T8" fmla="*/ 200 w 264"/>
                <a:gd name="T9" fmla="*/ 248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4"/>
                <a:gd name="T16" fmla="*/ 0 h 248"/>
                <a:gd name="T17" fmla="*/ 264 w 264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4" h="248">
                  <a:moveTo>
                    <a:pt x="56" y="248"/>
                  </a:moveTo>
                  <a:cubicBezTo>
                    <a:pt x="28" y="244"/>
                    <a:pt x="0" y="240"/>
                    <a:pt x="8" y="200"/>
                  </a:cubicBezTo>
                  <a:cubicBezTo>
                    <a:pt x="16" y="160"/>
                    <a:pt x="64" y="16"/>
                    <a:pt x="104" y="8"/>
                  </a:cubicBezTo>
                  <a:cubicBezTo>
                    <a:pt x="144" y="0"/>
                    <a:pt x="232" y="112"/>
                    <a:pt x="248" y="152"/>
                  </a:cubicBezTo>
                  <a:cubicBezTo>
                    <a:pt x="264" y="192"/>
                    <a:pt x="208" y="232"/>
                    <a:pt x="200" y="248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4572000"/>
            <a:ext cx="1828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Plasma (atomizer + ion source)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191000" y="4800600"/>
            <a:ext cx="4114800" cy="1371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304800" y="6324600"/>
            <a:ext cx="3505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Liquid sample, nebulizer, Ar source</a:t>
            </a:r>
          </a:p>
        </p:txBody>
      </p:sp>
      <p:sp>
        <p:nvSpPr>
          <p:cNvPr id="10" name="Freeform 9"/>
          <p:cNvSpPr/>
          <p:nvPr/>
        </p:nvSpPr>
        <p:spPr>
          <a:xfrm>
            <a:off x="381000" y="5486400"/>
            <a:ext cx="1227138" cy="792163"/>
          </a:xfrm>
          <a:custGeom>
            <a:avLst/>
            <a:gdLst>
              <a:gd name="connsiteX0" fmla="*/ 273205 w 1226634"/>
              <a:gd name="connsiteY0" fmla="*/ 802888 h 802888"/>
              <a:gd name="connsiteX1" fmla="*/ 61331 w 1226634"/>
              <a:gd name="connsiteY1" fmla="*/ 524107 h 802888"/>
              <a:gd name="connsiteX2" fmla="*/ 72483 w 1226634"/>
              <a:gd name="connsiteY2" fmla="*/ 167268 h 802888"/>
              <a:gd name="connsiteX3" fmla="*/ 496229 w 1226634"/>
              <a:gd name="connsiteY3" fmla="*/ 33453 h 802888"/>
              <a:gd name="connsiteX4" fmla="*/ 1120697 w 1226634"/>
              <a:gd name="connsiteY4" fmla="*/ 11151 h 802888"/>
              <a:gd name="connsiteX5" fmla="*/ 1131849 w 1226634"/>
              <a:gd name="connsiteY5" fmla="*/ 0 h 80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26634" h="802888">
                <a:moveTo>
                  <a:pt x="273205" y="802888"/>
                </a:moveTo>
                <a:cubicBezTo>
                  <a:pt x="183995" y="716466"/>
                  <a:pt x="94785" y="630044"/>
                  <a:pt x="61331" y="524107"/>
                </a:cubicBezTo>
                <a:cubicBezTo>
                  <a:pt x="27877" y="418170"/>
                  <a:pt x="0" y="249044"/>
                  <a:pt x="72483" y="167268"/>
                </a:cubicBezTo>
                <a:cubicBezTo>
                  <a:pt x="144966" y="85492"/>
                  <a:pt x="321527" y="59472"/>
                  <a:pt x="496229" y="33453"/>
                </a:cubicBezTo>
                <a:cubicBezTo>
                  <a:pt x="670931" y="7434"/>
                  <a:pt x="1014760" y="16726"/>
                  <a:pt x="1120697" y="11151"/>
                </a:cubicBezTo>
                <a:cubicBezTo>
                  <a:pt x="1226634" y="5576"/>
                  <a:pt x="1179241" y="2788"/>
                  <a:pt x="1131849" y="0"/>
                </a:cubicBezTo>
              </a:path>
            </a:pathLst>
          </a:cu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267200" y="5029200"/>
            <a:ext cx="3733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/>
              <a:t>Mass spectrometer (e.g. quadrupole)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971800" y="4648200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971800" y="5715000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2819400" y="5562600"/>
            <a:ext cx="1524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2819400" y="5257800"/>
            <a:ext cx="1524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200400" y="4648200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200400" y="57912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3048000" y="5562600"/>
            <a:ext cx="15240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048000" y="5257800"/>
            <a:ext cx="15240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352800" y="5029200"/>
            <a:ext cx="762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191000" y="43434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/>
              <a:t>collision cell</a:t>
            </a:r>
          </a:p>
        </p:txBody>
      </p:sp>
      <p:sp>
        <p:nvSpPr>
          <p:cNvPr id="22" name="Freeform 21"/>
          <p:cNvSpPr/>
          <p:nvPr/>
        </p:nvSpPr>
        <p:spPr>
          <a:xfrm>
            <a:off x="3757613" y="4497388"/>
            <a:ext cx="457200" cy="498475"/>
          </a:xfrm>
          <a:custGeom>
            <a:avLst/>
            <a:gdLst>
              <a:gd name="connsiteX0" fmla="*/ 457200 w 457200"/>
              <a:gd name="connsiteY0" fmla="*/ 52039 h 498087"/>
              <a:gd name="connsiteX1" fmla="*/ 122663 w 457200"/>
              <a:gd name="connsiteY1" fmla="*/ 74341 h 498087"/>
              <a:gd name="connsiteX2" fmla="*/ 0 w 457200"/>
              <a:gd name="connsiteY2" fmla="*/ 498087 h 498087"/>
              <a:gd name="connsiteX3" fmla="*/ 0 w 457200"/>
              <a:gd name="connsiteY3" fmla="*/ 498087 h 498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498087">
                <a:moveTo>
                  <a:pt x="457200" y="52039"/>
                </a:moveTo>
                <a:cubicBezTo>
                  <a:pt x="328031" y="26019"/>
                  <a:pt x="198863" y="0"/>
                  <a:pt x="122663" y="74341"/>
                </a:cubicBezTo>
                <a:cubicBezTo>
                  <a:pt x="46463" y="148682"/>
                  <a:pt x="0" y="498087"/>
                  <a:pt x="0" y="498087"/>
                </a:cubicBezTo>
                <a:lnTo>
                  <a:pt x="0" y="498087"/>
                </a:lnTo>
              </a:path>
            </a:pathLst>
          </a:cu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5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uiExpand="1" build="p"/>
      <p:bldP spid="7" grpId="0"/>
      <p:bldP spid="8" grpId="0" animBg="1"/>
      <p:bldP spid="9" grpId="0"/>
      <p:bldP spid="11" grpId="0"/>
      <p:bldP spid="20" grpId="0" animBg="1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>
                <a:latin typeface="Tahoma" charset="0"/>
              </a:rPr>
              <a:t>Atomic Spectroscopy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4000" smtClean="0">
                <a:latin typeface="Tahoma" charset="0"/>
              </a:rPr>
              <a:t>Comparison of Instruments</a:t>
            </a:r>
            <a:endParaRPr lang="en-US" altLang="en-US" sz="2800" smtClean="0">
              <a:latin typeface="Tahoma" charset="0"/>
            </a:endParaRPr>
          </a:p>
        </p:txBody>
      </p:sp>
      <p:graphicFrame>
        <p:nvGraphicFramePr>
          <p:cNvPr id="63491" name="Group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1516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55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Instrument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Cost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Speed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Sensitivity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60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Flame-AA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Low (~$10-15K)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Slow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Moderate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(~0.01 ppm)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19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GF-AA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Moderate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(~$40K)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Slowest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Very Good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8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Sequential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 ICP-AES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Moderate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Medium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Moderate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8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Simultaneous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 ICP-AES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High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Fast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Good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55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ICP-MS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Highest (~$200K)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Fast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Excellent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25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latin typeface="Tahoma" charset="0"/>
              </a:rPr>
              <a:t>Atomic Spectroscopy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2800" smtClean="0">
                <a:latin typeface="Tahoma" charset="0"/>
              </a:rPr>
              <a:t>Some Questions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400" dirty="0" smtClean="0">
                <a:latin typeface="Tahoma" charset="0"/>
              </a:rPr>
              <a:t>Why is AES with a plasma normally more sensitive than AES with a flame?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400" dirty="0" smtClean="0">
                <a:latin typeface="Tahoma" charset="0"/>
              </a:rPr>
              <a:t>List two ways in which a process in a flame can lead to reduced sensitivity and a way to deal with each process so its effect on the analysis is minimized.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400" dirty="0" smtClean="0">
                <a:latin typeface="Tahoma" charset="0"/>
              </a:rPr>
              <a:t>Why can a simultaneous ICP-AES be more sensitive than an sequential ICP-AES if used for analysis of 12 metals?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400" dirty="0" smtClean="0">
                <a:latin typeface="Tahoma" charset="0"/>
              </a:rPr>
              <a:t>If a sample matrix produces molecular emissions that interfere with atomic emissions, how would this be observed and how can this be accounted for?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400" dirty="0" smtClean="0">
                <a:latin typeface="Tahoma" charset="0"/>
              </a:rPr>
              <a:t>What can cause interferences in ICP-MS?</a:t>
            </a:r>
          </a:p>
        </p:txBody>
      </p:sp>
    </p:spTree>
    <p:extLst>
      <p:ext uri="{BB962C8B-B14F-4D97-AF65-F5344CB8AC3E}">
        <p14:creationId xmlns:p14="http://schemas.microsoft.com/office/powerpoint/2010/main" val="290869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>
                <a:latin typeface="Tahoma" charset="0"/>
              </a:rPr>
              <a:t>Nuclear Magnetic Resonance (NMR) Spectrometry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3600" smtClean="0">
                <a:latin typeface="Tahoma" charset="0"/>
              </a:rPr>
              <a:t>Major Uses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92500"/>
          </a:bodyPr>
          <a:lstStyle/>
          <a:p>
            <a:r>
              <a:rPr lang="en-US" altLang="en-US" dirty="0" smtClean="0">
                <a:latin typeface="Tahoma" charset="0"/>
              </a:rPr>
              <a:t>Identification of Pure Compounds (Qualitative Analysis)</a:t>
            </a:r>
          </a:p>
          <a:p>
            <a:r>
              <a:rPr lang="en-US" altLang="en-US" dirty="0" smtClean="0">
                <a:latin typeface="Tahoma" charset="0"/>
              </a:rPr>
              <a:t>Structural Determination (e.g. protein shape)</a:t>
            </a:r>
          </a:p>
          <a:p>
            <a:r>
              <a:rPr lang="en-US" altLang="en-US" dirty="0" smtClean="0">
                <a:latin typeface="Tahoma" charset="0"/>
              </a:rPr>
              <a:t>Quantitative Analysis</a:t>
            </a:r>
          </a:p>
          <a:p>
            <a:r>
              <a:rPr lang="en-US" altLang="en-US" dirty="0" smtClean="0">
                <a:latin typeface="Tahoma" charset="0"/>
              </a:rPr>
              <a:t>Characterization of Compounds in Mixtures (e.g. % of C as aromatic C)</a:t>
            </a:r>
          </a:p>
          <a:p>
            <a:r>
              <a:rPr lang="en-US" altLang="en-US" dirty="0" smtClean="0">
                <a:latin typeface="Tahoma" charset="0"/>
              </a:rPr>
              <a:t>Imaging (MRI) </a:t>
            </a:r>
            <a:r>
              <a:rPr lang="en-US" altLang="en-US" dirty="0" smtClean="0"/>
              <a:t>–</a:t>
            </a:r>
            <a:r>
              <a:rPr lang="en-US" altLang="en-US" dirty="0" smtClean="0">
                <a:latin typeface="Tahoma" charset="0"/>
              </a:rPr>
              <a:t> not covered</a:t>
            </a:r>
          </a:p>
        </p:txBody>
      </p:sp>
    </p:spTree>
    <p:extLst>
      <p:ext uri="{BB962C8B-B14F-4D97-AF65-F5344CB8AC3E}">
        <p14:creationId xmlns:p14="http://schemas.microsoft.com/office/powerpoint/2010/main" val="347627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3828</TotalTime>
  <Words>1624</Words>
  <Application>Microsoft Office PowerPoint</Application>
  <PresentationFormat>On-screen Show (4:3)</PresentationFormat>
  <Paragraphs>209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Symbol</vt:lpstr>
      <vt:lpstr>Tahoma</vt:lpstr>
      <vt:lpstr>Default Design</vt:lpstr>
      <vt:lpstr>Microsoft Equation 3.0</vt:lpstr>
      <vt:lpstr>Chem. 133 – 4/6 Lecture</vt:lpstr>
      <vt:lpstr>Announcements</vt:lpstr>
      <vt:lpstr>Atomic Spectroscopy Emission Spectrometers</vt:lpstr>
      <vt:lpstr>Atomic Spectroscopy Emission Spectrometers</vt:lpstr>
      <vt:lpstr>Atomic Spectroscopy Interference in Emission Measurements</vt:lpstr>
      <vt:lpstr>Atomic Mass Spectrometry</vt:lpstr>
      <vt:lpstr>Atomic Spectroscopy Comparison of Instruments</vt:lpstr>
      <vt:lpstr>Atomic Spectroscopy Some Questions</vt:lpstr>
      <vt:lpstr>Nuclear Magnetic Resonance (NMR) Spectrometry Major Uses</vt:lpstr>
      <vt:lpstr>NMR Spectrometry Theory</vt:lpstr>
      <vt:lpstr>NMR Spectrometry Theory</vt:lpstr>
      <vt:lpstr>NMR Spectrometry Theory</vt:lpstr>
      <vt:lpstr>NMR Spectrometry Theory</vt:lpstr>
      <vt:lpstr>NMR Spectrometry Theory</vt:lpstr>
      <vt:lpstr>NMR Spectrometry Theory</vt:lpstr>
      <vt:lpstr>NMR Spectrometry Theory</vt:lpstr>
      <vt:lpstr>NMR Spectrometry Theory</vt:lpstr>
      <vt:lpstr>NMR Spectrometry Theory</vt:lpstr>
      <vt:lpstr>NMR Spectrometry Theory</vt:lpstr>
      <vt:lpstr>NMR Spectrometry Some Questions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309</cp:revision>
  <dcterms:created xsi:type="dcterms:W3CDTF">2005-09-14T19:27:31Z</dcterms:created>
  <dcterms:modified xsi:type="dcterms:W3CDTF">2017-04-06T17:09:52Z</dcterms:modified>
</cp:coreProperties>
</file>