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9"/>
  </p:notesMasterIdLst>
  <p:sldIdLst>
    <p:sldId id="280" r:id="rId2"/>
    <p:sldId id="339" r:id="rId3"/>
    <p:sldId id="567" r:id="rId4"/>
    <p:sldId id="568" r:id="rId5"/>
    <p:sldId id="569" r:id="rId6"/>
    <p:sldId id="563" r:id="rId7"/>
    <p:sldId id="570" r:id="rId8"/>
    <p:sldId id="571" r:id="rId9"/>
    <p:sldId id="572" r:id="rId10"/>
    <p:sldId id="578" r:id="rId11"/>
    <p:sldId id="579" r:id="rId12"/>
    <p:sldId id="580" r:id="rId13"/>
    <p:sldId id="581" r:id="rId14"/>
    <p:sldId id="597" r:id="rId15"/>
    <p:sldId id="585" r:id="rId16"/>
    <p:sldId id="586" r:id="rId17"/>
    <p:sldId id="59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286A"/>
    <a:srgbClr val="FE5F26"/>
    <a:srgbClr val="FDBB27"/>
    <a:srgbClr val="FF0000"/>
    <a:srgbClr val="F7A7B2"/>
    <a:srgbClr val="CC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4" autoAdjust="0"/>
    <p:restoredTop sz="94627" autoAdjust="0"/>
  </p:normalViewPr>
  <p:slideViewPr>
    <p:cSldViewPr>
      <p:cViewPr varScale="1">
        <p:scale>
          <a:sx n="88" d="100"/>
          <a:sy n="88" d="100"/>
        </p:scale>
        <p:origin x="108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8DAA529-1C47-41A6-A996-D3A5BA3E8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653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98800-CAC6-4F58-8EF8-96537F6644B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24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379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4C2ACFE-44A5-4E3B-903A-98E263F431FF}" type="slidenum">
              <a:rPr lang="en-US" sz="1200"/>
              <a:pPr algn="r"/>
              <a:t>14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059400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43874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41615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7096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8790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78306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7096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8790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4416-02D3-4446-9343-2A06AA9B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6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59DD-B6E0-4FA9-B228-B6F367EE7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61280-7729-425E-B882-287A5CB7B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7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BE599-F2F5-4EA2-866A-BA04646FF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5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E0DC9-92E4-4680-927A-6B6ED6F36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22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05EB-BA9A-4759-A95F-F99F430A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1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6C785-6111-4435-8846-88FF74E0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17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7D9E-1644-4947-87B1-19594C069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50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A5FF5-4A91-4C0D-B54C-2E826ACFE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7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CCCD-3230-460C-A103-675BFE65D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36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D864C-84DF-40F6-B18F-77D9B7FEF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5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6EE8-AAAF-46ED-9625-4180719E15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7CCC94-506D-42AC-A9A9-46E26348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latin typeface="Tahoma" panose="020B0604030504040204" pitchFamily="34" charset="0"/>
              </a:rPr>
              <a:t>Chem. 133 – 4/11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NMR Spectrometry</a:t>
            </a:r>
            <a:br>
              <a:rPr lang="en-US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Other Effects on Spectra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Tahoma" charset="0"/>
              </a:rPr>
              <a:t>Number of peaks (equal to number of equivalent nuclei)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ahoma" charset="0"/>
              </a:rPr>
              <a:t>Peak position (discussed already)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ahoma" charset="0"/>
              </a:rPr>
              <a:t>Peak area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ahoma" charset="0"/>
              </a:rPr>
              <a:t>Proportional to number of nuclei of given type/environment (for </a:t>
            </a:r>
            <a:r>
              <a:rPr lang="en-US" baseline="30000" dirty="0">
                <a:latin typeface="Tahoma" charset="0"/>
              </a:rPr>
              <a:t>1</a:t>
            </a:r>
            <a:r>
              <a:rPr lang="en-US" dirty="0">
                <a:latin typeface="Tahoma" charset="0"/>
              </a:rPr>
              <a:t>H, not typical for </a:t>
            </a:r>
            <a:r>
              <a:rPr lang="en-US" baseline="30000" dirty="0">
                <a:latin typeface="Tahoma" charset="0"/>
              </a:rPr>
              <a:t>13</a:t>
            </a:r>
            <a:r>
              <a:rPr lang="en-US" dirty="0">
                <a:latin typeface="Tahoma" charset="0"/>
              </a:rPr>
              <a:t>C)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ahoma" charset="0"/>
              </a:rPr>
              <a:t>Given by integration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ahoma" charset="0"/>
              </a:rPr>
              <a:t>Peak width (affected by relaxation)</a:t>
            </a:r>
          </a:p>
          <a:p>
            <a:pPr>
              <a:lnSpc>
                <a:spcPct val="90000"/>
              </a:lnSpc>
            </a:pPr>
            <a:r>
              <a:rPr lang="en-US" dirty="0" err="1">
                <a:latin typeface="Tahoma" charset="0"/>
              </a:rPr>
              <a:t>Multiplets</a:t>
            </a:r>
            <a:r>
              <a:rPr lang="en-US" dirty="0">
                <a:latin typeface="Tahoma" charset="0"/>
              </a:rPr>
              <a:t> (next slide</a:t>
            </a:r>
            <a:r>
              <a:rPr lang="en-US" dirty="0" smtClean="0">
                <a:latin typeface="Tahoma" charset="0"/>
              </a:rPr>
              <a:t>)</a:t>
            </a:r>
            <a:endParaRPr lang="en-US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515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NMR Spectrometry</a:t>
            </a:r>
            <a:br>
              <a:rPr lang="en-US" dirty="0">
                <a:latin typeface="Tahoma" charset="0"/>
              </a:rPr>
            </a:br>
            <a:r>
              <a:rPr lang="en-US" sz="3200" dirty="0" smtClean="0">
                <a:latin typeface="Tahoma" charset="0"/>
              </a:rPr>
              <a:t>Spin – Spin Coupling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latin typeface="Tahoma" charset="0"/>
              </a:rPr>
              <a:t>We have seen that both H </a:t>
            </a:r>
            <a:r>
              <a:rPr lang="el-GR" sz="2000" dirty="0">
                <a:latin typeface="Tahoma" charset="0"/>
                <a:cs typeface="Arial" charset="0"/>
              </a:rPr>
              <a:t>σ</a:t>
            </a:r>
            <a:r>
              <a:rPr lang="en-US" sz="2000" dirty="0">
                <a:latin typeface="Tahoma" charset="0"/>
              </a:rPr>
              <a:t> bond electrons and neighboring </a:t>
            </a:r>
            <a:r>
              <a:rPr lang="el-GR" sz="2000" dirty="0">
                <a:latin typeface="Tahoma" charset="0"/>
                <a:cs typeface="Arial" charset="0"/>
              </a:rPr>
              <a:t>π</a:t>
            </a:r>
            <a:r>
              <a:rPr lang="en-US" sz="2000" dirty="0">
                <a:latin typeface="Tahoma" charset="0"/>
              </a:rPr>
              <a:t> bond electrons affect H</a:t>
            </a:r>
            <a:r>
              <a:rPr lang="en-US" sz="2000" baseline="-25000" dirty="0">
                <a:latin typeface="Tahoma" charset="0"/>
              </a:rPr>
              <a:t>0</a:t>
            </a:r>
            <a:r>
              <a:rPr lang="en-US" sz="2000" dirty="0">
                <a:latin typeface="Tahoma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latin typeface="Tahoma" charset="0"/>
              </a:rPr>
              <a:t>In addition, neighboring NMR active nuclei affect H</a:t>
            </a:r>
            <a:r>
              <a:rPr lang="en-US" sz="2000" baseline="-25000" dirty="0">
                <a:latin typeface="Tahoma" charset="0"/>
              </a:rPr>
              <a:t>0</a:t>
            </a:r>
            <a:r>
              <a:rPr lang="en-US" sz="2000" dirty="0">
                <a:latin typeface="Tahoma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latin typeface="Tahoma" charset="0"/>
              </a:rPr>
              <a:t>Example: CHCl</a:t>
            </a:r>
            <a:r>
              <a:rPr lang="en-US" sz="2000" baseline="-25000" dirty="0">
                <a:latin typeface="Tahoma" charset="0"/>
              </a:rPr>
              <a:t>2</a:t>
            </a:r>
            <a:r>
              <a:rPr lang="en-US" sz="2000" dirty="0">
                <a:latin typeface="Tahoma" charset="0"/>
              </a:rPr>
              <a:t>CH</a:t>
            </a:r>
            <a:r>
              <a:rPr lang="en-US" sz="2000" baseline="-25000" dirty="0">
                <a:latin typeface="Tahoma" charset="0"/>
              </a:rPr>
              <a:t>2</a:t>
            </a:r>
            <a:r>
              <a:rPr lang="en-US" sz="2000" dirty="0">
                <a:latin typeface="Tahoma" charset="0"/>
              </a:rPr>
              <a:t>Br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charset="0"/>
              </a:rPr>
              <a:t>CH</a:t>
            </a:r>
            <a:r>
              <a:rPr lang="en-US" sz="1800" baseline="-25000" dirty="0">
                <a:latin typeface="Tahoma" charset="0"/>
              </a:rPr>
              <a:t>2</a:t>
            </a:r>
            <a:r>
              <a:rPr lang="en-US" sz="1800" dirty="0">
                <a:latin typeface="Tahoma" charset="0"/>
              </a:rPr>
              <a:t>Br protons are affected by spin of CHCl</a:t>
            </a:r>
            <a:r>
              <a:rPr lang="en-US" sz="1800" baseline="-25000" dirty="0">
                <a:latin typeface="Tahoma" charset="0"/>
              </a:rPr>
              <a:t>2</a:t>
            </a:r>
            <a:r>
              <a:rPr lang="en-US" sz="1800" dirty="0">
                <a:latin typeface="Tahoma" charset="0"/>
              </a:rPr>
              <a:t> proton (so split into two peaks from spin up and spin down CHCl</a:t>
            </a:r>
            <a:r>
              <a:rPr lang="en-US" sz="1800" baseline="-25000" dirty="0">
                <a:latin typeface="Tahoma" charset="0"/>
              </a:rPr>
              <a:t>2</a:t>
            </a:r>
            <a:r>
              <a:rPr lang="en-US" sz="1800" dirty="0">
                <a:latin typeface="Tahoma" charset="0"/>
              </a:rPr>
              <a:t> proton)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charset="0"/>
              </a:rPr>
              <a:t>CHCl</a:t>
            </a:r>
            <a:r>
              <a:rPr lang="en-US" sz="1800" baseline="-25000" dirty="0">
                <a:latin typeface="Tahoma" charset="0"/>
              </a:rPr>
              <a:t>2</a:t>
            </a:r>
            <a:r>
              <a:rPr lang="en-US" sz="1800" dirty="0">
                <a:latin typeface="Tahoma" charset="0"/>
              </a:rPr>
              <a:t> proton is affected by two CH</a:t>
            </a:r>
            <a:r>
              <a:rPr lang="en-US" sz="1800" baseline="-25000" dirty="0">
                <a:latin typeface="Tahoma" charset="0"/>
              </a:rPr>
              <a:t>2</a:t>
            </a:r>
            <a:r>
              <a:rPr lang="en-US" sz="1800" dirty="0">
                <a:latin typeface="Tahoma" charset="0"/>
              </a:rPr>
              <a:t>Br protons (three </a:t>
            </a:r>
            <a:r>
              <a:rPr lang="en-US" sz="1800" dirty="0" err="1">
                <a:latin typeface="Tahoma" charset="0"/>
              </a:rPr>
              <a:t>possibilites</a:t>
            </a:r>
            <a:r>
              <a:rPr lang="en-US" sz="1800" dirty="0">
                <a:latin typeface="Tahoma" charset="0"/>
              </a:rPr>
              <a:t>: two spins up, spins up and down, two spins down)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charset="0"/>
              </a:rPr>
              <a:t>Spin up + spin down twice as likely because either nuclei can be spin up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5181600" y="2209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181600" y="38862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86400" y="16764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Low Resolution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7239000" y="3962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5181600" y="2501900"/>
            <a:ext cx="2895600" cy="1435100"/>
          </a:xfrm>
          <a:custGeom>
            <a:avLst/>
            <a:gdLst>
              <a:gd name="T0" fmla="*/ 0 w 1824"/>
              <a:gd name="T1" fmla="*/ 2147483647 h 904"/>
              <a:gd name="T2" fmla="*/ 2147483647 w 1824"/>
              <a:gd name="T3" fmla="*/ 2147483647 h 904"/>
              <a:gd name="T4" fmla="*/ 2147483647 w 1824"/>
              <a:gd name="T5" fmla="*/ 2147483647 h 904"/>
              <a:gd name="T6" fmla="*/ 2147483647 w 1824"/>
              <a:gd name="T7" fmla="*/ 2147483647 h 904"/>
              <a:gd name="T8" fmla="*/ 2147483647 w 1824"/>
              <a:gd name="T9" fmla="*/ 2147483647 h 904"/>
              <a:gd name="T10" fmla="*/ 2147483647 w 1824"/>
              <a:gd name="T11" fmla="*/ 2147483647 h 904"/>
              <a:gd name="T12" fmla="*/ 2147483647 w 1824"/>
              <a:gd name="T13" fmla="*/ 2147483647 h 904"/>
              <a:gd name="T14" fmla="*/ 2147483647 w 1824"/>
              <a:gd name="T15" fmla="*/ 2147483647 h 904"/>
              <a:gd name="T16" fmla="*/ 2147483647 w 1824"/>
              <a:gd name="T17" fmla="*/ 2147483647 h 904"/>
              <a:gd name="T18" fmla="*/ 2147483647 w 1824"/>
              <a:gd name="T19" fmla="*/ 2147483647 h 904"/>
              <a:gd name="T20" fmla="*/ 2147483647 w 1824"/>
              <a:gd name="T21" fmla="*/ 2147483647 h 90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24"/>
              <a:gd name="T34" fmla="*/ 0 h 904"/>
              <a:gd name="T35" fmla="*/ 1824 w 1824"/>
              <a:gd name="T36" fmla="*/ 904 h 90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24" h="904">
                <a:moveTo>
                  <a:pt x="0" y="824"/>
                </a:moveTo>
                <a:cubicBezTo>
                  <a:pt x="92" y="840"/>
                  <a:pt x="184" y="856"/>
                  <a:pt x="240" y="824"/>
                </a:cubicBezTo>
                <a:cubicBezTo>
                  <a:pt x="296" y="792"/>
                  <a:pt x="312" y="704"/>
                  <a:pt x="336" y="632"/>
                </a:cubicBezTo>
                <a:cubicBezTo>
                  <a:pt x="360" y="560"/>
                  <a:pt x="368" y="376"/>
                  <a:pt x="384" y="392"/>
                </a:cubicBezTo>
                <a:cubicBezTo>
                  <a:pt x="400" y="408"/>
                  <a:pt x="408" y="664"/>
                  <a:pt x="432" y="728"/>
                </a:cubicBezTo>
                <a:cubicBezTo>
                  <a:pt x="456" y="792"/>
                  <a:pt x="456" y="768"/>
                  <a:pt x="528" y="776"/>
                </a:cubicBezTo>
                <a:cubicBezTo>
                  <a:pt x="600" y="784"/>
                  <a:pt x="792" y="904"/>
                  <a:pt x="864" y="776"/>
                </a:cubicBezTo>
                <a:cubicBezTo>
                  <a:pt x="936" y="648"/>
                  <a:pt x="928" y="16"/>
                  <a:pt x="960" y="8"/>
                </a:cubicBezTo>
                <a:cubicBezTo>
                  <a:pt x="992" y="0"/>
                  <a:pt x="1016" y="600"/>
                  <a:pt x="1056" y="728"/>
                </a:cubicBezTo>
                <a:cubicBezTo>
                  <a:pt x="1096" y="856"/>
                  <a:pt x="1072" y="760"/>
                  <a:pt x="1200" y="776"/>
                </a:cubicBezTo>
                <a:cubicBezTo>
                  <a:pt x="1328" y="792"/>
                  <a:pt x="1576" y="808"/>
                  <a:pt x="1824" y="8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410200" y="23622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-CHCl</a:t>
            </a:r>
            <a:r>
              <a:rPr lang="en-US" baseline="-25000" dirty="0"/>
              <a:t>2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-CH</a:t>
            </a:r>
            <a:r>
              <a:rPr lang="en-US" baseline="-25000" dirty="0"/>
              <a:t>2</a:t>
            </a:r>
            <a:r>
              <a:rPr lang="en-US" dirty="0"/>
              <a:t>Br</a:t>
            </a:r>
            <a:endParaRPr lang="en-US" baseline="-25000" dirty="0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6705600" y="37338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6629400" y="5334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6781800" y="5334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5181600" y="61722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7391400" y="6248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5181600" y="48006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7239000" y="47244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Opposing spins</a:t>
            </a:r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H="1">
            <a:off x="6858000" y="4876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5791200" y="38862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5943600" y="594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5791200" y="5715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5638800" y="594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9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4" grpId="0" animBg="1"/>
      <p:bldP spid="5" grpId="0" animBg="1"/>
      <p:bldP spid="6" grpId="0"/>
      <p:bldP spid="7" grpId="0"/>
      <p:bldP spid="8" grpId="0" animBg="1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NMR Spectrometry</a:t>
            </a:r>
            <a:br>
              <a:rPr lang="en-US" dirty="0">
                <a:latin typeface="Tahoma" charset="0"/>
              </a:rPr>
            </a:br>
            <a:r>
              <a:rPr lang="en-US" sz="3200" dirty="0" smtClean="0">
                <a:latin typeface="Tahoma" charset="0"/>
              </a:rPr>
              <a:t>Spin – Spin Coupling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Tahoma" charset="0"/>
              </a:rPr>
              <a:t>Example: CHCl</a:t>
            </a:r>
            <a:r>
              <a:rPr lang="en-US" sz="2400" baseline="-25000" dirty="0">
                <a:latin typeface="Tahoma" charset="0"/>
              </a:rPr>
              <a:t>2</a:t>
            </a:r>
            <a:r>
              <a:rPr lang="en-US" sz="2400" dirty="0">
                <a:latin typeface="Tahoma" charset="0"/>
              </a:rPr>
              <a:t>CH</a:t>
            </a:r>
            <a:r>
              <a:rPr lang="en-US" sz="2400" baseline="-25000" dirty="0">
                <a:latin typeface="Tahoma" charset="0"/>
              </a:rPr>
              <a:t>2</a:t>
            </a:r>
            <a:r>
              <a:rPr lang="en-US" sz="2400" dirty="0">
                <a:latin typeface="Tahoma" charset="0"/>
              </a:rPr>
              <a:t>Br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charset="0"/>
              </a:rPr>
              <a:t>Energy view of spin-spin splitting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charset="0"/>
              </a:rPr>
              <a:t>CH</a:t>
            </a:r>
            <a:r>
              <a:rPr lang="en-US" sz="1800" baseline="-25000" dirty="0">
                <a:latin typeface="Tahoma" charset="0"/>
              </a:rPr>
              <a:t>2</a:t>
            </a:r>
            <a:r>
              <a:rPr lang="en-US" sz="1800" dirty="0">
                <a:latin typeface="Tahoma" charset="0"/>
              </a:rPr>
              <a:t>Br nuclei can be aligned with or against the magnet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charset="0"/>
              </a:rPr>
              <a:t>Each CH</a:t>
            </a:r>
            <a:r>
              <a:rPr lang="en-US" sz="1800" baseline="-25000" dirty="0">
                <a:latin typeface="Tahoma" charset="0"/>
              </a:rPr>
              <a:t>2</a:t>
            </a:r>
            <a:r>
              <a:rPr lang="en-US" sz="1800" dirty="0">
                <a:latin typeface="Tahoma" charset="0"/>
              </a:rPr>
              <a:t>Br state is slightly higher or lower depending on state of CHCl</a:t>
            </a:r>
            <a:r>
              <a:rPr lang="en-US" sz="1800" baseline="-25000" dirty="0">
                <a:latin typeface="Tahoma" charset="0"/>
              </a:rPr>
              <a:t>2</a:t>
            </a:r>
            <a:endParaRPr lang="en-US" sz="1800" dirty="0">
              <a:latin typeface="Tahoma" charset="0"/>
            </a:endParaRP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charset="0"/>
              </a:rPr>
              <a:t>When all spins are “up”, the energy is the lowest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charset="0"/>
              </a:rPr>
              <a:t>The unaligned CH</a:t>
            </a:r>
            <a:r>
              <a:rPr lang="en-US" sz="1800" baseline="-25000" dirty="0">
                <a:latin typeface="Tahoma" charset="0"/>
              </a:rPr>
              <a:t>2</a:t>
            </a:r>
            <a:r>
              <a:rPr lang="en-US" sz="1800" dirty="0">
                <a:latin typeface="Tahoma" charset="0"/>
              </a:rPr>
              <a:t>Br (</a:t>
            </a:r>
            <a:r>
              <a:rPr lang="en-US" sz="1800" baseline="30000" dirty="0">
                <a:latin typeface="Tahoma" charset="0"/>
              </a:rPr>
              <a:t>1</a:t>
            </a:r>
            <a:r>
              <a:rPr lang="en-US" sz="1800" dirty="0">
                <a:latin typeface="Tahoma" charset="0"/>
              </a:rPr>
              <a:t>H) is similarly affected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charset="0"/>
              </a:rPr>
              <a:t>Transitions only involve the CH</a:t>
            </a:r>
            <a:r>
              <a:rPr lang="en-US" sz="1800" baseline="-25000" dirty="0">
                <a:latin typeface="Tahoma" charset="0"/>
              </a:rPr>
              <a:t>2</a:t>
            </a:r>
            <a:r>
              <a:rPr lang="en-US" sz="1800" dirty="0">
                <a:latin typeface="Tahoma" charset="0"/>
              </a:rPr>
              <a:t>Br nuclei (see plot) – the CHCl</a:t>
            </a:r>
            <a:r>
              <a:rPr lang="en-US" sz="1800" baseline="-25000" dirty="0">
                <a:latin typeface="Tahoma" charset="0"/>
              </a:rPr>
              <a:t>2</a:t>
            </a:r>
            <a:r>
              <a:rPr lang="en-US" sz="1800" dirty="0">
                <a:latin typeface="Tahoma" charset="0"/>
              </a:rPr>
              <a:t> nuclei can’t flip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charset="0"/>
              </a:rPr>
              <a:t>Splitting of CHCl</a:t>
            </a:r>
            <a:r>
              <a:rPr lang="en-US" sz="1800" baseline="-25000" dirty="0">
                <a:latin typeface="Tahoma" charset="0"/>
              </a:rPr>
              <a:t>2</a:t>
            </a:r>
            <a:r>
              <a:rPr lang="en-US" sz="1800" dirty="0">
                <a:latin typeface="Tahoma" charset="0"/>
              </a:rPr>
              <a:t> by CH</a:t>
            </a:r>
            <a:r>
              <a:rPr lang="en-US" sz="1800" baseline="-25000" dirty="0">
                <a:latin typeface="Tahoma" charset="0"/>
              </a:rPr>
              <a:t>2</a:t>
            </a:r>
            <a:r>
              <a:rPr lang="en-US" sz="1800" dirty="0">
                <a:latin typeface="Tahoma" charset="0"/>
              </a:rPr>
              <a:t>Br is similar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5791200" y="1981200"/>
            <a:ext cx="1676400" cy="1447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572000" y="2971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H</a:t>
            </a:r>
            <a:r>
              <a:rPr lang="en-US" baseline="-25000"/>
              <a:t>o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rot="5400000" flipH="1" flipV="1">
            <a:off x="4457701" y="3162300"/>
            <a:ext cx="16002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791200" y="3429000"/>
            <a:ext cx="1676400" cy="1295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7544594" y="4723606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391400" y="1066800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ahoma" charset="0"/>
              </a:rPr>
              <a:t>CH</a:t>
            </a:r>
            <a:r>
              <a:rPr lang="en-US" baseline="-25000">
                <a:latin typeface="Tahoma" charset="0"/>
              </a:rPr>
              <a:t>2</a:t>
            </a:r>
            <a:r>
              <a:rPr lang="en-US">
                <a:latin typeface="Tahoma" charset="0"/>
              </a:rPr>
              <a:t>Br</a:t>
            </a:r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 rot="5400000">
            <a:off x="7543800" y="1981200"/>
            <a:ext cx="458788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8305800" y="1066800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ahoma" charset="0"/>
              </a:rPr>
              <a:t>CHCl</a:t>
            </a:r>
            <a:r>
              <a:rPr lang="en-US" baseline="-25000">
                <a:latin typeface="Tahoma" charset="0"/>
              </a:rPr>
              <a:t>2</a:t>
            </a:r>
            <a:endParaRPr lang="en-US"/>
          </a:p>
        </p:txBody>
      </p:sp>
      <p:cxnSp>
        <p:nvCxnSpPr>
          <p:cNvPr id="31" name="Straight Arrow Connector 30"/>
          <p:cNvCxnSpPr/>
          <p:nvPr/>
        </p:nvCxnSpPr>
        <p:spPr>
          <a:xfrm rot="5400000" flipH="1" flipV="1">
            <a:off x="8077994" y="5180806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791200" y="3429000"/>
            <a:ext cx="1676400" cy="1600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334000" y="25908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E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rot="5400000" flipH="1" flipV="1">
            <a:off x="7544594" y="4495006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8077200" y="4572000"/>
            <a:ext cx="458788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791200" y="3429000"/>
            <a:ext cx="1600200" cy="990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5791200" y="2286000"/>
            <a:ext cx="1676400" cy="1143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5715000" y="1752600"/>
            <a:ext cx="1752600" cy="1600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8305800" y="2362200"/>
            <a:ext cx="458788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 flipH="1" flipV="1">
            <a:off x="8306594" y="1675606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7467601" y="1752600"/>
            <a:ext cx="4572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reeform 41"/>
          <p:cNvSpPr/>
          <p:nvPr/>
        </p:nvSpPr>
        <p:spPr>
          <a:xfrm>
            <a:off x="7369175" y="1579563"/>
            <a:ext cx="527050" cy="3465512"/>
          </a:xfrm>
          <a:custGeom>
            <a:avLst/>
            <a:gdLst>
              <a:gd name="connsiteX0" fmla="*/ 99060 w 528320"/>
              <a:gd name="connsiteY0" fmla="*/ 3464560 h 3464560"/>
              <a:gd name="connsiteX1" fmla="*/ 403860 w 528320"/>
              <a:gd name="connsiteY1" fmla="*/ 3114040 h 3464560"/>
              <a:gd name="connsiteX2" fmla="*/ 449580 w 528320"/>
              <a:gd name="connsiteY2" fmla="*/ 2123440 h 3464560"/>
              <a:gd name="connsiteX3" fmla="*/ 464820 w 528320"/>
              <a:gd name="connsiteY3" fmla="*/ 477520 h 3464560"/>
              <a:gd name="connsiteX4" fmla="*/ 68580 w 528320"/>
              <a:gd name="connsiteY4" fmla="*/ 66040 h 3464560"/>
              <a:gd name="connsiteX5" fmla="*/ 53340 w 528320"/>
              <a:gd name="connsiteY5" fmla="*/ 81280 h 3464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8320" h="3464560">
                <a:moveTo>
                  <a:pt x="99060" y="3464560"/>
                </a:moveTo>
                <a:cubicBezTo>
                  <a:pt x="222250" y="3401060"/>
                  <a:pt x="345440" y="3337560"/>
                  <a:pt x="403860" y="3114040"/>
                </a:cubicBezTo>
                <a:cubicBezTo>
                  <a:pt x="462280" y="2890520"/>
                  <a:pt x="439420" y="2562860"/>
                  <a:pt x="449580" y="2123440"/>
                </a:cubicBezTo>
                <a:cubicBezTo>
                  <a:pt x="459740" y="1684020"/>
                  <a:pt x="528320" y="820420"/>
                  <a:pt x="464820" y="477520"/>
                </a:cubicBezTo>
                <a:cubicBezTo>
                  <a:pt x="401320" y="134620"/>
                  <a:pt x="137160" y="132080"/>
                  <a:pt x="68580" y="66040"/>
                </a:cubicBezTo>
                <a:cubicBezTo>
                  <a:pt x="0" y="0"/>
                  <a:pt x="26670" y="40640"/>
                  <a:pt x="53340" y="81280"/>
                </a:cubicBezTo>
              </a:path>
            </a:pathLst>
          </a:cu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7924800" y="2895600"/>
            <a:ext cx="1219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Down-field coupling</a:t>
            </a:r>
          </a:p>
        </p:txBody>
      </p:sp>
      <p:sp>
        <p:nvSpPr>
          <p:cNvPr id="44" name="Freeform 43"/>
          <p:cNvSpPr/>
          <p:nvPr/>
        </p:nvSpPr>
        <p:spPr>
          <a:xfrm>
            <a:off x="7315200" y="2378075"/>
            <a:ext cx="295275" cy="1981200"/>
          </a:xfrm>
          <a:custGeom>
            <a:avLst/>
            <a:gdLst>
              <a:gd name="connsiteX0" fmla="*/ 0 w 294640"/>
              <a:gd name="connsiteY0" fmla="*/ 1981200 h 1981200"/>
              <a:gd name="connsiteX1" fmla="*/ 198120 w 294640"/>
              <a:gd name="connsiteY1" fmla="*/ 1600200 h 1981200"/>
              <a:gd name="connsiteX2" fmla="*/ 274320 w 294640"/>
              <a:gd name="connsiteY2" fmla="*/ 381000 h 1981200"/>
              <a:gd name="connsiteX3" fmla="*/ 76200 w 294640"/>
              <a:gd name="connsiteY3" fmla="*/ 0 h 1981200"/>
              <a:gd name="connsiteX4" fmla="*/ 76200 w 294640"/>
              <a:gd name="connsiteY4" fmla="*/ 0 h 198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640" h="1981200">
                <a:moveTo>
                  <a:pt x="0" y="1981200"/>
                </a:moveTo>
                <a:cubicBezTo>
                  <a:pt x="76200" y="1924050"/>
                  <a:pt x="152400" y="1866900"/>
                  <a:pt x="198120" y="1600200"/>
                </a:cubicBezTo>
                <a:cubicBezTo>
                  <a:pt x="243840" y="1333500"/>
                  <a:pt x="294640" y="647700"/>
                  <a:pt x="274320" y="381000"/>
                </a:cubicBezTo>
                <a:cubicBezTo>
                  <a:pt x="254000" y="114300"/>
                  <a:pt x="76200" y="0"/>
                  <a:pt x="76200" y="0"/>
                </a:cubicBezTo>
                <a:lnTo>
                  <a:pt x="76200" y="0"/>
                </a:lnTo>
              </a:path>
            </a:pathLst>
          </a:cu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6248400" y="3124200"/>
            <a:ext cx="114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Up-field coupling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rot="5400000" flipH="1" flipV="1">
            <a:off x="5639594" y="6400006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 flipH="1" flipV="1">
            <a:off x="5791994" y="6400006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 flipH="1" flipV="1">
            <a:off x="5334794" y="5714206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5400000" flipH="1" flipV="1">
            <a:off x="5791994" y="5714206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5639594" y="4952206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5400000">
            <a:off x="5791994" y="4952206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5400000">
            <a:off x="5487194" y="5790406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>
            <a:off x="5944394" y="5790406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61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11111E-6 L -0.00017 0.06667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0.01111 L 1.11022E-16 0.07778 " pathEditMode="relative" rAng="0" ptsTypes="AA">
                                      <p:cBhvr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24" grpId="0"/>
      <p:bldP spid="28" grpId="0"/>
      <p:bldP spid="30" grpId="0"/>
      <p:bldP spid="33" grpId="0"/>
      <p:bldP spid="43" grpId="0"/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NMR Spectrometry</a:t>
            </a:r>
            <a:br>
              <a:rPr lang="en-US" dirty="0">
                <a:latin typeface="Tahoma" charset="0"/>
              </a:rPr>
            </a:br>
            <a:r>
              <a:rPr lang="en-US" sz="3200" dirty="0" smtClean="0">
                <a:latin typeface="Tahoma" charset="0"/>
              </a:rPr>
              <a:t>Spin – Spin Coupling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latin typeface="Tahoma" charset="0"/>
              </a:rPr>
              <a:t>Both </a:t>
            </a:r>
            <a:r>
              <a:rPr lang="en-US" sz="2000" dirty="0" err="1">
                <a:latin typeface="Tahoma" charset="0"/>
              </a:rPr>
              <a:t>homonuclear</a:t>
            </a:r>
            <a:r>
              <a:rPr lang="en-US" sz="2000" dirty="0">
                <a:latin typeface="Tahoma" charset="0"/>
              </a:rPr>
              <a:t> (</a:t>
            </a:r>
            <a:r>
              <a:rPr lang="en-US" sz="2000" baseline="30000" dirty="0">
                <a:latin typeface="Tahoma" charset="0"/>
              </a:rPr>
              <a:t>1</a:t>
            </a:r>
            <a:r>
              <a:rPr lang="en-US" sz="2000" dirty="0">
                <a:latin typeface="Tahoma" charset="0"/>
              </a:rPr>
              <a:t>H </a:t>
            </a:r>
            <a:r>
              <a:rPr lang="en-US" sz="2000" dirty="0"/>
              <a:t>–</a:t>
            </a:r>
            <a:r>
              <a:rPr lang="en-US" sz="2000" dirty="0">
                <a:latin typeface="Tahoma" charset="0"/>
              </a:rPr>
              <a:t> </a:t>
            </a:r>
            <a:r>
              <a:rPr lang="en-US" sz="2000" baseline="30000" dirty="0">
                <a:latin typeface="Tahoma" charset="0"/>
              </a:rPr>
              <a:t>1</a:t>
            </a:r>
            <a:r>
              <a:rPr lang="en-US" sz="2000" dirty="0">
                <a:latin typeface="Tahoma" charset="0"/>
              </a:rPr>
              <a:t>H) and heteronuclear (</a:t>
            </a:r>
            <a:r>
              <a:rPr lang="en-US" sz="2000" baseline="30000" dirty="0">
                <a:latin typeface="Tahoma" charset="0"/>
              </a:rPr>
              <a:t>1</a:t>
            </a:r>
            <a:r>
              <a:rPr lang="en-US" sz="2000" dirty="0">
                <a:latin typeface="Tahoma" charset="0"/>
              </a:rPr>
              <a:t>H </a:t>
            </a:r>
            <a:r>
              <a:rPr lang="en-US" sz="2000" dirty="0"/>
              <a:t>–</a:t>
            </a:r>
            <a:r>
              <a:rPr lang="en-US" sz="2000" dirty="0">
                <a:latin typeface="Tahoma" charset="0"/>
              </a:rPr>
              <a:t> </a:t>
            </a:r>
            <a:r>
              <a:rPr lang="en-US" sz="2000" baseline="30000" dirty="0">
                <a:latin typeface="Tahoma" charset="0"/>
              </a:rPr>
              <a:t>19</a:t>
            </a:r>
            <a:r>
              <a:rPr lang="en-US" sz="2000" dirty="0">
                <a:latin typeface="Tahoma" charset="0"/>
              </a:rPr>
              <a:t>F) splitting can occur (although </a:t>
            </a:r>
            <a:r>
              <a:rPr lang="en-US" sz="2000" dirty="0" err="1">
                <a:latin typeface="Tahoma" charset="0"/>
              </a:rPr>
              <a:t>homonuclear</a:t>
            </a:r>
            <a:r>
              <a:rPr lang="en-US" sz="2000" dirty="0">
                <a:latin typeface="Tahoma" charset="0"/>
              </a:rPr>
              <a:t> splitting is more common)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latin typeface="Tahoma" charset="0"/>
              </a:rPr>
              <a:t>Nuclei must be close enough for magnetic fields to be observable (normally 3 bonds or less for </a:t>
            </a:r>
            <a:r>
              <a:rPr lang="en-US" sz="2000" baseline="30000" dirty="0">
                <a:latin typeface="Tahoma" charset="0"/>
              </a:rPr>
              <a:t>1</a:t>
            </a:r>
            <a:r>
              <a:rPr lang="en-US" sz="2000" dirty="0">
                <a:latin typeface="Tahoma" charset="0"/>
              </a:rPr>
              <a:t>H </a:t>
            </a:r>
            <a:r>
              <a:rPr lang="en-US" sz="2000" dirty="0"/>
              <a:t>–</a:t>
            </a:r>
            <a:r>
              <a:rPr lang="en-US" sz="2000" dirty="0">
                <a:latin typeface="Tahoma" charset="0"/>
              </a:rPr>
              <a:t> </a:t>
            </a:r>
            <a:r>
              <a:rPr lang="en-US" sz="2000" baseline="30000" dirty="0">
                <a:latin typeface="Tahoma" charset="0"/>
              </a:rPr>
              <a:t>1</a:t>
            </a:r>
            <a:r>
              <a:rPr lang="en-US" sz="2000" dirty="0">
                <a:latin typeface="Tahoma" charset="0"/>
              </a:rPr>
              <a:t>H)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latin typeface="Tahoma" charset="0"/>
              </a:rPr>
              <a:t>The number of split peaks = n + 1 for n neighboring equivalent nuclei (only for I = </a:t>
            </a:r>
            <a:r>
              <a:rPr lang="en-US" sz="2000" dirty="0"/>
              <a:t>½</a:t>
            </a:r>
            <a:r>
              <a:rPr lang="en-US" sz="2000" dirty="0">
                <a:latin typeface="Tahoma" charset="0"/>
              </a:rPr>
              <a:t> nuclei causing splitting)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latin typeface="Tahoma" charset="0"/>
              </a:rPr>
              <a:t>The distance between split peaks is constant in Hz (not ppm) and is the same for both nuclei (e.g. splitting constant for A proton caused by B proton will be the same for both A and B protons)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latin typeface="Tahoma" charset="0"/>
              </a:rPr>
              <a:t>In the case of one set of equivalent nuclei causing splitting, you should be able to predict the pattern caused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latin typeface="Tahoma" charset="0"/>
              </a:rPr>
              <a:t>If more than one set of nuclei cause splitting, the result is </a:t>
            </a:r>
            <a:r>
              <a:rPr lang="en-US" sz="2000" dirty="0"/>
              <a:t>“</a:t>
            </a:r>
            <a:r>
              <a:rPr lang="en-US" sz="2000" dirty="0">
                <a:latin typeface="Tahoma" charset="0"/>
              </a:rPr>
              <a:t>complex</a:t>
            </a:r>
            <a:r>
              <a:rPr lang="en-US" sz="2000" dirty="0"/>
              <a:t>” (although you can predict number of peaks if splitting constants are similar)</a:t>
            </a:r>
            <a:endParaRPr lang="en-US" sz="20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7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NMR Spectrometry</a:t>
            </a:r>
            <a:br>
              <a:rPr lang="en-US" sz="4000" smtClean="0">
                <a:latin typeface="Tahoma" charset="0"/>
              </a:rPr>
            </a:br>
            <a:r>
              <a:rPr lang="en-US" sz="4000" smtClean="0">
                <a:latin typeface="Tahoma" charset="0"/>
              </a:rPr>
              <a:t>Interpretation Examples</a:t>
            </a:r>
            <a:endParaRPr lang="en-US" sz="3600" smtClean="0">
              <a:latin typeface="Tahoma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 smtClean="0">
                <a:latin typeface="Tahoma" charset="0"/>
              </a:rPr>
              <a:t>Predict Spectra (# equivalent peak, relative locations of peaks, relative peak areas, and splitting patterns) for the following compounds:</a:t>
            </a:r>
          </a:p>
          <a:p>
            <a:pPr lvl="1"/>
            <a:r>
              <a:rPr lang="en-US" sz="2400" smtClean="0">
                <a:latin typeface="Tahoma" charset="0"/>
              </a:rPr>
              <a:t>CH</a:t>
            </a:r>
            <a:r>
              <a:rPr lang="en-US" sz="2400" baseline="-25000" smtClean="0">
                <a:latin typeface="Tahoma" charset="0"/>
              </a:rPr>
              <a:t>3</a:t>
            </a:r>
            <a:r>
              <a:rPr lang="en-US" sz="2400" smtClean="0">
                <a:latin typeface="Tahoma" charset="0"/>
              </a:rPr>
              <a:t>CHBrCH</a:t>
            </a:r>
            <a:r>
              <a:rPr lang="en-US" sz="2400" baseline="-25000" smtClean="0">
                <a:latin typeface="Tahoma" charset="0"/>
              </a:rPr>
              <a:t>3</a:t>
            </a:r>
            <a:endParaRPr lang="en-US" sz="2400" smtClean="0">
              <a:latin typeface="Tahoma" charset="0"/>
            </a:endParaRPr>
          </a:p>
          <a:p>
            <a:pPr lvl="1"/>
            <a:r>
              <a:rPr lang="en-US" sz="2400" smtClean="0">
                <a:latin typeface="Tahoma" charset="0"/>
              </a:rPr>
              <a:t>(CH</a:t>
            </a:r>
            <a:r>
              <a:rPr lang="en-US" sz="2400" baseline="-25000" smtClean="0">
                <a:latin typeface="Tahoma" charset="0"/>
              </a:rPr>
              <a:t>3</a:t>
            </a:r>
            <a:r>
              <a:rPr lang="en-US" sz="2400" smtClean="0">
                <a:latin typeface="Tahoma" charset="0"/>
              </a:rPr>
              <a:t>)</a:t>
            </a:r>
            <a:r>
              <a:rPr lang="en-US" sz="2400" baseline="-25000" smtClean="0">
                <a:latin typeface="Tahoma" charset="0"/>
              </a:rPr>
              <a:t>2</a:t>
            </a:r>
            <a:r>
              <a:rPr lang="en-US" sz="2400" smtClean="0">
                <a:latin typeface="Tahoma" charset="0"/>
              </a:rPr>
              <a:t>CHCOCH</a:t>
            </a:r>
            <a:r>
              <a:rPr lang="en-US" sz="2400" baseline="-25000" smtClean="0">
                <a:latin typeface="Tahoma" charset="0"/>
              </a:rPr>
              <a:t>3</a:t>
            </a:r>
            <a:endParaRPr lang="en-US" sz="2400" smtClean="0">
              <a:latin typeface="Tahoma" charset="0"/>
            </a:endParaRPr>
          </a:p>
          <a:p>
            <a:pPr lvl="1"/>
            <a:r>
              <a:rPr lang="en-US" sz="2400" smtClean="0">
                <a:latin typeface="Tahoma" charset="0"/>
              </a:rPr>
              <a:t>CH</a:t>
            </a:r>
            <a:r>
              <a:rPr lang="en-US" sz="2400" baseline="-25000" smtClean="0">
                <a:latin typeface="Tahoma" charset="0"/>
              </a:rPr>
              <a:t>3</a:t>
            </a:r>
            <a:r>
              <a:rPr lang="en-US" sz="2400" smtClean="0">
                <a:latin typeface="Tahoma" charset="0"/>
              </a:rPr>
              <a:t>CH</a:t>
            </a:r>
            <a:r>
              <a:rPr lang="en-US" sz="2400" baseline="-25000" smtClean="0">
                <a:latin typeface="Tahoma" charset="0"/>
              </a:rPr>
              <a:t>2</a:t>
            </a:r>
            <a:r>
              <a:rPr lang="en-US" sz="2400" smtClean="0">
                <a:latin typeface="Tahoma" charset="0"/>
              </a:rPr>
              <a:t>OCH</a:t>
            </a:r>
            <a:r>
              <a:rPr lang="en-US" sz="2400" baseline="-25000" smtClean="0">
                <a:latin typeface="Tahoma" charset="0"/>
              </a:rPr>
              <a:t>2</a:t>
            </a:r>
            <a:r>
              <a:rPr lang="en-US" sz="2400" smtClean="0">
                <a:latin typeface="Tahoma" charset="0"/>
              </a:rPr>
              <a:t>F</a:t>
            </a:r>
          </a:p>
          <a:p>
            <a:pPr lvl="1"/>
            <a:r>
              <a:rPr lang="en-US" sz="2400" smtClean="0">
                <a:latin typeface="Tahoma" charset="0"/>
              </a:rPr>
              <a:t>(CH</a:t>
            </a:r>
            <a:r>
              <a:rPr lang="en-US" sz="2400" baseline="-25000" smtClean="0">
                <a:latin typeface="Tahoma" charset="0"/>
              </a:rPr>
              <a:t>3</a:t>
            </a:r>
            <a:r>
              <a:rPr lang="en-US" sz="2400" smtClean="0">
                <a:latin typeface="Tahoma" charset="0"/>
              </a:rPr>
              <a:t>)</a:t>
            </a:r>
            <a:r>
              <a:rPr lang="en-US" sz="2400" baseline="-25000" smtClean="0">
                <a:latin typeface="Tahoma" charset="0"/>
              </a:rPr>
              <a:t>2</a:t>
            </a:r>
            <a:r>
              <a:rPr lang="en-US" sz="2400" smtClean="0">
                <a:latin typeface="Tahoma" charset="0"/>
              </a:rPr>
              <a:t>C=CHCH</a:t>
            </a:r>
            <a:r>
              <a:rPr lang="en-US" sz="2400" baseline="-25000" smtClean="0">
                <a:latin typeface="Tahoma" charset="0"/>
              </a:rPr>
              <a:t>3</a:t>
            </a:r>
            <a:endParaRPr lang="en-US" sz="2400" smtClean="0">
              <a:latin typeface="Tahoma" charset="0"/>
            </a:endParaRPr>
          </a:p>
          <a:p>
            <a:pPr lvl="1"/>
            <a:r>
              <a:rPr lang="en-US" sz="2400" smtClean="0">
                <a:latin typeface="Tahoma" charset="0"/>
              </a:rPr>
              <a:t>CHDClOCH</a:t>
            </a:r>
            <a:r>
              <a:rPr lang="en-US" sz="2400" baseline="-25000" smtClean="0">
                <a:latin typeface="Tahoma" charset="0"/>
              </a:rPr>
              <a:t>3</a:t>
            </a:r>
            <a:endParaRPr lang="en-US" sz="2400" smtClean="0">
              <a:latin typeface="Tahoma" charset="0"/>
            </a:endParaRPr>
          </a:p>
          <a:p>
            <a:pPr lvl="1"/>
            <a:r>
              <a:rPr lang="en-US" sz="2400" smtClean="0">
                <a:latin typeface="Tahoma" charset="0"/>
              </a:rPr>
              <a:t>CH</a:t>
            </a:r>
            <a:r>
              <a:rPr lang="en-US" sz="2400" baseline="-25000" smtClean="0">
                <a:latin typeface="Tahoma" charset="0"/>
              </a:rPr>
              <a:t>3</a:t>
            </a:r>
            <a:r>
              <a:rPr lang="en-US" sz="2400" smtClean="0">
                <a:latin typeface="Tahoma" charset="0"/>
              </a:rPr>
              <a:t>CH</a:t>
            </a:r>
            <a:r>
              <a:rPr lang="en-US" sz="2400" baseline="-25000" smtClean="0">
                <a:latin typeface="Tahoma" charset="0"/>
              </a:rPr>
              <a:t>2</a:t>
            </a:r>
            <a:r>
              <a:rPr lang="en-US" sz="2400" smtClean="0">
                <a:latin typeface="Tahoma" charset="0"/>
              </a:rPr>
              <a:t>CHBr</a:t>
            </a:r>
            <a:r>
              <a:rPr lang="en-US" sz="2400" baseline="-25000" smtClean="0">
                <a:latin typeface="Tahoma" charset="0"/>
              </a:rPr>
              <a:t>2</a:t>
            </a:r>
            <a:endParaRPr lang="en-US" sz="2400" smtClean="0">
              <a:latin typeface="Tahoma" charset="0"/>
            </a:endParaRPr>
          </a:p>
          <a:p>
            <a:pPr lvl="1"/>
            <a:r>
              <a:rPr lang="en-US" sz="2400" smtClean="0">
                <a:latin typeface="Tahoma" charset="0"/>
              </a:rPr>
              <a:t>ClCH</a:t>
            </a:r>
            <a:r>
              <a:rPr lang="en-US" sz="2400" baseline="-25000" smtClean="0">
                <a:latin typeface="Tahoma" charset="0"/>
              </a:rPr>
              <a:t>2</a:t>
            </a:r>
            <a:r>
              <a:rPr lang="en-US" sz="2400" smtClean="0">
                <a:latin typeface="Tahoma" charset="0"/>
              </a:rPr>
              <a:t>CHClF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4267200" y="32766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What type of groups caused this:</a:t>
            </a:r>
          </a:p>
        </p:txBody>
      </p:sp>
      <p:sp>
        <p:nvSpPr>
          <p:cNvPr id="70661" name="Line 5"/>
          <p:cNvSpPr>
            <a:spLocks noChangeShapeType="1"/>
          </p:cNvSpPr>
          <p:nvPr/>
        </p:nvSpPr>
        <p:spPr bwMode="auto">
          <a:xfrm>
            <a:off x="4876800" y="3810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2" name="Line 6"/>
          <p:cNvSpPr>
            <a:spLocks noChangeShapeType="1"/>
          </p:cNvSpPr>
          <p:nvPr/>
        </p:nvSpPr>
        <p:spPr bwMode="auto">
          <a:xfrm>
            <a:off x="4876800" y="4953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3" name="Line 7"/>
          <p:cNvSpPr>
            <a:spLocks noChangeShapeType="1"/>
          </p:cNvSpPr>
          <p:nvPr/>
        </p:nvSpPr>
        <p:spPr bwMode="auto">
          <a:xfrm>
            <a:off x="5486400" y="3962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4" name="Line 8"/>
          <p:cNvSpPr>
            <a:spLocks noChangeShapeType="1"/>
          </p:cNvSpPr>
          <p:nvPr/>
        </p:nvSpPr>
        <p:spPr bwMode="auto">
          <a:xfrm>
            <a:off x="53340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5" name="Line 9"/>
          <p:cNvSpPr>
            <a:spLocks noChangeShapeType="1"/>
          </p:cNvSpPr>
          <p:nvPr/>
        </p:nvSpPr>
        <p:spPr bwMode="auto">
          <a:xfrm>
            <a:off x="56388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6" name="Line 10"/>
          <p:cNvSpPr>
            <a:spLocks noChangeShapeType="1"/>
          </p:cNvSpPr>
          <p:nvPr/>
        </p:nvSpPr>
        <p:spPr bwMode="auto">
          <a:xfrm>
            <a:off x="6629400" y="4343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7" name="Line 11"/>
          <p:cNvSpPr>
            <a:spLocks noChangeShapeType="1"/>
          </p:cNvSpPr>
          <p:nvPr/>
        </p:nvSpPr>
        <p:spPr bwMode="auto">
          <a:xfrm>
            <a:off x="6477000" y="457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8" name="Line 12"/>
          <p:cNvSpPr>
            <a:spLocks noChangeShapeType="1"/>
          </p:cNvSpPr>
          <p:nvPr/>
        </p:nvSpPr>
        <p:spPr bwMode="auto">
          <a:xfrm>
            <a:off x="6781800" y="457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>
            <a:off x="6934200" y="480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70" name="Line 14"/>
          <p:cNvSpPr>
            <a:spLocks noChangeShapeType="1"/>
          </p:cNvSpPr>
          <p:nvPr/>
        </p:nvSpPr>
        <p:spPr bwMode="auto">
          <a:xfrm>
            <a:off x="6324600" y="480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9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/>
      <p:bldP spid="70661" grpId="0" animBg="1"/>
      <p:bldP spid="70662" grpId="0" animBg="1"/>
      <p:bldP spid="70663" grpId="0" animBg="1"/>
      <p:bldP spid="70664" grpId="0" animBg="1"/>
      <p:bldP spid="70665" grpId="0" animBg="1"/>
      <p:bldP spid="70666" grpId="0" animBg="1"/>
      <p:bldP spid="70667" grpId="0" animBg="1"/>
      <p:bldP spid="70668" grpId="0" animBg="1"/>
      <p:bldP spid="70669" grpId="0" animBg="1"/>
      <p:bldP spid="7067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NMR Spectrometry</a:t>
            </a:r>
            <a:br>
              <a:rPr lang="en-US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Instrumentation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/>
          <a:lstStyle/>
          <a:p>
            <a:r>
              <a:rPr lang="en-US" sz="2800" dirty="0">
                <a:latin typeface="Tahoma" charset="0"/>
              </a:rPr>
              <a:t>Magnet</a:t>
            </a:r>
          </a:p>
          <a:p>
            <a:pPr lvl="1"/>
            <a:r>
              <a:rPr lang="en-US" sz="2400" dirty="0">
                <a:latin typeface="Tahoma" charset="0"/>
              </a:rPr>
              <a:t>Needs a) high field strength and b) very homogeneous field</a:t>
            </a:r>
          </a:p>
          <a:p>
            <a:pPr lvl="1"/>
            <a:r>
              <a:rPr lang="en-US" sz="2400" dirty="0">
                <a:latin typeface="Tahoma" charset="0"/>
              </a:rPr>
              <a:t>Why high field strength?</a:t>
            </a:r>
          </a:p>
          <a:p>
            <a:pPr lvl="2"/>
            <a:r>
              <a:rPr lang="en-US" sz="2000" dirty="0">
                <a:latin typeface="Tahoma" charset="0"/>
              </a:rPr>
              <a:t>greater sensitivity (N*/N</a:t>
            </a:r>
            <a:r>
              <a:rPr lang="en-US" sz="2000" baseline="-25000" dirty="0">
                <a:latin typeface="Tahoma" charset="0"/>
              </a:rPr>
              <a:t>0</a:t>
            </a:r>
            <a:r>
              <a:rPr lang="en-US" sz="2000" dirty="0">
                <a:latin typeface="Tahoma" charset="0"/>
              </a:rPr>
              <a:t> lower with higher B</a:t>
            </a:r>
            <a:r>
              <a:rPr lang="en-US" sz="2000" baseline="-25000" dirty="0">
                <a:latin typeface="Tahoma" charset="0"/>
              </a:rPr>
              <a:t>0</a:t>
            </a:r>
            <a:r>
              <a:rPr lang="en-US" sz="2000" dirty="0">
                <a:latin typeface="Tahoma" charset="0"/>
              </a:rPr>
              <a:t>)</a:t>
            </a:r>
          </a:p>
          <a:p>
            <a:pPr lvl="2"/>
            <a:r>
              <a:rPr lang="en-US" sz="2000" dirty="0">
                <a:latin typeface="Tahoma" charset="0"/>
              </a:rPr>
              <a:t>easier to resolve overlapping peaks</a:t>
            </a:r>
          </a:p>
          <a:p>
            <a:pPr lvl="2">
              <a:buFontTx/>
              <a:buNone/>
            </a:pPr>
            <a:r>
              <a:rPr lang="en-US" sz="2000" dirty="0">
                <a:latin typeface="Tahoma" charset="0"/>
              </a:rPr>
              <a:t>(</a:t>
            </a:r>
            <a:r>
              <a:rPr lang="el-GR" sz="2000" dirty="0">
                <a:latin typeface="Tahoma" charset="0"/>
                <a:cs typeface="Tahoma" charset="0"/>
              </a:rPr>
              <a:t>δ</a:t>
            </a:r>
            <a:r>
              <a:rPr lang="en-US" sz="2000" dirty="0">
                <a:latin typeface="Tahoma" charset="0"/>
                <a:cs typeface="Tahoma" charset="0"/>
              </a:rPr>
              <a:t> const. in ppm, J in Hz)</a:t>
            </a:r>
            <a:endParaRPr lang="el-GR" sz="2000" dirty="0">
              <a:latin typeface="Tahoma" charset="0"/>
              <a:cs typeface="Tahoma" charset="0"/>
            </a:endParaRPr>
          </a:p>
        </p:txBody>
      </p:sp>
      <p:sp>
        <p:nvSpPr>
          <p:cNvPr id="54" name="Line 5"/>
          <p:cNvSpPr>
            <a:spLocks noChangeShapeType="1"/>
          </p:cNvSpPr>
          <p:nvPr/>
        </p:nvSpPr>
        <p:spPr bwMode="auto">
          <a:xfrm>
            <a:off x="5181600" y="19812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Line 6"/>
          <p:cNvSpPr>
            <a:spLocks noChangeShapeType="1"/>
          </p:cNvSpPr>
          <p:nvPr/>
        </p:nvSpPr>
        <p:spPr bwMode="auto">
          <a:xfrm>
            <a:off x="5181600" y="3581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" name="Line 7"/>
          <p:cNvSpPr>
            <a:spLocks noChangeShapeType="1"/>
          </p:cNvSpPr>
          <p:nvPr/>
        </p:nvSpPr>
        <p:spPr bwMode="auto">
          <a:xfrm>
            <a:off x="7620000" y="2362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7315200" y="18288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TMS</a:t>
            </a:r>
          </a:p>
        </p:txBody>
      </p:sp>
      <p:sp>
        <p:nvSpPr>
          <p:cNvPr id="58" name="Line 9"/>
          <p:cNvSpPr>
            <a:spLocks noChangeShapeType="1"/>
          </p:cNvSpPr>
          <p:nvPr/>
        </p:nvSpPr>
        <p:spPr bwMode="auto">
          <a:xfrm>
            <a:off x="6172200" y="3429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Line 10"/>
          <p:cNvSpPr>
            <a:spLocks noChangeShapeType="1"/>
          </p:cNvSpPr>
          <p:nvPr/>
        </p:nvSpPr>
        <p:spPr bwMode="auto">
          <a:xfrm>
            <a:off x="6324600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Line 11"/>
          <p:cNvSpPr>
            <a:spLocks noChangeShapeType="1"/>
          </p:cNvSpPr>
          <p:nvPr/>
        </p:nvSpPr>
        <p:spPr bwMode="auto">
          <a:xfrm>
            <a:off x="6629400" y="3429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" name="Line 12"/>
          <p:cNvSpPr>
            <a:spLocks noChangeShapeType="1"/>
          </p:cNvSpPr>
          <p:nvPr/>
        </p:nvSpPr>
        <p:spPr bwMode="auto">
          <a:xfrm>
            <a:off x="6553200" y="3200400"/>
            <a:ext cx="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" name="Line 13"/>
          <p:cNvSpPr>
            <a:spLocks noChangeShapeType="1"/>
          </p:cNvSpPr>
          <p:nvPr/>
        </p:nvSpPr>
        <p:spPr bwMode="auto">
          <a:xfrm>
            <a:off x="6705600" y="2743200"/>
            <a:ext cx="0" cy="838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" name="Line 14"/>
          <p:cNvSpPr>
            <a:spLocks noChangeShapeType="1"/>
          </p:cNvSpPr>
          <p:nvPr/>
        </p:nvSpPr>
        <p:spPr bwMode="auto">
          <a:xfrm>
            <a:off x="6858000" y="3200400"/>
            <a:ext cx="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" name="Line 15"/>
          <p:cNvSpPr>
            <a:spLocks noChangeShapeType="1"/>
          </p:cNvSpPr>
          <p:nvPr/>
        </p:nvSpPr>
        <p:spPr bwMode="auto">
          <a:xfrm>
            <a:off x="6477000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5410200" y="2057400"/>
            <a:ext cx="1828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overlapping peak of ethyl group</a:t>
            </a:r>
          </a:p>
        </p:txBody>
      </p:sp>
      <p:sp>
        <p:nvSpPr>
          <p:cNvPr id="66" name="Text Box 17"/>
          <p:cNvSpPr txBox="1">
            <a:spLocks noChangeArrowheads="1"/>
          </p:cNvSpPr>
          <p:nvPr/>
        </p:nvSpPr>
        <p:spPr bwMode="auto">
          <a:xfrm>
            <a:off x="5410200" y="266700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J = 7 Hz</a:t>
            </a:r>
          </a:p>
        </p:txBody>
      </p:sp>
      <p:sp>
        <p:nvSpPr>
          <p:cNvPr id="67" name="Line 18"/>
          <p:cNvSpPr>
            <a:spLocks noChangeShapeType="1"/>
          </p:cNvSpPr>
          <p:nvPr/>
        </p:nvSpPr>
        <p:spPr bwMode="auto">
          <a:xfrm>
            <a:off x="6400800" y="3657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" name="Text Box 19"/>
          <p:cNvSpPr txBox="1">
            <a:spLocks noChangeArrowheads="1"/>
          </p:cNvSpPr>
          <p:nvPr/>
        </p:nvSpPr>
        <p:spPr bwMode="auto">
          <a:xfrm>
            <a:off x="4648200" y="15240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2.35 T Magnet (100 MHz)</a:t>
            </a:r>
          </a:p>
        </p:txBody>
      </p:sp>
      <p:sp>
        <p:nvSpPr>
          <p:cNvPr id="69" name="Text Box 20"/>
          <p:cNvSpPr txBox="1">
            <a:spLocks noChangeArrowheads="1"/>
          </p:cNvSpPr>
          <p:nvPr/>
        </p:nvSpPr>
        <p:spPr bwMode="auto">
          <a:xfrm>
            <a:off x="6019800" y="3733800"/>
            <a:ext cx="2590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cs typeface="Arial" charset="0"/>
              </a:rPr>
              <a:t>Δδ</a:t>
            </a:r>
            <a:r>
              <a:rPr lang="en-US" sz="1600">
                <a:cs typeface="Arial" charset="0"/>
              </a:rPr>
              <a:t> = 0.14 ppm (14 Hz)</a:t>
            </a:r>
            <a:endParaRPr lang="el-GR" sz="1600">
              <a:cs typeface="Arial" charset="0"/>
            </a:endParaRPr>
          </a:p>
        </p:txBody>
      </p:sp>
      <p:sp>
        <p:nvSpPr>
          <p:cNvPr id="70" name="Line 21"/>
          <p:cNvSpPr>
            <a:spLocks noChangeShapeType="1"/>
          </p:cNvSpPr>
          <p:nvPr/>
        </p:nvSpPr>
        <p:spPr bwMode="auto">
          <a:xfrm>
            <a:off x="5105400" y="4800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" name="Line 22"/>
          <p:cNvSpPr>
            <a:spLocks noChangeShapeType="1"/>
          </p:cNvSpPr>
          <p:nvPr/>
        </p:nvSpPr>
        <p:spPr bwMode="auto">
          <a:xfrm>
            <a:off x="5105400" y="6248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" name="Line 23"/>
          <p:cNvSpPr>
            <a:spLocks noChangeShapeType="1"/>
          </p:cNvSpPr>
          <p:nvPr/>
        </p:nvSpPr>
        <p:spPr bwMode="auto">
          <a:xfrm>
            <a:off x="7696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" name="Line 25"/>
          <p:cNvSpPr>
            <a:spLocks noChangeShapeType="1"/>
          </p:cNvSpPr>
          <p:nvPr/>
        </p:nvSpPr>
        <p:spPr bwMode="auto">
          <a:xfrm>
            <a:off x="5334000" y="609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" name="Line 26"/>
          <p:cNvSpPr>
            <a:spLocks noChangeShapeType="1"/>
          </p:cNvSpPr>
          <p:nvPr/>
        </p:nvSpPr>
        <p:spPr bwMode="auto">
          <a:xfrm>
            <a:off x="5486400" y="5867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5791200" y="609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" name="Line 28"/>
          <p:cNvSpPr>
            <a:spLocks noChangeShapeType="1"/>
          </p:cNvSpPr>
          <p:nvPr/>
        </p:nvSpPr>
        <p:spPr bwMode="auto">
          <a:xfrm>
            <a:off x="6324600" y="5867400"/>
            <a:ext cx="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" name="Line 29"/>
          <p:cNvSpPr>
            <a:spLocks noChangeShapeType="1"/>
          </p:cNvSpPr>
          <p:nvPr/>
        </p:nvSpPr>
        <p:spPr bwMode="auto">
          <a:xfrm>
            <a:off x="6477000" y="5410200"/>
            <a:ext cx="0" cy="838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" name="Line 30"/>
          <p:cNvSpPr>
            <a:spLocks noChangeShapeType="1"/>
          </p:cNvSpPr>
          <p:nvPr/>
        </p:nvSpPr>
        <p:spPr bwMode="auto">
          <a:xfrm>
            <a:off x="6629400" y="5867400"/>
            <a:ext cx="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>
            <a:off x="5638800" y="5867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" name="Text Box 33"/>
          <p:cNvSpPr txBox="1">
            <a:spLocks noChangeArrowheads="1"/>
          </p:cNvSpPr>
          <p:nvPr/>
        </p:nvSpPr>
        <p:spPr bwMode="auto">
          <a:xfrm>
            <a:off x="5334000" y="533400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J = 7 Hz</a:t>
            </a:r>
          </a:p>
        </p:txBody>
      </p:sp>
      <p:sp>
        <p:nvSpPr>
          <p:cNvPr id="81" name="Line 34"/>
          <p:cNvSpPr>
            <a:spLocks noChangeShapeType="1"/>
          </p:cNvSpPr>
          <p:nvPr/>
        </p:nvSpPr>
        <p:spPr bwMode="auto">
          <a:xfrm>
            <a:off x="5562600" y="6324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" name="Text Box 35"/>
          <p:cNvSpPr txBox="1">
            <a:spLocks noChangeArrowheads="1"/>
          </p:cNvSpPr>
          <p:nvPr/>
        </p:nvSpPr>
        <p:spPr bwMode="auto">
          <a:xfrm>
            <a:off x="5943600" y="6400800"/>
            <a:ext cx="2590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cs typeface="Arial" charset="0"/>
              </a:rPr>
              <a:t>Δδ</a:t>
            </a:r>
            <a:r>
              <a:rPr lang="en-US" sz="1600">
                <a:cs typeface="Arial" charset="0"/>
              </a:rPr>
              <a:t> = 0.14 ppm = 70 Hz</a:t>
            </a:r>
            <a:endParaRPr lang="el-GR" sz="1600">
              <a:cs typeface="Arial" charset="0"/>
            </a:endParaRPr>
          </a:p>
        </p:txBody>
      </p:sp>
      <p:sp>
        <p:nvSpPr>
          <p:cNvPr id="83" name="Text Box 36"/>
          <p:cNvSpPr txBox="1">
            <a:spLocks noChangeArrowheads="1"/>
          </p:cNvSpPr>
          <p:nvPr/>
        </p:nvSpPr>
        <p:spPr bwMode="auto">
          <a:xfrm>
            <a:off x="4800600" y="42672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11.8 T Magnet (500 MHz)</a:t>
            </a:r>
          </a:p>
        </p:txBody>
      </p:sp>
      <p:sp>
        <p:nvSpPr>
          <p:cNvPr id="84" name="Text Box 37"/>
          <p:cNvSpPr txBox="1">
            <a:spLocks noChangeArrowheads="1"/>
          </p:cNvSpPr>
          <p:nvPr/>
        </p:nvSpPr>
        <p:spPr bwMode="auto">
          <a:xfrm>
            <a:off x="5486400" y="4724400"/>
            <a:ext cx="2209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no longer overlapping</a:t>
            </a:r>
          </a:p>
        </p:txBody>
      </p:sp>
    </p:spTree>
    <p:extLst>
      <p:ext uri="{BB962C8B-B14F-4D97-AF65-F5344CB8AC3E}">
        <p14:creationId xmlns:p14="http://schemas.microsoft.com/office/powerpoint/2010/main" val="230450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54" grpId="0" animBg="1"/>
      <p:bldP spid="55" grpId="0" animBg="1"/>
      <p:bldP spid="56" grpId="0" animBg="1"/>
      <p:bldP spid="57" grpId="0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/>
      <p:bldP spid="66" grpId="0"/>
      <p:bldP spid="67" grpId="0" animBg="1"/>
      <p:bldP spid="68" grpId="0"/>
      <p:bldP spid="69" grpId="0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/>
      <p:bldP spid="81" grpId="0" animBg="1"/>
      <p:bldP spid="82" grpId="0"/>
      <p:bldP spid="83" grpId="0"/>
      <p:bldP spid="8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NMR Spectrometry</a:t>
            </a:r>
            <a:br>
              <a:rPr lang="en-US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Instrumentation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Magnet (cont.)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ahoma" charset="0"/>
              </a:rPr>
              <a:t>Why homogeneous field?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ahoma" charset="0"/>
              </a:rPr>
              <a:t>needed to obtain high resolution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ahoma" charset="0"/>
              </a:rPr>
              <a:t>example, to resolve 2 Hz splitting in a 600 MHz instrument, a resolution required is 600,000,000/2 = 3 x 10</a:t>
            </a:r>
            <a:r>
              <a:rPr lang="en-US" baseline="30000" dirty="0">
                <a:latin typeface="Tahoma" charset="0"/>
              </a:rPr>
              <a:t>8</a:t>
            </a:r>
            <a:r>
              <a:rPr lang="en-US" dirty="0">
                <a:latin typeface="Tahoma" charset="0"/>
              </a:rPr>
              <a:t>; so magnetic field </a:t>
            </a:r>
            <a:r>
              <a:rPr lang="en-US" dirty="0" smtClean="0">
                <a:latin typeface="Tahoma" charset="0"/>
              </a:rPr>
              <a:t>(H</a:t>
            </a:r>
            <a:r>
              <a:rPr lang="en-US" baseline="-25000" dirty="0" smtClean="0">
                <a:latin typeface="Tahoma" charset="0"/>
              </a:rPr>
              <a:t>0</a:t>
            </a:r>
            <a:r>
              <a:rPr lang="en-US" dirty="0">
                <a:latin typeface="Tahoma" charset="0"/>
              </a:rPr>
              <a:t>) must vary by less than 1 part in 300,000,000 over the region where the sample is detected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ahoma" charset="0"/>
              </a:rPr>
              <a:t>done by shims (small electromagnets in which current is varied) and spinning sample (to reduce localized </a:t>
            </a:r>
            <a:r>
              <a:rPr lang="en-US" dirty="0" err="1">
                <a:latin typeface="Tahoma" charset="0"/>
              </a:rPr>
              <a:t>inhomongenieties</a:t>
            </a:r>
            <a:r>
              <a:rPr lang="en-US" dirty="0">
                <a:latin typeface="Tahoma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61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NMR Spectrometry</a:t>
            </a:r>
            <a:br>
              <a:rPr lang="en-US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Instrumentation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latin typeface="Tahoma" charset="0"/>
              </a:rPr>
              <a:t>Light Source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charset="0"/>
              </a:rPr>
              <a:t>Radio waves produced by RF AC current with antenna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charset="0"/>
              </a:rPr>
              <a:t>Continuous in CW (continuous wave) instruments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charset="0"/>
              </a:rPr>
              <a:t>Pulsed in FT (Fourier Transform) Instruments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Tahoma" charset="0"/>
              </a:rPr>
              <a:t>Sample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charset="0"/>
              </a:rPr>
              <a:t>Typically contains: active nuclei, sample matrix, and deuterated solvents (for proton NMR)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charset="0"/>
              </a:rPr>
              <a:t>Deuterated solvent used to reduce interference and to use “lock” (CW NMR to locate frequency based on D signal)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Tahoma" charset="0"/>
              </a:rPr>
              <a:t>Light Detector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charset="0"/>
              </a:rPr>
              <a:t>same antenna producing light (at least in FT NMR)</a:t>
            </a:r>
          </a:p>
        </p:txBody>
      </p:sp>
    </p:spTree>
    <p:extLst>
      <p:ext uri="{BB962C8B-B14F-4D97-AF65-F5344CB8AC3E}">
        <p14:creationId xmlns:p14="http://schemas.microsoft.com/office/powerpoint/2010/main" val="375759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Homework due 4/13 (2 problems)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Quiz also on 4/13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4/13 Lecture may be guest lecture (Dr. Miller-Schulze on mass spectrometry)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NMR Spectroscopy (</a:t>
            </a:r>
            <a:r>
              <a:rPr lang="en-US" altLang="en-US" sz="2400" dirty="0" err="1" smtClean="0">
                <a:latin typeface="Tahoma" charset="0"/>
                <a:cs typeface="Tahoma" charset="0"/>
              </a:rPr>
              <a:t>Rubinson</a:t>
            </a:r>
            <a:r>
              <a:rPr lang="en-US" altLang="en-US" sz="2400" dirty="0" smtClean="0">
                <a:latin typeface="Tahoma" charset="0"/>
                <a:cs typeface="Tahoma" charset="0"/>
              </a:rPr>
              <a:t> &amp; </a:t>
            </a:r>
            <a:r>
              <a:rPr lang="en-US" altLang="en-US" sz="2400" dirty="0" err="1" smtClean="0">
                <a:latin typeface="Tahoma" charset="0"/>
                <a:cs typeface="Tahoma" charset="0"/>
              </a:rPr>
              <a:t>Rubinson</a:t>
            </a:r>
            <a:r>
              <a:rPr lang="en-US" altLang="en-US" sz="2400" dirty="0" smtClean="0">
                <a:latin typeface="Tahoma" charset="0"/>
                <a:cs typeface="Tahoma" charset="0"/>
              </a:rPr>
              <a:t> Ch. 11)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Theory</a:t>
            </a:r>
          </a:p>
          <a:p>
            <a:pPr lvl="2" eaLnBrk="1" hangingPunct="1"/>
            <a:r>
              <a:rPr lang="en-US" altLang="en-US" sz="2000" dirty="0">
                <a:latin typeface="Tahoma" charset="0"/>
                <a:cs typeface="Tahoma" charset="0"/>
              </a:rPr>
              <a:t>Effect of Environment on </a:t>
            </a:r>
            <a:r>
              <a:rPr lang="en-US" altLang="en-US" sz="2000" dirty="0" smtClean="0">
                <a:latin typeface="Tahoma" charset="0"/>
                <a:cs typeface="Tahoma" charset="0"/>
              </a:rPr>
              <a:t>Spectra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Spin-Spin Coupling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Instrumentation (if time)</a:t>
            </a:r>
            <a:endParaRPr lang="en-US" altLang="en-US" sz="2000" dirty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9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NMR Spectrometry</a:t>
            </a:r>
            <a:br>
              <a:rPr lang="en-US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Some Questions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latin typeface="Tahoma" charset="0"/>
              </a:rPr>
              <a:t>Modern NMRs continuously monitor </a:t>
            </a:r>
            <a:r>
              <a:rPr lang="en-US" sz="2400" baseline="30000" dirty="0">
                <a:latin typeface="Tahoma" charset="0"/>
              </a:rPr>
              <a:t>2</a:t>
            </a:r>
            <a:r>
              <a:rPr lang="en-US" sz="2400" dirty="0">
                <a:latin typeface="Tahoma" charset="0"/>
              </a:rPr>
              <a:t>H absorbance to account for magnetic field drift in the “lock” unit.  The frequency of the </a:t>
            </a:r>
            <a:r>
              <a:rPr lang="en-US" sz="2400" baseline="30000" dirty="0">
                <a:latin typeface="Tahoma" charset="0"/>
              </a:rPr>
              <a:t>2</a:t>
            </a:r>
            <a:r>
              <a:rPr lang="en-US" sz="2400" dirty="0">
                <a:latin typeface="Tahoma" charset="0"/>
              </a:rPr>
              <a:t>H signal is observed to drift by 30Hz over 1 hour.  Given the magnetic field H</a:t>
            </a:r>
            <a:r>
              <a:rPr lang="en-US" sz="2400" baseline="-25000" dirty="0">
                <a:latin typeface="Tahoma" charset="0"/>
              </a:rPr>
              <a:t>0</a:t>
            </a:r>
            <a:r>
              <a:rPr lang="en-US" sz="2400" dirty="0">
                <a:latin typeface="Tahoma" charset="0"/>
              </a:rPr>
              <a:t>= 8.45 T, </a:t>
            </a:r>
            <a:r>
              <a:rPr lang="el-GR" sz="2400" dirty="0">
                <a:latin typeface="Tahoma" charset="0"/>
                <a:cs typeface="Tahoma" charset="0"/>
              </a:rPr>
              <a:t>γ</a:t>
            </a:r>
            <a:r>
              <a:rPr lang="en-US" sz="2400" dirty="0">
                <a:latin typeface="Tahoma" charset="0"/>
                <a:cs typeface="Tahoma" charset="0"/>
              </a:rPr>
              <a:t>(</a:t>
            </a:r>
            <a:r>
              <a:rPr lang="en-US" sz="2400" baseline="30000" dirty="0">
                <a:latin typeface="Tahoma" charset="0"/>
              </a:rPr>
              <a:t>2</a:t>
            </a:r>
            <a:r>
              <a:rPr lang="en-US" sz="2400" dirty="0">
                <a:latin typeface="Tahoma" charset="0"/>
              </a:rPr>
              <a:t>H</a:t>
            </a:r>
            <a:r>
              <a:rPr lang="en-US" sz="2400" dirty="0">
                <a:latin typeface="Tahoma" charset="0"/>
                <a:cs typeface="Tahoma" charset="0"/>
              </a:rPr>
              <a:t>) = 8.22 x 10</a:t>
            </a:r>
            <a:r>
              <a:rPr lang="en-US" sz="2400" baseline="30000" dirty="0">
                <a:latin typeface="Tahoma" charset="0"/>
                <a:cs typeface="Tahoma" charset="0"/>
              </a:rPr>
              <a:t>7</a:t>
            </a:r>
            <a:r>
              <a:rPr lang="en-US" sz="2400" dirty="0">
                <a:latin typeface="Tahoma" charset="0"/>
                <a:cs typeface="Tahoma" charset="0"/>
              </a:rPr>
              <a:t> radian T</a:t>
            </a:r>
            <a:r>
              <a:rPr lang="en-US" sz="2400" baseline="30000" dirty="0">
                <a:latin typeface="Tahoma" charset="0"/>
                <a:cs typeface="Tahoma" charset="0"/>
              </a:rPr>
              <a:t>-1</a:t>
            </a:r>
            <a:r>
              <a:rPr lang="en-US" sz="2400" dirty="0">
                <a:latin typeface="Tahoma" charset="0"/>
                <a:cs typeface="Tahoma" charset="0"/>
              </a:rPr>
              <a:t> s</a:t>
            </a:r>
            <a:r>
              <a:rPr lang="en-US" sz="2400" baseline="30000" dirty="0">
                <a:latin typeface="Tahoma" charset="0"/>
                <a:cs typeface="Tahoma" charset="0"/>
              </a:rPr>
              <a:t>-1</a:t>
            </a:r>
            <a:r>
              <a:rPr lang="en-US" sz="2400" dirty="0">
                <a:latin typeface="Tahoma" charset="0"/>
                <a:cs typeface="Tahoma" charset="0"/>
              </a:rPr>
              <a:t> and </a:t>
            </a:r>
            <a:r>
              <a:rPr lang="el-GR" sz="2400" dirty="0">
                <a:latin typeface="Tahoma" charset="0"/>
                <a:cs typeface="Tahoma" charset="0"/>
              </a:rPr>
              <a:t>γ</a:t>
            </a:r>
            <a:r>
              <a:rPr lang="en-US" sz="2400" dirty="0">
                <a:latin typeface="Tahoma" charset="0"/>
                <a:cs typeface="Tahoma" charset="0"/>
              </a:rPr>
              <a:t>(</a:t>
            </a:r>
            <a:r>
              <a:rPr lang="en-US" sz="2400" baseline="30000" dirty="0">
                <a:latin typeface="Tahoma" charset="0"/>
              </a:rPr>
              <a:t>1</a:t>
            </a:r>
            <a:r>
              <a:rPr lang="en-US" sz="2400" dirty="0">
                <a:latin typeface="Tahoma" charset="0"/>
              </a:rPr>
              <a:t>H</a:t>
            </a:r>
            <a:r>
              <a:rPr lang="en-US" sz="2400" dirty="0">
                <a:latin typeface="Tahoma" charset="0"/>
                <a:cs typeface="Tahoma" charset="0"/>
              </a:rPr>
              <a:t>) = </a:t>
            </a:r>
            <a:r>
              <a:rPr lang="en-US" sz="2400" dirty="0">
                <a:latin typeface="Tahoma" charset="0"/>
              </a:rPr>
              <a:t>2.68 x </a:t>
            </a:r>
            <a:r>
              <a:rPr lang="en-US" sz="2400" dirty="0">
                <a:latin typeface="Tahoma" charset="0"/>
                <a:cs typeface="Tahoma" charset="0"/>
              </a:rPr>
              <a:t>10</a:t>
            </a:r>
            <a:r>
              <a:rPr lang="en-US" sz="2400" baseline="30000" dirty="0">
                <a:latin typeface="Tahoma" charset="0"/>
                <a:cs typeface="Tahoma" charset="0"/>
              </a:rPr>
              <a:t>8</a:t>
            </a:r>
            <a:r>
              <a:rPr lang="en-US" sz="2400" dirty="0">
                <a:latin typeface="Tahoma" charset="0"/>
                <a:cs typeface="Tahoma" charset="0"/>
              </a:rPr>
              <a:t> radian T</a:t>
            </a:r>
            <a:r>
              <a:rPr lang="en-US" sz="2400" baseline="30000" dirty="0">
                <a:latin typeface="Tahoma" charset="0"/>
                <a:cs typeface="Tahoma" charset="0"/>
              </a:rPr>
              <a:t>-1</a:t>
            </a:r>
            <a:r>
              <a:rPr lang="en-US" sz="2400" dirty="0">
                <a:latin typeface="Tahoma" charset="0"/>
                <a:cs typeface="Tahoma" charset="0"/>
              </a:rPr>
              <a:t> s</a:t>
            </a:r>
            <a:r>
              <a:rPr lang="en-US" sz="2400" baseline="30000" dirty="0">
                <a:latin typeface="Tahoma" charset="0"/>
                <a:cs typeface="Tahoma" charset="0"/>
              </a:rPr>
              <a:t>-1</a:t>
            </a:r>
            <a:r>
              <a:rPr lang="en-US" sz="2400" dirty="0">
                <a:latin typeface="Tahoma" charset="0"/>
              </a:rPr>
              <a:t>, calculate the magnetic field drift and the drift in the </a:t>
            </a:r>
            <a:r>
              <a:rPr lang="en-US" sz="2400" baseline="30000" dirty="0">
                <a:latin typeface="Tahoma" charset="0"/>
              </a:rPr>
              <a:t>1</a:t>
            </a:r>
            <a:r>
              <a:rPr lang="en-US" sz="2400" dirty="0">
                <a:latin typeface="Tahoma" charset="0"/>
              </a:rPr>
              <a:t>H frequency in an hour.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baseline="30000" dirty="0">
                <a:latin typeface="Tahoma" charset="0"/>
                <a:cs typeface="Tahoma" charset="0"/>
              </a:rPr>
              <a:t>17</a:t>
            </a:r>
            <a:r>
              <a:rPr lang="en-US" sz="2400" dirty="0">
                <a:latin typeface="Tahoma" charset="0"/>
              </a:rPr>
              <a:t>O has an I value of 5/2.  How many spin states will it have?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latin typeface="Tahoma" charset="0"/>
              </a:rPr>
              <a:t>Explain why sensitivity is increased by going to a larger magnetic field.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latin typeface="Tahoma" charset="0"/>
              </a:rPr>
              <a:t>Will increasing the temperature increase or decrease NMR sensitivity (assuming it has no effect on relaxation processes)?</a:t>
            </a:r>
          </a:p>
        </p:txBody>
      </p:sp>
    </p:spTree>
    <p:extLst>
      <p:ext uri="{BB962C8B-B14F-4D97-AF65-F5344CB8AC3E}">
        <p14:creationId xmlns:p14="http://schemas.microsoft.com/office/powerpoint/2010/main" val="191714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NMR Spectrometry</a:t>
            </a:r>
            <a:br>
              <a:rPr lang="en-US" dirty="0">
                <a:latin typeface="Tahoma" charset="0"/>
              </a:rPr>
            </a:br>
            <a:r>
              <a:rPr lang="en-US" sz="3200" dirty="0" smtClean="0">
                <a:latin typeface="Tahoma" charset="0"/>
              </a:rPr>
              <a:t>Another Question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An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1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 nucleus relaxes with a characteristic time of 380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ms.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 What is the narrowest peak width expected in a spectrum?  If this resolution can just be achieved with the instrument at an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1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 frequency of 300 MHz, what would be the resolution of the NMR instrument?</a:t>
            </a:r>
          </a:p>
        </p:txBody>
      </p:sp>
    </p:spTree>
    <p:extLst>
      <p:ext uri="{BB962C8B-B14F-4D97-AF65-F5344CB8AC3E}">
        <p14:creationId xmlns:p14="http://schemas.microsoft.com/office/powerpoint/2010/main" val="172185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NMR Spectrometry</a:t>
            </a:r>
            <a:br>
              <a:rPr lang="en-US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Effect of Environment on Nuclei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ahoma" charset="0"/>
              </a:rPr>
              <a:t>Use of NMR for elemental analysis (spectrum shown previously) is of limited use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charset="0"/>
              </a:rPr>
              <a:t>However, nuclei of given elements also can be affected by their chemical environment (although these effects are very small compared to element </a:t>
            </a:r>
            <a:r>
              <a:rPr lang="en-US" sz="2400" dirty="0"/>
              <a:t>–</a:t>
            </a:r>
            <a:r>
              <a:rPr lang="en-US" sz="2400" dirty="0">
                <a:latin typeface="Tahoma" charset="0"/>
              </a:rPr>
              <a:t> element comparisons)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charset="0"/>
              </a:rPr>
              <a:t>Both electrons surrounding the nucleus as well as less confined electrons in molecules can affect the magnetic field at the nucleus (our previous assumption that </a:t>
            </a:r>
            <a:r>
              <a:rPr lang="en-US" sz="2400" dirty="0" err="1">
                <a:latin typeface="Tahoma" charset="0"/>
              </a:rPr>
              <a:t>H</a:t>
            </a:r>
            <a:r>
              <a:rPr lang="en-US" sz="2400" baseline="-25000" dirty="0" err="1">
                <a:latin typeface="Tahoma" charset="0"/>
              </a:rPr>
              <a:t>nucleus</a:t>
            </a:r>
            <a:r>
              <a:rPr lang="en-US" sz="2400" dirty="0">
                <a:latin typeface="Tahoma" charset="0"/>
              </a:rPr>
              <a:t> = H</a:t>
            </a:r>
            <a:r>
              <a:rPr lang="en-US" sz="2400" baseline="-25000" dirty="0">
                <a:latin typeface="Tahoma" charset="0"/>
              </a:rPr>
              <a:t>0</a:t>
            </a:r>
            <a:r>
              <a:rPr lang="en-US" sz="2400" dirty="0">
                <a:latin typeface="Tahoma" charset="0"/>
              </a:rPr>
              <a:t> = </a:t>
            </a:r>
            <a:r>
              <a:rPr lang="en-US" sz="2400" dirty="0" err="1">
                <a:latin typeface="Tahoma" charset="0"/>
              </a:rPr>
              <a:t>H</a:t>
            </a:r>
            <a:r>
              <a:rPr lang="en-US" sz="2400" baseline="-25000" dirty="0" err="1">
                <a:latin typeface="Tahoma" charset="0"/>
              </a:rPr>
              <a:t>Applied</a:t>
            </a:r>
            <a:r>
              <a:rPr lang="en-US" sz="2400" dirty="0">
                <a:latin typeface="Tahoma" charset="0"/>
              </a:rPr>
              <a:t> is no longer valid</a:t>
            </a:r>
            <a:r>
              <a:rPr lang="en-US" sz="2400" dirty="0" smtClean="0">
                <a:latin typeface="Tahoma" charset="0"/>
              </a:rPr>
              <a:t>)</a:t>
            </a:r>
            <a:endParaRPr lang="en-US" sz="24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34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Tahoma" charset="0"/>
              </a:rPr>
              <a:t>NMR Spectrometry</a:t>
            </a:r>
            <a:br>
              <a:rPr lang="en-US" sz="4000" dirty="0" smtClean="0">
                <a:latin typeface="Tahoma" charset="0"/>
              </a:rPr>
            </a:br>
            <a:r>
              <a:rPr lang="en-US" sz="4000" dirty="0" smtClean="0">
                <a:latin typeface="Tahoma" charset="0"/>
              </a:rPr>
              <a:t>Effect of Environment on Nuclei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Tahoma" charset="0"/>
              </a:rPr>
              <a:t>Use of NMR for elemental analysis (spectrum shown previously) is of limited use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ahoma" charset="0"/>
              </a:rPr>
              <a:t>However, nuclei of given elements also can be affected by their chemical environment (although these effects are very small compared to element </a:t>
            </a:r>
            <a:r>
              <a:rPr lang="en-US" sz="2800" dirty="0" smtClean="0"/>
              <a:t>–</a:t>
            </a:r>
            <a:r>
              <a:rPr lang="en-US" sz="2800" dirty="0" smtClean="0">
                <a:latin typeface="Tahoma" charset="0"/>
              </a:rPr>
              <a:t> element comparisons)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ahoma" charset="0"/>
              </a:rPr>
              <a:t>Both electrons surrounding the nucleus as well as less confined electrons in molecules can affect the magnetic field at the nucleus (our previous assumption that </a:t>
            </a:r>
            <a:r>
              <a:rPr lang="en-US" sz="2800" dirty="0" err="1" smtClean="0">
                <a:latin typeface="Tahoma" charset="0"/>
              </a:rPr>
              <a:t>H</a:t>
            </a:r>
            <a:r>
              <a:rPr lang="en-US" sz="2800" baseline="-25000" dirty="0" err="1" smtClean="0">
                <a:latin typeface="Tahoma" charset="0"/>
              </a:rPr>
              <a:t>nucleus</a:t>
            </a:r>
            <a:r>
              <a:rPr lang="en-US" sz="2800" dirty="0" smtClean="0">
                <a:latin typeface="Tahoma" charset="0"/>
              </a:rPr>
              <a:t> = H</a:t>
            </a:r>
            <a:r>
              <a:rPr lang="en-US" sz="2800" baseline="-25000" dirty="0" smtClean="0">
                <a:latin typeface="Tahoma" charset="0"/>
              </a:rPr>
              <a:t>0</a:t>
            </a:r>
            <a:r>
              <a:rPr lang="en-US" sz="2800" dirty="0" smtClean="0">
                <a:latin typeface="Tahoma" charset="0"/>
              </a:rPr>
              <a:t> = </a:t>
            </a:r>
            <a:r>
              <a:rPr lang="en-US" sz="2800" dirty="0" err="1" smtClean="0">
                <a:latin typeface="Tahoma" charset="0"/>
              </a:rPr>
              <a:t>H</a:t>
            </a:r>
            <a:r>
              <a:rPr lang="en-US" sz="2800" baseline="-25000" dirty="0" err="1" smtClean="0">
                <a:latin typeface="Tahoma" charset="0"/>
              </a:rPr>
              <a:t>Applied</a:t>
            </a:r>
            <a:r>
              <a:rPr lang="en-US" sz="2800" dirty="0" smtClean="0">
                <a:latin typeface="Tahoma" charset="0"/>
              </a:rPr>
              <a:t> is no longer valid)</a:t>
            </a:r>
          </a:p>
        </p:txBody>
      </p:sp>
    </p:spTree>
    <p:extLst>
      <p:ext uri="{BB962C8B-B14F-4D97-AF65-F5344CB8AC3E}">
        <p14:creationId xmlns:p14="http://schemas.microsoft.com/office/powerpoint/2010/main" val="182074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NMR Spectrometry</a:t>
            </a:r>
            <a:br>
              <a:rPr lang="en-US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Effect of Environment on Nuclei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3657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Simple example of effect on </a:t>
            </a:r>
            <a:r>
              <a:rPr lang="en-US" sz="2400" baseline="30000" dirty="0">
                <a:latin typeface="Tahoma" pitchFamily="34" charset="0"/>
                <a:cs typeface="Tahoma" pitchFamily="34" charset="0"/>
              </a:rPr>
              <a:t>1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H nuclei</a:t>
            </a:r>
          </a:p>
          <a:p>
            <a:pPr lvl="1">
              <a:lnSpc>
                <a:spcPct val="90000"/>
              </a:lnSpc>
            </a:pPr>
            <a:r>
              <a:rPr lang="en-US" sz="2000" baseline="30000" dirty="0">
                <a:latin typeface="Tahoma" pitchFamily="34" charset="0"/>
                <a:cs typeface="Tahoma" pitchFamily="34" charset="0"/>
              </a:rPr>
              <a:t>1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2000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(g) (no effects of electrons)</a:t>
            </a:r>
          </a:p>
          <a:p>
            <a:pPr lvl="1">
              <a:lnSpc>
                <a:spcPct val="90000"/>
              </a:lnSpc>
            </a:pPr>
            <a:r>
              <a:rPr lang="en-US" sz="2000" baseline="30000" dirty="0">
                <a:latin typeface="Tahoma" pitchFamily="34" charset="0"/>
                <a:cs typeface="Tahoma" pitchFamily="34" charset="0"/>
              </a:rPr>
              <a:t>1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H (g)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Tahoma" pitchFamily="34" charset="0"/>
                <a:cs typeface="Tahoma" pitchFamily="34" charset="0"/>
              </a:rPr>
              <a:t>applied magnetic field induces electron circulation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Tahoma" pitchFamily="34" charset="0"/>
                <a:cs typeface="Tahoma" pitchFamily="34" charset="0"/>
              </a:rPr>
              <a:t>electron circulation induces magnetic field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Tahoma" pitchFamily="34" charset="0"/>
                <a:cs typeface="Tahoma" pitchFamily="34" charset="0"/>
              </a:rPr>
              <a:t>Induced magnetic field “shields” nucleus from </a:t>
            </a:r>
            <a:r>
              <a:rPr lang="en-US" sz="1800" dirty="0" err="1">
                <a:latin typeface="Tahoma" pitchFamily="34" charset="0"/>
                <a:cs typeface="Tahoma" pitchFamily="34" charset="0"/>
              </a:rPr>
              <a:t>H</a:t>
            </a:r>
            <a:r>
              <a:rPr lang="en-US" sz="1800" baseline="-25000" dirty="0" err="1">
                <a:latin typeface="Tahoma" pitchFamily="34" charset="0"/>
                <a:cs typeface="Tahoma" pitchFamily="34" charset="0"/>
              </a:rPr>
              <a:t>Applied</a:t>
            </a:r>
            <a:r>
              <a:rPr lang="en-US" sz="1800" baseline="-25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1800" dirty="0">
                <a:latin typeface="Tahoma" pitchFamily="34" charset="0"/>
                <a:cs typeface="Tahoma" pitchFamily="34" charset="0"/>
              </a:rPr>
              <a:t>(note H</a:t>
            </a:r>
            <a:r>
              <a:rPr lang="en-US" sz="1800" baseline="-25000" dirty="0">
                <a:latin typeface="Tahoma" pitchFamily="34" charset="0"/>
                <a:cs typeface="Tahoma" pitchFamily="34" charset="0"/>
              </a:rPr>
              <a:t>0</a:t>
            </a:r>
            <a:r>
              <a:rPr lang="en-US" sz="1800" dirty="0">
                <a:latin typeface="Tahoma" pitchFamily="34" charset="0"/>
                <a:cs typeface="Tahoma" pitchFamily="34" charset="0"/>
              </a:rPr>
              <a:t> = const.)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Tahoma" pitchFamily="34" charset="0"/>
                <a:cs typeface="Tahoma" pitchFamily="34" charset="0"/>
              </a:rPr>
              <a:t>H</a:t>
            </a:r>
            <a:r>
              <a:rPr lang="en-US" sz="1800" baseline="-25000" dirty="0">
                <a:latin typeface="Tahoma" pitchFamily="34" charset="0"/>
                <a:cs typeface="Tahoma" pitchFamily="34" charset="0"/>
              </a:rPr>
              <a:t>0</a:t>
            </a:r>
            <a:r>
              <a:rPr lang="en-US" sz="1800" dirty="0">
                <a:latin typeface="Tahoma" pitchFamily="34" charset="0"/>
                <a:cs typeface="Tahoma" pitchFamily="34" charset="0"/>
              </a:rPr>
              <a:t> &lt; </a:t>
            </a:r>
            <a:r>
              <a:rPr lang="en-US" sz="1800" dirty="0" err="1">
                <a:latin typeface="Tahoma" pitchFamily="34" charset="0"/>
                <a:cs typeface="Tahoma" pitchFamily="34" charset="0"/>
              </a:rPr>
              <a:t>H</a:t>
            </a:r>
            <a:r>
              <a:rPr lang="en-US" sz="1800" baseline="-25000" dirty="0" err="1">
                <a:latin typeface="Tahoma" pitchFamily="34" charset="0"/>
                <a:cs typeface="Tahoma" pitchFamily="34" charset="0"/>
              </a:rPr>
              <a:t>Applied</a:t>
            </a:r>
            <a:endParaRPr lang="en-US" sz="1800" dirty="0">
              <a:latin typeface="Tahoma" pitchFamily="34" charset="0"/>
              <a:cs typeface="Tahoma" pitchFamily="34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1800" dirty="0" err="1">
                <a:latin typeface="Tahoma" pitchFamily="34" charset="0"/>
                <a:cs typeface="Tahoma" pitchFamily="34" charset="0"/>
              </a:rPr>
              <a:t>upfield</a:t>
            </a:r>
            <a:r>
              <a:rPr lang="en-US" sz="1800" dirty="0">
                <a:latin typeface="Tahoma" pitchFamily="34" charset="0"/>
                <a:cs typeface="Tahoma" pitchFamily="34" charset="0"/>
              </a:rPr>
              <a:t> shift)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943600" y="25908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aseline="30000"/>
              <a:t>1</a:t>
            </a:r>
            <a:r>
              <a:rPr lang="en-US" sz="3200"/>
              <a:t>H</a:t>
            </a:r>
            <a:r>
              <a:rPr lang="en-US" sz="3200" baseline="30000"/>
              <a:t>+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5181600" y="2286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5105400" y="42672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5105400" y="5791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105400" y="16002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</a:t>
            </a:r>
            <a:r>
              <a:rPr lang="en-US" sz="2000" baseline="-25000"/>
              <a:t>Applied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791200" y="61722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</a:t>
            </a:r>
            <a:r>
              <a:rPr lang="en-US" sz="2000" baseline="-25000"/>
              <a:t>Applied</a:t>
            </a: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H="1" flipV="1">
            <a:off x="6629400" y="2362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6172200" y="19050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</a:t>
            </a:r>
            <a:r>
              <a:rPr lang="en-US" baseline="-25000"/>
              <a:t>0</a:t>
            </a:r>
            <a:r>
              <a:rPr lang="en-US" sz="2000"/>
              <a:t> = H</a:t>
            </a:r>
            <a:r>
              <a:rPr lang="en-US" sz="2000" baseline="-25000"/>
              <a:t>Applied</a:t>
            </a:r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5105400" y="4305300"/>
            <a:ext cx="2057400" cy="1422400"/>
          </a:xfrm>
          <a:custGeom>
            <a:avLst/>
            <a:gdLst>
              <a:gd name="T0" fmla="*/ 0 w 1296"/>
              <a:gd name="T1" fmla="*/ 2147483647 h 896"/>
              <a:gd name="T2" fmla="*/ 2147483647 w 1296"/>
              <a:gd name="T3" fmla="*/ 2147483647 h 896"/>
              <a:gd name="T4" fmla="*/ 2147483647 w 1296"/>
              <a:gd name="T5" fmla="*/ 2147483647 h 896"/>
              <a:gd name="T6" fmla="*/ 2147483647 w 1296"/>
              <a:gd name="T7" fmla="*/ 2147483647 h 896"/>
              <a:gd name="T8" fmla="*/ 2147483647 w 1296"/>
              <a:gd name="T9" fmla="*/ 2147483647 h 896"/>
              <a:gd name="T10" fmla="*/ 2147483647 w 1296"/>
              <a:gd name="T11" fmla="*/ 2147483647 h 896"/>
              <a:gd name="T12" fmla="*/ 2147483647 w 1296"/>
              <a:gd name="T13" fmla="*/ 2147483647 h 896"/>
              <a:gd name="T14" fmla="*/ 2147483647 w 1296"/>
              <a:gd name="T15" fmla="*/ 2147483647 h 896"/>
              <a:gd name="T16" fmla="*/ 2147483647 w 1296"/>
              <a:gd name="T17" fmla="*/ 2147483647 h 896"/>
              <a:gd name="T18" fmla="*/ 2147483647 w 1296"/>
              <a:gd name="T19" fmla="*/ 2147483647 h 89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96"/>
              <a:gd name="T31" fmla="*/ 0 h 896"/>
              <a:gd name="T32" fmla="*/ 1296 w 1296"/>
              <a:gd name="T33" fmla="*/ 896 h 89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96" h="896">
                <a:moveTo>
                  <a:pt x="0" y="888"/>
                </a:moveTo>
                <a:cubicBezTo>
                  <a:pt x="96" y="892"/>
                  <a:pt x="192" y="896"/>
                  <a:pt x="240" y="888"/>
                </a:cubicBezTo>
                <a:cubicBezTo>
                  <a:pt x="288" y="880"/>
                  <a:pt x="272" y="896"/>
                  <a:pt x="288" y="840"/>
                </a:cubicBezTo>
                <a:cubicBezTo>
                  <a:pt x="304" y="784"/>
                  <a:pt x="328" y="688"/>
                  <a:pt x="336" y="552"/>
                </a:cubicBezTo>
                <a:cubicBezTo>
                  <a:pt x="344" y="416"/>
                  <a:pt x="328" y="0"/>
                  <a:pt x="336" y="24"/>
                </a:cubicBezTo>
                <a:cubicBezTo>
                  <a:pt x="344" y="48"/>
                  <a:pt x="368" y="560"/>
                  <a:pt x="384" y="696"/>
                </a:cubicBezTo>
                <a:cubicBezTo>
                  <a:pt x="400" y="832"/>
                  <a:pt x="408" y="808"/>
                  <a:pt x="432" y="840"/>
                </a:cubicBezTo>
                <a:cubicBezTo>
                  <a:pt x="456" y="872"/>
                  <a:pt x="424" y="880"/>
                  <a:pt x="528" y="888"/>
                </a:cubicBezTo>
                <a:cubicBezTo>
                  <a:pt x="632" y="896"/>
                  <a:pt x="928" y="888"/>
                  <a:pt x="1056" y="888"/>
                </a:cubicBezTo>
                <a:cubicBezTo>
                  <a:pt x="1184" y="888"/>
                  <a:pt x="1256" y="888"/>
                  <a:pt x="1296" y="8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638800" y="38862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aseline="30000"/>
              <a:t>1</a:t>
            </a:r>
            <a:r>
              <a:rPr lang="en-US" sz="1600"/>
              <a:t>H</a:t>
            </a:r>
            <a:r>
              <a:rPr lang="en-US" sz="1600" baseline="30000"/>
              <a:t>+</a:t>
            </a:r>
            <a:r>
              <a:rPr lang="en-US" sz="1600"/>
              <a:t> (g) H</a:t>
            </a:r>
            <a:r>
              <a:rPr lang="en-US" sz="1600" baseline="-25000"/>
              <a:t>0</a:t>
            </a:r>
            <a:r>
              <a:rPr lang="en-US" sz="1600"/>
              <a:t> = H</a:t>
            </a:r>
            <a:r>
              <a:rPr lang="en-US" sz="1600" baseline="-25000"/>
              <a:t>Applied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5943600" y="27432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aseline="30000"/>
              <a:t>1</a:t>
            </a:r>
            <a:r>
              <a:rPr lang="en-US" sz="3200"/>
              <a:t>H</a:t>
            </a:r>
            <a:endParaRPr lang="en-US" sz="3200" baseline="30000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5410200" y="2819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</a:t>
            </a:r>
            <a:r>
              <a:rPr lang="en-US" baseline="30000"/>
              <a:t>-</a:t>
            </a:r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5334000" y="2438400"/>
            <a:ext cx="381000" cy="914400"/>
          </a:xfrm>
          <a:custGeom>
            <a:avLst/>
            <a:gdLst>
              <a:gd name="T0" fmla="*/ 0 w 240"/>
              <a:gd name="T1" fmla="*/ 2147483647 h 576"/>
              <a:gd name="T2" fmla="*/ 2147483647 w 240"/>
              <a:gd name="T3" fmla="*/ 2147483647 h 576"/>
              <a:gd name="T4" fmla="*/ 2147483647 w 240"/>
              <a:gd name="T5" fmla="*/ 0 h 576"/>
              <a:gd name="T6" fmla="*/ 0 60000 65536"/>
              <a:gd name="T7" fmla="*/ 0 60000 65536"/>
              <a:gd name="T8" fmla="*/ 0 60000 65536"/>
              <a:gd name="T9" fmla="*/ 0 w 240"/>
              <a:gd name="T10" fmla="*/ 0 h 576"/>
              <a:gd name="T11" fmla="*/ 240 w 240"/>
              <a:gd name="T12" fmla="*/ 576 h 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576">
                <a:moveTo>
                  <a:pt x="0" y="576"/>
                </a:moveTo>
                <a:cubicBezTo>
                  <a:pt x="4" y="432"/>
                  <a:pt x="8" y="288"/>
                  <a:pt x="48" y="192"/>
                </a:cubicBezTo>
                <a:cubicBezTo>
                  <a:pt x="88" y="96"/>
                  <a:pt x="208" y="32"/>
                  <a:pt x="24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5791200" y="2324100"/>
            <a:ext cx="546100" cy="1104900"/>
          </a:xfrm>
          <a:custGeom>
            <a:avLst/>
            <a:gdLst>
              <a:gd name="T0" fmla="*/ 0 w 344"/>
              <a:gd name="T1" fmla="*/ 2147483647 h 696"/>
              <a:gd name="T2" fmla="*/ 2147483647 w 344"/>
              <a:gd name="T3" fmla="*/ 2147483647 h 696"/>
              <a:gd name="T4" fmla="*/ 2147483647 w 344"/>
              <a:gd name="T5" fmla="*/ 2147483647 h 696"/>
              <a:gd name="T6" fmla="*/ 2147483647 w 344"/>
              <a:gd name="T7" fmla="*/ 2147483647 h 696"/>
              <a:gd name="T8" fmla="*/ 2147483647 w 344"/>
              <a:gd name="T9" fmla="*/ 2147483647 h 696"/>
              <a:gd name="T10" fmla="*/ 2147483647 w 344"/>
              <a:gd name="T11" fmla="*/ 2147483647 h 69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44"/>
              <a:gd name="T19" fmla="*/ 0 h 696"/>
              <a:gd name="T20" fmla="*/ 344 w 344"/>
              <a:gd name="T21" fmla="*/ 696 h 69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44" h="696">
                <a:moveTo>
                  <a:pt x="0" y="72"/>
                </a:moveTo>
                <a:cubicBezTo>
                  <a:pt x="32" y="52"/>
                  <a:pt x="64" y="32"/>
                  <a:pt x="96" y="24"/>
                </a:cubicBezTo>
                <a:cubicBezTo>
                  <a:pt x="128" y="16"/>
                  <a:pt x="160" y="0"/>
                  <a:pt x="192" y="24"/>
                </a:cubicBezTo>
                <a:cubicBezTo>
                  <a:pt x="224" y="48"/>
                  <a:pt x="264" y="88"/>
                  <a:pt x="288" y="168"/>
                </a:cubicBezTo>
                <a:cubicBezTo>
                  <a:pt x="312" y="248"/>
                  <a:pt x="328" y="416"/>
                  <a:pt x="336" y="504"/>
                </a:cubicBezTo>
                <a:cubicBezTo>
                  <a:pt x="344" y="592"/>
                  <a:pt x="336" y="664"/>
                  <a:pt x="336" y="6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6477000" y="16764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induced</a:t>
            </a: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flipH="1">
            <a:off x="6172200" y="19050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H="1">
            <a:off x="5562600" y="18288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Freeform 21"/>
          <p:cNvSpPr>
            <a:spLocks/>
          </p:cNvSpPr>
          <p:nvPr/>
        </p:nvSpPr>
        <p:spPr bwMode="auto">
          <a:xfrm>
            <a:off x="5105400" y="4343400"/>
            <a:ext cx="2133600" cy="1422400"/>
          </a:xfrm>
          <a:custGeom>
            <a:avLst/>
            <a:gdLst>
              <a:gd name="T0" fmla="*/ 0 w 1344"/>
              <a:gd name="T1" fmla="*/ 2147483647 h 896"/>
              <a:gd name="T2" fmla="*/ 2147483647 w 1344"/>
              <a:gd name="T3" fmla="*/ 2147483647 h 896"/>
              <a:gd name="T4" fmla="*/ 2147483647 w 1344"/>
              <a:gd name="T5" fmla="*/ 2147483647 h 896"/>
              <a:gd name="T6" fmla="*/ 2147483647 w 1344"/>
              <a:gd name="T7" fmla="*/ 2147483647 h 896"/>
              <a:gd name="T8" fmla="*/ 2147483647 w 1344"/>
              <a:gd name="T9" fmla="*/ 0 h 896"/>
              <a:gd name="T10" fmla="*/ 2147483647 w 1344"/>
              <a:gd name="T11" fmla="*/ 2147483647 h 896"/>
              <a:gd name="T12" fmla="*/ 2147483647 w 1344"/>
              <a:gd name="T13" fmla="*/ 2147483647 h 896"/>
              <a:gd name="T14" fmla="*/ 2147483647 w 1344"/>
              <a:gd name="T15" fmla="*/ 2147483647 h 8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44"/>
              <a:gd name="T25" fmla="*/ 0 h 896"/>
              <a:gd name="T26" fmla="*/ 1344 w 1344"/>
              <a:gd name="T27" fmla="*/ 896 h 8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44" h="896">
                <a:moveTo>
                  <a:pt x="0" y="864"/>
                </a:moveTo>
                <a:cubicBezTo>
                  <a:pt x="148" y="868"/>
                  <a:pt x="296" y="872"/>
                  <a:pt x="384" y="864"/>
                </a:cubicBezTo>
                <a:cubicBezTo>
                  <a:pt x="472" y="856"/>
                  <a:pt x="496" y="848"/>
                  <a:pt x="528" y="816"/>
                </a:cubicBezTo>
                <a:cubicBezTo>
                  <a:pt x="560" y="784"/>
                  <a:pt x="560" y="808"/>
                  <a:pt x="576" y="672"/>
                </a:cubicBezTo>
                <a:cubicBezTo>
                  <a:pt x="592" y="536"/>
                  <a:pt x="608" y="0"/>
                  <a:pt x="624" y="0"/>
                </a:cubicBezTo>
                <a:cubicBezTo>
                  <a:pt x="640" y="0"/>
                  <a:pt x="624" y="528"/>
                  <a:pt x="672" y="672"/>
                </a:cubicBezTo>
                <a:cubicBezTo>
                  <a:pt x="720" y="816"/>
                  <a:pt x="800" y="832"/>
                  <a:pt x="912" y="864"/>
                </a:cubicBezTo>
                <a:cubicBezTo>
                  <a:pt x="1024" y="896"/>
                  <a:pt x="1272" y="864"/>
                  <a:pt x="1344" y="86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5638800" y="4800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 flipV="1">
            <a:off x="6781800" y="2514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6934200" y="2667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0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6324600" y="45720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30000"/>
              <a:t>1</a:t>
            </a:r>
            <a:r>
              <a:rPr lang="en-US"/>
              <a:t>H (g)</a:t>
            </a:r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6934200" y="2362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7086600" y="22860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shielding</a:t>
            </a:r>
          </a:p>
        </p:txBody>
      </p:sp>
      <p:sp>
        <p:nvSpPr>
          <p:cNvPr id="28" name="Freeform 28"/>
          <p:cNvSpPr>
            <a:spLocks/>
          </p:cNvSpPr>
          <p:nvPr/>
        </p:nvSpPr>
        <p:spPr bwMode="auto">
          <a:xfrm>
            <a:off x="5638800" y="2895600"/>
            <a:ext cx="1854200" cy="571500"/>
          </a:xfrm>
          <a:custGeom>
            <a:avLst/>
            <a:gdLst>
              <a:gd name="T0" fmla="*/ 0 w 1168"/>
              <a:gd name="T1" fmla="*/ 2147483647 h 360"/>
              <a:gd name="T2" fmla="*/ 2147483647 w 1168"/>
              <a:gd name="T3" fmla="*/ 2147483647 h 360"/>
              <a:gd name="T4" fmla="*/ 2147483647 w 1168"/>
              <a:gd name="T5" fmla="*/ 2147483647 h 360"/>
              <a:gd name="T6" fmla="*/ 2147483647 w 1168"/>
              <a:gd name="T7" fmla="*/ 2147483647 h 360"/>
              <a:gd name="T8" fmla="*/ 2147483647 w 1168"/>
              <a:gd name="T9" fmla="*/ 0 h 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68"/>
              <a:gd name="T16" fmla="*/ 0 h 360"/>
              <a:gd name="T17" fmla="*/ 1168 w 1168"/>
              <a:gd name="T18" fmla="*/ 360 h 3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68" h="360">
                <a:moveTo>
                  <a:pt x="0" y="192"/>
                </a:moveTo>
                <a:cubicBezTo>
                  <a:pt x="40" y="252"/>
                  <a:pt x="80" y="312"/>
                  <a:pt x="192" y="336"/>
                </a:cubicBezTo>
                <a:cubicBezTo>
                  <a:pt x="304" y="360"/>
                  <a:pt x="520" y="360"/>
                  <a:pt x="672" y="336"/>
                </a:cubicBezTo>
                <a:cubicBezTo>
                  <a:pt x="824" y="312"/>
                  <a:pt x="1040" y="248"/>
                  <a:pt x="1104" y="192"/>
                </a:cubicBezTo>
                <a:cubicBezTo>
                  <a:pt x="1168" y="136"/>
                  <a:pt x="1064" y="32"/>
                  <a:pt x="1056" y="0"/>
                </a:cubicBezTo>
              </a:path>
            </a:pathLst>
          </a:cu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Freeform 29"/>
          <p:cNvSpPr>
            <a:spLocks/>
          </p:cNvSpPr>
          <p:nvPr/>
        </p:nvSpPr>
        <p:spPr bwMode="auto">
          <a:xfrm>
            <a:off x="5588000" y="2578100"/>
            <a:ext cx="1727200" cy="546100"/>
          </a:xfrm>
          <a:custGeom>
            <a:avLst/>
            <a:gdLst>
              <a:gd name="T0" fmla="*/ 2147483647 w 1088"/>
              <a:gd name="T1" fmla="*/ 2147483647 h 344"/>
              <a:gd name="T2" fmla="*/ 2147483647 w 1088"/>
              <a:gd name="T3" fmla="*/ 2147483647 h 344"/>
              <a:gd name="T4" fmla="*/ 2147483647 w 1088"/>
              <a:gd name="T5" fmla="*/ 2147483647 h 344"/>
              <a:gd name="T6" fmla="*/ 2147483647 w 1088"/>
              <a:gd name="T7" fmla="*/ 2147483647 h 344"/>
              <a:gd name="T8" fmla="*/ 2147483647 w 1088"/>
              <a:gd name="T9" fmla="*/ 2147483647 h 344"/>
              <a:gd name="T10" fmla="*/ 2147483647 w 1088"/>
              <a:gd name="T11" fmla="*/ 2147483647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88"/>
              <a:gd name="T19" fmla="*/ 0 h 344"/>
              <a:gd name="T20" fmla="*/ 1088 w 1088"/>
              <a:gd name="T21" fmla="*/ 344 h 3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88" h="344">
                <a:moveTo>
                  <a:pt x="1088" y="200"/>
                </a:moveTo>
                <a:cubicBezTo>
                  <a:pt x="1052" y="168"/>
                  <a:pt x="1016" y="136"/>
                  <a:pt x="944" y="104"/>
                </a:cubicBezTo>
                <a:cubicBezTo>
                  <a:pt x="872" y="72"/>
                  <a:pt x="776" y="16"/>
                  <a:pt x="656" y="8"/>
                </a:cubicBezTo>
                <a:cubicBezTo>
                  <a:pt x="536" y="0"/>
                  <a:pt x="328" y="24"/>
                  <a:pt x="224" y="56"/>
                </a:cubicBezTo>
                <a:cubicBezTo>
                  <a:pt x="120" y="88"/>
                  <a:pt x="64" y="152"/>
                  <a:pt x="32" y="200"/>
                </a:cubicBezTo>
                <a:cubicBezTo>
                  <a:pt x="0" y="248"/>
                  <a:pt x="32" y="320"/>
                  <a:pt x="32" y="344"/>
                </a:cubicBezTo>
              </a:path>
            </a:pathLst>
          </a:cu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1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04 0.01271 0.00121 0.03075 0.01597 0.04023 C 0.03073 0.04971 0.06163 0.05896 0.08889 0.05711 C 0.11614 0.05526 0.16441 0.04115 0.17951 0.02959 C 0.19462 0.01803 0.18871 0.00115 0.17951 -0.01249 C 0.17031 -0.02613 0.14201 -0.04555 0.12396 -0.05272 C 0.1059 -0.05989 0.08854 -0.05758 0.07153 -0.0548 C 0.05451 -0.05203 0.03472 -0.04532 0.02222 -0.03584 C 0.00972 -0.02636 0.00104 -0.01272 0 0 Z " pathEditMode="relative" ptsTypes="aaaaaaaaa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4" grpId="0"/>
      <p:bldP spid="4" grpId="1"/>
      <p:bldP spid="5" grpId="0" animBg="1"/>
      <p:bldP spid="6" grpId="0" animBg="1"/>
      <p:bldP spid="7" grpId="0" animBg="1"/>
      <p:bldP spid="8" grpId="0"/>
      <p:bldP spid="9" grpId="0"/>
      <p:bldP spid="10" grpId="0" animBg="1"/>
      <p:bldP spid="10" grpId="1" animBg="1"/>
      <p:bldP spid="11" grpId="0"/>
      <p:bldP spid="11" grpId="1"/>
      <p:bldP spid="12" grpId="0" animBg="1"/>
      <p:bldP spid="13" grpId="0"/>
      <p:bldP spid="13" grpId="1"/>
      <p:bldP spid="14" grpId="0"/>
      <p:bldP spid="15" grpId="0"/>
      <p:bldP spid="15" grpId="1"/>
      <p:bldP spid="16" grpId="0" animBg="1"/>
      <p:bldP spid="17" grpId="0" animBg="1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 animBg="1"/>
      <p:bldP spid="27" grpId="0"/>
      <p:bldP spid="28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NMR Spectrometry</a:t>
            </a:r>
            <a:br>
              <a:rPr lang="en-US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Effect of Environment on Nuclei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Tahoma" charset="0"/>
              </a:rPr>
              <a:t>More complicated example: CH</a:t>
            </a:r>
            <a:r>
              <a:rPr lang="en-US" sz="2800" baseline="-25000" dirty="0">
                <a:latin typeface="Tahoma" charset="0"/>
              </a:rPr>
              <a:t>3</a:t>
            </a:r>
            <a:r>
              <a:rPr lang="en-US" sz="2800" dirty="0">
                <a:latin typeface="Tahoma" charset="0"/>
              </a:rPr>
              <a:t>CH</a:t>
            </a:r>
            <a:r>
              <a:rPr lang="en-US" sz="2800" baseline="-25000" dirty="0">
                <a:latin typeface="Tahoma" charset="0"/>
              </a:rPr>
              <a:t>2</a:t>
            </a:r>
            <a:r>
              <a:rPr lang="en-US" sz="2800" dirty="0">
                <a:latin typeface="Tahoma" charset="0"/>
              </a:rPr>
              <a:t>CH</a:t>
            </a:r>
            <a:r>
              <a:rPr lang="en-US" sz="2800" baseline="-25000" dirty="0">
                <a:latin typeface="Tahoma" charset="0"/>
              </a:rPr>
              <a:t>2</a:t>
            </a:r>
            <a:r>
              <a:rPr lang="en-US" sz="2800" dirty="0">
                <a:latin typeface="Tahoma" charset="0"/>
              </a:rPr>
              <a:t>Cl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ahoma" charset="0"/>
              </a:rPr>
              <a:t>all Hs shielded by C – H </a:t>
            </a:r>
            <a:r>
              <a:rPr lang="el-GR" sz="2400" dirty="0">
                <a:latin typeface="Tahoma" charset="0"/>
                <a:cs typeface="Arial" charset="0"/>
              </a:rPr>
              <a:t>σ</a:t>
            </a:r>
            <a:r>
              <a:rPr lang="en-US" sz="2400" dirty="0">
                <a:latin typeface="Tahoma" charset="0"/>
              </a:rPr>
              <a:t> bond electrons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ahoma" charset="0"/>
              </a:rPr>
              <a:t>shielding from electrons weaker for Hs nearer to Cl due to electron withdrawing nature of Cl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ahoma" charset="0"/>
              </a:rPr>
              <a:t>term for shift for Hs closer to Cl is “</a:t>
            </a:r>
            <a:r>
              <a:rPr lang="en-US" sz="2400" dirty="0" err="1">
                <a:latin typeface="Tahoma" charset="0"/>
              </a:rPr>
              <a:t>deshielding</a:t>
            </a:r>
            <a:r>
              <a:rPr lang="en-US" sz="2400" dirty="0">
                <a:latin typeface="Tahoma" charset="0"/>
              </a:rPr>
              <a:t>”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218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endParaRPr lang="en-US" sz="2400" kern="0" dirty="0" smtClean="0">
              <a:latin typeface="Tahoma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295400" y="38100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Low Resolution Spectrum (no splitting shown)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838200" y="44196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838200" y="57912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981200" y="60198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endParaRPr lang="en-US" baseline="-250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838200" y="4191000"/>
            <a:ext cx="4191000" cy="1676400"/>
          </a:xfrm>
          <a:custGeom>
            <a:avLst/>
            <a:gdLst>
              <a:gd name="T0" fmla="*/ 0 w 2640"/>
              <a:gd name="T1" fmla="*/ 2147483647 h 1456"/>
              <a:gd name="T2" fmla="*/ 2147483647 w 2640"/>
              <a:gd name="T3" fmla="*/ 2147483647 h 1456"/>
              <a:gd name="T4" fmla="*/ 2147483647 w 2640"/>
              <a:gd name="T5" fmla="*/ 2147483647 h 1456"/>
              <a:gd name="T6" fmla="*/ 2147483647 w 2640"/>
              <a:gd name="T7" fmla="*/ 2147483647 h 1456"/>
              <a:gd name="T8" fmla="*/ 2147483647 w 2640"/>
              <a:gd name="T9" fmla="*/ 2147483647 h 1456"/>
              <a:gd name="T10" fmla="*/ 2147483647 w 2640"/>
              <a:gd name="T11" fmla="*/ 2147483647 h 1456"/>
              <a:gd name="T12" fmla="*/ 2147483647 w 2640"/>
              <a:gd name="T13" fmla="*/ 2147483647 h 1456"/>
              <a:gd name="T14" fmla="*/ 2147483647 w 2640"/>
              <a:gd name="T15" fmla="*/ 2147483647 h 1456"/>
              <a:gd name="T16" fmla="*/ 2147483647 w 2640"/>
              <a:gd name="T17" fmla="*/ 2147483647 h 1456"/>
              <a:gd name="T18" fmla="*/ 2147483647 w 2640"/>
              <a:gd name="T19" fmla="*/ 2147483647 h 1456"/>
              <a:gd name="T20" fmla="*/ 2147483647 w 2640"/>
              <a:gd name="T21" fmla="*/ 2147483647 h 1456"/>
              <a:gd name="T22" fmla="*/ 2147483647 w 2640"/>
              <a:gd name="T23" fmla="*/ 2147483647 h 1456"/>
              <a:gd name="T24" fmla="*/ 2147483647 w 2640"/>
              <a:gd name="T25" fmla="*/ 2147483647 h 1456"/>
              <a:gd name="T26" fmla="*/ 2147483647 w 2640"/>
              <a:gd name="T27" fmla="*/ 2147483647 h 1456"/>
              <a:gd name="T28" fmla="*/ 2147483647 w 2640"/>
              <a:gd name="T29" fmla="*/ 2147483647 h 1456"/>
              <a:gd name="T30" fmla="*/ 2147483647 w 2640"/>
              <a:gd name="T31" fmla="*/ 2147483647 h 145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640"/>
              <a:gd name="T49" fmla="*/ 0 h 1456"/>
              <a:gd name="T50" fmla="*/ 2640 w 2640"/>
              <a:gd name="T51" fmla="*/ 1456 h 145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640" h="1456">
                <a:moveTo>
                  <a:pt x="0" y="1304"/>
                </a:moveTo>
                <a:cubicBezTo>
                  <a:pt x="248" y="1312"/>
                  <a:pt x="496" y="1320"/>
                  <a:pt x="624" y="1304"/>
                </a:cubicBezTo>
                <a:cubicBezTo>
                  <a:pt x="752" y="1288"/>
                  <a:pt x="736" y="1328"/>
                  <a:pt x="768" y="1208"/>
                </a:cubicBezTo>
                <a:cubicBezTo>
                  <a:pt x="800" y="1088"/>
                  <a:pt x="800" y="576"/>
                  <a:pt x="816" y="584"/>
                </a:cubicBezTo>
                <a:cubicBezTo>
                  <a:pt x="832" y="592"/>
                  <a:pt x="824" y="1136"/>
                  <a:pt x="864" y="1256"/>
                </a:cubicBezTo>
                <a:cubicBezTo>
                  <a:pt x="904" y="1376"/>
                  <a:pt x="984" y="1296"/>
                  <a:pt x="1056" y="1304"/>
                </a:cubicBezTo>
                <a:cubicBezTo>
                  <a:pt x="1128" y="1312"/>
                  <a:pt x="1224" y="1320"/>
                  <a:pt x="1296" y="1304"/>
                </a:cubicBezTo>
                <a:cubicBezTo>
                  <a:pt x="1368" y="1288"/>
                  <a:pt x="1448" y="1328"/>
                  <a:pt x="1488" y="1208"/>
                </a:cubicBezTo>
                <a:cubicBezTo>
                  <a:pt x="1528" y="1088"/>
                  <a:pt x="1520" y="576"/>
                  <a:pt x="1536" y="584"/>
                </a:cubicBezTo>
                <a:cubicBezTo>
                  <a:pt x="1552" y="592"/>
                  <a:pt x="1552" y="1136"/>
                  <a:pt x="1584" y="1256"/>
                </a:cubicBezTo>
                <a:cubicBezTo>
                  <a:pt x="1616" y="1376"/>
                  <a:pt x="1656" y="1296"/>
                  <a:pt x="1728" y="1304"/>
                </a:cubicBezTo>
                <a:cubicBezTo>
                  <a:pt x="1800" y="1312"/>
                  <a:pt x="1952" y="1368"/>
                  <a:pt x="2016" y="1304"/>
                </a:cubicBezTo>
                <a:cubicBezTo>
                  <a:pt x="2080" y="1240"/>
                  <a:pt x="2088" y="1128"/>
                  <a:pt x="2112" y="920"/>
                </a:cubicBezTo>
                <a:cubicBezTo>
                  <a:pt x="2136" y="712"/>
                  <a:pt x="2136" y="0"/>
                  <a:pt x="2160" y="56"/>
                </a:cubicBezTo>
                <a:cubicBezTo>
                  <a:pt x="2184" y="112"/>
                  <a:pt x="2176" y="1056"/>
                  <a:pt x="2256" y="1256"/>
                </a:cubicBezTo>
                <a:cubicBezTo>
                  <a:pt x="2336" y="1456"/>
                  <a:pt x="2488" y="1356"/>
                  <a:pt x="2640" y="12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057400" y="4419600"/>
            <a:ext cx="0" cy="381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553200" y="1600200"/>
            <a:ext cx="533400" cy="533400"/>
          </a:xfrm>
          <a:prstGeom prst="rect">
            <a:avLst/>
          </a:prstGeom>
          <a:solidFill>
            <a:srgbClr val="0000FF">
              <a:alpha val="4784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3200400" y="4419600"/>
            <a:ext cx="0" cy="3048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943600" y="1524000"/>
            <a:ext cx="609600" cy="609600"/>
          </a:xfrm>
          <a:prstGeom prst="rect">
            <a:avLst/>
          </a:prstGeom>
          <a:solidFill>
            <a:srgbClr val="FF9900">
              <a:alpha val="5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H="1" flipV="1">
            <a:off x="4343400" y="4572000"/>
            <a:ext cx="304800" cy="7620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181600" y="1524000"/>
            <a:ext cx="762000" cy="609600"/>
          </a:xfrm>
          <a:prstGeom prst="rect">
            <a:avLst/>
          </a:prstGeom>
          <a:solidFill>
            <a:srgbClr val="339966">
              <a:alpha val="5803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562600" y="4724400"/>
            <a:ext cx="3124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on scale: - neither T nor Hz typically used for x-axis</a:t>
            </a:r>
          </a:p>
          <a:p>
            <a:r>
              <a:rPr lang="en-US" dirty="0" smtClean="0"/>
              <a:t>Instead: </a:t>
            </a:r>
            <a:r>
              <a:rPr lang="en-US" dirty="0" err="1" smtClean="0"/>
              <a:t>ppm</a:t>
            </a:r>
            <a:r>
              <a:rPr lang="en-US" dirty="0" smtClean="0"/>
              <a:t> = (</a:t>
            </a:r>
            <a:r>
              <a:rPr lang="en-US" dirty="0" err="1" smtClean="0">
                <a:latin typeface="Symbol" pitchFamily="18" charset="2"/>
              </a:rPr>
              <a:t>n</a:t>
            </a:r>
            <a:r>
              <a:rPr lang="en-US" baseline="-25000" dirty="0" err="1" smtClean="0"/>
              <a:t>sample</a:t>
            </a:r>
            <a:r>
              <a:rPr lang="en-US" dirty="0" smtClean="0"/>
              <a:t> – </a:t>
            </a:r>
            <a:r>
              <a:rPr lang="en-US" dirty="0" err="1" smtClean="0">
                <a:latin typeface="Symbol" pitchFamily="18" charset="2"/>
              </a:rPr>
              <a:t>n</a:t>
            </a:r>
            <a:r>
              <a:rPr lang="en-US" baseline="-25000" dirty="0" err="1" smtClean="0"/>
              <a:t>standard</a:t>
            </a:r>
            <a:r>
              <a:rPr lang="en-US" dirty="0" smtClean="0"/>
              <a:t>)*10</a:t>
            </a:r>
            <a:r>
              <a:rPr lang="en-US" baseline="30000" dirty="0" smtClean="0"/>
              <a:t>6</a:t>
            </a:r>
            <a:r>
              <a:rPr lang="en-US" dirty="0" smtClean="0"/>
              <a:t>/</a:t>
            </a:r>
            <a:r>
              <a:rPr lang="en-US" dirty="0" smtClean="0">
                <a:latin typeface="Symbol" pitchFamily="18" charset="2"/>
              </a:rPr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34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5" grpId="0"/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Tahoma" charset="0"/>
              </a:rPr>
              <a:t>NMR Spectrometry</a:t>
            </a:r>
            <a:br>
              <a:rPr lang="en-US" sz="4000" dirty="0" smtClean="0">
                <a:latin typeface="Tahoma" charset="0"/>
              </a:rPr>
            </a:br>
            <a:r>
              <a:rPr lang="en-US" sz="4000" dirty="0">
                <a:latin typeface="Tahoma" charset="0"/>
              </a:rPr>
              <a:t>Magnetic Anisotropy</a:t>
            </a:r>
            <a:endParaRPr lang="en-US" sz="4000" dirty="0" smtClean="0">
              <a:latin typeface="Tahoma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42672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Besides effects from electron withdrawing (or electron supplying), electron currents outside of the </a:t>
            </a:r>
            <a:r>
              <a:rPr lang="el-GR" sz="2400" dirty="0">
                <a:latin typeface="Tahoma" pitchFamily="34" charset="0"/>
                <a:cs typeface="Tahoma" pitchFamily="34" charset="0"/>
              </a:rPr>
              <a:t>σ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bonds can affect H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0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This can occur from the induction of larger scale electron circulations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Example: benzene ring (</a:t>
            </a:r>
            <a:r>
              <a:rPr lang="el-GR" sz="2400" dirty="0">
                <a:latin typeface="Tahoma" pitchFamily="34" charset="0"/>
                <a:cs typeface="Tahoma" pitchFamily="34" charset="0"/>
              </a:rPr>
              <a:t>δ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~ 7 to 8 ppm – much greater than expected based on local electron density)</a:t>
            </a:r>
            <a:endParaRPr lang="el-GR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64250" y="3162300"/>
            <a:ext cx="1524000" cy="838200"/>
          </a:xfrm>
          <a:prstGeom prst="hexagon">
            <a:avLst>
              <a:gd name="adj" fmla="val 45455"/>
              <a:gd name="vf" fmla="val 11547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5886450" y="3162300"/>
            <a:ext cx="330200" cy="381000"/>
          </a:xfrm>
          <a:custGeom>
            <a:avLst/>
            <a:gdLst>
              <a:gd name="T0" fmla="*/ 2147483647 w 280"/>
              <a:gd name="T1" fmla="*/ 2147483647 h 336"/>
              <a:gd name="T2" fmla="*/ 2147483647 w 280"/>
              <a:gd name="T3" fmla="*/ 2147483647 h 336"/>
              <a:gd name="T4" fmla="*/ 2147483647 w 280"/>
              <a:gd name="T5" fmla="*/ 2147483647 h 336"/>
              <a:gd name="T6" fmla="*/ 2147483647 w 280"/>
              <a:gd name="T7" fmla="*/ 0 h 336"/>
              <a:gd name="T8" fmla="*/ 2147483647 w 280"/>
              <a:gd name="T9" fmla="*/ 2147483647 h 336"/>
              <a:gd name="T10" fmla="*/ 2147483647 w 280"/>
              <a:gd name="T11" fmla="*/ 2147483647 h 336"/>
              <a:gd name="T12" fmla="*/ 2147483647 w 280"/>
              <a:gd name="T13" fmla="*/ 2147483647 h 3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80"/>
              <a:gd name="T22" fmla="*/ 0 h 336"/>
              <a:gd name="T23" fmla="*/ 280 w 280"/>
              <a:gd name="T24" fmla="*/ 336 h 3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80" h="336">
                <a:moveTo>
                  <a:pt x="112" y="336"/>
                </a:moveTo>
                <a:cubicBezTo>
                  <a:pt x="72" y="336"/>
                  <a:pt x="32" y="280"/>
                  <a:pt x="16" y="240"/>
                </a:cubicBezTo>
                <a:cubicBezTo>
                  <a:pt x="0" y="200"/>
                  <a:pt x="0" y="136"/>
                  <a:pt x="16" y="96"/>
                </a:cubicBezTo>
                <a:cubicBezTo>
                  <a:pt x="32" y="56"/>
                  <a:pt x="72" y="0"/>
                  <a:pt x="112" y="0"/>
                </a:cubicBezTo>
                <a:cubicBezTo>
                  <a:pt x="152" y="0"/>
                  <a:pt x="232" y="56"/>
                  <a:pt x="256" y="96"/>
                </a:cubicBezTo>
                <a:cubicBezTo>
                  <a:pt x="280" y="136"/>
                  <a:pt x="280" y="200"/>
                  <a:pt x="256" y="240"/>
                </a:cubicBezTo>
                <a:cubicBezTo>
                  <a:pt x="232" y="280"/>
                  <a:pt x="152" y="336"/>
                  <a:pt x="112" y="336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5911850" y="3543300"/>
            <a:ext cx="304800" cy="457200"/>
          </a:xfrm>
          <a:custGeom>
            <a:avLst/>
            <a:gdLst>
              <a:gd name="T0" fmla="*/ 2147483647 w 320"/>
              <a:gd name="T1" fmla="*/ 2147483647 h 384"/>
              <a:gd name="T2" fmla="*/ 2147483647 w 320"/>
              <a:gd name="T3" fmla="*/ 2147483647 h 384"/>
              <a:gd name="T4" fmla="*/ 0 w 320"/>
              <a:gd name="T5" fmla="*/ 2147483647 h 384"/>
              <a:gd name="T6" fmla="*/ 2147483647 w 320"/>
              <a:gd name="T7" fmla="*/ 2147483647 h 384"/>
              <a:gd name="T8" fmla="*/ 2147483647 w 320"/>
              <a:gd name="T9" fmla="*/ 2147483647 h 384"/>
              <a:gd name="T10" fmla="*/ 2147483647 w 320"/>
              <a:gd name="T11" fmla="*/ 2147483647 h 384"/>
              <a:gd name="T12" fmla="*/ 2147483647 w 320"/>
              <a:gd name="T13" fmla="*/ 2147483647 h 3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0"/>
              <a:gd name="T22" fmla="*/ 0 h 384"/>
              <a:gd name="T23" fmla="*/ 320 w 320"/>
              <a:gd name="T24" fmla="*/ 384 h 38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0" h="384">
                <a:moveTo>
                  <a:pt x="144" y="16"/>
                </a:moveTo>
                <a:cubicBezTo>
                  <a:pt x="112" y="0"/>
                  <a:pt x="120" y="24"/>
                  <a:pt x="96" y="64"/>
                </a:cubicBezTo>
                <a:cubicBezTo>
                  <a:pt x="72" y="104"/>
                  <a:pt x="0" y="208"/>
                  <a:pt x="0" y="256"/>
                </a:cubicBezTo>
                <a:cubicBezTo>
                  <a:pt x="0" y="304"/>
                  <a:pt x="48" y="336"/>
                  <a:pt x="96" y="352"/>
                </a:cubicBezTo>
                <a:cubicBezTo>
                  <a:pt x="144" y="368"/>
                  <a:pt x="256" y="384"/>
                  <a:pt x="288" y="352"/>
                </a:cubicBezTo>
                <a:cubicBezTo>
                  <a:pt x="320" y="320"/>
                  <a:pt x="312" y="216"/>
                  <a:pt x="288" y="160"/>
                </a:cubicBezTo>
                <a:cubicBezTo>
                  <a:pt x="264" y="104"/>
                  <a:pt x="176" y="32"/>
                  <a:pt x="144" y="16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6318250" y="3924300"/>
            <a:ext cx="304800" cy="457200"/>
          </a:xfrm>
          <a:custGeom>
            <a:avLst/>
            <a:gdLst>
              <a:gd name="T0" fmla="*/ 2147483647 w 320"/>
              <a:gd name="T1" fmla="*/ 2147483647 h 384"/>
              <a:gd name="T2" fmla="*/ 2147483647 w 320"/>
              <a:gd name="T3" fmla="*/ 2147483647 h 384"/>
              <a:gd name="T4" fmla="*/ 0 w 320"/>
              <a:gd name="T5" fmla="*/ 2147483647 h 384"/>
              <a:gd name="T6" fmla="*/ 2147483647 w 320"/>
              <a:gd name="T7" fmla="*/ 2147483647 h 384"/>
              <a:gd name="T8" fmla="*/ 2147483647 w 320"/>
              <a:gd name="T9" fmla="*/ 2147483647 h 384"/>
              <a:gd name="T10" fmla="*/ 2147483647 w 320"/>
              <a:gd name="T11" fmla="*/ 2147483647 h 384"/>
              <a:gd name="T12" fmla="*/ 2147483647 w 320"/>
              <a:gd name="T13" fmla="*/ 2147483647 h 3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0"/>
              <a:gd name="T22" fmla="*/ 0 h 384"/>
              <a:gd name="T23" fmla="*/ 320 w 320"/>
              <a:gd name="T24" fmla="*/ 384 h 38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0" h="384">
                <a:moveTo>
                  <a:pt x="144" y="16"/>
                </a:moveTo>
                <a:cubicBezTo>
                  <a:pt x="112" y="0"/>
                  <a:pt x="120" y="24"/>
                  <a:pt x="96" y="64"/>
                </a:cubicBezTo>
                <a:cubicBezTo>
                  <a:pt x="72" y="104"/>
                  <a:pt x="0" y="208"/>
                  <a:pt x="0" y="256"/>
                </a:cubicBezTo>
                <a:cubicBezTo>
                  <a:pt x="0" y="304"/>
                  <a:pt x="48" y="336"/>
                  <a:pt x="96" y="352"/>
                </a:cubicBezTo>
                <a:cubicBezTo>
                  <a:pt x="144" y="368"/>
                  <a:pt x="256" y="384"/>
                  <a:pt x="288" y="352"/>
                </a:cubicBezTo>
                <a:cubicBezTo>
                  <a:pt x="320" y="320"/>
                  <a:pt x="312" y="216"/>
                  <a:pt x="288" y="160"/>
                </a:cubicBezTo>
                <a:cubicBezTo>
                  <a:pt x="264" y="104"/>
                  <a:pt x="176" y="32"/>
                  <a:pt x="144" y="16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6978650" y="3619500"/>
            <a:ext cx="330200" cy="381000"/>
          </a:xfrm>
          <a:custGeom>
            <a:avLst/>
            <a:gdLst>
              <a:gd name="T0" fmla="*/ 2147483647 w 280"/>
              <a:gd name="T1" fmla="*/ 2147483647 h 336"/>
              <a:gd name="T2" fmla="*/ 2147483647 w 280"/>
              <a:gd name="T3" fmla="*/ 2147483647 h 336"/>
              <a:gd name="T4" fmla="*/ 2147483647 w 280"/>
              <a:gd name="T5" fmla="*/ 2147483647 h 336"/>
              <a:gd name="T6" fmla="*/ 2147483647 w 280"/>
              <a:gd name="T7" fmla="*/ 0 h 336"/>
              <a:gd name="T8" fmla="*/ 2147483647 w 280"/>
              <a:gd name="T9" fmla="*/ 2147483647 h 336"/>
              <a:gd name="T10" fmla="*/ 2147483647 w 280"/>
              <a:gd name="T11" fmla="*/ 2147483647 h 336"/>
              <a:gd name="T12" fmla="*/ 2147483647 w 280"/>
              <a:gd name="T13" fmla="*/ 2147483647 h 3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80"/>
              <a:gd name="T22" fmla="*/ 0 h 336"/>
              <a:gd name="T23" fmla="*/ 280 w 280"/>
              <a:gd name="T24" fmla="*/ 336 h 3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80" h="336">
                <a:moveTo>
                  <a:pt x="112" y="336"/>
                </a:moveTo>
                <a:cubicBezTo>
                  <a:pt x="72" y="336"/>
                  <a:pt x="32" y="280"/>
                  <a:pt x="16" y="240"/>
                </a:cubicBezTo>
                <a:cubicBezTo>
                  <a:pt x="0" y="200"/>
                  <a:pt x="0" y="136"/>
                  <a:pt x="16" y="96"/>
                </a:cubicBezTo>
                <a:cubicBezTo>
                  <a:pt x="32" y="56"/>
                  <a:pt x="72" y="0"/>
                  <a:pt x="112" y="0"/>
                </a:cubicBezTo>
                <a:cubicBezTo>
                  <a:pt x="152" y="0"/>
                  <a:pt x="232" y="56"/>
                  <a:pt x="256" y="96"/>
                </a:cubicBezTo>
                <a:cubicBezTo>
                  <a:pt x="280" y="136"/>
                  <a:pt x="280" y="200"/>
                  <a:pt x="256" y="240"/>
                </a:cubicBezTo>
                <a:cubicBezTo>
                  <a:pt x="232" y="280"/>
                  <a:pt x="152" y="336"/>
                  <a:pt x="112" y="336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7004050" y="4000500"/>
            <a:ext cx="304800" cy="457200"/>
          </a:xfrm>
          <a:custGeom>
            <a:avLst/>
            <a:gdLst>
              <a:gd name="T0" fmla="*/ 2147483647 w 320"/>
              <a:gd name="T1" fmla="*/ 2147483647 h 384"/>
              <a:gd name="T2" fmla="*/ 2147483647 w 320"/>
              <a:gd name="T3" fmla="*/ 2147483647 h 384"/>
              <a:gd name="T4" fmla="*/ 0 w 320"/>
              <a:gd name="T5" fmla="*/ 2147483647 h 384"/>
              <a:gd name="T6" fmla="*/ 2147483647 w 320"/>
              <a:gd name="T7" fmla="*/ 2147483647 h 384"/>
              <a:gd name="T8" fmla="*/ 2147483647 w 320"/>
              <a:gd name="T9" fmla="*/ 2147483647 h 384"/>
              <a:gd name="T10" fmla="*/ 2147483647 w 320"/>
              <a:gd name="T11" fmla="*/ 2147483647 h 384"/>
              <a:gd name="T12" fmla="*/ 2147483647 w 320"/>
              <a:gd name="T13" fmla="*/ 2147483647 h 3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0"/>
              <a:gd name="T22" fmla="*/ 0 h 384"/>
              <a:gd name="T23" fmla="*/ 320 w 320"/>
              <a:gd name="T24" fmla="*/ 384 h 38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0" h="384">
                <a:moveTo>
                  <a:pt x="144" y="16"/>
                </a:moveTo>
                <a:cubicBezTo>
                  <a:pt x="112" y="0"/>
                  <a:pt x="120" y="24"/>
                  <a:pt x="96" y="64"/>
                </a:cubicBezTo>
                <a:cubicBezTo>
                  <a:pt x="72" y="104"/>
                  <a:pt x="0" y="208"/>
                  <a:pt x="0" y="256"/>
                </a:cubicBezTo>
                <a:cubicBezTo>
                  <a:pt x="0" y="304"/>
                  <a:pt x="48" y="336"/>
                  <a:pt x="96" y="352"/>
                </a:cubicBezTo>
                <a:cubicBezTo>
                  <a:pt x="144" y="368"/>
                  <a:pt x="256" y="384"/>
                  <a:pt x="288" y="352"/>
                </a:cubicBezTo>
                <a:cubicBezTo>
                  <a:pt x="320" y="320"/>
                  <a:pt x="312" y="216"/>
                  <a:pt x="288" y="160"/>
                </a:cubicBezTo>
                <a:cubicBezTo>
                  <a:pt x="264" y="104"/>
                  <a:pt x="176" y="32"/>
                  <a:pt x="144" y="16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6292850" y="2781300"/>
            <a:ext cx="330200" cy="381000"/>
          </a:xfrm>
          <a:custGeom>
            <a:avLst/>
            <a:gdLst>
              <a:gd name="T0" fmla="*/ 2147483647 w 280"/>
              <a:gd name="T1" fmla="*/ 2147483647 h 336"/>
              <a:gd name="T2" fmla="*/ 2147483647 w 280"/>
              <a:gd name="T3" fmla="*/ 2147483647 h 336"/>
              <a:gd name="T4" fmla="*/ 2147483647 w 280"/>
              <a:gd name="T5" fmla="*/ 2147483647 h 336"/>
              <a:gd name="T6" fmla="*/ 2147483647 w 280"/>
              <a:gd name="T7" fmla="*/ 0 h 336"/>
              <a:gd name="T8" fmla="*/ 2147483647 w 280"/>
              <a:gd name="T9" fmla="*/ 2147483647 h 336"/>
              <a:gd name="T10" fmla="*/ 2147483647 w 280"/>
              <a:gd name="T11" fmla="*/ 2147483647 h 336"/>
              <a:gd name="T12" fmla="*/ 2147483647 w 280"/>
              <a:gd name="T13" fmla="*/ 2147483647 h 3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80"/>
              <a:gd name="T22" fmla="*/ 0 h 336"/>
              <a:gd name="T23" fmla="*/ 280 w 280"/>
              <a:gd name="T24" fmla="*/ 336 h 3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80" h="336">
                <a:moveTo>
                  <a:pt x="112" y="336"/>
                </a:moveTo>
                <a:cubicBezTo>
                  <a:pt x="72" y="336"/>
                  <a:pt x="32" y="280"/>
                  <a:pt x="16" y="240"/>
                </a:cubicBezTo>
                <a:cubicBezTo>
                  <a:pt x="0" y="200"/>
                  <a:pt x="0" y="136"/>
                  <a:pt x="16" y="96"/>
                </a:cubicBezTo>
                <a:cubicBezTo>
                  <a:pt x="32" y="56"/>
                  <a:pt x="72" y="0"/>
                  <a:pt x="112" y="0"/>
                </a:cubicBezTo>
                <a:cubicBezTo>
                  <a:pt x="152" y="0"/>
                  <a:pt x="232" y="56"/>
                  <a:pt x="256" y="96"/>
                </a:cubicBezTo>
                <a:cubicBezTo>
                  <a:pt x="280" y="136"/>
                  <a:pt x="280" y="200"/>
                  <a:pt x="256" y="240"/>
                </a:cubicBezTo>
                <a:cubicBezTo>
                  <a:pt x="232" y="280"/>
                  <a:pt x="152" y="336"/>
                  <a:pt x="112" y="336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6318250" y="3162300"/>
            <a:ext cx="304800" cy="457200"/>
          </a:xfrm>
          <a:custGeom>
            <a:avLst/>
            <a:gdLst>
              <a:gd name="T0" fmla="*/ 2147483647 w 320"/>
              <a:gd name="T1" fmla="*/ 2147483647 h 384"/>
              <a:gd name="T2" fmla="*/ 2147483647 w 320"/>
              <a:gd name="T3" fmla="*/ 2147483647 h 384"/>
              <a:gd name="T4" fmla="*/ 0 w 320"/>
              <a:gd name="T5" fmla="*/ 2147483647 h 384"/>
              <a:gd name="T6" fmla="*/ 2147483647 w 320"/>
              <a:gd name="T7" fmla="*/ 2147483647 h 384"/>
              <a:gd name="T8" fmla="*/ 2147483647 w 320"/>
              <a:gd name="T9" fmla="*/ 2147483647 h 384"/>
              <a:gd name="T10" fmla="*/ 2147483647 w 320"/>
              <a:gd name="T11" fmla="*/ 2147483647 h 384"/>
              <a:gd name="T12" fmla="*/ 2147483647 w 320"/>
              <a:gd name="T13" fmla="*/ 2147483647 h 3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0"/>
              <a:gd name="T22" fmla="*/ 0 h 384"/>
              <a:gd name="T23" fmla="*/ 320 w 320"/>
              <a:gd name="T24" fmla="*/ 384 h 38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0" h="384">
                <a:moveTo>
                  <a:pt x="144" y="16"/>
                </a:moveTo>
                <a:cubicBezTo>
                  <a:pt x="112" y="0"/>
                  <a:pt x="120" y="24"/>
                  <a:pt x="96" y="64"/>
                </a:cubicBezTo>
                <a:cubicBezTo>
                  <a:pt x="72" y="104"/>
                  <a:pt x="0" y="208"/>
                  <a:pt x="0" y="256"/>
                </a:cubicBezTo>
                <a:cubicBezTo>
                  <a:pt x="0" y="304"/>
                  <a:pt x="48" y="336"/>
                  <a:pt x="96" y="352"/>
                </a:cubicBezTo>
                <a:cubicBezTo>
                  <a:pt x="144" y="368"/>
                  <a:pt x="256" y="384"/>
                  <a:pt x="288" y="352"/>
                </a:cubicBezTo>
                <a:cubicBezTo>
                  <a:pt x="320" y="320"/>
                  <a:pt x="312" y="216"/>
                  <a:pt x="288" y="160"/>
                </a:cubicBezTo>
                <a:cubicBezTo>
                  <a:pt x="264" y="104"/>
                  <a:pt x="176" y="32"/>
                  <a:pt x="144" y="16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7054850" y="2781300"/>
            <a:ext cx="330200" cy="381000"/>
          </a:xfrm>
          <a:custGeom>
            <a:avLst/>
            <a:gdLst>
              <a:gd name="T0" fmla="*/ 2147483647 w 280"/>
              <a:gd name="T1" fmla="*/ 2147483647 h 336"/>
              <a:gd name="T2" fmla="*/ 2147483647 w 280"/>
              <a:gd name="T3" fmla="*/ 2147483647 h 336"/>
              <a:gd name="T4" fmla="*/ 2147483647 w 280"/>
              <a:gd name="T5" fmla="*/ 2147483647 h 336"/>
              <a:gd name="T6" fmla="*/ 2147483647 w 280"/>
              <a:gd name="T7" fmla="*/ 0 h 336"/>
              <a:gd name="T8" fmla="*/ 2147483647 w 280"/>
              <a:gd name="T9" fmla="*/ 2147483647 h 336"/>
              <a:gd name="T10" fmla="*/ 2147483647 w 280"/>
              <a:gd name="T11" fmla="*/ 2147483647 h 336"/>
              <a:gd name="T12" fmla="*/ 2147483647 w 280"/>
              <a:gd name="T13" fmla="*/ 2147483647 h 3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80"/>
              <a:gd name="T22" fmla="*/ 0 h 336"/>
              <a:gd name="T23" fmla="*/ 280 w 280"/>
              <a:gd name="T24" fmla="*/ 336 h 3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80" h="336">
                <a:moveTo>
                  <a:pt x="112" y="336"/>
                </a:moveTo>
                <a:cubicBezTo>
                  <a:pt x="72" y="336"/>
                  <a:pt x="32" y="280"/>
                  <a:pt x="16" y="240"/>
                </a:cubicBezTo>
                <a:cubicBezTo>
                  <a:pt x="0" y="200"/>
                  <a:pt x="0" y="136"/>
                  <a:pt x="16" y="96"/>
                </a:cubicBezTo>
                <a:cubicBezTo>
                  <a:pt x="32" y="56"/>
                  <a:pt x="72" y="0"/>
                  <a:pt x="112" y="0"/>
                </a:cubicBezTo>
                <a:cubicBezTo>
                  <a:pt x="152" y="0"/>
                  <a:pt x="232" y="56"/>
                  <a:pt x="256" y="96"/>
                </a:cubicBezTo>
                <a:cubicBezTo>
                  <a:pt x="280" y="136"/>
                  <a:pt x="280" y="200"/>
                  <a:pt x="256" y="240"/>
                </a:cubicBezTo>
                <a:cubicBezTo>
                  <a:pt x="232" y="280"/>
                  <a:pt x="152" y="336"/>
                  <a:pt x="112" y="336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7080250" y="3162300"/>
            <a:ext cx="304800" cy="457200"/>
          </a:xfrm>
          <a:custGeom>
            <a:avLst/>
            <a:gdLst>
              <a:gd name="T0" fmla="*/ 2147483647 w 320"/>
              <a:gd name="T1" fmla="*/ 2147483647 h 384"/>
              <a:gd name="T2" fmla="*/ 2147483647 w 320"/>
              <a:gd name="T3" fmla="*/ 2147483647 h 384"/>
              <a:gd name="T4" fmla="*/ 0 w 320"/>
              <a:gd name="T5" fmla="*/ 2147483647 h 384"/>
              <a:gd name="T6" fmla="*/ 2147483647 w 320"/>
              <a:gd name="T7" fmla="*/ 2147483647 h 384"/>
              <a:gd name="T8" fmla="*/ 2147483647 w 320"/>
              <a:gd name="T9" fmla="*/ 2147483647 h 384"/>
              <a:gd name="T10" fmla="*/ 2147483647 w 320"/>
              <a:gd name="T11" fmla="*/ 2147483647 h 384"/>
              <a:gd name="T12" fmla="*/ 2147483647 w 320"/>
              <a:gd name="T13" fmla="*/ 2147483647 h 3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0"/>
              <a:gd name="T22" fmla="*/ 0 h 384"/>
              <a:gd name="T23" fmla="*/ 320 w 320"/>
              <a:gd name="T24" fmla="*/ 384 h 38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0" h="384">
                <a:moveTo>
                  <a:pt x="144" y="16"/>
                </a:moveTo>
                <a:cubicBezTo>
                  <a:pt x="112" y="0"/>
                  <a:pt x="120" y="24"/>
                  <a:pt x="96" y="64"/>
                </a:cubicBezTo>
                <a:cubicBezTo>
                  <a:pt x="72" y="104"/>
                  <a:pt x="0" y="208"/>
                  <a:pt x="0" y="256"/>
                </a:cubicBezTo>
                <a:cubicBezTo>
                  <a:pt x="0" y="304"/>
                  <a:pt x="48" y="336"/>
                  <a:pt x="96" y="352"/>
                </a:cubicBezTo>
                <a:cubicBezTo>
                  <a:pt x="144" y="368"/>
                  <a:pt x="256" y="384"/>
                  <a:pt x="288" y="352"/>
                </a:cubicBezTo>
                <a:cubicBezTo>
                  <a:pt x="320" y="320"/>
                  <a:pt x="312" y="216"/>
                  <a:pt x="288" y="160"/>
                </a:cubicBezTo>
                <a:cubicBezTo>
                  <a:pt x="264" y="104"/>
                  <a:pt x="176" y="32"/>
                  <a:pt x="144" y="16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7435850" y="3162300"/>
            <a:ext cx="330200" cy="381000"/>
          </a:xfrm>
          <a:custGeom>
            <a:avLst/>
            <a:gdLst>
              <a:gd name="T0" fmla="*/ 2147483647 w 280"/>
              <a:gd name="T1" fmla="*/ 2147483647 h 336"/>
              <a:gd name="T2" fmla="*/ 2147483647 w 280"/>
              <a:gd name="T3" fmla="*/ 2147483647 h 336"/>
              <a:gd name="T4" fmla="*/ 2147483647 w 280"/>
              <a:gd name="T5" fmla="*/ 2147483647 h 336"/>
              <a:gd name="T6" fmla="*/ 2147483647 w 280"/>
              <a:gd name="T7" fmla="*/ 0 h 336"/>
              <a:gd name="T8" fmla="*/ 2147483647 w 280"/>
              <a:gd name="T9" fmla="*/ 2147483647 h 336"/>
              <a:gd name="T10" fmla="*/ 2147483647 w 280"/>
              <a:gd name="T11" fmla="*/ 2147483647 h 336"/>
              <a:gd name="T12" fmla="*/ 2147483647 w 280"/>
              <a:gd name="T13" fmla="*/ 2147483647 h 3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80"/>
              <a:gd name="T22" fmla="*/ 0 h 336"/>
              <a:gd name="T23" fmla="*/ 280 w 280"/>
              <a:gd name="T24" fmla="*/ 336 h 3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80" h="336">
                <a:moveTo>
                  <a:pt x="112" y="336"/>
                </a:moveTo>
                <a:cubicBezTo>
                  <a:pt x="72" y="336"/>
                  <a:pt x="32" y="280"/>
                  <a:pt x="16" y="240"/>
                </a:cubicBezTo>
                <a:cubicBezTo>
                  <a:pt x="0" y="200"/>
                  <a:pt x="0" y="136"/>
                  <a:pt x="16" y="96"/>
                </a:cubicBezTo>
                <a:cubicBezTo>
                  <a:pt x="32" y="56"/>
                  <a:pt x="72" y="0"/>
                  <a:pt x="112" y="0"/>
                </a:cubicBezTo>
                <a:cubicBezTo>
                  <a:pt x="152" y="0"/>
                  <a:pt x="232" y="56"/>
                  <a:pt x="256" y="96"/>
                </a:cubicBezTo>
                <a:cubicBezTo>
                  <a:pt x="280" y="136"/>
                  <a:pt x="280" y="200"/>
                  <a:pt x="256" y="240"/>
                </a:cubicBezTo>
                <a:cubicBezTo>
                  <a:pt x="232" y="280"/>
                  <a:pt x="152" y="336"/>
                  <a:pt x="112" y="336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7461250" y="3543300"/>
            <a:ext cx="304800" cy="457200"/>
          </a:xfrm>
          <a:custGeom>
            <a:avLst/>
            <a:gdLst>
              <a:gd name="T0" fmla="*/ 2147483647 w 320"/>
              <a:gd name="T1" fmla="*/ 2147483647 h 384"/>
              <a:gd name="T2" fmla="*/ 2147483647 w 320"/>
              <a:gd name="T3" fmla="*/ 2147483647 h 384"/>
              <a:gd name="T4" fmla="*/ 0 w 320"/>
              <a:gd name="T5" fmla="*/ 2147483647 h 384"/>
              <a:gd name="T6" fmla="*/ 2147483647 w 320"/>
              <a:gd name="T7" fmla="*/ 2147483647 h 384"/>
              <a:gd name="T8" fmla="*/ 2147483647 w 320"/>
              <a:gd name="T9" fmla="*/ 2147483647 h 384"/>
              <a:gd name="T10" fmla="*/ 2147483647 w 320"/>
              <a:gd name="T11" fmla="*/ 2147483647 h 384"/>
              <a:gd name="T12" fmla="*/ 2147483647 w 320"/>
              <a:gd name="T13" fmla="*/ 2147483647 h 3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0"/>
              <a:gd name="T22" fmla="*/ 0 h 384"/>
              <a:gd name="T23" fmla="*/ 320 w 320"/>
              <a:gd name="T24" fmla="*/ 384 h 38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0" h="384">
                <a:moveTo>
                  <a:pt x="144" y="16"/>
                </a:moveTo>
                <a:cubicBezTo>
                  <a:pt x="112" y="0"/>
                  <a:pt x="120" y="24"/>
                  <a:pt x="96" y="64"/>
                </a:cubicBezTo>
                <a:cubicBezTo>
                  <a:pt x="72" y="104"/>
                  <a:pt x="0" y="208"/>
                  <a:pt x="0" y="256"/>
                </a:cubicBezTo>
                <a:cubicBezTo>
                  <a:pt x="0" y="304"/>
                  <a:pt x="48" y="336"/>
                  <a:pt x="96" y="352"/>
                </a:cubicBezTo>
                <a:cubicBezTo>
                  <a:pt x="144" y="368"/>
                  <a:pt x="256" y="384"/>
                  <a:pt x="288" y="352"/>
                </a:cubicBezTo>
                <a:cubicBezTo>
                  <a:pt x="320" y="320"/>
                  <a:pt x="312" y="216"/>
                  <a:pt x="288" y="160"/>
                </a:cubicBezTo>
                <a:cubicBezTo>
                  <a:pt x="264" y="104"/>
                  <a:pt x="176" y="32"/>
                  <a:pt x="144" y="16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5378450" y="33909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H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5759450" y="27813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H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5911850" y="41529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H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435850" y="41529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H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7435850" y="27051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H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7893050" y="33909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H</a:t>
            </a: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5683250" y="35433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5988050" y="3009900"/>
            <a:ext cx="4572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V="1">
            <a:off x="6140450" y="3924300"/>
            <a:ext cx="3048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7588250" y="35433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 flipV="1">
            <a:off x="7207250" y="3009900"/>
            <a:ext cx="3810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>
            <a:off x="7131050" y="4000500"/>
            <a:ext cx="3810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4997450" y="45339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H</a:t>
            </a:r>
            <a:r>
              <a:rPr lang="en-US" b="1" baseline="-25000"/>
              <a:t>Applied</a:t>
            </a:r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 flipV="1">
            <a:off x="5073650" y="1943100"/>
            <a:ext cx="0" cy="2438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7664450" y="17907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p-orbitals</a:t>
            </a:r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 flipH="1">
            <a:off x="7283450" y="19431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 flipH="1">
            <a:off x="6521450" y="1943100"/>
            <a:ext cx="1219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5988050" y="46101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π</a:t>
            </a:r>
            <a:r>
              <a:rPr lang="en-US">
                <a:cs typeface="Arial" charset="0"/>
              </a:rPr>
              <a:t> electrons circulate</a:t>
            </a:r>
            <a:endParaRPr lang="el-GR">
              <a:cs typeface="Arial" charset="0"/>
            </a:endParaRP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5149850" y="5067300"/>
            <a:ext cx="3505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This induces magnetic field in same direction as H</a:t>
            </a:r>
            <a:r>
              <a:rPr lang="en-US" baseline="-25000"/>
              <a:t>applied</a:t>
            </a:r>
          </a:p>
        </p:txBody>
      </p:sp>
      <p:sp>
        <p:nvSpPr>
          <p:cNvPr id="35" name="Freeform 35"/>
          <p:cNvSpPr>
            <a:spLocks/>
          </p:cNvSpPr>
          <p:nvPr/>
        </p:nvSpPr>
        <p:spPr bwMode="auto">
          <a:xfrm>
            <a:off x="5441950" y="2095500"/>
            <a:ext cx="546100" cy="1905000"/>
          </a:xfrm>
          <a:custGeom>
            <a:avLst/>
            <a:gdLst>
              <a:gd name="T0" fmla="*/ 2147483647 w 344"/>
              <a:gd name="T1" fmla="*/ 2147483647 h 1200"/>
              <a:gd name="T2" fmla="*/ 2147483647 w 344"/>
              <a:gd name="T3" fmla="*/ 2147483647 h 1200"/>
              <a:gd name="T4" fmla="*/ 2147483647 w 344"/>
              <a:gd name="T5" fmla="*/ 0 h 1200"/>
              <a:gd name="T6" fmla="*/ 0 60000 65536"/>
              <a:gd name="T7" fmla="*/ 0 60000 65536"/>
              <a:gd name="T8" fmla="*/ 0 60000 65536"/>
              <a:gd name="T9" fmla="*/ 0 w 344"/>
              <a:gd name="T10" fmla="*/ 0 h 1200"/>
              <a:gd name="T11" fmla="*/ 344 w 344"/>
              <a:gd name="T12" fmla="*/ 1200 h 1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4" h="1200">
                <a:moveTo>
                  <a:pt x="8" y="1200"/>
                </a:moveTo>
                <a:cubicBezTo>
                  <a:pt x="4" y="868"/>
                  <a:pt x="0" y="536"/>
                  <a:pt x="56" y="336"/>
                </a:cubicBezTo>
                <a:cubicBezTo>
                  <a:pt x="112" y="136"/>
                  <a:pt x="296" y="56"/>
                  <a:pt x="3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" name="Freeform 36"/>
          <p:cNvSpPr>
            <a:spLocks/>
          </p:cNvSpPr>
          <p:nvPr/>
        </p:nvSpPr>
        <p:spPr bwMode="auto">
          <a:xfrm>
            <a:off x="5988050" y="2057400"/>
            <a:ext cx="876300" cy="1790700"/>
          </a:xfrm>
          <a:custGeom>
            <a:avLst/>
            <a:gdLst>
              <a:gd name="T0" fmla="*/ 0 w 552"/>
              <a:gd name="T1" fmla="*/ 2147483647 h 1128"/>
              <a:gd name="T2" fmla="*/ 2147483647 w 552"/>
              <a:gd name="T3" fmla="*/ 2147483647 h 1128"/>
              <a:gd name="T4" fmla="*/ 2147483647 w 552"/>
              <a:gd name="T5" fmla="*/ 2147483647 h 1128"/>
              <a:gd name="T6" fmla="*/ 2147483647 w 552"/>
              <a:gd name="T7" fmla="*/ 2147483647 h 1128"/>
              <a:gd name="T8" fmla="*/ 2147483647 w 552"/>
              <a:gd name="T9" fmla="*/ 2147483647 h 11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52"/>
              <a:gd name="T16" fmla="*/ 0 h 1128"/>
              <a:gd name="T17" fmla="*/ 552 w 552"/>
              <a:gd name="T18" fmla="*/ 1128 h 11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52" h="1128">
                <a:moveTo>
                  <a:pt x="0" y="24"/>
                </a:moveTo>
                <a:cubicBezTo>
                  <a:pt x="40" y="12"/>
                  <a:pt x="80" y="0"/>
                  <a:pt x="144" y="24"/>
                </a:cubicBezTo>
                <a:cubicBezTo>
                  <a:pt x="208" y="48"/>
                  <a:pt x="320" y="56"/>
                  <a:pt x="384" y="168"/>
                </a:cubicBezTo>
                <a:cubicBezTo>
                  <a:pt x="448" y="280"/>
                  <a:pt x="504" y="536"/>
                  <a:pt x="528" y="696"/>
                </a:cubicBezTo>
                <a:cubicBezTo>
                  <a:pt x="552" y="856"/>
                  <a:pt x="528" y="1056"/>
                  <a:pt x="528" y="11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Freeform 37"/>
          <p:cNvSpPr>
            <a:spLocks/>
          </p:cNvSpPr>
          <p:nvPr/>
        </p:nvSpPr>
        <p:spPr bwMode="auto">
          <a:xfrm>
            <a:off x="6292850" y="3543300"/>
            <a:ext cx="330200" cy="381000"/>
          </a:xfrm>
          <a:custGeom>
            <a:avLst/>
            <a:gdLst>
              <a:gd name="T0" fmla="*/ 2147483647 w 280"/>
              <a:gd name="T1" fmla="*/ 2147483647 h 336"/>
              <a:gd name="T2" fmla="*/ 2147483647 w 280"/>
              <a:gd name="T3" fmla="*/ 2147483647 h 336"/>
              <a:gd name="T4" fmla="*/ 2147483647 w 280"/>
              <a:gd name="T5" fmla="*/ 2147483647 h 336"/>
              <a:gd name="T6" fmla="*/ 2147483647 w 280"/>
              <a:gd name="T7" fmla="*/ 0 h 336"/>
              <a:gd name="T8" fmla="*/ 2147483647 w 280"/>
              <a:gd name="T9" fmla="*/ 2147483647 h 336"/>
              <a:gd name="T10" fmla="*/ 2147483647 w 280"/>
              <a:gd name="T11" fmla="*/ 2147483647 h 336"/>
              <a:gd name="T12" fmla="*/ 2147483647 w 280"/>
              <a:gd name="T13" fmla="*/ 2147483647 h 3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80"/>
              <a:gd name="T22" fmla="*/ 0 h 336"/>
              <a:gd name="T23" fmla="*/ 280 w 280"/>
              <a:gd name="T24" fmla="*/ 336 h 3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80" h="336">
                <a:moveTo>
                  <a:pt x="112" y="336"/>
                </a:moveTo>
                <a:cubicBezTo>
                  <a:pt x="72" y="336"/>
                  <a:pt x="32" y="280"/>
                  <a:pt x="16" y="240"/>
                </a:cubicBezTo>
                <a:cubicBezTo>
                  <a:pt x="0" y="200"/>
                  <a:pt x="0" y="136"/>
                  <a:pt x="16" y="96"/>
                </a:cubicBezTo>
                <a:cubicBezTo>
                  <a:pt x="32" y="56"/>
                  <a:pt x="72" y="0"/>
                  <a:pt x="112" y="0"/>
                </a:cubicBezTo>
                <a:cubicBezTo>
                  <a:pt x="152" y="0"/>
                  <a:pt x="232" y="56"/>
                  <a:pt x="256" y="96"/>
                </a:cubicBezTo>
                <a:cubicBezTo>
                  <a:pt x="280" y="136"/>
                  <a:pt x="280" y="200"/>
                  <a:pt x="256" y="240"/>
                </a:cubicBezTo>
                <a:cubicBezTo>
                  <a:pt x="232" y="280"/>
                  <a:pt x="152" y="336"/>
                  <a:pt x="112" y="336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Text Box 38"/>
          <p:cNvSpPr txBox="1">
            <a:spLocks noChangeArrowheads="1"/>
          </p:cNvSpPr>
          <p:nvPr/>
        </p:nvSpPr>
        <p:spPr bwMode="auto">
          <a:xfrm>
            <a:off x="6140450" y="35433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e</a:t>
            </a:r>
            <a:r>
              <a:rPr lang="en-US" sz="2400" baseline="30000"/>
              <a:t>-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914400" y="6172200"/>
            <a:ext cx="7391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Effect is the same as </a:t>
            </a:r>
            <a:r>
              <a:rPr lang="en-US" dirty="0" err="1"/>
              <a:t>deshielding</a:t>
            </a:r>
            <a:r>
              <a:rPr lang="en-US" dirty="0"/>
              <a:t> and similar electron currents can originate in alkenes and alkynes</a:t>
            </a:r>
          </a:p>
        </p:txBody>
      </p:sp>
    </p:spTree>
    <p:extLst>
      <p:ext uri="{BB962C8B-B14F-4D97-AF65-F5344CB8AC3E}">
        <p14:creationId xmlns:p14="http://schemas.microsoft.com/office/powerpoint/2010/main" val="284553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389 0.0074 0.01527 0.01294 0.03333 0.01109 C 0.05139 0.00924 0.08889 0 0.10833 -0.0111 C 0.12777 -0.0222 0.15416 -0.03515 0.15 -0.05549 C 0.14583 -0.07584 0.10277 -0.12023 0.08333 -0.13318 C 0.06389 -0.14613 0.05139 -0.13873 0.03333 -0.13318 C 0.01527 -0.12763 -0.01111 -0.11654 -0.025 -0.09989 C -0.03889 -0.08324 -0.05556 -0.04995 -0.05 -0.0333 C -0.04445 -0.01665 -0.01389 -0.0074 0 0 Z " pathEditMode="relative" ptsTypes="aaaaaaaaa">
                                      <p:cBhvr>
                                        <p:cTn id="9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 animBg="1"/>
      <p:bldP spid="30" grpId="0"/>
      <p:bldP spid="31" grpId="0" animBg="1"/>
      <p:bldP spid="32" grpId="0" animBg="1"/>
      <p:bldP spid="33" grpId="0"/>
      <p:bldP spid="34" grpId="0"/>
      <p:bldP spid="35" grpId="0" animBg="1"/>
      <p:bldP spid="36" grpId="0" animBg="1"/>
      <p:bldP spid="37" grpId="0" animBg="1"/>
      <p:bldP spid="38" grpId="0"/>
      <p:bldP spid="38" grpId="1"/>
      <p:bldP spid="3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3978</TotalTime>
  <Words>1380</Words>
  <Application>Microsoft Office PowerPoint</Application>
  <PresentationFormat>On-screen Show (4:3)</PresentationFormat>
  <Paragraphs>171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Symbol</vt:lpstr>
      <vt:lpstr>Tahoma</vt:lpstr>
      <vt:lpstr>Default Design</vt:lpstr>
      <vt:lpstr>Chem. 133 – 4/11 Lecture</vt:lpstr>
      <vt:lpstr>Announcements</vt:lpstr>
      <vt:lpstr>NMR Spectrometry Some Questions</vt:lpstr>
      <vt:lpstr>NMR Spectrometry Another Question</vt:lpstr>
      <vt:lpstr>NMR Spectrometry Effect of Environment on Nuclei</vt:lpstr>
      <vt:lpstr>NMR Spectrometry Effect of Environment on Nuclei</vt:lpstr>
      <vt:lpstr>NMR Spectrometry Effect of Environment on Nuclei</vt:lpstr>
      <vt:lpstr>NMR Spectrometry Effect of Environment on Nuclei</vt:lpstr>
      <vt:lpstr>NMR Spectrometry Magnetic Anisotropy</vt:lpstr>
      <vt:lpstr>NMR Spectrometry Other Effects on Spectra</vt:lpstr>
      <vt:lpstr>NMR Spectrometry Spin – Spin Coupling</vt:lpstr>
      <vt:lpstr>NMR Spectrometry Spin – Spin Coupling</vt:lpstr>
      <vt:lpstr>NMR Spectrometry Spin – Spin Coupling</vt:lpstr>
      <vt:lpstr>NMR Spectrometry Interpretation Examples</vt:lpstr>
      <vt:lpstr>NMR Spectrometry Instrumentation</vt:lpstr>
      <vt:lpstr>NMR Spectrometry Instrumentation</vt:lpstr>
      <vt:lpstr>NMR Spectrometry Instrumentation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326</cp:revision>
  <dcterms:created xsi:type="dcterms:W3CDTF">2005-09-14T19:27:31Z</dcterms:created>
  <dcterms:modified xsi:type="dcterms:W3CDTF">2017-04-11T15:53:12Z</dcterms:modified>
</cp:coreProperties>
</file>