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20"/>
  </p:notesMasterIdLst>
  <p:sldIdLst>
    <p:sldId id="280" r:id="rId2"/>
    <p:sldId id="339" r:id="rId3"/>
    <p:sldId id="345" r:id="rId4"/>
    <p:sldId id="346" r:id="rId5"/>
    <p:sldId id="342" r:id="rId6"/>
    <p:sldId id="347" r:id="rId7"/>
    <p:sldId id="344" r:id="rId8"/>
    <p:sldId id="352" r:id="rId9"/>
    <p:sldId id="353" r:id="rId10"/>
    <p:sldId id="354" r:id="rId11"/>
    <p:sldId id="355" r:id="rId12"/>
    <p:sldId id="359" r:id="rId13"/>
    <p:sldId id="360" r:id="rId14"/>
    <p:sldId id="361" r:id="rId15"/>
    <p:sldId id="370" r:id="rId16"/>
    <p:sldId id="371" r:id="rId17"/>
    <p:sldId id="372" r:id="rId18"/>
    <p:sldId id="369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C286A"/>
    <a:srgbClr val="FE5F26"/>
    <a:srgbClr val="FDBB27"/>
    <a:srgbClr val="FF0000"/>
    <a:srgbClr val="F7A7B2"/>
    <a:srgbClr val="CC99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94" autoAdjust="0"/>
    <p:restoredTop sz="94627" autoAdjust="0"/>
  </p:normalViewPr>
  <p:slideViewPr>
    <p:cSldViewPr>
      <p:cViewPr varScale="1">
        <p:scale>
          <a:sx n="88" d="100"/>
          <a:sy n="88" d="100"/>
        </p:scale>
        <p:origin x="108" y="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5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5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5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8DAA529-1C47-41A6-A996-D3A5BA3E8E4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36531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7A298800-CAC6-4F58-8EF8-96537F6644BF}" type="slidenum">
              <a:rPr lang="en-US" altLang="en-US"/>
              <a:pPr>
                <a:spcBef>
                  <a:spcPct val="0"/>
                </a:spcBef>
              </a:pPr>
              <a:t>1</a:t>
            </a:fld>
            <a:endParaRPr lang="en-US" alt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52417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15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25339401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753631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17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36757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2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3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4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6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8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9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10</a:t>
            </a:fld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65AA55-8B92-4FBC-9E1E-2D7B02B38319}" type="slidenum">
              <a:rPr lang="en-US" altLang="en-US" smtClean="0"/>
              <a:pPr/>
              <a:t>11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564416-02D3-4446-9343-2A06AA9B97B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34626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0759DD-B6E0-4FA9-B228-B6F367EE7E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291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1280-7729-425E-B882-287A5CB7B8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4782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229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938588"/>
            <a:ext cx="8229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BE599-F2F5-4EA2-866A-BA04646FF5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205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CE0DC9-92E4-4680-927A-6B6ED6F364E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8227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805EB-BA9A-4759-A95F-F99F430A4D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72135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6C785-6111-4435-8846-88FF74E0A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7174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507D9E-1644-4947-87B1-19594C0697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2505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0A5FF5-4A91-4C0D-B54C-2E826ACFED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4372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9ECCCD-3230-460C-A103-675BFE65D6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368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D864C-84DF-40F6-B18F-77D9B7FEFD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3957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0E76EE8-AAAF-46ED-9625-4180719E15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5126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07CCC94-506D-42AC-A9A9-46E26348BC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33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7" Type="http://schemas.openxmlformats.org/officeDocument/2006/relationships/image" Target="../media/image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dirty="0" smtClean="0">
                <a:latin typeface="Tahoma" panose="020B0604030504040204" pitchFamily="34" charset="0"/>
              </a:rPr>
              <a:t>Chem. 133 – 4/13 Lecture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en-US" altLang="en-US" smtClean="0">
              <a:solidFill>
                <a:srgbClr val="FF0000"/>
              </a:solidFill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Mass Spectrometry</a:t>
            </a:r>
            <a:br>
              <a:rPr lang="en-US" alt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Ion Source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5943600" cy="2743200"/>
          </a:xfrm>
        </p:spPr>
        <p:txBody>
          <a:bodyPr/>
          <a:lstStyle/>
          <a:p>
            <a:r>
              <a:rPr lang="en-US" altLang="en-US" dirty="0"/>
              <a:t>Fragmentation Example 2:</a:t>
            </a:r>
          </a:p>
        </p:txBody>
      </p:sp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990600" y="27432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CH</a:t>
            </a:r>
            <a:r>
              <a:rPr lang="en-US" altLang="en-US" sz="2400" baseline="-25000"/>
              <a:t>2</a:t>
            </a:r>
            <a:r>
              <a:rPr lang="en-US" altLang="en-US" sz="2400"/>
              <a:t>Cl</a:t>
            </a:r>
            <a:r>
              <a:rPr lang="en-US" altLang="en-US" sz="2400" baseline="-25000"/>
              <a:t>2</a:t>
            </a:r>
            <a:r>
              <a:rPr lang="en-US" altLang="en-US" sz="2400" baseline="30000"/>
              <a:t>+</a:t>
            </a:r>
          </a:p>
        </p:txBody>
      </p:sp>
      <p:sp>
        <p:nvSpPr>
          <p:cNvPr id="18" name="Line 5"/>
          <p:cNvSpPr>
            <a:spLocks noChangeShapeType="1"/>
          </p:cNvSpPr>
          <p:nvPr/>
        </p:nvSpPr>
        <p:spPr bwMode="auto">
          <a:xfrm>
            <a:off x="2590800" y="2971800"/>
            <a:ext cx="914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9" name="Line 6"/>
          <p:cNvSpPr>
            <a:spLocks noChangeShapeType="1"/>
          </p:cNvSpPr>
          <p:nvPr/>
        </p:nvSpPr>
        <p:spPr bwMode="auto">
          <a:xfrm>
            <a:off x="2438400" y="3276600"/>
            <a:ext cx="990600" cy="457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0" name="Text Box 7"/>
          <p:cNvSpPr txBox="1">
            <a:spLocks noChangeArrowheads="1"/>
          </p:cNvSpPr>
          <p:nvPr/>
        </p:nvSpPr>
        <p:spPr bwMode="auto">
          <a:xfrm>
            <a:off x="3886200" y="2743200"/>
            <a:ext cx="2209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/>
              <a:t>CH</a:t>
            </a:r>
            <a:r>
              <a:rPr lang="en-US" altLang="en-US" sz="2400" baseline="-25000"/>
              <a:t>2</a:t>
            </a:r>
            <a:r>
              <a:rPr lang="en-US" altLang="en-US" sz="2400"/>
              <a:t>Cl</a:t>
            </a:r>
            <a:r>
              <a:rPr lang="en-US" altLang="en-US" sz="2400" baseline="30000"/>
              <a:t>+</a:t>
            </a:r>
            <a:r>
              <a:rPr lang="en-US" altLang="en-US" sz="2400"/>
              <a:t> + Cl</a:t>
            </a:r>
            <a:r>
              <a:rPr lang="en-US" altLang="en-US" sz="2400" b="1" baseline="30000">
                <a:cs typeface="Arial" pitchFamily="34" charset="0"/>
              </a:rPr>
              <a:t>·</a:t>
            </a:r>
          </a:p>
        </p:txBody>
      </p:sp>
      <p:sp>
        <p:nvSpPr>
          <p:cNvPr id="21" name="Text Box 8"/>
          <p:cNvSpPr txBox="1">
            <a:spLocks noChangeArrowheads="1"/>
          </p:cNvSpPr>
          <p:nvPr/>
        </p:nvSpPr>
        <p:spPr bwMode="auto">
          <a:xfrm>
            <a:off x="3505200" y="3581400"/>
            <a:ext cx="2438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400" dirty="0" smtClean="0"/>
              <a:t>CH</a:t>
            </a:r>
            <a:r>
              <a:rPr lang="en-US" altLang="en-US" sz="2400" baseline="-25000" dirty="0" smtClean="0"/>
              <a:t>2</a:t>
            </a:r>
            <a:r>
              <a:rPr lang="en-US" altLang="en-US" sz="2400" dirty="0" smtClean="0"/>
              <a:t>Cl</a:t>
            </a:r>
            <a:r>
              <a:rPr lang="en-US" altLang="en-US" sz="2400" b="1" baseline="30000" dirty="0" smtClean="0"/>
              <a:t>·</a:t>
            </a:r>
            <a:r>
              <a:rPr lang="en-US" altLang="en-US" sz="2400" dirty="0" smtClean="0"/>
              <a:t> </a:t>
            </a:r>
            <a:r>
              <a:rPr lang="en-US" altLang="en-US" sz="2400" b="1" dirty="0" smtClean="0"/>
              <a:t> </a:t>
            </a:r>
            <a:r>
              <a:rPr lang="en-US" altLang="en-US" sz="2400" dirty="0"/>
              <a:t>+ Cl</a:t>
            </a:r>
            <a:r>
              <a:rPr lang="en-US" altLang="en-US" sz="2400" baseline="30000" dirty="0"/>
              <a:t>+</a:t>
            </a:r>
          </a:p>
        </p:txBody>
      </p:sp>
      <p:sp>
        <p:nvSpPr>
          <p:cNvPr id="22" name="Text Box 9"/>
          <p:cNvSpPr txBox="1">
            <a:spLocks noChangeArrowheads="1"/>
          </p:cNvSpPr>
          <p:nvPr/>
        </p:nvSpPr>
        <p:spPr bwMode="auto">
          <a:xfrm>
            <a:off x="5943600" y="2667000"/>
            <a:ext cx="2819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mass peak at 49 (and 51)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- observed</a:t>
            </a: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867400" y="3581400"/>
            <a:ext cx="28194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mass peak at 35 (and 37)</a:t>
            </a:r>
          </a:p>
          <a:p>
            <a:pPr>
              <a:spcBef>
                <a:spcPct val="50000"/>
              </a:spcBef>
            </a:pPr>
            <a:r>
              <a:rPr lang="en-US" altLang="en-US"/>
              <a:t>- not observed</a:t>
            </a:r>
          </a:p>
        </p:txBody>
      </p:sp>
      <p:sp>
        <p:nvSpPr>
          <p:cNvPr id="24" name="Text Box 11"/>
          <p:cNvSpPr txBox="1">
            <a:spLocks noChangeArrowheads="1"/>
          </p:cNvSpPr>
          <p:nvPr/>
        </p:nvSpPr>
        <p:spPr bwMode="auto">
          <a:xfrm>
            <a:off x="1371600" y="4724400"/>
            <a:ext cx="7315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dirty="0"/>
              <a:t>Presence of ions also depends on their </a:t>
            </a:r>
            <a:r>
              <a:rPr lang="en-US" altLang="en-US" dirty="0" smtClean="0"/>
              <a:t>stability (Cl is electronegative so hard to form cation)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94328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17" grpId="0"/>
      <p:bldP spid="18" grpId="0" animBg="1"/>
      <p:bldP spid="19" grpId="0" animBg="1"/>
      <p:bldP spid="20" grpId="0"/>
      <p:bldP spid="21" grpId="0"/>
      <p:bldP spid="22" grpId="0"/>
      <p:bldP spid="23" grpId="0"/>
      <p:bldP spid="2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Mass Spectrometry</a:t>
            </a:r>
            <a:br>
              <a:rPr lang="en-US" alt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Ion Source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Tahoma" pitchFamily="34" charset="0"/>
              </a:rPr>
              <a:t>Gas Phase Sources (cont.)</a:t>
            </a:r>
          </a:p>
          <a:p>
            <a:pPr lvl="1"/>
            <a:r>
              <a:rPr lang="en-US" sz="2400" dirty="0">
                <a:latin typeface="Tahoma" pitchFamily="34" charset="0"/>
              </a:rPr>
              <a:t>Chemical Ionization (CI)</a:t>
            </a:r>
          </a:p>
          <a:p>
            <a:pPr lvl="2"/>
            <a:r>
              <a:rPr lang="en-US" sz="2000" dirty="0"/>
              <a:t>“</a:t>
            </a:r>
            <a:r>
              <a:rPr lang="en-US" sz="2000" dirty="0">
                <a:latin typeface="Tahoma" pitchFamily="34" charset="0"/>
              </a:rPr>
              <a:t>Softer</a:t>
            </a:r>
            <a:r>
              <a:rPr lang="en-US" sz="2000" dirty="0"/>
              <a:t>”</a:t>
            </a:r>
            <a:r>
              <a:rPr lang="en-US" sz="2000" dirty="0">
                <a:latin typeface="Tahoma" pitchFamily="34" charset="0"/>
              </a:rPr>
              <a:t> ionization technique</a:t>
            </a:r>
          </a:p>
          <a:p>
            <a:pPr lvl="2"/>
            <a:r>
              <a:rPr lang="en-US" sz="2000" dirty="0">
                <a:latin typeface="Tahoma" pitchFamily="34" charset="0"/>
              </a:rPr>
              <a:t>Results in less fragmentation</a:t>
            </a:r>
          </a:p>
          <a:p>
            <a:pPr lvl="2"/>
            <a:r>
              <a:rPr lang="en-US" sz="2000" dirty="0">
                <a:latin typeface="Tahoma" pitchFamily="34" charset="0"/>
              </a:rPr>
              <a:t>Possible in both negative and positive ion modes</a:t>
            </a:r>
          </a:p>
          <a:p>
            <a:pPr lvl="2"/>
            <a:r>
              <a:rPr lang="en-US" sz="2000" dirty="0">
                <a:latin typeface="Tahoma" pitchFamily="34" charset="0"/>
              </a:rPr>
              <a:t>Initial ionization like EI but in “reagent” gas</a:t>
            </a:r>
          </a:p>
          <a:p>
            <a:pPr lvl="2"/>
            <a:r>
              <a:rPr lang="en-US" sz="2000" dirty="0">
                <a:latin typeface="Tahoma" pitchFamily="34" charset="0"/>
              </a:rPr>
              <a:t>methane (+) mode shown below:</a:t>
            </a:r>
          </a:p>
          <a:p>
            <a:pPr lvl="2">
              <a:buFontTx/>
              <a:buNone/>
            </a:pPr>
            <a:r>
              <a:rPr lang="en-US" sz="2000" dirty="0">
                <a:latin typeface="Tahoma" pitchFamily="34" charset="0"/>
              </a:rPr>
              <a:t>	CH</a:t>
            </a:r>
            <a:r>
              <a:rPr lang="en-US" sz="2000" baseline="-25000" dirty="0">
                <a:latin typeface="Tahoma" pitchFamily="34" charset="0"/>
              </a:rPr>
              <a:t>4</a:t>
            </a:r>
            <a:r>
              <a:rPr lang="en-US" sz="2000" dirty="0">
                <a:latin typeface="Tahoma" pitchFamily="34" charset="0"/>
              </a:rPr>
              <a:t> + e</a:t>
            </a:r>
            <a:r>
              <a:rPr lang="en-US" sz="2000" baseline="30000" dirty="0">
                <a:latin typeface="Tahoma" pitchFamily="34" charset="0"/>
              </a:rPr>
              <a:t>-</a:t>
            </a:r>
            <a:r>
              <a:rPr lang="en-US" sz="2000" dirty="0">
                <a:latin typeface="Tahoma" pitchFamily="34" charset="0"/>
              </a:rPr>
              <a:t> → CH</a:t>
            </a:r>
            <a:r>
              <a:rPr lang="en-US" sz="2000" baseline="-25000" dirty="0">
                <a:latin typeface="Tahoma" pitchFamily="34" charset="0"/>
              </a:rPr>
              <a:t>4</a:t>
            </a:r>
            <a:r>
              <a:rPr lang="en-US" sz="2000" baseline="30000" dirty="0">
                <a:latin typeface="Tahoma" pitchFamily="34" charset="0"/>
              </a:rPr>
              <a:t>+</a:t>
            </a:r>
            <a:r>
              <a:rPr lang="en-US" sz="2000" dirty="0">
                <a:latin typeface="Tahoma" pitchFamily="34" charset="0"/>
              </a:rPr>
              <a:t> + 2e</a:t>
            </a:r>
            <a:r>
              <a:rPr lang="en-US" sz="2000" baseline="30000" dirty="0">
                <a:latin typeface="Tahoma" pitchFamily="34" charset="0"/>
              </a:rPr>
              <a:t>-</a:t>
            </a:r>
            <a:endParaRPr lang="en-US" sz="2000" dirty="0">
              <a:latin typeface="Tahoma" pitchFamily="34" charset="0"/>
            </a:endParaRPr>
          </a:p>
          <a:p>
            <a:pPr lvl="2">
              <a:buFontTx/>
              <a:buNone/>
            </a:pPr>
            <a:r>
              <a:rPr lang="en-US" sz="2000" dirty="0">
                <a:latin typeface="Tahoma" pitchFamily="34" charset="0"/>
              </a:rPr>
              <a:t>  CH</a:t>
            </a:r>
            <a:r>
              <a:rPr lang="en-US" sz="2000" baseline="-25000" dirty="0">
                <a:latin typeface="Tahoma" pitchFamily="34" charset="0"/>
              </a:rPr>
              <a:t>4</a:t>
            </a:r>
            <a:r>
              <a:rPr lang="en-US" sz="2000" dirty="0">
                <a:latin typeface="Tahoma" pitchFamily="34" charset="0"/>
              </a:rPr>
              <a:t> + CH</a:t>
            </a:r>
            <a:r>
              <a:rPr lang="en-US" sz="2000" baseline="-25000" dirty="0">
                <a:latin typeface="Tahoma" pitchFamily="34" charset="0"/>
              </a:rPr>
              <a:t>4</a:t>
            </a:r>
            <a:r>
              <a:rPr lang="en-US" sz="2000" baseline="30000" dirty="0">
                <a:latin typeface="Tahoma" pitchFamily="34" charset="0"/>
              </a:rPr>
              <a:t>+</a:t>
            </a:r>
            <a:r>
              <a:rPr lang="en-US" sz="2000" dirty="0">
                <a:latin typeface="Tahoma" pitchFamily="34" charset="0"/>
              </a:rPr>
              <a:t> → CH</a:t>
            </a:r>
            <a:r>
              <a:rPr lang="en-US" sz="2000" baseline="-25000" dirty="0">
                <a:latin typeface="Tahoma" pitchFamily="34" charset="0"/>
              </a:rPr>
              <a:t>5</a:t>
            </a:r>
            <a:r>
              <a:rPr lang="en-US" sz="2000" baseline="30000" dirty="0">
                <a:latin typeface="Tahoma" pitchFamily="34" charset="0"/>
              </a:rPr>
              <a:t>+</a:t>
            </a:r>
            <a:r>
              <a:rPr lang="en-US" sz="2000" dirty="0">
                <a:latin typeface="Tahoma" pitchFamily="34" charset="0"/>
              </a:rPr>
              <a:t> + CH</a:t>
            </a:r>
            <a:r>
              <a:rPr lang="en-US" sz="2000" baseline="-25000" dirty="0">
                <a:latin typeface="Tahoma" pitchFamily="34" charset="0"/>
              </a:rPr>
              <a:t>3</a:t>
            </a:r>
            <a:r>
              <a:rPr lang="en-US" sz="2000" b="1" baseline="30000" dirty="0">
                <a:latin typeface="Tahoma" pitchFamily="34" charset="0"/>
                <a:cs typeface="Arial" pitchFamily="34" charset="0"/>
              </a:rPr>
              <a:t>·</a:t>
            </a:r>
            <a:r>
              <a:rPr lang="en-US" sz="2000" dirty="0">
                <a:latin typeface="Tahoma" pitchFamily="34" charset="0"/>
              </a:rPr>
              <a:t> (CH</a:t>
            </a:r>
            <a:r>
              <a:rPr lang="en-US" sz="2000" baseline="-25000" dirty="0">
                <a:latin typeface="Tahoma" pitchFamily="34" charset="0"/>
              </a:rPr>
              <a:t>5</a:t>
            </a:r>
            <a:r>
              <a:rPr lang="en-US" sz="2000" baseline="30000" dirty="0">
                <a:latin typeface="Tahoma" pitchFamily="34" charset="0"/>
              </a:rPr>
              <a:t>+</a:t>
            </a:r>
            <a:r>
              <a:rPr lang="en-US" sz="2000" dirty="0">
                <a:latin typeface="Tahoma" pitchFamily="34" charset="0"/>
              </a:rPr>
              <a:t> = [CH</a:t>
            </a:r>
            <a:r>
              <a:rPr lang="en-US" sz="2000" baseline="-25000" dirty="0">
                <a:latin typeface="Tahoma" pitchFamily="34" charset="0"/>
              </a:rPr>
              <a:t>4</a:t>
            </a:r>
            <a:r>
              <a:rPr lang="en-US" sz="2000" dirty="0">
                <a:latin typeface="Tahoma" pitchFamily="34" charset="0"/>
                <a:cs typeface="Arial" pitchFamily="34" charset="0"/>
              </a:rPr>
              <a:t>·</a:t>
            </a:r>
            <a:r>
              <a:rPr lang="en-US" sz="2000" dirty="0">
                <a:latin typeface="Tahoma" pitchFamily="34" charset="0"/>
              </a:rPr>
              <a:t>H]</a:t>
            </a:r>
            <a:r>
              <a:rPr lang="en-US" sz="2000" baseline="30000" dirty="0">
                <a:latin typeface="Tahoma" pitchFamily="34" charset="0"/>
              </a:rPr>
              <a:t>+</a:t>
            </a:r>
            <a:r>
              <a:rPr lang="en-US" sz="2000" dirty="0">
                <a:latin typeface="Tahoma" pitchFamily="34" charset="0"/>
              </a:rPr>
              <a:t>)</a:t>
            </a:r>
          </a:p>
          <a:p>
            <a:pPr lvl="2">
              <a:buFontTx/>
              <a:buNone/>
            </a:pPr>
            <a:r>
              <a:rPr lang="en-US" sz="2000" dirty="0">
                <a:latin typeface="Tahoma" pitchFamily="34" charset="0"/>
              </a:rPr>
              <a:t> CH</a:t>
            </a:r>
            <a:r>
              <a:rPr lang="en-US" sz="2000" baseline="-25000" dirty="0">
                <a:latin typeface="Tahoma" pitchFamily="34" charset="0"/>
              </a:rPr>
              <a:t>5</a:t>
            </a:r>
            <a:r>
              <a:rPr lang="en-US" sz="2000" baseline="30000" dirty="0">
                <a:latin typeface="Tahoma" pitchFamily="34" charset="0"/>
              </a:rPr>
              <a:t>+</a:t>
            </a:r>
            <a:r>
              <a:rPr lang="en-US" sz="2000" dirty="0">
                <a:latin typeface="Tahoma" pitchFamily="34" charset="0"/>
              </a:rPr>
              <a:t> + M → MH</a:t>
            </a:r>
            <a:r>
              <a:rPr lang="en-US" sz="2000" baseline="30000" dirty="0">
                <a:latin typeface="Tahoma" pitchFamily="34" charset="0"/>
              </a:rPr>
              <a:t>+</a:t>
            </a:r>
            <a:r>
              <a:rPr lang="en-US" sz="2000" dirty="0">
                <a:latin typeface="Tahoma" pitchFamily="34" charset="0"/>
              </a:rPr>
              <a:t> + CH</a:t>
            </a:r>
            <a:r>
              <a:rPr lang="en-US" sz="2000" baseline="-25000" dirty="0">
                <a:latin typeface="Tahoma" pitchFamily="34" charset="0"/>
              </a:rPr>
              <a:t>4</a:t>
            </a:r>
          </a:p>
          <a:p>
            <a:pPr lvl="2">
              <a:buFontTx/>
              <a:buNone/>
            </a:pPr>
            <a:r>
              <a:rPr lang="en-US" sz="2000" dirty="0">
                <a:latin typeface="Tahoma" pitchFamily="34" charset="0"/>
              </a:rPr>
              <a:t>major ion typically is </a:t>
            </a:r>
            <a:r>
              <a:rPr lang="en-US" sz="2000" b="1" dirty="0">
                <a:latin typeface="Tahoma" pitchFamily="34" charset="0"/>
              </a:rPr>
              <a:t>M mass + 1</a:t>
            </a:r>
          </a:p>
        </p:txBody>
      </p:sp>
    </p:spTree>
    <p:extLst>
      <p:ext uri="{BB962C8B-B14F-4D97-AF65-F5344CB8AC3E}">
        <p14:creationId xmlns:p14="http://schemas.microsoft.com/office/powerpoint/2010/main" val="797242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Mass Spectrometry</a:t>
            </a:r>
            <a:br>
              <a:rPr lang="en-US" alt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Ion Source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Liquid Samples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Electrospray Ionization (ESI)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Tahoma" pitchFamily="34" charset="0"/>
              </a:rPr>
              <a:t>Liquid is nebulized with sheath gas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Tahoma" pitchFamily="34" charset="0"/>
              </a:rPr>
              <a:t>Nebulizer tip is at high voltage (+ or –), producing charged droplets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Tahoma" pitchFamily="34" charset="0"/>
              </a:rPr>
              <a:t>As droplets evaporate, charge is concentrated until ions are expelled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Tahoma" pitchFamily="34" charset="0"/>
              </a:rPr>
              <a:t>Efficient charging of polar/ionic compounds, including very large compounds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Tahoma" pitchFamily="34" charset="0"/>
              </a:rPr>
              <a:t>Almost no fragmentation, but multiple charges possible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Tahoma" pitchFamily="34" charset="0"/>
              </a:rPr>
              <a:t>For positive ionization, major peak is </a:t>
            </a:r>
            <a:r>
              <a:rPr lang="en-US" sz="1600" b="1" dirty="0">
                <a:latin typeface="Tahoma" pitchFamily="34" charset="0"/>
              </a:rPr>
              <a:t>M+H peak </a:t>
            </a:r>
            <a:r>
              <a:rPr lang="en-US" sz="1600" dirty="0">
                <a:latin typeface="Tahoma" pitchFamily="34" charset="0"/>
              </a:rPr>
              <a:t>(most common); or for multiply charged compounds, peak is [</a:t>
            </a:r>
            <a:r>
              <a:rPr lang="en-US" sz="1600" dirty="0" err="1">
                <a:latin typeface="Tahoma" pitchFamily="34" charset="0"/>
              </a:rPr>
              <a:t>M+n</a:t>
            </a:r>
            <a:r>
              <a:rPr lang="en-US" sz="1600" dirty="0">
                <a:latin typeface="Tahoma" pitchFamily="34" charset="0"/>
              </a:rPr>
              <a:t>]</a:t>
            </a:r>
            <a:r>
              <a:rPr lang="en-US" sz="1600" baseline="30000" dirty="0">
                <a:latin typeface="Tahoma" pitchFamily="34" charset="0"/>
              </a:rPr>
              <a:t>n+</a:t>
            </a:r>
            <a:r>
              <a:rPr lang="en-US" sz="16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n-US" sz="1600" dirty="0">
                <a:latin typeface="Tahoma" pitchFamily="34" charset="0"/>
              </a:rPr>
              <a:t>where n = charge on ion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Tahoma" pitchFamily="34" charset="0"/>
              </a:rPr>
              <a:t>For negative ionization, M-1 peak is common</a:t>
            </a:r>
          </a:p>
          <a:p>
            <a:pPr lvl="2">
              <a:lnSpc>
                <a:spcPct val="90000"/>
              </a:lnSpc>
            </a:pPr>
            <a:r>
              <a:rPr lang="en-US" sz="1600" dirty="0">
                <a:latin typeface="Tahoma" pitchFamily="34" charset="0"/>
              </a:rPr>
              <a:t>Adduct formation also is possible e.g. [</a:t>
            </a:r>
            <a:r>
              <a:rPr lang="en-US" sz="1600" dirty="0" err="1">
                <a:latin typeface="Tahoma" pitchFamily="34" charset="0"/>
              </a:rPr>
              <a:t>M+Na</a:t>
            </a:r>
            <a:r>
              <a:rPr lang="en-US" sz="1600" dirty="0">
                <a:latin typeface="Tahoma" pitchFamily="34" charset="0"/>
              </a:rPr>
              <a:t>]</a:t>
            </a:r>
            <a:r>
              <a:rPr lang="en-US" sz="1600" baseline="30000" dirty="0">
                <a:latin typeface="Tahoma" pitchFamily="34" charset="0"/>
              </a:rPr>
              <a:t>+</a:t>
            </a:r>
            <a:endParaRPr lang="en-US" sz="1600" dirty="0">
              <a:latin typeface="Tahoma" pitchFamily="34" charset="0"/>
            </a:endParaRP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1981200" y="5867400"/>
            <a:ext cx="2362200" cy="0"/>
          </a:xfrm>
          <a:prstGeom prst="line">
            <a:avLst/>
          </a:prstGeom>
          <a:noFill/>
          <a:ln w="50800" cmpd="dbl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>
            <a:off x="2038350" y="5640388"/>
            <a:ext cx="2286000" cy="165100"/>
          </a:xfrm>
          <a:custGeom>
            <a:avLst/>
            <a:gdLst>
              <a:gd name="T0" fmla="*/ 0 w 1440"/>
              <a:gd name="T1" fmla="*/ 2147483647 h 104"/>
              <a:gd name="T2" fmla="*/ 2147483647 w 1440"/>
              <a:gd name="T3" fmla="*/ 2147483647 h 104"/>
              <a:gd name="T4" fmla="*/ 2147483647 w 1440"/>
              <a:gd name="T5" fmla="*/ 2147483647 h 104"/>
              <a:gd name="T6" fmla="*/ 2147483647 w 1440"/>
              <a:gd name="T7" fmla="*/ 2147483647 h 104"/>
              <a:gd name="T8" fmla="*/ 2147483647 w 1440"/>
              <a:gd name="T9" fmla="*/ 2147483647 h 104"/>
              <a:gd name="T10" fmla="*/ 2147483647 w 1440"/>
              <a:gd name="T11" fmla="*/ 2147483647 h 104"/>
              <a:gd name="T12" fmla="*/ 2147483647 w 1440"/>
              <a:gd name="T13" fmla="*/ 2147483647 h 10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40"/>
              <a:gd name="T22" fmla="*/ 0 h 104"/>
              <a:gd name="T23" fmla="*/ 1440 w 1440"/>
              <a:gd name="T24" fmla="*/ 104 h 104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40" h="104">
                <a:moveTo>
                  <a:pt x="0" y="56"/>
                </a:moveTo>
                <a:cubicBezTo>
                  <a:pt x="44" y="60"/>
                  <a:pt x="88" y="64"/>
                  <a:pt x="144" y="56"/>
                </a:cubicBezTo>
                <a:cubicBezTo>
                  <a:pt x="200" y="48"/>
                  <a:pt x="280" y="16"/>
                  <a:pt x="336" y="8"/>
                </a:cubicBezTo>
                <a:cubicBezTo>
                  <a:pt x="392" y="0"/>
                  <a:pt x="352" y="8"/>
                  <a:pt x="480" y="8"/>
                </a:cubicBezTo>
                <a:cubicBezTo>
                  <a:pt x="608" y="8"/>
                  <a:pt x="968" y="0"/>
                  <a:pt x="1104" y="8"/>
                </a:cubicBezTo>
                <a:cubicBezTo>
                  <a:pt x="1240" y="16"/>
                  <a:pt x="1240" y="40"/>
                  <a:pt x="1296" y="56"/>
                </a:cubicBezTo>
                <a:cubicBezTo>
                  <a:pt x="1352" y="72"/>
                  <a:pt x="1396" y="88"/>
                  <a:pt x="1440" y="104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Freeform 6"/>
          <p:cNvSpPr>
            <a:spLocks/>
          </p:cNvSpPr>
          <p:nvPr/>
        </p:nvSpPr>
        <p:spPr bwMode="auto">
          <a:xfrm>
            <a:off x="1981200" y="5919788"/>
            <a:ext cx="2362200" cy="177800"/>
          </a:xfrm>
          <a:custGeom>
            <a:avLst/>
            <a:gdLst>
              <a:gd name="T0" fmla="*/ 0 w 1488"/>
              <a:gd name="T1" fmla="*/ 2147483647 h 160"/>
              <a:gd name="T2" fmla="*/ 2147483647 w 1488"/>
              <a:gd name="T3" fmla="*/ 2147483647 h 160"/>
              <a:gd name="T4" fmla="*/ 2147483647 w 1488"/>
              <a:gd name="T5" fmla="*/ 2147483647 h 160"/>
              <a:gd name="T6" fmla="*/ 2147483647 w 1488"/>
              <a:gd name="T7" fmla="*/ 2147483647 h 160"/>
              <a:gd name="T8" fmla="*/ 2147483647 w 1488"/>
              <a:gd name="T9" fmla="*/ 2147483647 h 160"/>
              <a:gd name="T10" fmla="*/ 2147483647 w 1488"/>
              <a:gd name="T11" fmla="*/ 2147483647 h 160"/>
              <a:gd name="T12" fmla="*/ 2147483647 w 1488"/>
              <a:gd name="T13" fmla="*/ 0 h 16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1488"/>
              <a:gd name="T22" fmla="*/ 0 h 160"/>
              <a:gd name="T23" fmla="*/ 1488 w 1488"/>
              <a:gd name="T24" fmla="*/ 160 h 160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1488" h="160">
                <a:moveTo>
                  <a:pt x="0" y="48"/>
                </a:moveTo>
                <a:cubicBezTo>
                  <a:pt x="52" y="44"/>
                  <a:pt x="104" y="40"/>
                  <a:pt x="144" y="48"/>
                </a:cubicBezTo>
                <a:cubicBezTo>
                  <a:pt x="184" y="56"/>
                  <a:pt x="192" y="80"/>
                  <a:pt x="240" y="96"/>
                </a:cubicBezTo>
                <a:cubicBezTo>
                  <a:pt x="288" y="112"/>
                  <a:pt x="296" y="136"/>
                  <a:pt x="432" y="144"/>
                </a:cubicBezTo>
                <a:cubicBezTo>
                  <a:pt x="568" y="152"/>
                  <a:pt x="904" y="160"/>
                  <a:pt x="1056" y="144"/>
                </a:cubicBezTo>
                <a:cubicBezTo>
                  <a:pt x="1208" y="128"/>
                  <a:pt x="1272" y="72"/>
                  <a:pt x="1344" y="48"/>
                </a:cubicBezTo>
                <a:cubicBezTo>
                  <a:pt x="1416" y="24"/>
                  <a:pt x="1452" y="12"/>
                  <a:pt x="1488" y="0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>
            <a:off x="1219200" y="5843588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381000" y="5614988"/>
            <a:ext cx="762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Liquid in</a:t>
            </a:r>
          </a:p>
        </p:txBody>
      </p:sp>
      <p:sp>
        <p:nvSpPr>
          <p:cNvPr id="9" name="Freeform 9"/>
          <p:cNvSpPr>
            <a:spLocks/>
          </p:cNvSpPr>
          <p:nvPr/>
        </p:nvSpPr>
        <p:spPr bwMode="auto">
          <a:xfrm>
            <a:off x="1066800" y="5310188"/>
            <a:ext cx="838200" cy="457200"/>
          </a:xfrm>
          <a:custGeom>
            <a:avLst/>
            <a:gdLst>
              <a:gd name="T0" fmla="*/ 0 w 528"/>
              <a:gd name="T1" fmla="*/ 0 h 288"/>
              <a:gd name="T2" fmla="*/ 2147483647 w 528"/>
              <a:gd name="T3" fmla="*/ 2147483647 h 288"/>
              <a:gd name="T4" fmla="*/ 2147483647 w 528"/>
              <a:gd name="T5" fmla="*/ 2147483647 h 288"/>
              <a:gd name="T6" fmla="*/ 2147483647 w 528"/>
              <a:gd name="T7" fmla="*/ 2147483647 h 288"/>
              <a:gd name="T8" fmla="*/ 0 60000 65536"/>
              <a:gd name="T9" fmla="*/ 0 60000 65536"/>
              <a:gd name="T10" fmla="*/ 0 60000 65536"/>
              <a:gd name="T11" fmla="*/ 0 60000 65536"/>
              <a:gd name="T12" fmla="*/ 0 w 528"/>
              <a:gd name="T13" fmla="*/ 0 h 288"/>
              <a:gd name="T14" fmla="*/ 528 w 528"/>
              <a:gd name="T15" fmla="*/ 288 h 28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528" h="288">
                <a:moveTo>
                  <a:pt x="0" y="0"/>
                </a:moveTo>
                <a:cubicBezTo>
                  <a:pt x="0" y="28"/>
                  <a:pt x="0" y="56"/>
                  <a:pt x="48" y="96"/>
                </a:cubicBezTo>
                <a:cubicBezTo>
                  <a:pt x="96" y="136"/>
                  <a:pt x="208" y="208"/>
                  <a:pt x="288" y="240"/>
                </a:cubicBezTo>
                <a:cubicBezTo>
                  <a:pt x="368" y="272"/>
                  <a:pt x="488" y="280"/>
                  <a:pt x="528" y="28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381000" y="4776788"/>
            <a:ext cx="13716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/>
              <a:t>Nebulizing gas</a:t>
            </a: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3314700" y="5221288"/>
            <a:ext cx="952500" cy="393700"/>
          </a:xfrm>
          <a:custGeom>
            <a:avLst/>
            <a:gdLst>
              <a:gd name="T0" fmla="*/ 2147483647 w 600"/>
              <a:gd name="T1" fmla="*/ 2147483647 h 248"/>
              <a:gd name="T2" fmla="*/ 2147483647 w 600"/>
              <a:gd name="T3" fmla="*/ 2147483647 h 248"/>
              <a:gd name="T4" fmla="*/ 2147483647 w 600"/>
              <a:gd name="T5" fmla="*/ 2147483647 h 248"/>
              <a:gd name="T6" fmla="*/ 2147483647 w 600"/>
              <a:gd name="T7" fmla="*/ 2147483647 h 248"/>
              <a:gd name="T8" fmla="*/ 2147483647 w 600"/>
              <a:gd name="T9" fmla="*/ 2147483647 h 2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600"/>
              <a:gd name="T16" fmla="*/ 0 h 248"/>
              <a:gd name="T17" fmla="*/ 600 w 600"/>
              <a:gd name="T18" fmla="*/ 248 h 24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600" h="248">
                <a:moveTo>
                  <a:pt x="24" y="248"/>
                </a:moveTo>
                <a:cubicBezTo>
                  <a:pt x="12" y="216"/>
                  <a:pt x="0" y="184"/>
                  <a:pt x="24" y="152"/>
                </a:cubicBezTo>
                <a:cubicBezTo>
                  <a:pt x="48" y="120"/>
                  <a:pt x="96" y="80"/>
                  <a:pt x="168" y="56"/>
                </a:cubicBezTo>
                <a:cubicBezTo>
                  <a:pt x="240" y="32"/>
                  <a:pt x="384" y="16"/>
                  <a:pt x="456" y="8"/>
                </a:cubicBezTo>
                <a:cubicBezTo>
                  <a:pt x="528" y="0"/>
                  <a:pt x="564" y="4"/>
                  <a:pt x="600" y="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4267200" y="5005388"/>
            <a:ext cx="12192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4251325" y="4989513"/>
            <a:ext cx="131127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600"/>
              <a:t>High voltage</a:t>
            </a:r>
          </a:p>
        </p:txBody>
      </p:sp>
      <p:sp>
        <p:nvSpPr>
          <p:cNvPr id="14" name="Line 14"/>
          <p:cNvSpPr>
            <a:spLocks noChangeShapeType="1"/>
          </p:cNvSpPr>
          <p:nvPr/>
        </p:nvSpPr>
        <p:spPr bwMode="auto">
          <a:xfrm>
            <a:off x="6096000" y="49291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" name="Line 15"/>
          <p:cNvSpPr>
            <a:spLocks noChangeShapeType="1"/>
          </p:cNvSpPr>
          <p:nvPr/>
        </p:nvSpPr>
        <p:spPr bwMode="auto">
          <a:xfrm>
            <a:off x="6096000" y="5843588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6" name="Freeform 16"/>
          <p:cNvSpPr>
            <a:spLocks/>
          </p:cNvSpPr>
          <p:nvPr/>
        </p:nvSpPr>
        <p:spPr bwMode="auto">
          <a:xfrm>
            <a:off x="5486400" y="5132388"/>
            <a:ext cx="609600" cy="203200"/>
          </a:xfrm>
          <a:custGeom>
            <a:avLst/>
            <a:gdLst>
              <a:gd name="T0" fmla="*/ 0 w 384"/>
              <a:gd name="T1" fmla="*/ 2147483647 h 128"/>
              <a:gd name="T2" fmla="*/ 2147483647 w 384"/>
              <a:gd name="T3" fmla="*/ 2147483647 h 128"/>
              <a:gd name="T4" fmla="*/ 2147483647 w 384"/>
              <a:gd name="T5" fmla="*/ 2147483647 h 128"/>
              <a:gd name="T6" fmla="*/ 2147483647 w 384"/>
              <a:gd name="T7" fmla="*/ 2147483647 h 128"/>
              <a:gd name="T8" fmla="*/ 0 60000 65536"/>
              <a:gd name="T9" fmla="*/ 0 60000 65536"/>
              <a:gd name="T10" fmla="*/ 0 60000 65536"/>
              <a:gd name="T11" fmla="*/ 0 60000 65536"/>
              <a:gd name="T12" fmla="*/ 0 w 384"/>
              <a:gd name="T13" fmla="*/ 0 h 128"/>
              <a:gd name="T14" fmla="*/ 384 w 384"/>
              <a:gd name="T15" fmla="*/ 128 h 128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84" h="128">
                <a:moveTo>
                  <a:pt x="0" y="16"/>
                </a:moveTo>
                <a:cubicBezTo>
                  <a:pt x="60" y="8"/>
                  <a:pt x="120" y="0"/>
                  <a:pt x="144" y="16"/>
                </a:cubicBezTo>
                <a:cubicBezTo>
                  <a:pt x="168" y="32"/>
                  <a:pt x="104" y="96"/>
                  <a:pt x="144" y="112"/>
                </a:cubicBezTo>
                <a:cubicBezTo>
                  <a:pt x="184" y="128"/>
                  <a:pt x="344" y="112"/>
                  <a:pt x="384" y="112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4572000" y="58435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Oval 18"/>
          <p:cNvSpPr>
            <a:spLocks noChangeArrowheads="1"/>
          </p:cNvSpPr>
          <p:nvPr/>
        </p:nvSpPr>
        <p:spPr bwMode="auto">
          <a:xfrm>
            <a:off x="4800600" y="57673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Oval 19"/>
          <p:cNvSpPr>
            <a:spLocks noChangeArrowheads="1"/>
          </p:cNvSpPr>
          <p:nvPr/>
        </p:nvSpPr>
        <p:spPr bwMode="auto">
          <a:xfrm>
            <a:off x="4953000" y="58435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" name="Oval 20"/>
          <p:cNvSpPr>
            <a:spLocks noChangeArrowheads="1"/>
          </p:cNvSpPr>
          <p:nvPr/>
        </p:nvSpPr>
        <p:spPr bwMode="auto">
          <a:xfrm>
            <a:off x="5181600" y="5995988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21"/>
          <p:cNvSpPr>
            <a:spLocks noChangeArrowheads="1"/>
          </p:cNvSpPr>
          <p:nvPr/>
        </p:nvSpPr>
        <p:spPr bwMode="auto">
          <a:xfrm>
            <a:off x="6629400" y="5386388"/>
            <a:ext cx="457200" cy="457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Text Box 22"/>
          <p:cNvSpPr txBox="1">
            <a:spLocks noChangeArrowheads="1"/>
          </p:cNvSpPr>
          <p:nvPr/>
        </p:nvSpPr>
        <p:spPr bwMode="auto">
          <a:xfrm>
            <a:off x="6781800" y="5386388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+</a:t>
            </a:r>
          </a:p>
        </p:txBody>
      </p:sp>
      <p:sp>
        <p:nvSpPr>
          <p:cNvPr id="23" name="Text Box 23"/>
          <p:cNvSpPr txBox="1">
            <a:spLocks noChangeArrowheads="1"/>
          </p:cNvSpPr>
          <p:nvPr/>
        </p:nvSpPr>
        <p:spPr bwMode="auto">
          <a:xfrm>
            <a:off x="6629400" y="5386388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+</a:t>
            </a: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6705600" y="5614988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+</a:t>
            </a:r>
          </a:p>
        </p:txBody>
      </p:sp>
      <p:sp>
        <p:nvSpPr>
          <p:cNvPr id="25" name="Line 25"/>
          <p:cNvSpPr>
            <a:spLocks noChangeShapeType="1"/>
          </p:cNvSpPr>
          <p:nvPr/>
        </p:nvSpPr>
        <p:spPr bwMode="auto">
          <a:xfrm>
            <a:off x="7239000" y="5614988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6" name="Oval 26"/>
          <p:cNvSpPr>
            <a:spLocks noChangeArrowheads="1"/>
          </p:cNvSpPr>
          <p:nvPr/>
        </p:nvSpPr>
        <p:spPr bwMode="auto">
          <a:xfrm>
            <a:off x="7924800" y="5538788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Text Box 27"/>
          <p:cNvSpPr txBox="1">
            <a:spLocks noChangeArrowheads="1"/>
          </p:cNvSpPr>
          <p:nvPr/>
        </p:nvSpPr>
        <p:spPr bwMode="auto">
          <a:xfrm>
            <a:off x="8001000" y="5538788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+</a:t>
            </a:r>
          </a:p>
        </p:txBody>
      </p:sp>
      <p:sp>
        <p:nvSpPr>
          <p:cNvPr id="28" name="Text Box 28"/>
          <p:cNvSpPr txBox="1">
            <a:spLocks noChangeArrowheads="1"/>
          </p:cNvSpPr>
          <p:nvPr/>
        </p:nvSpPr>
        <p:spPr bwMode="auto">
          <a:xfrm>
            <a:off x="7848600" y="5538788"/>
            <a:ext cx="3048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/>
              <a:t>+</a:t>
            </a:r>
          </a:p>
        </p:txBody>
      </p:sp>
      <p:sp>
        <p:nvSpPr>
          <p:cNvPr id="29" name="Text Box 29"/>
          <p:cNvSpPr txBox="1">
            <a:spLocks noChangeArrowheads="1"/>
          </p:cNvSpPr>
          <p:nvPr/>
        </p:nvSpPr>
        <p:spPr bwMode="auto">
          <a:xfrm>
            <a:off x="8153400" y="5081588"/>
            <a:ext cx="609600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000" dirty="0" smtClean="0"/>
              <a:t>M+H</a:t>
            </a:r>
            <a:r>
              <a:rPr lang="en-US" sz="1000" baseline="30000" dirty="0" smtClean="0"/>
              <a:t>+</a:t>
            </a:r>
            <a:endParaRPr lang="en-US" sz="1000" baseline="30000" dirty="0"/>
          </a:p>
        </p:txBody>
      </p:sp>
      <p:sp>
        <p:nvSpPr>
          <p:cNvPr id="30" name="Line 30"/>
          <p:cNvSpPr>
            <a:spLocks noChangeShapeType="1"/>
          </p:cNvSpPr>
          <p:nvPr/>
        </p:nvSpPr>
        <p:spPr bwMode="auto">
          <a:xfrm flipV="1">
            <a:off x="8153400" y="5310188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0029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 animBg="1"/>
      <p:bldP spid="5" grpId="0" animBg="1"/>
      <p:bldP spid="6" grpId="0" animBg="1"/>
      <p:bldP spid="7" grpId="0" animBg="1"/>
      <p:bldP spid="9" grpId="0" animBg="1"/>
      <p:bldP spid="10" grpId="0"/>
      <p:bldP spid="11" grpId="0" animBg="1"/>
      <p:bldP spid="14" grpId="0" animBg="1"/>
      <p:bldP spid="15" grpId="0" animBg="1"/>
      <p:bldP spid="16" grpId="0" animBg="1"/>
      <p:bldP spid="17" grpId="0" animBg="1"/>
      <p:bldP spid="21" grpId="0" animBg="1"/>
      <p:bldP spid="25" grpId="0" animBg="1"/>
      <p:bldP spid="3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Mass Spectrometry</a:t>
            </a:r>
            <a:br>
              <a:rPr lang="en-US" alt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Ion Source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209800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ESI Example:</a:t>
            </a:r>
          </a:p>
          <a:p>
            <a:pPr lvl="1"/>
            <a:r>
              <a:rPr lang="en-US" sz="2400" dirty="0" err="1">
                <a:latin typeface="Tahoma" pitchFamily="34" charset="0"/>
              </a:rPr>
              <a:t>glycodendrimer</a:t>
            </a:r>
            <a:r>
              <a:rPr lang="en-US" sz="2400" dirty="0">
                <a:latin typeface="Tahoma" pitchFamily="34" charset="0"/>
              </a:rPr>
              <a:t> core (courtesy of Grace </a:t>
            </a:r>
            <a:r>
              <a:rPr lang="en-US" sz="2400" dirty="0" err="1">
                <a:latin typeface="Tahoma" pitchFamily="34" charset="0"/>
              </a:rPr>
              <a:t>Paragas</a:t>
            </a:r>
            <a:r>
              <a:rPr lang="en-US" sz="2400" dirty="0">
                <a:latin typeface="Tahoma" pitchFamily="34" charset="0"/>
              </a:rPr>
              <a:t>)</a:t>
            </a:r>
          </a:p>
          <a:p>
            <a:pPr lvl="1"/>
            <a:r>
              <a:rPr lang="en-US" sz="2400" dirty="0">
                <a:latin typeface="Tahoma" pitchFamily="34" charset="0"/>
              </a:rPr>
              <a:t>C</a:t>
            </a:r>
            <a:r>
              <a:rPr lang="en-US" sz="2400" baseline="-25000" dirty="0">
                <a:latin typeface="Tahoma" pitchFamily="34" charset="0"/>
              </a:rPr>
              <a:t>30</a:t>
            </a:r>
            <a:r>
              <a:rPr lang="en-US" sz="2400" dirty="0">
                <a:latin typeface="Tahoma" pitchFamily="34" charset="0"/>
              </a:rPr>
              <a:t>H</a:t>
            </a:r>
            <a:r>
              <a:rPr lang="en-US" sz="2400" baseline="-25000" dirty="0">
                <a:latin typeface="Tahoma" pitchFamily="34" charset="0"/>
              </a:rPr>
              <a:t>60</a:t>
            </a:r>
            <a:r>
              <a:rPr lang="en-US" sz="2400" dirty="0">
                <a:latin typeface="Tahoma" pitchFamily="34" charset="0"/>
              </a:rPr>
              <a:t>N</a:t>
            </a:r>
            <a:r>
              <a:rPr lang="en-US" sz="2400" baseline="-25000" dirty="0">
                <a:latin typeface="Tahoma" pitchFamily="34" charset="0"/>
              </a:rPr>
              <a:t>14</a:t>
            </a:r>
            <a:r>
              <a:rPr lang="en-US" sz="2400" dirty="0">
                <a:latin typeface="Tahoma" pitchFamily="34" charset="0"/>
              </a:rPr>
              <a:t>O</a:t>
            </a:r>
            <a:r>
              <a:rPr lang="en-US" sz="2400" baseline="-25000" dirty="0">
                <a:latin typeface="Tahoma" pitchFamily="34" charset="0"/>
              </a:rPr>
              <a:t>12</a:t>
            </a:r>
            <a:r>
              <a:rPr lang="en-US" sz="2400" dirty="0">
                <a:latin typeface="Tahoma" pitchFamily="34" charset="0"/>
              </a:rPr>
              <a:t> (sorry, no structure)</a:t>
            </a:r>
          </a:p>
          <a:p>
            <a:pPr lvl="1"/>
            <a:r>
              <a:rPr lang="en-US" sz="2400" dirty="0">
                <a:latin typeface="Tahoma" pitchFamily="34" charset="0"/>
              </a:rPr>
              <a:t>Mass = 808.451 or for M+H+: 809.459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17105" t="8772" b="24561"/>
          <a:stretch>
            <a:fillRect/>
          </a:stretch>
        </p:blipFill>
        <p:spPr bwMode="auto">
          <a:xfrm>
            <a:off x="762000" y="3505200"/>
            <a:ext cx="4800600" cy="2895600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019800" y="3581400"/>
            <a:ext cx="2667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 smtClean="0"/>
              <a:t>First Hitachi “high </a:t>
            </a:r>
            <a:r>
              <a:rPr lang="en-US" dirty="0"/>
              <a:t>resolution” ESI-MS sample – Full Spectrum</a:t>
            </a:r>
          </a:p>
        </p:txBody>
      </p:sp>
      <p:sp>
        <p:nvSpPr>
          <p:cNvPr id="6" name="Oval 5"/>
          <p:cNvSpPr/>
          <p:nvPr/>
        </p:nvSpPr>
        <p:spPr>
          <a:xfrm>
            <a:off x="3810000" y="4648200"/>
            <a:ext cx="609600" cy="304800"/>
          </a:xfrm>
          <a:prstGeom prst="ellipse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019800" y="4572000"/>
            <a:ext cx="26670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M+H+ peak</a:t>
            </a:r>
          </a:p>
          <a:p>
            <a:r>
              <a:rPr lang="en-US"/>
              <a:t>mass error = -2.6 ppm</a:t>
            </a:r>
          </a:p>
          <a:p>
            <a:r>
              <a:rPr lang="en-US"/>
              <a:t>(+/- 5 ppm needed) </a:t>
            </a:r>
          </a:p>
        </p:txBody>
      </p:sp>
      <p:cxnSp>
        <p:nvCxnSpPr>
          <p:cNvPr id="8" name="Straight Arrow Connector 7"/>
          <p:cNvCxnSpPr>
            <a:endCxn id="6" idx="6"/>
          </p:cNvCxnSpPr>
          <p:nvPr/>
        </p:nvCxnSpPr>
        <p:spPr>
          <a:xfrm flipH="1">
            <a:off x="4419600" y="4724400"/>
            <a:ext cx="1524000" cy="7620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2514600" y="5486400"/>
            <a:ext cx="609600" cy="304800"/>
          </a:xfrm>
          <a:prstGeom prst="ellipse">
            <a:avLst/>
          </a:prstGeom>
          <a:solidFill>
            <a:schemeClr val="accent1">
              <a:alpha val="31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 flipV="1">
            <a:off x="3124200" y="5562600"/>
            <a:ext cx="2819400" cy="381000"/>
          </a:xfrm>
          <a:prstGeom prst="straightConnector1">
            <a:avLst/>
          </a:prstGeom>
          <a:ln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019800" y="5791200"/>
            <a:ext cx="2667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Internal Standard: used for calibration</a:t>
            </a:r>
          </a:p>
        </p:txBody>
      </p:sp>
    </p:spTree>
    <p:extLst>
      <p:ext uri="{BB962C8B-B14F-4D97-AF65-F5344CB8AC3E}">
        <p14:creationId xmlns:p14="http://schemas.microsoft.com/office/powerpoint/2010/main" val="134867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5" grpId="0"/>
      <p:bldP spid="6" grpId="0" animBg="1"/>
      <p:bldP spid="7" grpId="0"/>
      <p:bldP spid="9" grpId="0" animBg="1"/>
      <p:bldP spid="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Mass Spectrometry</a:t>
            </a:r>
            <a:br>
              <a:rPr lang="en-US" alt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Ion Source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600200"/>
          </a:xfrm>
        </p:spPr>
        <p:txBody>
          <a:bodyPr/>
          <a:lstStyle/>
          <a:p>
            <a:r>
              <a:rPr lang="en-US" sz="2800" dirty="0">
                <a:latin typeface="Tahoma" pitchFamily="34" charset="0"/>
              </a:rPr>
              <a:t>ESI Example:</a:t>
            </a:r>
          </a:p>
          <a:p>
            <a:pPr lvl="1"/>
            <a:r>
              <a:rPr lang="en-US" sz="2000" dirty="0">
                <a:latin typeface="Tahoma" pitchFamily="34" charset="0"/>
              </a:rPr>
              <a:t>So if ESI results in no fragmentation, what are the other peaks?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 cstate="print"/>
          <a:srcRect l="17105" t="8772" b="24561"/>
          <a:stretch>
            <a:fillRect/>
          </a:stretch>
        </p:blipFill>
        <p:spPr bwMode="auto">
          <a:xfrm>
            <a:off x="533400" y="3048000"/>
            <a:ext cx="5684838" cy="3429000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sp>
        <p:nvSpPr>
          <p:cNvPr id="5" name="Oval 4"/>
          <p:cNvSpPr/>
          <p:nvPr/>
        </p:nvSpPr>
        <p:spPr>
          <a:xfrm>
            <a:off x="4876800" y="3124200"/>
            <a:ext cx="685800" cy="381000"/>
          </a:xfrm>
          <a:prstGeom prst="ellipse">
            <a:avLst/>
          </a:prstGeom>
          <a:solidFill>
            <a:schemeClr val="accent1">
              <a:alpha val="32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43000" y="3429000"/>
            <a:ext cx="2133600" cy="646113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Arial" charset="0"/>
              </a:rPr>
              <a:t>M+H and isotope peaks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1143000" y="4343400"/>
            <a:ext cx="533400" cy="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 flipV="1">
            <a:off x="5638800" y="3352800"/>
            <a:ext cx="10668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858000" y="3352800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/>
              <a:t>M+41 = </a:t>
            </a:r>
            <a:r>
              <a:rPr lang="en-US" dirty="0" smtClean="0"/>
              <a:t>M+Na+H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endParaRPr lang="en-US" dirty="0"/>
          </a:p>
        </p:txBody>
      </p:sp>
      <p:pic>
        <p:nvPicPr>
          <p:cNvPr id="10" name="Picture 9"/>
          <p:cNvPicPr>
            <a:picLocks noChangeAspect="1" noChangeArrowheads="1"/>
          </p:cNvPicPr>
          <p:nvPr/>
        </p:nvPicPr>
        <p:blipFill>
          <a:blip r:embed="rId4" cstate="print"/>
          <a:srcRect l="16470" t="9412" b="24706"/>
          <a:stretch>
            <a:fillRect/>
          </a:stretch>
        </p:blipFill>
        <p:spPr bwMode="auto">
          <a:xfrm>
            <a:off x="504825" y="3048000"/>
            <a:ext cx="5667375" cy="3352800"/>
          </a:xfrm>
          <a:prstGeom prst="rect">
            <a:avLst/>
          </a:prstGeom>
          <a:noFill/>
          <a:ln w="1">
            <a:noFill/>
            <a:miter lim="800000"/>
            <a:headEnd/>
            <a:tailEnd/>
          </a:ln>
        </p:spPr>
      </p:pic>
      <p:sp>
        <p:nvSpPr>
          <p:cNvPr id="11" name="Oval 10"/>
          <p:cNvSpPr/>
          <p:nvPr/>
        </p:nvSpPr>
        <p:spPr>
          <a:xfrm>
            <a:off x="1981200" y="4648200"/>
            <a:ext cx="533400" cy="228600"/>
          </a:xfrm>
          <a:prstGeom prst="ellipse">
            <a:avLst/>
          </a:prstGeom>
          <a:solidFill>
            <a:schemeClr val="accent1">
              <a:alpha val="3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2743200" y="4572000"/>
            <a:ext cx="3886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6781800" y="4419600"/>
            <a:ext cx="19812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M+2H/2 peak = (808+2)/2 = 405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6629400" y="5181600"/>
            <a:ext cx="2057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13C isotope peaks observed at +1/2 amu</a:t>
            </a:r>
          </a:p>
          <a:p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2057400" y="5486400"/>
            <a:ext cx="609600" cy="685800"/>
          </a:xfrm>
          <a:prstGeom prst="ellipse">
            <a:avLst/>
          </a:prstGeom>
          <a:solidFill>
            <a:schemeClr val="accent1">
              <a:alpha val="3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H="1">
            <a:off x="2667000" y="5486400"/>
            <a:ext cx="3810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>
            <a:spLocks noChangeArrowheads="1"/>
          </p:cNvSpPr>
          <p:nvPr/>
        </p:nvSpPr>
        <p:spPr bwMode="auto">
          <a:xfrm>
            <a:off x="6553200" y="2971800"/>
            <a:ext cx="20574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latin typeface="Arial" charset="0"/>
              </a:rPr>
              <a:t>425 peak = </a:t>
            </a:r>
            <a:r>
              <a:rPr lang="en-US" strike="sngStrike" dirty="0" smtClean="0">
                <a:solidFill>
                  <a:srgbClr val="FF0000"/>
                </a:solidFill>
                <a:latin typeface="Arial" charset="0"/>
              </a:rPr>
              <a:t> </a:t>
            </a:r>
            <a:r>
              <a:rPr lang="en-US" dirty="0" smtClean="0">
                <a:latin typeface="Arial" charset="0"/>
              </a:rPr>
              <a:t>(M+H+Na+H</a:t>
            </a:r>
            <a:r>
              <a:rPr lang="en-US" baseline="-25000" dirty="0" smtClean="0">
                <a:latin typeface="Arial" charset="0"/>
              </a:rPr>
              <a:t>2</a:t>
            </a:r>
            <a:r>
              <a:rPr lang="en-US" dirty="0" smtClean="0">
                <a:latin typeface="Arial" charset="0"/>
              </a:rPr>
              <a:t>O)/</a:t>
            </a:r>
            <a:r>
              <a:rPr lang="en-US" dirty="0">
                <a:latin typeface="Arial" charset="0"/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134867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5" grpId="0" animBg="1"/>
      <p:bldP spid="5" grpId="1" animBg="1"/>
      <p:bldP spid="6" grpId="0" animBg="1"/>
      <p:bldP spid="6" grpId="1" animBg="1"/>
      <p:bldP spid="9" grpId="0"/>
      <p:bldP spid="9" grpId="1"/>
      <p:bldP spid="11" grpId="0" animBg="1"/>
      <p:bldP spid="13" grpId="0"/>
      <p:bldP spid="14" grpId="0"/>
      <p:bldP spid="1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Mass Spectrometry</a:t>
            </a:r>
            <a:br>
              <a:rPr lang="en-US" alt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Ion Source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276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>
                <a:latin typeface="Tahoma" pitchFamily="34" charset="0"/>
              </a:rPr>
              <a:t>DESI – Desorption Electrospray Ionization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Use of Electrospray focused onto sample to produce ionization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Commonly used for remote MS analysis of untreated surface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Tip with electrospray is pointed toward sample with vacuum pick up line near by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Collisions of </a:t>
            </a:r>
            <a:r>
              <a:rPr lang="en-US" sz="1800" dirty="0" smtClean="0">
                <a:latin typeface="Tahoma" pitchFamily="34" charset="0"/>
              </a:rPr>
              <a:t>electrospray </a:t>
            </a:r>
            <a:r>
              <a:rPr lang="en-US" sz="1800" dirty="0">
                <a:latin typeface="Tahoma" pitchFamily="34" charset="0"/>
              </a:rPr>
              <a:t>charged drops end up charging surface molecules</a:t>
            </a:r>
          </a:p>
          <a:p>
            <a:pPr lvl="1">
              <a:lnSpc>
                <a:spcPct val="90000"/>
              </a:lnSpc>
            </a:pPr>
            <a:r>
              <a:rPr lang="en-US" sz="1800" dirty="0">
                <a:latin typeface="Tahoma" pitchFamily="34" charset="0"/>
              </a:rPr>
              <a:t>Resulting ions are picked up to mass spectrometer entrance</a:t>
            </a:r>
          </a:p>
        </p:txBody>
      </p:sp>
      <p:sp>
        <p:nvSpPr>
          <p:cNvPr id="31" name="Rectangle 30"/>
          <p:cNvSpPr/>
          <p:nvPr/>
        </p:nvSpPr>
        <p:spPr>
          <a:xfrm rot="1590924">
            <a:off x="1789811" y="5326340"/>
            <a:ext cx="16002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2971800" y="6248400"/>
            <a:ext cx="2438400" cy="152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6324600" y="6096000"/>
            <a:ext cx="259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Sample plate (electrically conductive)</a:t>
            </a:r>
            <a:endParaRPr lang="en-US" dirty="0"/>
          </a:p>
        </p:txBody>
      </p:sp>
      <p:sp>
        <p:nvSpPr>
          <p:cNvPr id="34" name="Freeform 33"/>
          <p:cNvSpPr/>
          <p:nvPr/>
        </p:nvSpPr>
        <p:spPr>
          <a:xfrm>
            <a:off x="3700273" y="5943600"/>
            <a:ext cx="704459" cy="313551"/>
          </a:xfrm>
          <a:custGeom>
            <a:avLst/>
            <a:gdLst>
              <a:gd name="connsiteX0" fmla="*/ 392225 w 704459"/>
              <a:gd name="connsiteY0" fmla="*/ 22302 h 313551"/>
              <a:gd name="connsiteX1" fmla="*/ 347620 w 704459"/>
              <a:gd name="connsiteY1" fmla="*/ 33454 h 313551"/>
              <a:gd name="connsiteX2" fmla="*/ 314166 w 704459"/>
              <a:gd name="connsiteY2" fmla="*/ 44605 h 313551"/>
              <a:gd name="connsiteX3" fmla="*/ 280712 w 704459"/>
              <a:gd name="connsiteY3" fmla="*/ 111512 h 313551"/>
              <a:gd name="connsiteX4" fmla="*/ 46537 w 704459"/>
              <a:gd name="connsiteY4" fmla="*/ 122663 h 313551"/>
              <a:gd name="connsiteX5" fmla="*/ 1932 w 704459"/>
              <a:gd name="connsiteY5" fmla="*/ 178420 h 313551"/>
              <a:gd name="connsiteX6" fmla="*/ 13083 w 704459"/>
              <a:gd name="connsiteY6" fmla="*/ 211873 h 313551"/>
              <a:gd name="connsiteX7" fmla="*/ 57688 w 704459"/>
              <a:gd name="connsiteY7" fmla="*/ 234176 h 313551"/>
              <a:gd name="connsiteX8" fmla="*/ 91142 w 704459"/>
              <a:gd name="connsiteY8" fmla="*/ 245327 h 313551"/>
              <a:gd name="connsiteX9" fmla="*/ 169200 w 704459"/>
              <a:gd name="connsiteY9" fmla="*/ 278780 h 313551"/>
              <a:gd name="connsiteX10" fmla="*/ 291864 w 704459"/>
              <a:gd name="connsiteY10" fmla="*/ 267629 h 313551"/>
              <a:gd name="connsiteX11" fmla="*/ 303015 w 704459"/>
              <a:gd name="connsiteY11" fmla="*/ 234176 h 313551"/>
              <a:gd name="connsiteX12" fmla="*/ 336468 w 704459"/>
              <a:gd name="connsiteY12" fmla="*/ 211873 h 313551"/>
              <a:gd name="connsiteX13" fmla="*/ 403376 w 704459"/>
              <a:gd name="connsiteY13" fmla="*/ 189571 h 313551"/>
              <a:gd name="connsiteX14" fmla="*/ 470283 w 704459"/>
              <a:gd name="connsiteY14" fmla="*/ 200722 h 313551"/>
              <a:gd name="connsiteX15" fmla="*/ 481434 w 704459"/>
              <a:gd name="connsiteY15" fmla="*/ 245327 h 313551"/>
              <a:gd name="connsiteX16" fmla="*/ 492586 w 704459"/>
              <a:gd name="connsiteY16" fmla="*/ 278780 h 313551"/>
              <a:gd name="connsiteX17" fmla="*/ 559493 w 704459"/>
              <a:gd name="connsiteY17" fmla="*/ 301083 h 313551"/>
              <a:gd name="connsiteX18" fmla="*/ 615249 w 704459"/>
              <a:gd name="connsiteY18" fmla="*/ 267629 h 313551"/>
              <a:gd name="connsiteX19" fmla="*/ 648703 w 704459"/>
              <a:gd name="connsiteY19" fmla="*/ 256478 h 313551"/>
              <a:gd name="connsiteX20" fmla="*/ 637551 w 704459"/>
              <a:gd name="connsiteY20" fmla="*/ 200722 h 313551"/>
              <a:gd name="connsiteX21" fmla="*/ 704459 w 704459"/>
              <a:gd name="connsiteY21" fmla="*/ 167268 h 313551"/>
              <a:gd name="connsiteX22" fmla="*/ 693307 w 704459"/>
              <a:gd name="connsiteY22" fmla="*/ 111512 h 313551"/>
              <a:gd name="connsiteX23" fmla="*/ 659854 w 704459"/>
              <a:gd name="connsiteY23" fmla="*/ 100361 h 313551"/>
              <a:gd name="connsiteX24" fmla="*/ 592947 w 704459"/>
              <a:gd name="connsiteY24" fmla="*/ 89210 h 313551"/>
              <a:gd name="connsiteX25" fmla="*/ 559493 w 704459"/>
              <a:gd name="connsiteY25" fmla="*/ 78059 h 313551"/>
              <a:gd name="connsiteX26" fmla="*/ 514888 w 704459"/>
              <a:gd name="connsiteY26" fmla="*/ 66907 h 313551"/>
              <a:gd name="connsiteX27" fmla="*/ 492586 w 704459"/>
              <a:gd name="connsiteY27" fmla="*/ 33454 h 313551"/>
              <a:gd name="connsiteX28" fmla="*/ 425678 w 704459"/>
              <a:gd name="connsiteY28" fmla="*/ 0 h 313551"/>
              <a:gd name="connsiteX29" fmla="*/ 392225 w 704459"/>
              <a:gd name="connsiteY29" fmla="*/ 22302 h 3135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704459" h="313551">
                <a:moveTo>
                  <a:pt x="392225" y="22302"/>
                </a:moveTo>
                <a:cubicBezTo>
                  <a:pt x="377357" y="26019"/>
                  <a:pt x="362356" y="29244"/>
                  <a:pt x="347620" y="33454"/>
                </a:cubicBezTo>
                <a:cubicBezTo>
                  <a:pt x="336318" y="36683"/>
                  <a:pt x="321509" y="35426"/>
                  <a:pt x="314166" y="44605"/>
                </a:cubicBezTo>
                <a:cubicBezTo>
                  <a:pt x="304331" y="56899"/>
                  <a:pt x="311200" y="107535"/>
                  <a:pt x="280712" y="111512"/>
                </a:cubicBezTo>
                <a:cubicBezTo>
                  <a:pt x="203222" y="121619"/>
                  <a:pt x="124595" y="118946"/>
                  <a:pt x="46537" y="122663"/>
                </a:cubicBezTo>
                <a:cubicBezTo>
                  <a:pt x="34621" y="134579"/>
                  <a:pt x="4746" y="161538"/>
                  <a:pt x="1932" y="178420"/>
                </a:cubicBezTo>
                <a:cubicBezTo>
                  <a:pt x="0" y="190014"/>
                  <a:pt x="4772" y="203562"/>
                  <a:pt x="13083" y="211873"/>
                </a:cubicBezTo>
                <a:cubicBezTo>
                  <a:pt x="24838" y="223628"/>
                  <a:pt x="42409" y="227628"/>
                  <a:pt x="57688" y="234176"/>
                </a:cubicBezTo>
                <a:cubicBezTo>
                  <a:pt x="68492" y="238806"/>
                  <a:pt x="80228" y="240962"/>
                  <a:pt x="91142" y="245327"/>
                </a:cubicBezTo>
                <a:cubicBezTo>
                  <a:pt x="117426" y="255840"/>
                  <a:pt x="143181" y="267629"/>
                  <a:pt x="169200" y="278780"/>
                </a:cubicBezTo>
                <a:cubicBezTo>
                  <a:pt x="210088" y="275063"/>
                  <a:pt x="252914" y="280612"/>
                  <a:pt x="291864" y="267629"/>
                </a:cubicBezTo>
                <a:cubicBezTo>
                  <a:pt x="303015" y="263912"/>
                  <a:pt x="295672" y="243355"/>
                  <a:pt x="303015" y="234176"/>
                </a:cubicBezTo>
                <a:cubicBezTo>
                  <a:pt x="311387" y="223711"/>
                  <a:pt x="324221" y="217316"/>
                  <a:pt x="336468" y="211873"/>
                </a:cubicBezTo>
                <a:cubicBezTo>
                  <a:pt x="357951" y="202325"/>
                  <a:pt x="403376" y="189571"/>
                  <a:pt x="403376" y="189571"/>
                </a:cubicBezTo>
                <a:cubicBezTo>
                  <a:pt x="425678" y="193288"/>
                  <a:pt x="451885" y="187580"/>
                  <a:pt x="470283" y="200722"/>
                </a:cubicBezTo>
                <a:cubicBezTo>
                  <a:pt x="482754" y="209630"/>
                  <a:pt x="477224" y="230591"/>
                  <a:pt x="481434" y="245327"/>
                </a:cubicBezTo>
                <a:cubicBezTo>
                  <a:pt x="484663" y="256629"/>
                  <a:pt x="483021" y="271948"/>
                  <a:pt x="492586" y="278780"/>
                </a:cubicBezTo>
                <a:cubicBezTo>
                  <a:pt x="511716" y="292444"/>
                  <a:pt x="559493" y="301083"/>
                  <a:pt x="559493" y="301083"/>
                </a:cubicBezTo>
                <a:cubicBezTo>
                  <a:pt x="654263" y="269494"/>
                  <a:pt x="538714" y="313551"/>
                  <a:pt x="615249" y="267629"/>
                </a:cubicBezTo>
                <a:cubicBezTo>
                  <a:pt x="625328" y="261581"/>
                  <a:pt x="637552" y="260195"/>
                  <a:pt x="648703" y="256478"/>
                </a:cubicBezTo>
                <a:cubicBezTo>
                  <a:pt x="644986" y="237893"/>
                  <a:pt x="634871" y="219485"/>
                  <a:pt x="637551" y="200722"/>
                </a:cubicBezTo>
                <a:cubicBezTo>
                  <a:pt x="641233" y="174948"/>
                  <a:pt x="692597" y="170234"/>
                  <a:pt x="704459" y="167268"/>
                </a:cubicBezTo>
                <a:cubicBezTo>
                  <a:pt x="700742" y="148683"/>
                  <a:pt x="703821" y="127282"/>
                  <a:pt x="693307" y="111512"/>
                </a:cubicBezTo>
                <a:cubicBezTo>
                  <a:pt x="686787" y="101732"/>
                  <a:pt x="671328" y="102911"/>
                  <a:pt x="659854" y="100361"/>
                </a:cubicBezTo>
                <a:cubicBezTo>
                  <a:pt x="637782" y="95456"/>
                  <a:pt x="615019" y="94115"/>
                  <a:pt x="592947" y="89210"/>
                </a:cubicBezTo>
                <a:cubicBezTo>
                  <a:pt x="581472" y="86660"/>
                  <a:pt x="570795" y="81288"/>
                  <a:pt x="559493" y="78059"/>
                </a:cubicBezTo>
                <a:cubicBezTo>
                  <a:pt x="544757" y="73849"/>
                  <a:pt x="529756" y="70624"/>
                  <a:pt x="514888" y="66907"/>
                </a:cubicBezTo>
                <a:cubicBezTo>
                  <a:pt x="507454" y="55756"/>
                  <a:pt x="502063" y="42931"/>
                  <a:pt x="492586" y="33454"/>
                </a:cubicBezTo>
                <a:cubicBezTo>
                  <a:pt x="470968" y="11836"/>
                  <a:pt x="452888" y="9070"/>
                  <a:pt x="425678" y="0"/>
                </a:cubicBezTo>
                <a:lnTo>
                  <a:pt x="392225" y="22302"/>
                </a:lnTo>
                <a:close/>
              </a:path>
            </a:pathLst>
          </a:cu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1447800" y="6096000"/>
            <a:ext cx="990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sample</a:t>
            </a:r>
            <a:endParaRPr lang="en-US" dirty="0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2286000" y="6096000"/>
            <a:ext cx="1295400" cy="76200"/>
          </a:xfrm>
          <a:prstGeom prst="straightConnector1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reeform 36"/>
          <p:cNvSpPr/>
          <p:nvPr/>
        </p:nvSpPr>
        <p:spPr>
          <a:xfrm>
            <a:off x="446049" y="4876800"/>
            <a:ext cx="1417107" cy="1011044"/>
          </a:xfrm>
          <a:custGeom>
            <a:avLst/>
            <a:gdLst>
              <a:gd name="connsiteX0" fmla="*/ 0 w 1417107"/>
              <a:gd name="connsiteY0" fmla="*/ 1115122 h 1115122"/>
              <a:gd name="connsiteX1" fmla="*/ 323385 w 1417107"/>
              <a:gd name="connsiteY1" fmla="*/ 1103971 h 1115122"/>
              <a:gd name="connsiteX2" fmla="*/ 345688 w 1417107"/>
              <a:gd name="connsiteY2" fmla="*/ 1081668 h 1115122"/>
              <a:gd name="connsiteX3" fmla="*/ 379141 w 1417107"/>
              <a:gd name="connsiteY3" fmla="*/ 1070517 h 1115122"/>
              <a:gd name="connsiteX4" fmla="*/ 390292 w 1417107"/>
              <a:gd name="connsiteY4" fmla="*/ 1037063 h 1115122"/>
              <a:gd name="connsiteX5" fmla="*/ 412595 w 1417107"/>
              <a:gd name="connsiteY5" fmla="*/ 1014761 h 1115122"/>
              <a:gd name="connsiteX6" fmla="*/ 434897 w 1417107"/>
              <a:gd name="connsiteY6" fmla="*/ 947854 h 1115122"/>
              <a:gd name="connsiteX7" fmla="*/ 423746 w 1417107"/>
              <a:gd name="connsiteY7" fmla="*/ 635619 h 1115122"/>
              <a:gd name="connsiteX8" fmla="*/ 412595 w 1417107"/>
              <a:gd name="connsiteY8" fmla="*/ 468351 h 1115122"/>
              <a:gd name="connsiteX9" fmla="*/ 468351 w 1417107"/>
              <a:gd name="connsiteY9" fmla="*/ 133815 h 1115122"/>
              <a:gd name="connsiteX10" fmla="*/ 501805 w 1417107"/>
              <a:gd name="connsiteY10" fmla="*/ 66907 h 1115122"/>
              <a:gd name="connsiteX11" fmla="*/ 579863 w 1417107"/>
              <a:gd name="connsiteY11" fmla="*/ 44605 h 1115122"/>
              <a:gd name="connsiteX12" fmla="*/ 657922 w 1417107"/>
              <a:gd name="connsiteY12" fmla="*/ 11151 h 1115122"/>
              <a:gd name="connsiteX13" fmla="*/ 691375 w 1417107"/>
              <a:gd name="connsiteY13" fmla="*/ 0 h 1115122"/>
              <a:gd name="connsiteX14" fmla="*/ 1048214 w 1417107"/>
              <a:gd name="connsiteY14" fmla="*/ 11151 h 1115122"/>
              <a:gd name="connsiteX15" fmla="*/ 1159727 w 1417107"/>
              <a:gd name="connsiteY15" fmla="*/ 66907 h 1115122"/>
              <a:gd name="connsiteX16" fmla="*/ 1271239 w 1417107"/>
              <a:gd name="connsiteY16" fmla="*/ 111512 h 1115122"/>
              <a:gd name="connsiteX17" fmla="*/ 1349297 w 1417107"/>
              <a:gd name="connsiteY17" fmla="*/ 133815 h 1115122"/>
              <a:gd name="connsiteX18" fmla="*/ 1382751 w 1417107"/>
              <a:gd name="connsiteY18" fmla="*/ 156117 h 1115122"/>
              <a:gd name="connsiteX19" fmla="*/ 1416205 w 1417107"/>
              <a:gd name="connsiteY19" fmla="*/ 223024 h 1115122"/>
              <a:gd name="connsiteX20" fmla="*/ 1416205 w 1417107"/>
              <a:gd name="connsiteY20" fmla="*/ 234176 h 111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1417107" h="1115122">
                <a:moveTo>
                  <a:pt x="0" y="1115122"/>
                </a:moveTo>
                <a:cubicBezTo>
                  <a:pt x="107795" y="1111405"/>
                  <a:pt x="216027" y="1114361"/>
                  <a:pt x="323385" y="1103971"/>
                </a:cubicBezTo>
                <a:cubicBezTo>
                  <a:pt x="333850" y="1102958"/>
                  <a:pt x="336673" y="1087077"/>
                  <a:pt x="345688" y="1081668"/>
                </a:cubicBezTo>
                <a:cubicBezTo>
                  <a:pt x="355767" y="1075620"/>
                  <a:pt x="367990" y="1074234"/>
                  <a:pt x="379141" y="1070517"/>
                </a:cubicBezTo>
                <a:cubicBezTo>
                  <a:pt x="382858" y="1059366"/>
                  <a:pt x="384244" y="1047142"/>
                  <a:pt x="390292" y="1037063"/>
                </a:cubicBezTo>
                <a:cubicBezTo>
                  <a:pt x="395701" y="1028048"/>
                  <a:pt x="407893" y="1024165"/>
                  <a:pt x="412595" y="1014761"/>
                </a:cubicBezTo>
                <a:cubicBezTo>
                  <a:pt x="423108" y="993734"/>
                  <a:pt x="434897" y="947854"/>
                  <a:pt x="434897" y="947854"/>
                </a:cubicBezTo>
                <a:cubicBezTo>
                  <a:pt x="431180" y="843776"/>
                  <a:pt x="428585" y="739651"/>
                  <a:pt x="423746" y="635619"/>
                </a:cubicBezTo>
                <a:cubicBezTo>
                  <a:pt x="421150" y="579800"/>
                  <a:pt x="411233" y="524214"/>
                  <a:pt x="412595" y="468351"/>
                </a:cubicBezTo>
                <a:cubicBezTo>
                  <a:pt x="419574" y="182219"/>
                  <a:pt x="379950" y="251680"/>
                  <a:pt x="468351" y="133815"/>
                </a:cubicBezTo>
                <a:cubicBezTo>
                  <a:pt x="475697" y="111776"/>
                  <a:pt x="482152" y="82629"/>
                  <a:pt x="501805" y="66907"/>
                </a:cubicBezTo>
                <a:cubicBezTo>
                  <a:pt x="509232" y="60965"/>
                  <a:pt x="576747" y="45495"/>
                  <a:pt x="579863" y="44605"/>
                </a:cubicBezTo>
                <a:cubicBezTo>
                  <a:pt x="632168" y="29661"/>
                  <a:pt x="598446" y="36641"/>
                  <a:pt x="657922" y="11151"/>
                </a:cubicBezTo>
                <a:cubicBezTo>
                  <a:pt x="668726" y="6521"/>
                  <a:pt x="680224" y="3717"/>
                  <a:pt x="691375" y="0"/>
                </a:cubicBezTo>
                <a:lnTo>
                  <a:pt x="1048214" y="11151"/>
                </a:lnTo>
                <a:cubicBezTo>
                  <a:pt x="1089355" y="17028"/>
                  <a:pt x="1121529" y="50536"/>
                  <a:pt x="1159727" y="66907"/>
                </a:cubicBezTo>
                <a:cubicBezTo>
                  <a:pt x="1200182" y="84245"/>
                  <a:pt x="1231029" y="100024"/>
                  <a:pt x="1271239" y="111512"/>
                </a:cubicBezTo>
                <a:cubicBezTo>
                  <a:pt x="1287921" y="116278"/>
                  <a:pt x="1331466" y="124899"/>
                  <a:pt x="1349297" y="133815"/>
                </a:cubicBezTo>
                <a:cubicBezTo>
                  <a:pt x="1361284" y="139809"/>
                  <a:pt x="1371600" y="148683"/>
                  <a:pt x="1382751" y="156117"/>
                </a:cubicBezTo>
                <a:cubicBezTo>
                  <a:pt x="1404553" y="188821"/>
                  <a:pt x="1406971" y="186092"/>
                  <a:pt x="1416205" y="223024"/>
                </a:cubicBezTo>
                <a:cubicBezTo>
                  <a:pt x="1417107" y="226630"/>
                  <a:pt x="1416205" y="230459"/>
                  <a:pt x="1416205" y="234176"/>
                </a:cubicBezTo>
              </a:path>
            </a:pathLst>
          </a:custGeom>
          <a:ln w="22225">
            <a:solidFill>
              <a:schemeClr val="accent1">
                <a:lumMod val="2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Freeform 37"/>
          <p:cNvSpPr/>
          <p:nvPr/>
        </p:nvSpPr>
        <p:spPr>
          <a:xfrm>
            <a:off x="4828478" y="5097966"/>
            <a:ext cx="2241395" cy="745273"/>
          </a:xfrm>
          <a:custGeom>
            <a:avLst/>
            <a:gdLst>
              <a:gd name="connsiteX0" fmla="*/ 0 w 2241395"/>
              <a:gd name="connsiteY0" fmla="*/ 745273 h 745273"/>
              <a:gd name="connsiteX1" fmla="*/ 512956 w 2241395"/>
              <a:gd name="connsiteY1" fmla="*/ 477644 h 745273"/>
              <a:gd name="connsiteX2" fmla="*/ 847493 w 2241395"/>
              <a:gd name="connsiteY2" fmla="*/ 143107 h 745273"/>
              <a:gd name="connsiteX3" fmla="*/ 1616927 w 2241395"/>
              <a:gd name="connsiteY3" fmla="*/ 20444 h 745273"/>
              <a:gd name="connsiteX4" fmla="*/ 2241395 w 2241395"/>
              <a:gd name="connsiteY4" fmla="*/ 20444 h 7452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41395" h="745273">
                <a:moveTo>
                  <a:pt x="0" y="745273"/>
                </a:moveTo>
                <a:cubicBezTo>
                  <a:pt x="185853" y="661639"/>
                  <a:pt x="371707" y="578005"/>
                  <a:pt x="512956" y="477644"/>
                </a:cubicBezTo>
                <a:cubicBezTo>
                  <a:pt x="654205" y="377283"/>
                  <a:pt x="663498" y="219307"/>
                  <a:pt x="847493" y="143107"/>
                </a:cubicBezTo>
                <a:cubicBezTo>
                  <a:pt x="1031488" y="66907"/>
                  <a:pt x="1384610" y="40888"/>
                  <a:pt x="1616927" y="20444"/>
                </a:cubicBezTo>
                <a:cubicBezTo>
                  <a:pt x="1849244" y="0"/>
                  <a:pt x="2045319" y="10222"/>
                  <a:pt x="2241395" y="20444"/>
                </a:cubicBezTo>
              </a:path>
            </a:pathLst>
          </a:custGeom>
          <a:ln w="63500" cmpd="dbl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7086600" y="4572000"/>
            <a:ext cx="1828800" cy="12003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Mass Analyzer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1981200" y="4343400"/>
            <a:ext cx="2590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Electrospray</a:t>
            </a:r>
            <a:r>
              <a:rPr lang="en-US" dirty="0" smtClean="0"/>
              <a:t> source</a:t>
            </a:r>
            <a:endParaRPr lang="en-US" dirty="0"/>
          </a:p>
        </p:txBody>
      </p:sp>
      <p:sp>
        <p:nvSpPr>
          <p:cNvPr id="41" name="Isosceles Triangle 40"/>
          <p:cNvSpPr/>
          <p:nvPr/>
        </p:nvSpPr>
        <p:spPr>
          <a:xfrm>
            <a:off x="3657600" y="5486400"/>
            <a:ext cx="152400" cy="914400"/>
          </a:xfrm>
          <a:prstGeom prst="triangle">
            <a:avLst/>
          </a:prstGeom>
          <a:solidFill>
            <a:schemeClr val="accent1">
              <a:alpha val="49000"/>
            </a:schemeClr>
          </a:solidFill>
          <a:scene3d>
            <a:camera prst="orthographicFront">
              <a:rot lat="0" lon="0" rev="420000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/>
          <p:cNvSpPr txBox="1"/>
          <p:nvPr/>
        </p:nvSpPr>
        <p:spPr>
          <a:xfrm>
            <a:off x="4648200" y="44958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vacuum line to mass analyzer</a:t>
            </a:r>
            <a:endParaRPr lang="en-US" dirty="0"/>
          </a:p>
        </p:txBody>
      </p:sp>
      <p:sp>
        <p:nvSpPr>
          <p:cNvPr id="43" name="TextBox 42"/>
          <p:cNvSpPr txBox="1"/>
          <p:nvPr/>
        </p:nvSpPr>
        <p:spPr>
          <a:xfrm>
            <a:off x="3962400" y="57912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</a:t>
            </a:r>
            <a:r>
              <a:rPr lang="en-US" baseline="30000" dirty="0" smtClean="0"/>
              <a:t>+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40752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2.22222E-6 L 0.08333 -0.02222 " pathEditMode="relative" rAng="0" ptsTypes="AA">
                                      <p:cBhvr>
                                        <p:cTn id="79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200" y="-1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31" grpId="0" uiExpand="1" animBg="1"/>
      <p:bldP spid="32" grpId="0" animBg="1"/>
      <p:bldP spid="33" grpId="0"/>
      <p:bldP spid="34" grpId="0" animBg="1"/>
      <p:bldP spid="35" grpId="0"/>
      <p:bldP spid="37" grpId="0" uiExpand="1" animBg="1"/>
      <p:bldP spid="38" grpId="0" animBg="1"/>
      <p:bldP spid="39" grpId="0" animBg="1"/>
      <p:bldP spid="40" grpId="0" uiExpand="1"/>
      <p:bldP spid="41" grpId="0" animBg="1"/>
      <p:bldP spid="42" grpId="0"/>
      <p:bldP spid="43" grpId="0"/>
      <p:bldP spid="4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Mass Spectrometry</a:t>
            </a:r>
            <a:br>
              <a:rPr lang="en-US" alt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Ion Source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latin typeface="Tahoma" pitchFamily="34" charset="0"/>
              </a:rPr>
              <a:t>Ion Sources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ahoma" pitchFamily="34" charset="0"/>
              </a:rPr>
              <a:t>For Liquids (continued)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ahoma" pitchFamily="34" charset="0"/>
              </a:rPr>
              <a:t>Atmospheric Pressure Chemical Ionization</a:t>
            </a:r>
          </a:p>
          <a:p>
            <a:pPr lvl="3">
              <a:lnSpc>
                <a:spcPct val="90000"/>
              </a:lnSpc>
            </a:pPr>
            <a:r>
              <a:rPr lang="en-US" dirty="0">
                <a:latin typeface="Tahoma" pitchFamily="34" charset="0"/>
              </a:rPr>
              <a:t>Liquid is sprayed as in ESI, but charging is from a corona needle nearby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dirty="0">
                <a:latin typeface="Tahoma" pitchFamily="34" charset="0"/>
              </a:rPr>
              <a:t>- More restricted to smaller sized molecules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latin typeface="Tahoma" pitchFamily="34" charset="0"/>
              </a:rPr>
              <a:t>For Solids</a:t>
            </a:r>
          </a:p>
          <a:p>
            <a:pPr lvl="2">
              <a:lnSpc>
                <a:spcPct val="90000"/>
              </a:lnSpc>
            </a:pPr>
            <a:r>
              <a:rPr lang="en-US" dirty="0">
                <a:latin typeface="Tahoma" pitchFamily="34" charset="0"/>
              </a:rPr>
              <a:t>Matrix Assisted Laser Desorption Ionization</a:t>
            </a:r>
          </a:p>
          <a:p>
            <a:pPr lvl="3">
              <a:lnSpc>
                <a:spcPct val="90000"/>
              </a:lnSpc>
            </a:pPr>
            <a:r>
              <a:rPr lang="en-US" dirty="0">
                <a:latin typeface="Tahoma" pitchFamily="34" charset="0"/>
              </a:rPr>
              <a:t>Ionization from Laser</a:t>
            </a:r>
          </a:p>
          <a:p>
            <a:pPr lvl="3">
              <a:lnSpc>
                <a:spcPct val="90000"/>
              </a:lnSpc>
            </a:pPr>
            <a:r>
              <a:rPr lang="en-US" dirty="0">
                <a:latin typeface="Tahoma" pitchFamily="34" charset="0"/>
              </a:rPr>
              <a:t>Samples normally doped with compound that absorbs light strongly (to cause intense heating/ionization)</a:t>
            </a:r>
          </a:p>
        </p:txBody>
      </p:sp>
    </p:spTree>
    <p:extLst>
      <p:ext uri="{BB962C8B-B14F-4D97-AF65-F5344CB8AC3E}">
        <p14:creationId xmlns:p14="http://schemas.microsoft.com/office/powerpoint/2010/main" val="4187135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Mass Spectrometry</a:t>
            </a:r>
            <a:br>
              <a:rPr lang="en-US" alt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Ion Source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ahoma" pitchFamily="34" charset="0"/>
              </a:rPr>
              <a:t>For Elemental Analysis</a:t>
            </a:r>
          </a:p>
          <a:p>
            <a:pPr lvl="1"/>
            <a:r>
              <a:rPr lang="en-US" dirty="0">
                <a:latin typeface="Tahoma" pitchFamily="34" charset="0"/>
              </a:rPr>
              <a:t>Inductively Coupled Plasma</a:t>
            </a:r>
          </a:p>
          <a:p>
            <a:pPr lvl="2"/>
            <a:r>
              <a:rPr lang="en-US" dirty="0">
                <a:latin typeface="Tahoma" pitchFamily="34" charset="0"/>
              </a:rPr>
              <a:t>Produces ions as well as atoms used in ICP-AES</a:t>
            </a:r>
          </a:p>
          <a:p>
            <a:pPr lvl="2"/>
            <a:r>
              <a:rPr lang="en-US" dirty="0">
                <a:latin typeface="Tahoma" pitchFamily="34" charset="0"/>
              </a:rPr>
              <a:t>Most sensitive method of elemental analysis</a:t>
            </a:r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600200" y="4572000"/>
            <a:ext cx="762000" cy="228600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" name="Freeform 5"/>
          <p:cNvSpPr>
            <a:spLocks/>
          </p:cNvSpPr>
          <p:nvPr/>
        </p:nvSpPr>
        <p:spPr bwMode="auto">
          <a:xfrm rot="5400000">
            <a:off x="2400300" y="4486275"/>
            <a:ext cx="304800" cy="381000"/>
          </a:xfrm>
          <a:custGeom>
            <a:avLst/>
            <a:gdLst>
              <a:gd name="T0" fmla="*/ 2147483647 w 776"/>
              <a:gd name="T1" fmla="*/ 2147483647 h 752"/>
              <a:gd name="T2" fmla="*/ 2147483647 w 776"/>
              <a:gd name="T3" fmla="*/ 2147483647 h 752"/>
              <a:gd name="T4" fmla="*/ 2147483647 w 776"/>
              <a:gd name="T5" fmla="*/ 2147483647 h 752"/>
              <a:gd name="T6" fmla="*/ 2147483647 w 776"/>
              <a:gd name="T7" fmla="*/ 2147483647 h 752"/>
              <a:gd name="T8" fmla="*/ 2147483647 w 776"/>
              <a:gd name="T9" fmla="*/ 2147483647 h 752"/>
              <a:gd name="T10" fmla="*/ 2147483647 w 776"/>
              <a:gd name="T11" fmla="*/ 2147483647 h 752"/>
              <a:gd name="T12" fmla="*/ 2147483647 w 776"/>
              <a:gd name="T13" fmla="*/ 2147483647 h 75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w 776"/>
              <a:gd name="T22" fmla="*/ 0 h 752"/>
              <a:gd name="T23" fmla="*/ 776 w 776"/>
              <a:gd name="T24" fmla="*/ 752 h 752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T21" t="T22" r="T23" b="T24"/>
            <a:pathLst>
              <a:path w="776" h="752">
                <a:moveTo>
                  <a:pt x="144" y="752"/>
                </a:moveTo>
                <a:cubicBezTo>
                  <a:pt x="104" y="704"/>
                  <a:pt x="64" y="656"/>
                  <a:pt x="48" y="608"/>
                </a:cubicBezTo>
                <a:cubicBezTo>
                  <a:pt x="32" y="560"/>
                  <a:pt x="0" y="560"/>
                  <a:pt x="48" y="464"/>
                </a:cubicBezTo>
                <a:cubicBezTo>
                  <a:pt x="96" y="368"/>
                  <a:pt x="240" y="64"/>
                  <a:pt x="336" y="32"/>
                </a:cubicBezTo>
                <a:cubicBezTo>
                  <a:pt x="432" y="0"/>
                  <a:pt x="552" y="192"/>
                  <a:pt x="624" y="272"/>
                </a:cubicBezTo>
                <a:cubicBezTo>
                  <a:pt x="696" y="352"/>
                  <a:pt x="760" y="432"/>
                  <a:pt x="768" y="512"/>
                </a:cubicBezTo>
                <a:cubicBezTo>
                  <a:pt x="776" y="592"/>
                  <a:pt x="688" y="712"/>
                  <a:pt x="672" y="752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3048000" y="3962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>
            <a:off x="2895600" y="4419600"/>
            <a:ext cx="1524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895600" y="4724400"/>
            <a:ext cx="152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3048000" y="48768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Line 11"/>
          <p:cNvSpPr>
            <a:spLocks noChangeShapeType="1"/>
          </p:cNvSpPr>
          <p:nvPr/>
        </p:nvSpPr>
        <p:spPr bwMode="auto">
          <a:xfrm>
            <a:off x="3124200" y="4724400"/>
            <a:ext cx="685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1" name="Text Box 12"/>
          <p:cNvSpPr txBox="1">
            <a:spLocks noChangeArrowheads="1"/>
          </p:cNvSpPr>
          <p:nvPr/>
        </p:nvSpPr>
        <p:spPr bwMode="auto">
          <a:xfrm>
            <a:off x="1371600" y="5410200"/>
            <a:ext cx="13716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skimmer cone</a:t>
            </a:r>
          </a:p>
        </p:txBody>
      </p:sp>
      <p:sp>
        <p:nvSpPr>
          <p:cNvPr id="12" name="Line 13"/>
          <p:cNvSpPr>
            <a:spLocks noChangeShapeType="1"/>
          </p:cNvSpPr>
          <p:nvPr/>
        </p:nvSpPr>
        <p:spPr bwMode="auto">
          <a:xfrm flipV="1">
            <a:off x="2438400" y="4800600"/>
            <a:ext cx="3810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3962400" y="4495800"/>
            <a:ext cx="16764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to mass analyzer</a:t>
            </a:r>
          </a:p>
        </p:txBody>
      </p:sp>
    </p:spTree>
    <p:extLst>
      <p:ext uri="{BB962C8B-B14F-4D97-AF65-F5344CB8AC3E}">
        <p14:creationId xmlns:p14="http://schemas.microsoft.com/office/powerpoint/2010/main" val="2956768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 animBg="1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 smtClean="0">
                <a:latin typeface="Tahoma" pitchFamily="34" charset="0"/>
              </a:rPr>
              <a:t>Mass Spectrometry</a:t>
            </a:r>
            <a:br>
              <a:rPr lang="en-US" sz="4000" smtClean="0">
                <a:latin typeface="Tahoma" pitchFamily="34" charset="0"/>
              </a:rPr>
            </a:br>
            <a:r>
              <a:rPr lang="en-US" sz="4000" smtClean="0">
                <a:latin typeface="Tahoma" pitchFamily="34" charset="0"/>
              </a:rPr>
              <a:t>Questions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Which ionization method can be achieved on solid samples (without changing phase)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If one is using GC and concerned about detecting the “parent” ion of a compound that can fragment easily, which ionization method should be used?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For a large, polar non-volatile molecule being separated by HPLC, which ionization method should be used?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When analyzing a large isolated peptide by ESI-MS, multiple peaks are observed (at smaller than parent ion m/z numbers).  What is a possible cause for this?</a:t>
            </a:r>
          </a:p>
          <a:p>
            <a:pPr marL="609600" indent="-609600">
              <a:lnSpc>
                <a:spcPct val="80000"/>
              </a:lnSpc>
              <a:buFontTx/>
              <a:buAutoNum type="arabicPeriod"/>
            </a:pPr>
            <a:r>
              <a:rPr lang="en-US" sz="2400" dirty="0" smtClean="0">
                <a:latin typeface="Tahoma" pitchFamily="34" charset="0"/>
              </a:rPr>
              <a:t>What ionization method should be used to analyze for lead (</a:t>
            </a:r>
            <a:r>
              <a:rPr lang="en-US" sz="2400" dirty="0" err="1" smtClean="0">
                <a:latin typeface="Tahoma" pitchFamily="34" charset="0"/>
              </a:rPr>
              <a:t>Pb</a:t>
            </a:r>
            <a:r>
              <a:rPr lang="en-US" sz="2400" smtClean="0">
                <a:latin typeface="Tahoma" pitchFamily="34" charset="0"/>
              </a:rPr>
              <a:t>) in a sample?</a:t>
            </a:r>
          </a:p>
        </p:txBody>
      </p:sp>
    </p:spTree>
    <p:extLst>
      <p:ext uri="{BB962C8B-B14F-4D97-AF65-F5344CB8AC3E}">
        <p14:creationId xmlns:p14="http://schemas.microsoft.com/office/powerpoint/2010/main" val="275983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latin typeface="Tahoma" charset="0"/>
                <a:cs typeface="Tahoma" charset="0"/>
              </a:rPr>
              <a:t>Announcements</a:t>
            </a: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Homework 2.2 Additional Problems - Due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Quiz Today (after Announcements)</a:t>
            </a: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4/18 Lecture – will go back to rest of NMR (interpretation examples and instrumentation), then continue on Mass Spectrometry</a:t>
            </a:r>
            <a:endParaRPr lang="en-US" altLang="en-US" sz="2800" dirty="0" smtClean="0">
              <a:solidFill>
                <a:srgbClr val="FF0000"/>
              </a:solidFill>
              <a:latin typeface="Tahoma" charset="0"/>
              <a:cs typeface="Tahoma" charset="0"/>
            </a:endParaRPr>
          </a:p>
          <a:p>
            <a:pPr eaLnBrk="1" hangingPunct="1"/>
            <a:r>
              <a:rPr lang="en-US" altLang="en-US" sz="2800" dirty="0" smtClean="0">
                <a:latin typeface="Tahoma" charset="0"/>
                <a:cs typeface="Tahoma" charset="0"/>
              </a:rPr>
              <a:t>Today’s Lecture</a:t>
            </a:r>
          </a:p>
          <a:p>
            <a:pPr lvl="1" eaLnBrk="1" hangingPunct="1"/>
            <a:r>
              <a:rPr lang="en-US" altLang="en-US" sz="2400" dirty="0" smtClean="0">
                <a:latin typeface="Tahoma" charset="0"/>
                <a:cs typeface="Tahoma" charset="0"/>
              </a:rPr>
              <a:t>Mass Spectrometry (Harris Ch. 21)</a:t>
            </a:r>
          </a:p>
        </p:txBody>
      </p:sp>
    </p:spTree>
    <p:extLst>
      <p:ext uri="{BB962C8B-B14F-4D97-AF65-F5344CB8AC3E}">
        <p14:creationId xmlns:p14="http://schemas.microsoft.com/office/powerpoint/2010/main" val="2177974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charset="0"/>
              </a:rPr>
              <a:t>Mass Spectrometry</a:t>
            </a:r>
            <a:br>
              <a:rPr lang="en-US" altLang="en-US" dirty="0">
                <a:latin typeface="Tahoma" charset="0"/>
              </a:rPr>
            </a:br>
            <a:r>
              <a:rPr lang="en-US" altLang="en-US" sz="3600" dirty="0">
                <a:latin typeface="Tahoma" charset="0"/>
              </a:rPr>
              <a:t>Introduction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Tahoma" charset="0"/>
              </a:rPr>
              <a:t>Main information given</a:t>
            </a:r>
          </a:p>
          <a:p>
            <a:pPr lvl="1"/>
            <a:r>
              <a:rPr lang="en-US" altLang="en-US" dirty="0">
                <a:latin typeface="Tahoma" charset="0"/>
              </a:rPr>
              <a:t>molecular weight</a:t>
            </a:r>
          </a:p>
          <a:p>
            <a:pPr lvl="1"/>
            <a:r>
              <a:rPr lang="en-US" altLang="en-US" dirty="0">
                <a:latin typeface="Tahoma" charset="0"/>
              </a:rPr>
              <a:t>number of specific elements (based on isotope peaks)</a:t>
            </a:r>
          </a:p>
          <a:p>
            <a:pPr lvl="1"/>
            <a:r>
              <a:rPr lang="en-US" altLang="en-US" dirty="0">
                <a:latin typeface="Tahoma" charset="0"/>
              </a:rPr>
              <a:t>molecular formula (with high resolution MS)</a:t>
            </a:r>
          </a:p>
          <a:p>
            <a:pPr lvl="1"/>
            <a:r>
              <a:rPr lang="en-US" altLang="en-US" dirty="0">
                <a:latin typeface="Tahoma" charset="0"/>
              </a:rPr>
              <a:t>reproducible fragment patterns (to get clues about functional groups and/or arrangement of components or to confirm compound identity)</a:t>
            </a:r>
          </a:p>
        </p:txBody>
      </p:sp>
    </p:spTree>
    <p:extLst>
      <p:ext uri="{BB962C8B-B14F-4D97-AF65-F5344CB8AC3E}">
        <p14:creationId xmlns:p14="http://schemas.microsoft.com/office/powerpoint/2010/main" val="345513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charset="0"/>
              </a:rPr>
              <a:t>Mass Spectrometry</a:t>
            </a:r>
            <a:br>
              <a:rPr lang="en-US" altLang="en-US" dirty="0">
                <a:latin typeface="Tahoma" charset="0"/>
              </a:rPr>
            </a:br>
            <a:r>
              <a:rPr lang="en-US" altLang="en-US" sz="3600" dirty="0">
                <a:latin typeface="Tahoma" charset="0"/>
              </a:rPr>
              <a:t>Main Components to Instruments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latin typeface="Tahoma" charset="0"/>
              </a:rPr>
              <a:t>Ionization Source (must produce ions in gas phase)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latin typeface="Tahoma" charset="0"/>
              </a:rPr>
              <a:t>Separation of Ions (Mass Filter)</a:t>
            </a: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dirty="0">
                <a:latin typeface="Tahoma" charset="0"/>
              </a:rPr>
              <a:t>Detection of Ions</a:t>
            </a:r>
          </a:p>
          <a:p>
            <a:pPr marL="465138" indent="0">
              <a:lnSpc>
                <a:spcPct val="90000"/>
              </a:lnSpc>
              <a:buNone/>
            </a:pPr>
            <a:r>
              <a:rPr lang="en-US" altLang="en-US" dirty="0" smtClean="0">
                <a:latin typeface="Tahoma" charset="0"/>
              </a:rPr>
              <a:t>Note</a:t>
            </a:r>
            <a:r>
              <a:rPr lang="en-US" altLang="en-US" dirty="0">
                <a:latin typeface="Tahoma" charset="0"/>
              </a:rPr>
              <a:t>: most common instruments run in order 1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altLang="en-US" dirty="0">
                <a:latin typeface="Tahoma" charset="0"/>
              </a:rPr>
              <a:t> 2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altLang="en-US" dirty="0">
                <a:latin typeface="Tahoma" charset="0"/>
              </a:rPr>
              <a:t> 3, but additional fragmentation to generate different ions can occur after step 2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en-US" altLang="en-US" dirty="0">
                <a:latin typeface="Tahoma" charset="0"/>
              </a:rPr>
              <a:t>	(1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altLang="en-US" dirty="0">
                <a:latin typeface="Tahoma" charset="0"/>
              </a:rPr>
              <a:t> 2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altLang="en-US" dirty="0">
                <a:latin typeface="Tahoma" charset="0"/>
              </a:rPr>
              <a:t> 1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altLang="en-US" dirty="0">
                <a:latin typeface="Tahoma" charset="0"/>
              </a:rPr>
              <a:t> 2 </a:t>
            </a:r>
            <a:r>
              <a:rPr lang="en-US" altLang="en-US" dirty="0">
                <a:latin typeface="Times New Roman" pitchFamily="18" charset="0"/>
                <a:cs typeface="Times New Roman" pitchFamily="18" charset="0"/>
              </a:rPr>
              <a:t>→</a:t>
            </a:r>
            <a:r>
              <a:rPr lang="en-US" altLang="en-US" dirty="0">
                <a:latin typeface="Tahoma" charset="0"/>
              </a:rPr>
              <a:t> </a:t>
            </a:r>
            <a:r>
              <a:rPr lang="en-US" altLang="en-US" dirty="0" smtClean="0">
                <a:latin typeface="Tahoma" charset="0"/>
              </a:rPr>
              <a:t>3)</a:t>
            </a:r>
          </a:p>
          <a:p>
            <a:pPr marL="465138" indent="0">
              <a:lnSpc>
                <a:spcPct val="90000"/>
              </a:lnSpc>
              <a:buFontTx/>
              <a:buNone/>
            </a:pPr>
            <a:r>
              <a:rPr lang="en-US" altLang="en-US" dirty="0" smtClean="0">
                <a:latin typeface="Tahoma" charset="0"/>
              </a:rPr>
              <a:t>Common </a:t>
            </a:r>
            <a:r>
              <a:rPr lang="en-US" altLang="en-US" dirty="0">
                <a:latin typeface="Tahoma" charset="0"/>
              </a:rPr>
              <a:t>as chromatographic detector</a:t>
            </a:r>
          </a:p>
        </p:txBody>
      </p:sp>
    </p:spTree>
    <p:extLst>
      <p:ext uri="{BB962C8B-B14F-4D97-AF65-F5344CB8AC3E}">
        <p14:creationId xmlns:p14="http://schemas.microsoft.com/office/powerpoint/2010/main" val="4292680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>
                <a:latin typeface="Tahoma" charset="0"/>
              </a:rPr>
              <a:t>Mass Spectrometry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Overview of Component Types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smtClean="0">
                <a:latin typeface="Tahoma" charset="0"/>
              </a:rPr>
              <a:t>Ionization Types</a:t>
            </a:r>
          </a:p>
          <a:p>
            <a:pPr>
              <a:buFontTx/>
              <a:buNone/>
            </a:pPr>
            <a:endParaRPr lang="en-US" altLang="en-US" sz="2400" smtClean="0">
              <a:latin typeface="Tahoma" charset="0"/>
            </a:endParaRPr>
          </a:p>
          <a:p>
            <a:pPr>
              <a:buFontTx/>
              <a:buNone/>
            </a:pPr>
            <a:endParaRPr lang="en-US" altLang="en-US" sz="2400" smtClean="0">
              <a:latin typeface="Tahoma" charset="0"/>
            </a:endParaRPr>
          </a:p>
          <a:p>
            <a:pPr>
              <a:buFontTx/>
              <a:buNone/>
            </a:pPr>
            <a:endParaRPr lang="en-US" altLang="en-US" sz="2400" smtClean="0">
              <a:latin typeface="Tahoma" charset="0"/>
            </a:endParaRPr>
          </a:p>
          <a:p>
            <a:pPr>
              <a:buFontTx/>
              <a:buNone/>
            </a:pPr>
            <a:endParaRPr lang="en-US" altLang="en-US" sz="2400" smtClean="0">
              <a:latin typeface="Tahoma" charset="0"/>
            </a:endParaRPr>
          </a:p>
          <a:p>
            <a:pPr>
              <a:buFontTx/>
              <a:buNone/>
            </a:pPr>
            <a:endParaRPr lang="en-US" altLang="en-US" sz="2400" smtClean="0">
              <a:latin typeface="Tahoma" charset="0"/>
            </a:endParaRPr>
          </a:p>
        </p:txBody>
      </p:sp>
      <p:graphicFrame>
        <p:nvGraphicFramePr>
          <p:cNvPr id="130052" name="Group 4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478321027"/>
              </p:ext>
            </p:extLst>
          </p:nvPr>
        </p:nvGraphicFramePr>
        <p:xfrm>
          <a:off x="685800" y="2209800"/>
          <a:ext cx="6477000" cy="3592612"/>
        </p:xfrm>
        <a:graphic>
          <a:graphicData uri="http://schemas.openxmlformats.org/drawingml/2006/table">
            <a:tbl>
              <a:tblPr/>
              <a:tblGrid>
                <a:gridCol w="215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78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Phase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Fragmentation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ICP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Liquid feed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Gives elements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Electron Impact (EI)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lots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9187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Chemical Ionization (CI)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gas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some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9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Electrospray (ESI)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liquid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very little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2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APCI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liquid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some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2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MALDI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solid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some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232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DESI</a:t>
                      </a:r>
                    </a:p>
                  </a:txBody>
                  <a:tcPr marT="45725" marB="4572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Portable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Very little</a:t>
                      </a:r>
                    </a:p>
                  </a:txBody>
                  <a:tcPr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7390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charset="0"/>
              </a:rPr>
              <a:t>Mass Spectrometry</a:t>
            </a:r>
            <a:br>
              <a:rPr lang="en-US" altLang="en-US" dirty="0">
                <a:latin typeface="Tahoma" charset="0"/>
              </a:rPr>
            </a:br>
            <a:r>
              <a:rPr lang="en-US" altLang="en-US" sz="3600" dirty="0" smtClean="0">
                <a:latin typeface="Tahoma" charset="0"/>
              </a:rPr>
              <a:t>Overview of Component Types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Tahoma" charset="0"/>
              </a:rPr>
              <a:t>Separation Types (Ion Filters)</a:t>
            </a:r>
          </a:p>
        </p:txBody>
      </p:sp>
      <p:graphicFrame>
        <p:nvGraphicFramePr>
          <p:cNvPr id="4" name="Group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8505126"/>
              </p:ext>
            </p:extLst>
          </p:nvPr>
        </p:nvGraphicFramePr>
        <p:xfrm>
          <a:off x="381000" y="2362200"/>
          <a:ext cx="8229600" cy="3200330"/>
        </p:xfrm>
        <a:graphic>
          <a:graphicData uri="http://schemas.openxmlformats.org/drawingml/2006/table">
            <a:tbl>
              <a:tblPr/>
              <a:tblGrid>
                <a:gridCol w="228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1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Speed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Basis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Cost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Magnetic Sector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slow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Acceleration in magnetic field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moderate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Double Focusing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slow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Magnetic plus electric field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high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Quadrupole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fast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Passage through ac electric field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moderate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Ion trap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fast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Orbit in quadrupole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moderate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572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Time-of-Flight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very fast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Time to travel through tube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moderate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001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Newer High Resolution (FTICR*, </a:t>
                      </a:r>
                      <a:r>
                        <a:rPr kumimoji="0" 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orbitrap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)</a:t>
                      </a:r>
                    </a:p>
                  </a:txBody>
                  <a:tcPr marT="45715" marB="4571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varies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Various, usually involving orbits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high</a:t>
                      </a:r>
                    </a:p>
                  </a:txBody>
                  <a:tcPr marT="45715" marB="4571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" name="Text Box 46"/>
          <p:cNvSpPr txBox="1">
            <a:spLocks noChangeArrowheads="1"/>
          </p:cNvSpPr>
          <p:nvPr/>
        </p:nvSpPr>
        <p:spPr bwMode="auto">
          <a:xfrm>
            <a:off x="631371" y="5853113"/>
            <a:ext cx="662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/>
              <a:t>In addition, there are 2D MS, such as quadrupole - quadrupole</a:t>
            </a:r>
          </a:p>
        </p:txBody>
      </p:sp>
      <p:sp>
        <p:nvSpPr>
          <p:cNvPr id="6" name="Text Box 46"/>
          <p:cNvSpPr txBox="1">
            <a:spLocks noChangeArrowheads="1"/>
          </p:cNvSpPr>
          <p:nvPr/>
        </p:nvSpPr>
        <p:spPr bwMode="auto">
          <a:xfrm>
            <a:off x="783771" y="6219826"/>
            <a:ext cx="6629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dirty="0" smtClean="0"/>
              <a:t>*FTICR = Fourier Transform Ion Cyclotron Resonance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15379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en-US" sz="4000" smtClean="0">
                <a:latin typeface="Tahoma" charset="0"/>
              </a:rPr>
              <a:t>Mass Spectrometry</a:t>
            </a:r>
            <a:br>
              <a:rPr lang="en-US" altLang="en-US" sz="4000" smtClean="0">
                <a:latin typeface="Tahoma" charset="0"/>
              </a:rPr>
            </a:br>
            <a:r>
              <a:rPr lang="en-US" altLang="en-US" sz="3200" smtClean="0">
                <a:latin typeface="Tahoma" charset="0"/>
              </a:rPr>
              <a:t>Overview of Component Types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 smtClean="0">
                <a:latin typeface="Tahoma" charset="0"/>
              </a:rPr>
              <a:t>Detectors</a:t>
            </a:r>
          </a:p>
          <a:p>
            <a:pPr>
              <a:buFontTx/>
              <a:buNone/>
            </a:pPr>
            <a:endParaRPr lang="en-US" altLang="en-US" sz="2400" smtClean="0">
              <a:latin typeface="Tahoma" charset="0"/>
            </a:endParaRPr>
          </a:p>
          <a:p>
            <a:pPr>
              <a:buFontTx/>
              <a:buNone/>
            </a:pPr>
            <a:endParaRPr lang="en-US" altLang="en-US" sz="2400" smtClean="0">
              <a:latin typeface="Tahoma" charset="0"/>
            </a:endParaRPr>
          </a:p>
          <a:p>
            <a:pPr>
              <a:buFontTx/>
              <a:buNone/>
            </a:pPr>
            <a:endParaRPr lang="en-US" altLang="en-US" sz="2400" smtClean="0">
              <a:latin typeface="Tahoma" charset="0"/>
            </a:endParaRPr>
          </a:p>
          <a:p>
            <a:pPr>
              <a:buFontTx/>
              <a:buNone/>
            </a:pPr>
            <a:endParaRPr lang="en-US" altLang="en-US" sz="2400" smtClean="0">
              <a:latin typeface="Tahoma" charset="0"/>
            </a:endParaRPr>
          </a:p>
          <a:p>
            <a:pPr>
              <a:buFontTx/>
              <a:buNone/>
            </a:pPr>
            <a:endParaRPr lang="en-US" altLang="en-US" sz="2400" smtClean="0">
              <a:latin typeface="Tahoma" charset="0"/>
            </a:endParaRPr>
          </a:p>
        </p:txBody>
      </p:sp>
      <p:graphicFrame>
        <p:nvGraphicFramePr>
          <p:cNvPr id="132136" name="Group 40"/>
          <p:cNvGraphicFramePr>
            <a:graphicFrameLocks noGrp="1"/>
          </p:cNvGraphicFramePr>
          <p:nvPr>
            <p:ph sz="half" idx="4294967295"/>
          </p:nvPr>
        </p:nvGraphicFramePr>
        <p:xfrm>
          <a:off x="685800" y="2209800"/>
          <a:ext cx="6477000" cy="2487613"/>
        </p:xfrm>
        <a:graphic>
          <a:graphicData uri="http://schemas.openxmlformats.org/drawingml/2006/table">
            <a:tbl>
              <a:tblPr/>
              <a:tblGrid>
                <a:gridCol w="2159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59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7783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Internal Amplifications?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Faraday Cup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Isotope Ratio MS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2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Electron Multiplier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Fairly Common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Microchannel plate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Yes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Higher end instruments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Induction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No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Used in FT-ICR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21937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Mass Spectrometry</a:t>
            </a:r>
            <a:br>
              <a:rPr lang="en-US" alt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Ion Source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latin typeface="Tahoma" pitchFamily="34" charset="0"/>
              </a:rPr>
              <a:t>Gas Phase Sources</a:t>
            </a:r>
          </a:p>
          <a:p>
            <a:pPr lvl="1"/>
            <a:r>
              <a:rPr lang="en-US" altLang="en-US" dirty="0">
                <a:latin typeface="Tahoma" pitchFamily="34" charset="0"/>
              </a:rPr>
              <a:t>Electron Impact</a:t>
            </a:r>
          </a:p>
          <a:p>
            <a:pPr lvl="2"/>
            <a:r>
              <a:rPr lang="en-US" altLang="en-US" dirty="0">
                <a:latin typeface="Tahoma" pitchFamily="34" charset="0"/>
              </a:rPr>
              <a:t>M + e</a:t>
            </a:r>
            <a:r>
              <a:rPr lang="en-US" altLang="en-US" baseline="30000" dirty="0">
                <a:latin typeface="Tahoma" pitchFamily="34" charset="0"/>
              </a:rPr>
              <a:t>-</a:t>
            </a:r>
            <a:r>
              <a:rPr lang="en-US" altLang="en-US" dirty="0">
                <a:latin typeface="Tahoma" pitchFamily="34" charset="0"/>
              </a:rPr>
              <a:t> </a:t>
            </a:r>
            <a:r>
              <a:rPr lang="en-US" altLang="en-US" dirty="0">
                <a:cs typeface="Arial" pitchFamily="34" charset="0"/>
              </a:rPr>
              <a:t>→ M</a:t>
            </a:r>
            <a:r>
              <a:rPr lang="en-US" altLang="en-US" baseline="30000" dirty="0">
                <a:latin typeface="Tahoma" pitchFamily="34" charset="0"/>
              </a:rPr>
              <a:t>*+</a:t>
            </a:r>
            <a:r>
              <a:rPr lang="en-US" altLang="en-US" dirty="0">
                <a:cs typeface="Arial" pitchFamily="34" charset="0"/>
              </a:rPr>
              <a:t> + 2e</a:t>
            </a:r>
            <a:r>
              <a:rPr lang="en-US" altLang="en-US" baseline="30000" dirty="0">
                <a:latin typeface="Tahoma" pitchFamily="34" charset="0"/>
              </a:rPr>
              <a:t>-</a:t>
            </a:r>
            <a:endParaRPr lang="en-US" altLang="en-US" dirty="0">
              <a:cs typeface="Arial" pitchFamily="34" charset="0"/>
            </a:endParaRPr>
          </a:p>
          <a:p>
            <a:pPr lvl="2"/>
            <a:r>
              <a:rPr lang="en-US" altLang="en-US" dirty="0">
                <a:latin typeface="Tahoma" pitchFamily="34" charset="0"/>
              </a:rPr>
              <a:t>(electrons accelerated from hot filament source)</a:t>
            </a:r>
          </a:p>
          <a:p>
            <a:pPr lvl="2"/>
            <a:r>
              <a:rPr lang="en-US" altLang="en-US" dirty="0">
                <a:latin typeface="Tahoma" pitchFamily="34" charset="0"/>
              </a:rPr>
              <a:t>However, M</a:t>
            </a:r>
            <a:r>
              <a:rPr lang="en-US" altLang="en-US" baseline="30000" dirty="0">
                <a:latin typeface="Tahoma" pitchFamily="34" charset="0"/>
              </a:rPr>
              <a:t>*+</a:t>
            </a:r>
            <a:r>
              <a:rPr lang="en-US" altLang="en-US" dirty="0">
                <a:latin typeface="Tahoma" pitchFamily="34" charset="0"/>
              </a:rPr>
              <a:t> typically has extra energy and can undergo decomposition: M</a:t>
            </a:r>
            <a:r>
              <a:rPr lang="en-US" altLang="en-US" baseline="30000" dirty="0">
                <a:latin typeface="Tahoma" pitchFamily="34" charset="0"/>
              </a:rPr>
              <a:t>*+</a:t>
            </a:r>
            <a:r>
              <a:rPr lang="en-US" altLang="en-US" dirty="0">
                <a:latin typeface="Tahoma" pitchFamily="34" charset="0"/>
              </a:rPr>
              <a:t> </a:t>
            </a:r>
            <a:r>
              <a:rPr lang="en-US" altLang="en-US" dirty="0">
                <a:cs typeface="Arial" pitchFamily="34" charset="0"/>
              </a:rPr>
              <a:t>→ X</a:t>
            </a:r>
            <a:r>
              <a:rPr lang="en-US" altLang="en-US" baseline="30000" dirty="0">
                <a:latin typeface="Tahoma" pitchFamily="34" charset="0"/>
              </a:rPr>
              <a:t>+</a:t>
            </a:r>
            <a:r>
              <a:rPr lang="en-US" altLang="en-US" dirty="0">
                <a:latin typeface="Tahoma" pitchFamily="34" charset="0"/>
              </a:rPr>
              <a:t> + Y</a:t>
            </a:r>
            <a:r>
              <a:rPr lang="en-US" altLang="en-US" b="1" baseline="30000" dirty="0">
                <a:cs typeface="Tahoma" pitchFamily="34" charset="0"/>
              </a:rPr>
              <a:t>·</a:t>
            </a:r>
            <a:r>
              <a:rPr lang="en-US" altLang="en-US" dirty="0">
                <a:latin typeface="Tahoma" pitchFamily="34" charset="0"/>
              </a:rPr>
              <a:t> (where X and Y are fragments)</a:t>
            </a:r>
          </a:p>
          <a:p>
            <a:pPr lvl="2"/>
            <a:r>
              <a:rPr lang="en-US" altLang="en-US" dirty="0">
                <a:latin typeface="Tahoma" pitchFamily="34" charset="0"/>
              </a:rPr>
              <a:t>Only the charged fragments are seen, but often if M </a:t>
            </a:r>
            <a:r>
              <a:rPr lang="en-US" altLang="en-US" baseline="30000" dirty="0">
                <a:latin typeface="Tahoma" pitchFamily="34" charset="0"/>
              </a:rPr>
              <a:t>*+</a:t>
            </a:r>
            <a:r>
              <a:rPr lang="en-US" altLang="en-US" dirty="0">
                <a:latin typeface="Tahoma" pitchFamily="34" charset="0"/>
              </a:rPr>
              <a:t> </a:t>
            </a:r>
            <a:r>
              <a:rPr lang="en-US" altLang="en-US" dirty="0">
                <a:cs typeface="Arial" pitchFamily="34" charset="0"/>
              </a:rPr>
              <a:t>→ X</a:t>
            </a:r>
            <a:r>
              <a:rPr lang="en-US" altLang="en-US" baseline="30000" dirty="0">
                <a:latin typeface="Tahoma" pitchFamily="34" charset="0"/>
              </a:rPr>
              <a:t>+</a:t>
            </a:r>
            <a:r>
              <a:rPr lang="en-US" altLang="en-US" dirty="0">
                <a:latin typeface="Tahoma" pitchFamily="34" charset="0"/>
              </a:rPr>
              <a:t> + Y</a:t>
            </a:r>
            <a:r>
              <a:rPr lang="en-US" altLang="en-US" b="1" baseline="30000" dirty="0">
                <a:cs typeface="Tahoma" pitchFamily="34" charset="0"/>
              </a:rPr>
              <a:t>·</a:t>
            </a:r>
            <a:r>
              <a:rPr lang="en-US" altLang="en-US" dirty="0">
                <a:latin typeface="Tahoma" pitchFamily="34" charset="0"/>
              </a:rPr>
              <a:t>, it also may form </a:t>
            </a:r>
            <a:r>
              <a:rPr lang="en-US" altLang="en-US" dirty="0">
                <a:cs typeface="Arial" pitchFamily="34" charset="0"/>
              </a:rPr>
              <a:t>X</a:t>
            </a:r>
            <a:r>
              <a:rPr lang="en-US" altLang="en-US" b="1" baseline="30000" dirty="0">
                <a:cs typeface="Tahoma" pitchFamily="34" charset="0"/>
              </a:rPr>
              <a:t>·</a:t>
            </a:r>
            <a:r>
              <a:rPr lang="en-US" altLang="en-US" dirty="0">
                <a:latin typeface="Tahoma" pitchFamily="34" charset="0"/>
              </a:rPr>
              <a:t> + Y</a:t>
            </a:r>
            <a:r>
              <a:rPr lang="en-US" altLang="en-US" baseline="30000" dirty="0">
                <a:latin typeface="Tahoma" pitchFamily="34" charset="0"/>
                <a:cs typeface="Tahoma" pitchFamily="34" charset="0"/>
              </a:rPr>
              <a:t>+</a:t>
            </a:r>
            <a:r>
              <a:rPr lang="en-US" altLang="en-US" dirty="0">
                <a:latin typeface="Tahoma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69857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latin typeface="Tahoma" pitchFamily="34" charset="0"/>
              </a:rPr>
              <a:t>Mass Spectrometry</a:t>
            </a:r>
            <a:br>
              <a:rPr lang="en-US" altLang="en-US" dirty="0">
                <a:latin typeface="Tahoma" pitchFamily="34" charset="0"/>
              </a:rPr>
            </a:br>
            <a:r>
              <a:rPr lang="en-US" altLang="en-US" sz="3600" dirty="0">
                <a:latin typeface="Tahoma" pitchFamily="34" charset="0"/>
              </a:rPr>
              <a:t>Ion Source</a:t>
            </a:r>
            <a:endParaRPr lang="en-US" altLang="en-US" dirty="0" smtClean="0">
              <a:latin typeface="Tahoma" charset="0"/>
              <a:cs typeface="Tahoma" charset="0"/>
            </a:endParaRPr>
          </a:p>
        </p:txBody>
      </p:sp>
      <p:sp>
        <p:nvSpPr>
          <p:cNvPr id="7171" name="Content Placeholder 5"/>
          <p:cNvSpPr>
            <a:spLocks noGrp="1"/>
          </p:cNvSpPr>
          <p:nvPr>
            <p:ph idx="1"/>
          </p:nvPr>
        </p:nvSpPr>
        <p:spPr>
          <a:xfrm>
            <a:off x="457200" y="1600201"/>
            <a:ext cx="3962400" cy="2743200"/>
          </a:xfrm>
        </p:spPr>
        <p:txBody>
          <a:bodyPr/>
          <a:lstStyle/>
          <a:p>
            <a:r>
              <a:rPr lang="en-US" altLang="en-US" dirty="0"/>
              <a:t>EI Fragmentation Example:</a:t>
            </a:r>
          </a:p>
        </p:txBody>
      </p:sp>
      <p:sp>
        <p:nvSpPr>
          <p:cNvPr id="4" name="Line 4"/>
          <p:cNvSpPr>
            <a:spLocks noChangeShapeType="1"/>
          </p:cNvSpPr>
          <p:nvPr/>
        </p:nvSpPr>
        <p:spPr bwMode="auto">
          <a:xfrm flipH="1">
            <a:off x="1219200" y="31242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1219200" y="3124200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1219200" y="43434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" name="Line 7"/>
          <p:cNvSpPr>
            <a:spLocks noChangeShapeType="1"/>
          </p:cNvSpPr>
          <p:nvPr/>
        </p:nvSpPr>
        <p:spPr bwMode="auto">
          <a:xfrm flipH="1">
            <a:off x="2514600" y="31242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>
            <a:off x="2667000" y="3124200"/>
            <a:ext cx="0" cy="12192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9" name="Line 9"/>
          <p:cNvSpPr>
            <a:spLocks noChangeShapeType="1"/>
          </p:cNvSpPr>
          <p:nvPr/>
        </p:nvSpPr>
        <p:spPr bwMode="auto">
          <a:xfrm>
            <a:off x="2514600" y="43434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2667000" y="2895600"/>
            <a:ext cx="381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/>
              <a:t>+</a:t>
            </a:r>
          </a:p>
        </p:txBody>
      </p:sp>
      <p:sp>
        <p:nvSpPr>
          <p:cNvPr id="11" name="Freeform 11"/>
          <p:cNvSpPr>
            <a:spLocks/>
          </p:cNvSpPr>
          <p:nvPr/>
        </p:nvSpPr>
        <p:spPr bwMode="auto">
          <a:xfrm>
            <a:off x="1955800" y="4343400"/>
            <a:ext cx="1244600" cy="1206500"/>
          </a:xfrm>
          <a:custGeom>
            <a:avLst/>
            <a:gdLst>
              <a:gd name="T0" fmla="*/ 2147483647 w 784"/>
              <a:gd name="T1" fmla="*/ 0 h 760"/>
              <a:gd name="T2" fmla="*/ 2147483647 w 784"/>
              <a:gd name="T3" fmla="*/ 2147483647 h 760"/>
              <a:gd name="T4" fmla="*/ 2147483647 w 784"/>
              <a:gd name="T5" fmla="*/ 2147483647 h 760"/>
              <a:gd name="T6" fmla="*/ 2147483647 w 784"/>
              <a:gd name="T7" fmla="*/ 2147483647 h 760"/>
              <a:gd name="T8" fmla="*/ 0 60000 65536"/>
              <a:gd name="T9" fmla="*/ 0 60000 65536"/>
              <a:gd name="T10" fmla="*/ 0 60000 65536"/>
              <a:gd name="T11" fmla="*/ 0 60000 65536"/>
              <a:gd name="T12" fmla="*/ 0 w 784"/>
              <a:gd name="T13" fmla="*/ 0 h 760"/>
              <a:gd name="T14" fmla="*/ 784 w 784"/>
              <a:gd name="T15" fmla="*/ 760 h 76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784" h="760">
                <a:moveTo>
                  <a:pt x="64" y="0"/>
                </a:moveTo>
                <a:cubicBezTo>
                  <a:pt x="32" y="180"/>
                  <a:pt x="0" y="360"/>
                  <a:pt x="64" y="480"/>
                </a:cubicBezTo>
                <a:cubicBezTo>
                  <a:pt x="128" y="600"/>
                  <a:pt x="328" y="680"/>
                  <a:pt x="448" y="720"/>
                </a:cubicBezTo>
                <a:cubicBezTo>
                  <a:pt x="568" y="760"/>
                  <a:pt x="728" y="720"/>
                  <a:pt x="784" y="720"/>
                </a:cubicBezTo>
              </a:path>
            </a:pathLst>
          </a:cu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" name="Text Box 12"/>
          <p:cNvSpPr txBox="1">
            <a:spLocks noChangeArrowheads="1"/>
          </p:cNvSpPr>
          <p:nvPr/>
        </p:nvSpPr>
        <p:spPr bwMode="auto">
          <a:xfrm>
            <a:off x="5715000" y="3429000"/>
            <a:ext cx="2286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/>
              <a:t>charged fragment m/z = 43 (16 + 15 + 12)</a:t>
            </a: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5638800" y="5105400"/>
            <a:ext cx="22860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1600" dirty="0"/>
              <a:t>charged fragment m/z = 77 (5*13 + 12)</a:t>
            </a:r>
          </a:p>
        </p:txBody>
      </p:sp>
      <p:graphicFrame>
        <p:nvGraphicFramePr>
          <p:cNvPr id="14" name="Object 2"/>
          <p:cNvGraphicFramePr>
            <a:graphicFrameLocks noChangeAspect="1"/>
          </p:cNvGraphicFramePr>
          <p:nvPr/>
        </p:nvGraphicFramePr>
        <p:xfrm>
          <a:off x="1295400" y="3276600"/>
          <a:ext cx="4038600" cy="908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ChemSketch" r:id="rId4" imgW="4133088" imgH="929640" progId="ACD.ChemSketch.20">
                  <p:embed/>
                </p:oleObj>
              </mc:Choice>
              <mc:Fallback>
                <p:oleObj name="ChemSketch" r:id="rId4" imgW="4133088" imgH="929640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3276600"/>
                        <a:ext cx="4038600" cy="908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3"/>
          <p:cNvGraphicFramePr>
            <a:graphicFrameLocks noChangeAspect="1"/>
          </p:cNvGraphicFramePr>
          <p:nvPr/>
        </p:nvGraphicFramePr>
        <p:xfrm>
          <a:off x="3276600" y="5245100"/>
          <a:ext cx="1981200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1" name="ChemSketch" r:id="rId6" imgW="1932432" imgH="819912" progId="ACD.ChemSketch.20">
                  <p:embed/>
                </p:oleObj>
              </mc:Choice>
              <mc:Fallback>
                <p:oleObj name="ChemSketch" r:id="rId6" imgW="1932432" imgH="819912" progId="ACD.ChemSketch.2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5245100"/>
                        <a:ext cx="1981200" cy="8413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438400" y="6172200"/>
            <a:ext cx="3276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note: stable fragments (77 ion), tend not to greatly fragment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08625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/>
      <p:bldP spid="11" grpId="0" animBg="1"/>
      <p:bldP spid="12" grpId="0"/>
      <p:bldP spid="13" grpId="0"/>
      <p:bldP spid="1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4037</TotalTime>
  <Words>1044</Words>
  <Application>Microsoft Office PowerPoint</Application>
  <PresentationFormat>On-screen Show (4:3)</PresentationFormat>
  <Paragraphs>226</Paragraphs>
  <Slides>18</Slides>
  <Notes>15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Tahoma</vt:lpstr>
      <vt:lpstr>Times New Roman</vt:lpstr>
      <vt:lpstr>Default Design</vt:lpstr>
      <vt:lpstr>ChemSketch</vt:lpstr>
      <vt:lpstr>Chem. 133 – 4/13 Lecture</vt:lpstr>
      <vt:lpstr>Announcements</vt:lpstr>
      <vt:lpstr>Mass Spectrometry Introduction</vt:lpstr>
      <vt:lpstr>Mass Spectrometry Main Components to Instruments</vt:lpstr>
      <vt:lpstr>Mass Spectrometry Overview of Component Types</vt:lpstr>
      <vt:lpstr>Mass Spectrometry Overview of Component Types</vt:lpstr>
      <vt:lpstr>Mass Spectrometry Overview of Component Types</vt:lpstr>
      <vt:lpstr>Mass Spectrometry Ion Source</vt:lpstr>
      <vt:lpstr>Mass Spectrometry Ion Source</vt:lpstr>
      <vt:lpstr>Mass Spectrometry Ion Source</vt:lpstr>
      <vt:lpstr>Mass Spectrometry Ion Source</vt:lpstr>
      <vt:lpstr>Mass Spectrometry Ion Source</vt:lpstr>
      <vt:lpstr>Mass Spectrometry Ion Source</vt:lpstr>
      <vt:lpstr>Mass Spectrometry Ion Source</vt:lpstr>
      <vt:lpstr>Mass Spectrometry Ion Source</vt:lpstr>
      <vt:lpstr>Mass Spectrometry Ion Source</vt:lpstr>
      <vt:lpstr>Mass Spectrometry Ion Source</vt:lpstr>
      <vt:lpstr>Mass Spectrometry Questions</vt:lpstr>
    </vt:vector>
  </TitlesOfParts>
  <Company>CSUS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Chem. 31 – 9/15 Lecture</dc:title>
  <dc:creator>RDixon</dc:creator>
  <cp:lastModifiedBy>Dixon, Roy W</cp:lastModifiedBy>
  <cp:revision>339</cp:revision>
  <dcterms:created xsi:type="dcterms:W3CDTF">2005-09-14T19:27:31Z</dcterms:created>
  <dcterms:modified xsi:type="dcterms:W3CDTF">2017-04-12T23:13:29Z</dcterms:modified>
</cp:coreProperties>
</file>