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1" r:id="rId3"/>
    <p:sldId id="257" r:id="rId4"/>
    <p:sldId id="258" r:id="rId5"/>
    <p:sldId id="259" r:id="rId6"/>
    <p:sldId id="260" r:id="rId7"/>
    <p:sldId id="272" r:id="rId8"/>
    <p:sldId id="273" r:id="rId9"/>
    <p:sldId id="263" r:id="rId10"/>
    <p:sldId id="264" r:id="rId11"/>
    <p:sldId id="274" r:id="rId12"/>
    <p:sldId id="275" r:id="rId13"/>
    <p:sldId id="276" r:id="rId14"/>
    <p:sldId id="265" r:id="rId15"/>
    <p:sldId id="266" r:id="rId16"/>
    <p:sldId id="277" r:id="rId17"/>
    <p:sldId id="267" r:id="rId18"/>
    <p:sldId id="268" r:id="rId19"/>
    <p:sldId id="278" r:id="rId20"/>
    <p:sldId id="279" r:id="rId21"/>
    <p:sldId id="280" r:id="rId22"/>
    <p:sldId id="281" r:id="rId23"/>
    <p:sldId id="282" r:id="rId24"/>
    <p:sldId id="27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1CF61-F5BE-445C-9F02-1B4157C87C9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9A12E-AA70-4640-9C30-66533BE31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2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22343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344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5954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1304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1489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2603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034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0759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7999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5825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0158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4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5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53675-61B0-4A1F-99EC-D767DDC2B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5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1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2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4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6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7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1318F-13AE-440A-AFFC-A4644333E04E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3BFA6-413F-4033-883C-905CF567A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8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CHEM133</a:t>
            </a:r>
            <a:br>
              <a:rPr lang="en-US" dirty="0" smtClean="0"/>
            </a:br>
            <a:r>
              <a:rPr lang="en-US" dirty="0" smtClean="0"/>
              <a:t>Mass </a:t>
            </a:r>
            <a:r>
              <a:rPr lang="en-US" dirty="0" smtClean="0"/>
              <a:t>Spectrometry: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Lecture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4/13/2017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09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506775" y="1712764"/>
            <a:ext cx="11178450" cy="4992329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Mass Spectrometry-EI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Mass Spectrometry</a:t>
            </a:r>
            <a:br>
              <a:rPr lang="en-US" altLang="en-US" dirty="0"/>
            </a:br>
            <a:r>
              <a:rPr lang="en-US" altLang="en-US" sz="3600" dirty="0"/>
              <a:t>Ion Source</a:t>
            </a:r>
            <a:endParaRPr lang="en-US" altLang="en-US" dirty="0" smtClean="0"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1104900" y="1645444"/>
            <a:ext cx="3962400" cy="2743200"/>
          </a:xfrm>
        </p:spPr>
        <p:txBody>
          <a:bodyPr/>
          <a:lstStyle/>
          <a:p>
            <a:r>
              <a:rPr lang="en-US" altLang="en-US" dirty="0"/>
              <a:t>EI Fragmentation Example: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2743200" y="31242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743200" y="31242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743200" y="4343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4038600" y="31242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191000" y="31242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038600" y="4343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191000" y="2895601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+</a:t>
            </a: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3479800" y="4343400"/>
            <a:ext cx="1244600" cy="1206500"/>
          </a:xfrm>
          <a:custGeom>
            <a:avLst/>
            <a:gdLst>
              <a:gd name="T0" fmla="*/ 2147483647 w 784"/>
              <a:gd name="T1" fmla="*/ 0 h 760"/>
              <a:gd name="T2" fmla="*/ 2147483647 w 784"/>
              <a:gd name="T3" fmla="*/ 2147483647 h 760"/>
              <a:gd name="T4" fmla="*/ 2147483647 w 784"/>
              <a:gd name="T5" fmla="*/ 2147483647 h 760"/>
              <a:gd name="T6" fmla="*/ 2147483647 w 784"/>
              <a:gd name="T7" fmla="*/ 2147483647 h 760"/>
              <a:gd name="T8" fmla="*/ 0 60000 65536"/>
              <a:gd name="T9" fmla="*/ 0 60000 65536"/>
              <a:gd name="T10" fmla="*/ 0 60000 65536"/>
              <a:gd name="T11" fmla="*/ 0 60000 65536"/>
              <a:gd name="T12" fmla="*/ 0 w 784"/>
              <a:gd name="T13" fmla="*/ 0 h 760"/>
              <a:gd name="T14" fmla="*/ 784 w 784"/>
              <a:gd name="T15" fmla="*/ 760 h 7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4" h="760">
                <a:moveTo>
                  <a:pt x="64" y="0"/>
                </a:moveTo>
                <a:cubicBezTo>
                  <a:pt x="32" y="180"/>
                  <a:pt x="0" y="360"/>
                  <a:pt x="64" y="480"/>
                </a:cubicBezTo>
                <a:cubicBezTo>
                  <a:pt x="128" y="600"/>
                  <a:pt x="328" y="680"/>
                  <a:pt x="448" y="720"/>
                </a:cubicBezTo>
                <a:cubicBezTo>
                  <a:pt x="568" y="760"/>
                  <a:pt x="728" y="720"/>
                  <a:pt x="784" y="72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239000" y="3429001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charged fragment m/z = 43 (16 + 15 + 12)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162800" y="5105401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/>
              <a:t>charged fragment m/z = 77 (5*13 + 12)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2819400" y="3276600"/>
          <a:ext cx="40386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emSketch" r:id="rId4" imgW="4133088" imgH="929640" progId="ACD.ChemSketch.20">
                  <p:embed/>
                </p:oleObj>
              </mc:Choice>
              <mc:Fallback>
                <p:oleObj name="ChemSketch" r:id="rId4" imgW="4133088" imgH="9296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76600"/>
                        <a:ext cx="40386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4800600" y="5245101"/>
          <a:ext cx="19812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emSketch" r:id="rId6" imgW="1932432" imgH="819912" progId="ACD.ChemSketch.20">
                  <p:embed/>
                </p:oleObj>
              </mc:Choice>
              <mc:Fallback>
                <p:oleObj name="ChemSketch" r:id="rId6" imgW="1932432" imgH="81991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245101"/>
                        <a:ext cx="19812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962400" y="6172201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note: stable fragments (77 ion), tend not to greatly fragment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8239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Mass Spectrometry</a:t>
            </a:r>
            <a:br>
              <a:rPr lang="en-US" altLang="en-US" dirty="0"/>
            </a:br>
            <a:r>
              <a:rPr lang="en-US" altLang="en-US" sz="3600" dirty="0"/>
              <a:t>Ion Source</a:t>
            </a:r>
            <a:endParaRPr lang="en-US" altLang="en-US" dirty="0" smtClean="0"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838200" y="1600201"/>
            <a:ext cx="7086600" cy="2743200"/>
          </a:xfrm>
        </p:spPr>
        <p:txBody>
          <a:bodyPr/>
          <a:lstStyle/>
          <a:p>
            <a:r>
              <a:rPr lang="en-US" altLang="en-US" dirty="0"/>
              <a:t>Fragmentation Example 2: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514600" y="2743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/>
              <a:t>CH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Cl</a:t>
            </a:r>
            <a:r>
              <a:rPr lang="en-US" altLang="en-US" sz="2400" baseline="-25000" dirty="0"/>
              <a:t>2</a:t>
            </a:r>
            <a:r>
              <a:rPr lang="en-US" altLang="en-US" sz="2400" baseline="30000" dirty="0"/>
              <a:t>+</a:t>
            </a:r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4114800" y="29718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3962400" y="3276600"/>
            <a:ext cx="990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410200" y="2743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/>
              <a:t>CH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Cl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+ </a:t>
            </a:r>
            <a:r>
              <a:rPr lang="en-US" altLang="en-US" sz="2400" dirty="0" smtClean="0"/>
              <a:t>Cl</a:t>
            </a:r>
            <a:r>
              <a:rPr lang="en-US" sz="2400" baseline="30000" dirty="0"/>
              <a:t> •</a:t>
            </a:r>
            <a:endParaRPr lang="en-US" altLang="en-US" sz="2400" b="1" baseline="30000" dirty="0">
              <a:cs typeface="Arial" pitchFamily="34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5029200" y="3581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/>
              <a:t>CH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Cl</a:t>
            </a:r>
            <a:r>
              <a:rPr lang="en-US" sz="2400" baseline="30000" dirty="0"/>
              <a:t> •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 </a:t>
            </a:r>
            <a:r>
              <a:rPr lang="en-US" altLang="en-US" sz="2400" dirty="0"/>
              <a:t>+ Cl</a:t>
            </a:r>
            <a:r>
              <a:rPr lang="en-US" altLang="en-US" sz="2400" baseline="30000" dirty="0"/>
              <a:t>+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467600" y="2667001"/>
            <a:ext cx="2819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mass peak at 49 (and 51)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- observed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7391400" y="3581401"/>
            <a:ext cx="2819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mass peak at 35 (and 37)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- not observed</a:t>
            </a: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586753" y="4724401"/>
            <a:ext cx="8624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/>
              <a:t>Presence of ions also depends on their </a:t>
            </a:r>
            <a:r>
              <a:rPr lang="en-US" altLang="en-US" sz="2400" b="1" dirty="0"/>
              <a:t>stability (Cl is electronegative so hard to form cation)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2872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Mass Spectrometry</a:t>
            </a:r>
            <a:br>
              <a:rPr lang="en-US" altLang="en-US" dirty="0"/>
            </a:br>
            <a:r>
              <a:rPr lang="en-US" altLang="en-US" sz="3600" dirty="0"/>
              <a:t>Ion Source</a:t>
            </a:r>
            <a:endParaRPr lang="en-US" altLang="en-US" dirty="0" smtClean="0"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Gas Phase Sources (cont.)</a:t>
            </a:r>
          </a:p>
          <a:p>
            <a:pPr lvl="1"/>
            <a:r>
              <a:rPr lang="en-US" sz="3200" dirty="0"/>
              <a:t>Chemical Ionization (CI)</a:t>
            </a:r>
          </a:p>
          <a:p>
            <a:pPr lvl="2"/>
            <a:r>
              <a:rPr lang="en-US" sz="2800" dirty="0"/>
              <a:t>“Softer” ionization technique</a:t>
            </a:r>
          </a:p>
          <a:p>
            <a:pPr lvl="2"/>
            <a:r>
              <a:rPr lang="en-US" sz="2800" dirty="0"/>
              <a:t>Results in less fragmentation</a:t>
            </a:r>
          </a:p>
          <a:p>
            <a:pPr lvl="2"/>
            <a:r>
              <a:rPr lang="en-US" sz="2800" dirty="0"/>
              <a:t>Possible in both negative and positive ion modes</a:t>
            </a:r>
          </a:p>
          <a:p>
            <a:pPr lvl="2"/>
            <a:r>
              <a:rPr lang="en-US" sz="2800" dirty="0"/>
              <a:t>Initial ionization like EI but in “reagent” gas</a:t>
            </a:r>
          </a:p>
          <a:p>
            <a:pPr lvl="2"/>
            <a:r>
              <a:rPr lang="en-US" sz="2800" dirty="0"/>
              <a:t>methane (+) mode shown below:</a:t>
            </a:r>
          </a:p>
          <a:p>
            <a:pPr lvl="2">
              <a:buFontTx/>
              <a:buNone/>
            </a:pPr>
            <a:r>
              <a:rPr lang="en-US" sz="2800" dirty="0" smtClean="0"/>
              <a:t>CH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</a:t>
            </a:r>
            <a:r>
              <a:rPr lang="en-US" sz="2800" dirty="0"/>
              <a:t>+ e</a:t>
            </a:r>
            <a:r>
              <a:rPr lang="en-US" sz="2800" baseline="30000" dirty="0"/>
              <a:t>-</a:t>
            </a:r>
            <a:r>
              <a:rPr lang="en-US" sz="2800" dirty="0"/>
              <a:t> → CH</a:t>
            </a:r>
            <a:r>
              <a:rPr lang="en-US" sz="2800" baseline="-25000" dirty="0"/>
              <a:t>4</a:t>
            </a:r>
            <a:r>
              <a:rPr lang="en-US" sz="2800" baseline="30000" dirty="0" smtClean="0"/>
              <a:t>+</a:t>
            </a:r>
            <a:r>
              <a:rPr lang="en-US" sz="2800" baseline="30000" dirty="0"/>
              <a:t> •</a:t>
            </a:r>
            <a:r>
              <a:rPr lang="en-US" sz="2800" dirty="0" smtClean="0"/>
              <a:t> </a:t>
            </a:r>
            <a:r>
              <a:rPr lang="en-US" sz="2800" dirty="0"/>
              <a:t>+ 2e</a:t>
            </a:r>
            <a:r>
              <a:rPr lang="en-US" sz="2800" baseline="30000" dirty="0"/>
              <a:t>-</a:t>
            </a:r>
            <a:endParaRPr lang="en-US" sz="2800" dirty="0"/>
          </a:p>
          <a:p>
            <a:pPr lvl="2">
              <a:buFontTx/>
              <a:buNone/>
            </a:pPr>
            <a:r>
              <a:rPr lang="en-US" sz="2800" dirty="0" smtClean="0"/>
              <a:t>CH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</a:t>
            </a:r>
            <a:r>
              <a:rPr lang="en-US" sz="2800" dirty="0"/>
              <a:t>+ CH</a:t>
            </a:r>
            <a:r>
              <a:rPr lang="en-US" sz="2800" baseline="-25000" dirty="0"/>
              <a:t>4</a:t>
            </a:r>
            <a:r>
              <a:rPr lang="en-US" sz="2800" baseline="30000" dirty="0" smtClean="0"/>
              <a:t>+</a:t>
            </a:r>
            <a:r>
              <a:rPr lang="en-US" sz="2800" baseline="30000" dirty="0"/>
              <a:t> •</a:t>
            </a:r>
            <a:r>
              <a:rPr lang="en-US" sz="2800" dirty="0" smtClean="0"/>
              <a:t> </a:t>
            </a:r>
            <a:r>
              <a:rPr lang="en-US" sz="2800" dirty="0"/>
              <a:t>→ CH</a:t>
            </a:r>
            <a:r>
              <a:rPr lang="en-US" sz="2800" baseline="-25000" dirty="0"/>
              <a:t>5</a:t>
            </a:r>
            <a:r>
              <a:rPr lang="en-US" sz="2800" baseline="30000" dirty="0"/>
              <a:t>+</a:t>
            </a:r>
            <a:r>
              <a:rPr lang="en-US" sz="2800" dirty="0"/>
              <a:t> + </a:t>
            </a:r>
            <a:r>
              <a:rPr lang="en-US" sz="2800" dirty="0" smtClean="0"/>
              <a:t>CH</a:t>
            </a:r>
            <a:r>
              <a:rPr lang="en-US" sz="2800" baseline="-25000" dirty="0" smtClean="0"/>
              <a:t>3</a:t>
            </a:r>
            <a:r>
              <a:rPr lang="en-US" sz="2800" baseline="30000" dirty="0"/>
              <a:t> •</a:t>
            </a:r>
            <a:r>
              <a:rPr lang="en-US" sz="2800" dirty="0" smtClean="0"/>
              <a:t> </a:t>
            </a:r>
          </a:p>
          <a:p>
            <a:pPr lvl="2">
              <a:buFontTx/>
              <a:buNone/>
            </a:pPr>
            <a:r>
              <a:rPr lang="en-US" sz="2800" dirty="0" smtClean="0"/>
              <a:t>CH</a:t>
            </a:r>
            <a:r>
              <a:rPr lang="en-US" sz="2800" baseline="-25000" dirty="0" smtClean="0"/>
              <a:t>5</a:t>
            </a:r>
            <a:r>
              <a:rPr lang="en-US" sz="2800" baseline="30000" dirty="0"/>
              <a:t>+</a:t>
            </a:r>
            <a:r>
              <a:rPr lang="en-US" sz="2800" dirty="0"/>
              <a:t> + M → MH</a:t>
            </a:r>
            <a:r>
              <a:rPr lang="en-US" sz="2800" baseline="30000" dirty="0"/>
              <a:t>+</a:t>
            </a:r>
            <a:r>
              <a:rPr lang="en-US" sz="2800" dirty="0"/>
              <a:t> + CH</a:t>
            </a:r>
            <a:r>
              <a:rPr lang="en-US" sz="2800" baseline="-25000" dirty="0"/>
              <a:t>4</a:t>
            </a:r>
          </a:p>
          <a:p>
            <a:pPr lvl="2">
              <a:buFontTx/>
              <a:buNone/>
            </a:pPr>
            <a:r>
              <a:rPr lang="en-US" sz="2800" dirty="0"/>
              <a:t>major ion typically is </a:t>
            </a:r>
            <a:r>
              <a:rPr lang="en-US" sz="2800" b="1" dirty="0"/>
              <a:t>M mass + 1</a:t>
            </a:r>
          </a:p>
        </p:txBody>
      </p:sp>
    </p:spTree>
    <p:extLst>
      <p:ext uri="{BB962C8B-B14F-4D97-AF65-F5344CB8AC3E}">
        <p14:creationId xmlns:p14="http://schemas.microsoft.com/office/powerpoint/2010/main" val="211335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981200" y="1524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4000" dirty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04" y="1600200"/>
            <a:ext cx="1138539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Spectrometry-GC Ionization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8386" y="5334000"/>
            <a:ext cx="5057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EI spectrum results in more lower m/z fragments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63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Spectrometry-HPLC Ionization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Electrospray Ionization</a:t>
            </a:r>
          </a:p>
          <a:p>
            <a:pPr marL="0" indent="0">
              <a:buNone/>
            </a:pPr>
            <a:r>
              <a:rPr lang="en-US" dirty="0" smtClean="0"/>
              <a:t>The HPLC eluent flows through a nebulizer, ions are in this solution (or that are formed in the solution) are guided into the MS region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Another soft ionization technique-produces molecular (or M+H</a:t>
            </a:r>
            <a:r>
              <a:rPr lang="en-US" baseline="30000" dirty="0" smtClean="0"/>
              <a:t>+</a:t>
            </a:r>
            <a:r>
              <a:rPr lang="en-US" dirty="0" smtClean="0"/>
              <a:t>/M-H</a:t>
            </a:r>
            <a:r>
              <a:rPr lang="en-US" baseline="30000" dirty="0" smtClean="0"/>
              <a:t>-</a:t>
            </a:r>
            <a:r>
              <a:rPr lang="en-US" dirty="0" smtClean="0"/>
              <a:t>) 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Also may produce “doubly” or greater charged ions (i.e., multiply-charged species), which is more common for larger molecules (i.e., proteins and other biomolecules)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9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838199" y="1600201"/>
            <a:ext cx="10739907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Liquid Samples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Electrospray Ionization (ESI)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Liquid is nebulized with sheath gas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Nebulizer tip is at high voltage (+ or –), producing charged droplets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As droplets evaporate, charge is concentrated until ions are expelled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Efficient charging of polar/ionic compounds, including very large compounds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Almost no fragmentation, but multiple charges possible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For positive ionization, major peak is </a:t>
            </a:r>
            <a:r>
              <a:rPr lang="en-US" sz="1600" b="1" dirty="0">
                <a:latin typeface="Tahoma" pitchFamily="34" charset="0"/>
              </a:rPr>
              <a:t>M+H peak </a:t>
            </a:r>
            <a:r>
              <a:rPr lang="en-US" sz="1600" dirty="0">
                <a:latin typeface="Tahoma" pitchFamily="34" charset="0"/>
              </a:rPr>
              <a:t>(most common); or for multiply charged compounds, peak is [</a:t>
            </a:r>
            <a:r>
              <a:rPr lang="en-US" sz="1600" dirty="0" err="1">
                <a:latin typeface="Tahoma" pitchFamily="34" charset="0"/>
              </a:rPr>
              <a:t>M+n</a:t>
            </a:r>
            <a:r>
              <a:rPr lang="en-US" sz="1600" dirty="0">
                <a:latin typeface="Tahoma" pitchFamily="34" charset="0"/>
              </a:rPr>
              <a:t>]</a:t>
            </a:r>
            <a:r>
              <a:rPr lang="en-US" sz="1600" baseline="30000" dirty="0">
                <a:latin typeface="Tahoma" pitchFamily="34" charset="0"/>
              </a:rPr>
              <a:t>n+</a:t>
            </a:r>
            <a:r>
              <a:rPr lang="en-US" sz="16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dirty="0">
                <a:latin typeface="Tahoma" pitchFamily="34" charset="0"/>
              </a:rPr>
              <a:t>where n = charge on ion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For negative ionization, M-1 peak is common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Adduct formation also is possible e.g. [</a:t>
            </a:r>
            <a:r>
              <a:rPr lang="en-US" sz="1600" dirty="0" err="1">
                <a:latin typeface="Tahoma" pitchFamily="34" charset="0"/>
              </a:rPr>
              <a:t>M+Na</a:t>
            </a:r>
            <a:r>
              <a:rPr lang="en-US" sz="1600" dirty="0">
                <a:latin typeface="Tahoma" pitchFamily="34" charset="0"/>
              </a:rPr>
              <a:t>]</a:t>
            </a:r>
            <a:r>
              <a:rPr lang="en-US" sz="1600" baseline="30000" dirty="0">
                <a:latin typeface="Tahoma" pitchFamily="34" charset="0"/>
              </a:rPr>
              <a:t>+</a:t>
            </a:r>
            <a:endParaRPr lang="en-US" sz="1600" dirty="0">
              <a:latin typeface="Tahoma" pitchFamily="34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3505200" y="5867400"/>
            <a:ext cx="2362200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3562350" y="5640388"/>
            <a:ext cx="2286000" cy="165100"/>
          </a:xfrm>
          <a:custGeom>
            <a:avLst/>
            <a:gdLst>
              <a:gd name="T0" fmla="*/ 0 w 1440"/>
              <a:gd name="T1" fmla="*/ 2147483647 h 104"/>
              <a:gd name="T2" fmla="*/ 2147483647 w 1440"/>
              <a:gd name="T3" fmla="*/ 2147483647 h 104"/>
              <a:gd name="T4" fmla="*/ 2147483647 w 1440"/>
              <a:gd name="T5" fmla="*/ 2147483647 h 104"/>
              <a:gd name="T6" fmla="*/ 2147483647 w 1440"/>
              <a:gd name="T7" fmla="*/ 2147483647 h 104"/>
              <a:gd name="T8" fmla="*/ 2147483647 w 1440"/>
              <a:gd name="T9" fmla="*/ 2147483647 h 104"/>
              <a:gd name="T10" fmla="*/ 2147483647 w 1440"/>
              <a:gd name="T11" fmla="*/ 2147483647 h 104"/>
              <a:gd name="T12" fmla="*/ 2147483647 w 1440"/>
              <a:gd name="T13" fmla="*/ 2147483647 h 1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0"/>
              <a:gd name="T22" fmla="*/ 0 h 104"/>
              <a:gd name="T23" fmla="*/ 1440 w 1440"/>
              <a:gd name="T24" fmla="*/ 104 h 1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0" h="104">
                <a:moveTo>
                  <a:pt x="0" y="56"/>
                </a:moveTo>
                <a:cubicBezTo>
                  <a:pt x="44" y="60"/>
                  <a:pt x="88" y="64"/>
                  <a:pt x="144" y="56"/>
                </a:cubicBezTo>
                <a:cubicBezTo>
                  <a:pt x="200" y="48"/>
                  <a:pt x="280" y="16"/>
                  <a:pt x="336" y="8"/>
                </a:cubicBezTo>
                <a:cubicBezTo>
                  <a:pt x="392" y="0"/>
                  <a:pt x="352" y="8"/>
                  <a:pt x="480" y="8"/>
                </a:cubicBezTo>
                <a:cubicBezTo>
                  <a:pt x="608" y="8"/>
                  <a:pt x="968" y="0"/>
                  <a:pt x="1104" y="8"/>
                </a:cubicBezTo>
                <a:cubicBezTo>
                  <a:pt x="1240" y="16"/>
                  <a:pt x="1240" y="40"/>
                  <a:pt x="1296" y="56"/>
                </a:cubicBezTo>
                <a:cubicBezTo>
                  <a:pt x="1352" y="72"/>
                  <a:pt x="1396" y="88"/>
                  <a:pt x="1440" y="1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505200" y="5919788"/>
            <a:ext cx="2362200" cy="177800"/>
          </a:xfrm>
          <a:custGeom>
            <a:avLst/>
            <a:gdLst>
              <a:gd name="T0" fmla="*/ 0 w 1488"/>
              <a:gd name="T1" fmla="*/ 2147483647 h 160"/>
              <a:gd name="T2" fmla="*/ 2147483647 w 1488"/>
              <a:gd name="T3" fmla="*/ 2147483647 h 160"/>
              <a:gd name="T4" fmla="*/ 2147483647 w 1488"/>
              <a:gd name="T5" fmla="*/ 2147483647 h 160"/>
              <a:gd name="T6" fmla="*/ 2147483647 w 1488"/>
              <a:gd name="T7" fmla="*/ 2147483647 h 160"/>
              <a:gd name="T8" fmla="*/ 2147483647 w 1488"/>
              <a:gd name="T9" fmla="*/ 2147483647 h 160"/>
              <a:gd name="T10" fmla="*/ 2147483647 w 1488"/>
              <a:gd name="T11" fmla="*/ 2147483647 h 160"/>
              <a:gd name="T12" fmla="*/ 2147483647 w 1488"/>
              <a:gd name="T13" fmla="*/ 0 h 1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88"/>
              <a:gd name="T22" fmla="*/ 0 h 160"/>
              <a:gd name="T23" fmla="*/ 1488 w 1488"/>
              <a:gd name="T24" fmla="*/ 160 h 16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88" h="160">
                <a:moveTo>
                  <a:pt x="0" y="48"/>
                </a:moveTo>
                <a:cubicBezTo>
                  <a:pt x="52" y="44"/>
                  <a:pt x="104" y="40"/>
                  <a:pt x="144" y="48"/>
                </a:cubicBezTo>
                <a:cubicBezTo>
                  <a:pt x="184" y="56"/>
                  <a:pt x="192" y="80"/>
                  <a:pt x="240" y="96"/>
                </a:cubicBezTo>
                <a:cubicBezTo>
                  <a:pt x="288" y="112"/>
                  <a:pt x="296" y="136"/>
                  <a:pt x="432" y="144"/>
                </a:cubicBezTo>
                <a:cubicBezTo>
                  <a:pt x="568" y="152"/>
                  <a:pt x="904" y="160"/>
                  <a:pt x="1056" y="144"/>
                </a:cubicBezTo>
                <a:cubicBezTo>
                  <a:pt x="1208" y="128"/>
                  <a:pt x="1272" y="72"/>
                  <a:pt x="1344" y="48"/>
                </a:cubicBezTo>
                <a:cubicBezTo>
                  <a:pt x="1416" y="24"/>
                  <a:pt x="1452" y="12"/>
                  <a:pt x="14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743200" y="584358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905000" y="5614989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Liquid in</a:t>
            </a: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2590800" y="5310188"/>
            <a:ext cx="838200" cy="457200"/>
          </a:xfrm>
          <a:custGeom>
            <a:avLst/>
            <a:gdLst>
              <a:gd name="T0" fmla="*/ 0 w 528"/>
              <a:gd name="T1" fmla="*/ 0 h 288"/>
              <a:gd name="T2" fmla="*/ 2147483647 w 528"/>
              <a:gd name="T3" fmla="*/ 2147483647 h 288"/>
              <a:gd name="T4" fmla="*/ 2147483647 w 528"/>
              <a:gd name="T5" fmla="*/ 2147483647 h 288"/>
              <a:gd name="T6" fmla="*/ 2147483647 w 528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288"/>
              <a:gd name="T14" fmla="*/ 528 w 528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288">
                <a:moveTo>
                  <a:pt x="0" y="0"/>
                </a:moveTo>
                <a:cubicBezTo>
                  <a:pt x="0" y="28"/>
                  <a:pt x="0" y="56"/>
                  <a:pt x="48" y="96"/>
                </a:cubicBezTo>
                <a:cubicBezTo>
                  <a:pt x="96" y="136"/>
                  <a:pt x="208" y="208"/>
                  <a:pt x="288" y="240"/>
                </a:cubicBezTo>
                <a:cubicBezTo>
                  <a:pt x="368" y="272"/>
                  <a:pt x="488" y="280"/>
                  <a:pt x="528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905000" y="4776788"/>
            <a:ext cx="1371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Nebulizing gas</a:t>
            </a: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4838700" y="5221288"/>
            <a:ext cx="952500" cy="393700"/>
          </a:xfrm>
          <a:custGeom>
            <a:avLst/>
            <a:gdLst>
              <a:gd name="T0" fmla="*/ 2147483647 w 600"/>
              <a:gd name="T1" fmla="*/ 2147483647 h 248"/>
              <a:gd name="T2" fmla="*/ 2147483647 w 600"/>
              <a:gd name="T3" fmla="*/ 2147483647 h 248"/>
              <a:gd name="T4" fmla="*/ 2147483647 w 600"/>
              <a:gd name="T5" fmla="*/ 2147483647 h 248"/>
              <a:gd name="T6" fmla="*/ 2147483647 w 600"/>
              <a:gd name="T7" fmla="*/ 2147483647 h 248"/>
              <a:gd name="T8" fmla="*/ 2147483647 w 600"/>
              <a:gd name="T9" fmla="*/ 2147483647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0"/>
              <a:gd name="T16" fmla="*/ 0 h 248"/>
              <a:gd name="T17" fmla="*/ 600 w 600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0" h="248">
                <a:moveTo>
                  <a:pt x="24" y="248"/>
                </a:moveTo>
                <a:cubicBezTo>
                  <a:pt x="12" y="216"/>
                  <a:pt x="0" y="184"/>
                  <a:pt x="24" y="152"/>
                </a:cubicBezTo>
                <a:cubicBezTo>
                  <a:pt x="48" y="120"/>
                  <a:pt x="96" y="80"/>
                  <a:pt x="168" y="56"/>
                </a:cubicBezTo>
                <a:cubicBezTo>
                  <a:pt x="240" y="32"/>
                  <a:pt x="384" y="16"/>
                  <a:pt x="456" y="8"/>
                </a:cubicBezTo>
                <a:cubicBezTo>
                  <a:pt x="528" y="0"/>
                  <a:pt x="564" y="4"/>
                  <a:pt x="600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791200" y="50053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775325" y="4989513"/>
            <a:ext cx="12172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High voltage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7620000" y="49291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620000" y="58435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7010400" y="5132388"/>
            <a:ext cx="609600" cy="203200"/>
          </a:xfrm>
          <a:custGeom>
            <a:avLst/>
            <a:gdLst>
              <a:gd name="T0" fmla="*/ 0 w 384"/>
              <a:gd name="T1" fmla="*/ 2147483647 h 128"/>
              <a:gd name="T2" fmla="*/ 2147483647 w 384"/>
              <a:gd name="T3" fmla="*/ 2147483647 h 128"/>
              <a:gd name="T4" fmla="*/ 2147483647 w 384"/>
              <a:gd name="T5" fmla="*/ 2147483647 h 128"/>
              <a:gd name="T6" fmla="*/ 2147483647 w 384"/>
              <a:gd name="T7" fmla="*/ 2147483647 h 12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28"/>
              <a:gd name="T14" fmla="*/ 384 w 384"/>
              <a:gd name="T15" fmla="*/ 128 h 1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28">
                <a:moveTo>
                  <a:pt x="0" y="16"/>
                </a:moveTo>
                <a:cubicBezTo>
                  <a:pt x="60" y="8"/>
                  <a:pt x="120" y="0"/>
                  <a:pt x="144" y="16"/>
                </a:cubicBezTo>
                <a:cubicBezTo>
                  <a:pt x="168" y="32"/>
                  <a:pt x="104" y="96"/>
                  <a:pt x="144" y="112"/>
                </a:cubicBezTo>
                <a:cubicBezTo>
                  <a:pt x="184" y="128"/>
                  <a:pt x="344" y="112"/>
                  <a:pt x="384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6096000" y="58435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6324600" y="57673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6477000" y="58435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6705600" y="59959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8153400" y="53863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8305800" y="5386389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8153400" y="5386389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8229600" y="5614989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8763000" y="561498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9448800" y="55387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9525000" y="5538789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9372600" y="5538789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9677400" y="5081589"/>
            <a:ext cx="609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M+H</a:t>
            </a:r>
            <a:r>
              <a:rPr lang="en-US" sz="1000" baseline="30000" dirty="0"/>
              <a:t>+</a:t>
            </a:r>
            <a:endParaRPr lang="en-US" sz="1000" baseline="30000" dirty="0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flipV="1">
            <a:off x="9677400" y="531018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7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 animBg="1"/>
      <p:bldP spid="5" grpId="0" animBg="1"/>
      <p:bldP spid="6" grpId="0" animBg="1"/>
      <p:bldP spid="7" grpId="0" animBg="1"/>
      <p:bldP spid="9" grpId="0" animBg="1"/>
      <p:bldP spid="10" grpId="0"/>
      <p:bldP spid="11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5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436" y="365125"/>
            <a:ext cx="7630688" cy="59436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11306" y="365125"/>
            <a:ext cx="5299129" cy="2028451"/>
          </a:xfrm>
        </p:spPr>
        <p:txBody>
          <a:bodyPr>
            <a:normAutofit/>
          </a:bodyPr>
          <a:lstStyle/>
          <a:p>
            <a:r>
              <a:rPr lang="en-US" dirty="0" smtClean="0"/>
              <a:t>Electrospray </a:t>
            </a:r>
            <a:br>
              <a:rPr lang="en-US" dirty="0" smtClean="0"/>
            </a:br>
            <a:r>
              <a:rPr lang="en-US" dirty="0" smtClean="0"/>
              <a:t>Ionization </a:t>
            </a:r>
            <a:br>
              <a:rPr lang="en-US" dirty="0" smtClean="0"/>
            </a:br>
            <a:r>
              <a:rPr lang="en-US" dirty="0" smtClean="0"/>
              <a:t>(ESI)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08" y="1027906"/>
            <a:ext cx="5687692" cy="35661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598" y="3661152"/>
            <a:ext cx="5688495" cy="3017520"/>
          </a:xfrm>
          <a:prstGeom prst="rect">
            <a:avLst/>
          </a:prstGeom>
        </p:spPr>
      </p:pic>
      <p:sp>
        <p:nvSpPr>
          <p:cNvPr id="5" name="Title 4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Electrospray Ionization (ESI)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97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209800"/>
          </a:xfrm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ESI Example:</a:t>
            </a:r>
          </a:p>
          <a:p>
            <a:pPr lvl="1"/>
            <a:r>
              <a:rPr lang="en-US" dirty="0" err="1">
                <a:latin typeface="Tahoma" pitchFamily="34" charset="0"/>
              </a:rPr>
              <a:t>glycodendrimer</a:t>
            </a:r>
            <a:r>
              <a:rPr lang="en-US" dirty="0">
                <a:latin typeface="Tahoma" pitchFamily="34" charset="0"/>
              </a:rPr>
              <a:t> core (courtesy of Grace </a:t>
            </a:r>
            <a:r>
              <a:rPr lang="en-US" dirty="0" err="1">
                <a:latin typeface="Tahoma" pitchFamily="34" charset="0"/>
              </a:rPr>
              <a:t>Paragas</a:t>
            </a:r>
            <a:r>
              <a:rPr lang="en-US" dirty="0">
                <a:latin typeface="Tahoma" pitchFamily="34" charset="0"/>
              </a:rPr>
              <a:t>)</a:t>
            </a:r>
          </a:p>
          <a:p>
            <a:pPr lvl="1"/>
            <a:r>
              <a:rPr lang="en-US" dirty="0">
                <a:latin typeface="Tahoma" pitchFamily="34" charset="0"/>
              </a:rPr>
              <a:t>C</a:t>
            </a:r>
            <a:r>
              <a:rPr lang="en-US" baseline="-25000" dirty="0">
                <a:latin typeface="Tahoma" pitchFamily="34" charset="0"/>
              </a:rPr>
              <a:t>30</a:t>
            </a:r>
            <a:r>
              <a:rPr lang="en-US" dirty="0">
                <a:latin typeface="Tahoma" pitchFamily="34" charset="0"/>
              </a:rPr>
              <a:t>H</a:t>
            </a:r>
            <a:r>
              <a:rPr lang="en-US" baseline="-25000" dirty="0">
                <a:latin typeface="Tahoma" pitchFamily="34" charset="0"/>
              </a:rPr>
              <a:t>60</a:t>
            </a:r>
            <a:r>
              <a:rPr lang="en-US" dirty="0">
                <a:latin typeface="Tahoma" pitchFamily="34" charset="0"/>
              </a:rPr>
              <a:t>N</a:t>
            </a:r>
            <a:r>
              <a:rPr lang="en-US" baseline="-25000" dirty="0">
                <a:latin typeface="Tahoma" pitchFamily="34" charset="0"/>
              </a:rPr>
              <a:t>14</a:t>
            </a:r>
            <a:r>
              <a:rPr lang="en-US" dirty="0">
                <a:latin typeface="Tahoma" pitchFamily="34" charset="0"/>
              </a:rPr>
              <a:t>O</a:t>
            </a:r>
            <a:r>
              <a:rPr lang="en-US" baseline="-25000" dirty="0">
                <a:latin typeface="Tahoma" pitchFamily="34" charset="0"/>
              </a:rPr>
              <a:t>12</a:t>
            </a:r>
            <a:r>
              <a:rPr lang="en-US" dirty="0">
                <a:latin typeface="Tahoma" pitchFamily="34" charset="0"/>
              </a:rPr>
              <a:t> (sorry, no structure)</a:t>
            </a:r>
          </a:p>
          <a:p>
            <a:pPr lvl="1"/>
            <a:r>
              <a:rPr lang="en-US" dirty="0">
                <a:latin typeface="Tahoma" pitchFamily="34" charset="0"/>
              </a:rPr>
              <a:t>Mass = 808.451 or for M+H+: 809.459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7105" t="8772" b="24561"/>
          <a:stretch>
            <a:fillRect/>
          </a:stretch>
        </p:blipFill>
        <p:spPr bwMode="auto">
          <a:xfrm>
            <a:off x="2286000" y="3505200"/>
            <a:ext cx="4800600" cy="28956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543800" y="3581401"/>
            <a:ext cx="2667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First Hitachi “high </a:t>
            </a:r>
            <a:r>
              <a:rPr lang="en-US" dirty="0"/>
              <a:t>resolution” ESI-MS sample – Full Spectrum</a:t>
            </a:r>
          </a:p>
        </p:txBody>
      </p:sp>
      <p:sp>
        <p:nvSpPr>
          <p:cNvPr id="6" name="Oval 5"/>
          <p:cNvSpPr/>
          <p:nvPr/>
        </p:nvSpPr>
        <p:spPr>
          <a:xfrm>
            <a:off x="5334000" y="4648200"/>
            <a:ext cx="609600" cy="3048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543800" y="4572001"/>
            <a:ext cx="2667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M+H+ peak</a:t>
            </a:r>
          </a:p>
          <a:p>
            <a:r>
              <a:rPr lang="en-US"/>
              <a:t>mass error = -2.6 ppm</a:t>
            </a:r>
          </a:p>
          <a:p>
            <a:r>
              <a:rPr lang="en-US"/>
              <a:t>(+/- 5 ppm needed) </a:t>
            </a:r>
          </a:p>
        </p:txBody>
      </p:sp>
      <p:cxnSp>
        <p:nvCxnSpPr>
          <p:cNvPr id="8" name="Straight Arrow Connector 7"/>
          <p:cNvCxnSpPr>
            <a:endCxn id="6" idx="6"/>
          </p:cNvCxnSpPr>
          <p:nvPr/>
        </p:nvCxnSpPr>
        <p:spPr>
          <a:xfrm flipH="1">
            <a:off x="5943600" y="4724400"/>
            <a:ext cx="1524000" cy="762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038600" y="5486400"/>
            <a:ext cx="609600" cy="3048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648200" y="5562600"/>
            <a:ext cx="2819400" cy="3810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543800" y="5791201"/>
            <a:ext cx="2667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Internal Standard: used for calibration</a:t>
            </a:r>
          </a:p>
        </p:txBody>
      </p:sp>
    </p:spTree>
    <p:extLst>
      <p:ext uri="{BB962C8B-B14F-4D97-AF65-F5344CB8AC3E}">
        <p14:creationId xmlns:p14="http://schemas.microsoft.com/office/powerpoint/2010/main" val="364433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5" grpId="0"/>
      <p:bldP spid="6" grpId="0" animBg="1"/>
      <p:bldP spid="7" grpId="0"/>
      <p:bldP spid="9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cs typeface="Tahoma" charset="0"/>
              </a:rPr>
              <a:t>Homework 2.2 Additional Problems - Due</a:t>
            </a:r>
          </a:p>
          <a:p>
            <a:pPr eaLnBrk="1" hangingPunct="1"/>
            <a:r>
              <a:rPr lang="en-US" altLang="en-US" dirty="0">
                <a:cs typeface="Tahoma" charset="0"/>
              </a:rPr>
              <a:t>Quiz Today (after Announcements)</a:t>
            </a:r>
          </a:p>
          <a:p>
            <a:pPr eaLnBrk="1" hangingPunct="1"/>
            <a:r>
              <a:rPr lang="en-US" altLang="en-US" dirty="0">
                <a:cs typeface="Tahoma" charset="0"/>
              </a:rPr>
              <a:t>4/18 Lecture – will go back to rest of NMR (interpretation examples and instrumentation), then continue on Mass </a:t>
            </a:r>
            <a:r>
              <a:rPr lang="en-US" altLang="en-US" dirty="0" smtClean="0">
                <a:cs typeface="Tahoma" charset="0"/>
              </a:rPr>
              <a:t>Spectrometry</a:t>
            </a:r>
          </a:p>
          <a:p>
            <a:pPr eaLnBrk="1" hangingPunct="1"/>
            <a:r>
              <a:rPr lang="en-US" altLang="en-US" dirty="0" err="1" smtClean="0">
                <a:solidFill>
                  <a:srgbClr val="FF0000"/>
                </a:solidFill>
                <a:cs typeface="Tahoma" charset="0"/>
              </a:rPr>
              <a:t>Tokmakoff</a:t>
            </a:r>
            <a:r>
              <a:rPr lang="en-US" altLang="en-US" dirty="0" smtClean="0">
                <a:solidFill>
                  <a:srgbClr val="FF0000"/>
                </a:solidFill>
                <a:cs typeface="Tahoma" charset="0"/>
              </a:rPr>
              <a:t> Lecture (4/20/17, 10-11, Lobby Suite, University Union, 1</a:t>
            </a:r>
            <a:r>
              <a:rPr lang="en-US" altLang="en-US" baseline="30000" dirty="0" smtClean="0">
                <a:solidFill>
                  <a:srgbClr val="FF0000"/>
                </a:solidFill>
                <a:cs typeface="Tahoma" charset="0"/>
              </a:rPr>
              <a:t>st</a:t>
            </a:r>
            <a:r>
              <a:rPr lang="en-US" altLang="en-US" dirty="0" smtClean="0">
                <a:solidFill>
                  <a:srgbClr val="FF0000"/>
                </a:solidFill>
                <a:cs typeface="Tahoma" charset="0"/>
              </a:rPr>
              <a:t> Floor)</a:t>
            </a:r>
            <a:endParaRPr lang="en-US" altLang="en-US" dirty="0">
              <a:solidFill>
                <a:srgbClr val="FF0000"/>
              </a:solidFill>
              <a:cs typeface="Tahoma" charset="0"/>
            </a:endParaRPr>
          </a:p>
          <a:p>
            <a:pPr eaLnBrk="1" hangingPunct="1"/>
            <a:r>
              <a:rPr lang="en-US" altLang="en-US" dirty="0"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dirty="0">
                <a:cs typeface="Tahoma" charset="0"/>
              </a:rPr>
              <a:t>Mass Spectrometry (Harris Ch. 21)</a:t>
            </a:r>
          </a:p>
        </p:txBody>
      </p:sp>
    </p:spTree>
    <p:extLst>
      <p:ext uri="{BB962C8B-B14F-4D97-AF65-F5344CB8AC3E}">
        <p14:creationId xmlns:p14="http://schemas.microsoft.com/office/powerpoint/2010/main" val="400376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600200"/>
          </a:xfrm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ESI Example:</a:t>
            </a:r>
          </a:p>
          <a:p>
            <a:pPr lvl="1"/>
            <a:r>
              <a:rPr lang="en-US" sz="2000" dirty="0">
                <a:latin typeface="Tahoma" pitchFamily="34" charset="0"/>
              </a:rPr>
              <a:t>So if ESI results in no fragmentation, what are the other peaks?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7105" t="8772" b="24561"/>
          <a:stretch>
            <a:fillRect/>
          </a:stretch>
        </p:blipFill>
        <p:spPr bwMode="auto">
          <a:xfrm>
            <a:off x="2057400" y="3048000"/>
            <a:ext cx="5684838" cy="34290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400800" y="3124200"/>
            <a:ext cx="685800" cy="3810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0" y="3429001"/>
            <a:ext cx="2133600" cy="64611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M+H and isotope peaks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67000" y="4343400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7162800" y="3352800"/>
            <a:ext cx="1066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382000" y="3352801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M+41 = </a:t>
            </a:r>
            <a:r>
              <a:rPr lang="en-US" dirty="0"/>
              <a:t>M+Na+H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endParaRPr lang="en-US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/>
          <a:srcRect l="16470" t="9412" b="24706"/>
          <a:stretch>
            <a:fillRect/>
          </a:stretch>
        </p:blipFill>
        <p:spPr bwMode="auto">
          <a:xfrm>
            <a:off x="2028826" y="3048000"/>
            <a:ext cx="5667375" cy="33528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11" name="Oval 10"/>
          <p:cNvSpPr/>
          <p:nvPr/>
        </p:nvSpPr>
        <p:spPr>
          <a:xfrm>
            <a:off x="3505200" y="4648200"/>
            <a:ext cx="533400" cy="228600"/>
          </a:xfrm>
          <a:prstGeom prst="ellipse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267200" y="4572000"/>
            <a:ext cx="3886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05800" y="4419601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M+2H/2 peak = (808+2)/2 = 405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153400" y="5181600"/>
            <a:ext cx="2057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13C isotope peaks observed at +1/2 amu</a:t>
            </a:r>
          </a:p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81400" y="5486400"/>
            <a:ext cx="609600" cy="6858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191000" y="5486400"/>
            <a:ext cx="3810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328891" y="270647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</a:rPr>
              <a:t>425 peak = </a:t>
            </a:r>
            <a:r>
              <a:rPr lang="en-US" strike="sngStrike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(M+H+Na+H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O)/</a:t>
            </a:r>
            <a:r>
              <a:rPr lang="en-US" dirty="0">
                <a:latin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8065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5" grpId="0" animBg="1"/>
      <p:bldP spid="5" grpId="1" animBg="1"/>
      <p:bldP spid="6" grpId="0" animBg="1"/>
      <p:bldP spid="6" grpId="1" animBg="1"/>
      <p:bldP spid="9" grpId="0"/>
      <p:bldP spid="9" grpId="1"/>
      <p:bldP spid="11" grpId="0" animBg="1"/>
      <p:bldP spid="13" grpId="0"/>
      <p:bldP spid="14" grpId="0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DESI – Desorption Electrospray Ionization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Use of Electrospray focused onto sample to produce ionization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Commonly used for remote MS analysis of untreated surface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Tip with electrospray is pointed toward sample with vacuum pick up line near by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Collisions of </a:t>
            </a:r>
            <a:r>
              <a:rPr lang="en-US" sz="1800" dirty="0">
                <a:latin typeface="Tahoma" pitchFamily="34" charset="0"/>
              </a:rPr>
              <a:t>electrospray </a:t>
            </a:r>
            <a:r>
              <a:rPr lang="en-US" sz="1800" dirty="0">
                <a:latin typeface="Tahoma" pitchFamily="34" charset="0"/>
              </a:rPr>
              <a:t>charged drops end up charging surface molecules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Resulting ions are picked up to mass spectrometer entrance</a:t>
            </a:r>
          </a:p>
        </p:txBody>
      </p:sp>
      <p:sp>
        <p:nvSpPr>
          <p:cNvPr id="31" name="Rectangle 30"/>
          <p:cNvSpPr/>
          <p:nvPr/>
        </p:nvSpPr>
        <p:spPr>
          <a:xfrm rot="1590924">
            <a:off x="3313811" y="5326340"/>
            <a:ext cx="1600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495800" y="6248400"/>
            <a:ext cx="2438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848600" y="6096001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 plate (electrically conductive)</a:t>
            </a:r>
            <a:endParaRPr lang="en-US" dirty="0"/>
          </a:p>
        </p:txBody>
      </p:sp>
      <p:sp>
        <p:nvSpPr>
          <p:cNvPr id="34" name="Freeform 33"/>
          <p:cNvSpPr/>
          <p:nvPr/>
        </p:nvSpPr>
        <p:spPr>
          <a:xfrm>
            <a:off x="5224274" y="5943601"/>
            <a:ext cx="704459" cy="313551"/>
          </a:xfrm>
          <a:custGeom>
            <a:avLst/>
            <a:gdLst>
              <a:gd name="connsiteX0" fmla="*/ 392225 w 704459"/>
              <a:gd name="connsiteY0" fmla="*/ 22302 h 313551"/>
              <a:gd name="connsiteX1" fmla="*/ 347620 w 704459"/>
              <a:gd name="connsiteY1" fmla="*/ 33454 h 313551"/>
              <a:gd name="connsiteX2" fmla="*/ 314166 w 704459"/>
              <a:gd name="connsiteY2" fmla="*/ 44605 h 313551"/>
              <a:gd name="connsiteX3" fmla="*/ 280712 w 704459"/>
              <a:gd name="connsiteY3" fmla="*/ 111512 h 313551"/>
              <a:gd name="connsiteX4" fmla="*/ 46537 w 704459"/>
              <a:gd name="connsiteY4" fmla="*/ 122663 h 313551"/>
              <a:gd name="connsiteX5" fmla="*/ 1932 w 704459"/>
              <a:gd name="connsiteY5" fmla="*/ 178420 h 313551"/>
              <a:gd name="connsiteX6" fmla="*/ 13083 w 704459"/>
              <a:gd name="connsiteY6" fmla="*/ 211873 h 313551"/>
              <a:gd name="connsiteX7" fmla="*/ 57688 w 704459"/>
              <a:gd name="connsiteY7" fmla="*/ 234176 h 313551"/>
              <a:gd name="connsiteX8" fmla="*/ 91142 w 704459"/>
              <a:gd name="connsiteY8" fmla="*/ 245327 h 313551"/>
              <a:gd name="connsiteX9" fmla="*/ 169200 w 704459"/>
              <a:gd name="connsiteY9" fmla="*/ 278780 h 313551"/>
              <a:gd name="connsiteX10" fmla="*/ 291864 w 704459"/>
              <a:gd name="connsiteY10" fmla="*/ 267629 h 313551"/>
              <a:gd name="connsiteX11" fmla="*/ 303015 w 704459"/>
              <a:gd name="connsiteY11" fmla="*/ 234176 h 313551"/>
              <a:gd name="connsiteX12" fmla="*/ 336468 w 704459"/>
              <a:gd name="connsiteY12" fmla="*/ 211873 h 313551"/>
              <a:gd name="connsiteX13" fmla="*/ 403376 w 704459"/>
              <a:gd name="connsiteY13" fmla="*/ 189571 h 313551"/>
              <a:gd name="connsiteX14" fmla="*/ 470283 w 704459"/>
              <a:gd name="connsiteY14" fmla="*/ 200722 h 313551"/>
              <a:gd name="connsiteX15" fmla="*/ 481434 w 704459"/>
              <a:gd name="connsiteY15" fmla="*/ 245327 h 313551"/>
              <a:gd name="connsiteX16" fmla="*/ 492586 w 704459"/>
              <a:gd name="connsiteY16" fmla="*/ 278780 h 313551"/>
              <a:gd name="connsiteX17" fmla="*/ 559493 w 704459"/>
              <a:gd name="connsiteY17" fmla="*/ 301083 h 313551"/>
              <a:gd name="connsiteX18" fmla="*/ 615249 w 704459"/>
              <a:gd name="connsiteY18" fmla="*/ 267629 h 313551"/>
              <a:gd name="connsiteX19" fmla="*/ 648703 w 704459"/>
              <a:gd name="connsiteY19" fmla="*/ 256478 h 313551"/>
              <a:gd name="connsiteX20" fmla="*/ 637551 w 704459"/>
              <a:gd name="connsiteY20" fmla="*/ 200722 h 313551"/>
              <a:gd name="connsiteX21" fmla="*/ 704459 w 704459"/>
              <a:gd name="connsiteY21" fmla="*/ 167268 h 313551"/>
              <a:gd name="connsiteX22" fmla="*/ 693307 w 704459"/>
              <a:gd name="connsiteY22" fmla="*/ 111512 h 313551"/>
              <a:gd name="connsiteX23" fmla="*/ 659854 w 704459"/>
              <a:gd name="connsiteY23" fmla="*/ 100361 h 313551"/>
              <a:gd name="connsiteX24" fmla="*/ 592947 w 704459"/>
              <a:gd name="connsiteY24" fmla="*/ 89210 h 313551"/>
              <a:gd name="connsiteX25" fmla="*/ 559493 w 704459"/>
              <a:gd name="connsiteY25" fmla="*/ 78059 h 313551"/>
              <a:gd name="connsiteX26" fmla="*/ 514888 w 704459"/>
              <a:gd name="connsiteY26" fmla="*/ 66907 h 313551"/>
              <a:gd name="connsiteX27" fmla="*/ 492586 w 704459"/>
              <a:gd name="connsiteY27" fmla="*/ 33454 h 313551"/>
              <a:gd name="connsiteX28" fmla="*/ 425678 w 704459"/>
              <a:gd name="connsiteY28" fmla="*/ 0 h 313551"/>
              <a:gd name="connsiteX29" fmla="*/ 392225 w 704459"/>
              <a:gd name="connsiteY29" fmla="*/ 22302 h 313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04459" h="313551">
                <a:moveTo>
                  <a:pt x="392225" y="22302"/>
                </a:moveTo>
                <a:cubicBezTo>
                  <a:pt x="377357" y="26019"/>
                  <a:pt x="362356" y="29244"/>
                  <a:pt x="347620" y="33454"/>
                </a:cubicBezTo>
                <a:cubicBezTo>
                  <a:pt x="336318" y="36683"/>
                  <a:pt x="321509" y="35426"/>
                  <a:pt x="314166" y="44605"/>
                </a:cubicBezTo>
                <a:cubicBezTo>
                  <a:pt x="304331" y="56899"/>
                  <a:pt x="311200" y="107535"/>
                  <a:pt x="280712" y="111512"/>
                </a:cubicBezTo>
                <a:cubicBezTo>
                  <a:pt x="203222" y="121619"/>
                  <a:pt x="124595" y="118946"/>
                  <a:pt x="46537" y="122663"/>
                </a:cubicBezTo>
                <a:cubicBezTo>
                  <a:pt x="34621" y="134579"/>
                  <a:pt x="4746" y="161538"/>
                  <a:pt x="1932" y="178420"/>
                </a:cubicBezTo>
                <a:cubicBezTo>
                  <a:pt x="0" y="190014"/>
                  <a:pt x="4772" y="203562"/>
                  <a:pt x="13083" y="211873"/>
                </a:cubicBezTo>
                <a:cubicBezTo>
                  <a:pt x="24838" y="223628"/>
                  <a:pt x="42409" y="227628"/>
                  <a:pt x="57688" y="234176"/>
                </a:cubicBezTo>
                <a:cubicBezTo>
                  <a:pt x="68492" y="238806"/>
                  <a:pt x="80228" y="240962"/>
                  <a:pt x="91142" y="245327"/>
                </a:cubicBezTo>
                <a:cubicBezTo>
                  <a:pt x="117426" y="255840"/>
                  <a:pt x="143181" y="267629"/>
                  <a:pt x="169200" y="278780"/>
                </a:cubicBezTo>
                <a:cubicBezTo>
                  <a:pt x="210088" y="275063"/>
                  <a:pt x="252914" y="280612"/>
                  <a:pt x="291864" y="267629"/>
                </a:cubicBezTo>
                <a:cubicBezTo>
                  <a:pt x="303015" y="263912"/>
                  <a:pt x="295672" y="243355"/>
                  <a:pt x="303015" y="234176"/>
                </a:cubicBezTo>
                <a:cubicBezTo>
                  <a:pt x="311387" y="223711"/>
                  <a:pt x="324221" y="217316"/>
                  <a:pt x="336468" y="211873"/>
                </a:cubicBezTo>
                <a:cubicBezTo>
                  <a:pt x="357951" y="202325"/>
                  <a:pt x="403376" y="189571"/>
                  <a:pt x="403376" y="189571"/>
                </a:cubicBezTo>
                <a:cubicBezTo>
                  <a:pt x="425678" y="193288"/>
                  <a:pt x="451885" y="187580"/>
                  <a:pt x="470283" y="200722"/>
                </a:cubicBezTo>
                <a:cubicBezTo>
                  <a:pt x="482754" y="209630"/>
                  <a:pt x="477224" y="230591"/>
                  <a:pt x="481434" y="245327"/>
                </a:cubicBezTo>
                <a:cubicBezTo>
                  <a:pt x="484663" y="256629"/>
                  <a:pt x="483021" y="271948"/>
                  <a:pt x="492586" y="278780"/>
                </a:cubicBezTo>
                <a:cubicBezTo>
                  <a:pt x="511716" y="292444"/>
                  <a:pt x="559493" y="301083"/>
                  <a:pt x="559493" y="301083"/>
                </a:cubicBezTo>
                <a:cubicBezTo>
                  <a:pt x="654263" y="269494"/>
                  <a:pt x="538714" y="313551"/>
                  <a:pt x="615249" y="267629"/>
                </a:cubicBezTo>
                <a:cubicBezTo>
                  <a:pt x="625328" y="261581"/>
                  <a:pt x="637552" y="260195"/>
                  <a:pt x="648703" y="256478"/>
                </a:cubicBezTo>
                <a:cubicBezTo>
                  <a:pt x="644986" y="237893"/>
                  <a:pt x="634871" y="219485"/>
                  <a:pt x="637551" y="200722"/>
                </a:cubicBezTo>
                <a:cubicBezTo>
                  <a:pt x="641233" y="174948"/>
                  <a:pt x="692597" y="170234"/>
                  <a:pt x="704459" y="167268"/>
                </a:cubicBezTo>
                <a:cubicBezTo>
                  <a:pt x="700742" y="148683"/>
                  <a:pt x="703821" y="127282"/>
                  <a:pt x="693307" y="111512"/>
                </a:cubicBezTo>
                <a:cubicBezTo>
                  <a:pt x="686787" y="101732"/>
                  <a:pt x="671328" y="102911"/>
                  <a:pt x="659854" y="100361"/>
                </a:cubicBezTo>
                <a:cubicBezTo>
                  <a:pt x="637782" y="95456"/>
                  <a:pt x="615019" y="94115"/>
                  <a:pt x="592947" y="89210"/>
                </a:cubicBezTo>
                <a:cubicBezTo>
                  <a:pt x="581472" y="86660"/>
                  <a:pt x="570795" y="81288"/>
                  <a:pt x="559493" y="78059"/>
                </a:cubicBezTo>
                <a:cubicBezTo>
                  <a:pt x="544757" y="73849"/>
                  <a:pt x="529756" y="70624"/>
                  <a:pt x="514888" y="66907"/>
                </a:cubicBezTo>
                <a:cubicBezTo>
                  <a:pt x="507454" y="55756"/>
                  <a:pt x="502063" y="42931"/>
                  <a:pt x="492586" y="33454"/>
                </a:cubicBezTo>
                <a:cubicBezTo>
                  <a:pt x="470968" y="11836"/>
                  <a:pt x="452888" y="9070"/>
                  <a:pt x="425678" y="0"/>
                </a:cubicBezTo>
                <a:lnTo>
                  <a:pt x="392225" y="22302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971800" y="60960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3810000" y="6096000"/>
            <a:ext cx="1295400" cy="7620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1970050" y="4876800"/>
            <a:ext cx="1417107" cy="1011044"/>
          </a:xfrm>
          <a:custGeom>
            <a:avLst/>
            <a:gdLst>
              <a:gd name="connsiteX0" fmla="*/ 0 w 1417107"/>
              <a:gd name="connsiteY0" fmla="*/ 1115122 h 1115122"/>
              <a:gd name="connsiteX1" fmla="*/ 323385 w 1417107"/>
              <a:gd name="connsiteY1" fmla="*/ 1103971 h 1115122"/>
              <a:gd name="connsiteX2" fmla="*/ 345688 w 1417107"/>
              <a:gd name="connsiteY2" fmla="*/ 1081668 h 1115122"/>
              <a:gd name="connsiteX3" fmla="*/ 379141 w 1417107"/>
              <a:gd name="connsiteY3" fmla="*/ 1070517 h 1115122"/>
              <a:gd name="connsiteX4" fmla="*/ 390292 w 1417107"/>
              <a:gd name="connsiteY4" fmla="*/ 1037063 h 1115122"/>
              <a:gd name="connsiteX5" fmla="*/ 412595 w 1417107"/>
              <a:gd name="connsiteY5" fmla="*/ 1014761 h 1115122"/>
              <a:gd name="connsiteX6" fmla="*/ 434897 w 1417107"/>
              <a:gd name="connsiteY6" fmla="*/ 947854 h 1115122"/>
              <a:gd name="connsiteX7" fmla="*/ 423746 w 1417107"/>
              <a:gd name="connsiteY7" fmla="*/ 635619 h 1115122"/>
              <a:gd name="connsiteX8" fmla="*/ 412595 w 1417107"/>
              <a:gd name="connsiteY8" fmla="*/ 468351 h 1115122"/>
              <a:gd name="connsiteX9" fmla="*/ 468351 w 1417107"/>
              <a:gd name="connsiteY9" fmla="*/ 133815 h 1115122"/>
              <a:gd name="connsiteX10" fmla="*/ 501805 w 1417107"/>
              <a:gd name="connsiteY10" fmla="*/ 66907 h 1115122"/>
              <a:gd name="connsiteX11" fmla="*/ 579863 w 1417107"/>
              <a:gd name="connsiteY11" fmla="*/ 44605 h 1115122"/>
              <a:gd name="connsiteX12" fmla="*/ 657922 w 1417107"/>
              <a:gd name="connsiteY12" fmla="*/ 11151 h 1115122"/>
              <a:gd name="connsiteX13" fmla="*/ 691375 w 1417107"/>
              <a:gd name="connsiteY13" fmla="*/ 0 h 1115122"/>
              <a:gd name="connsiteX14" fmla="*/ 1048214 w 1417107"/>
              <a:gd name="connsiteY14" fmla="*/ 11151 h 1115122"/>
              <a:gd name="connsiteX15" fmla="*/ 1159727 w 1417107"/>
              <a:gd name="connsiteY15" fmla="*/ 66907 h 1115122"/>
              <a:gd name="connsiteX16" fmla="*/ 1271239 w 1417107"/>
              <a:gd name="connsiteY16" fmla="*/ 111512 h 1115122"/>
              <a:gd name="connsiteX17" fmla="*/ 1349297 w 1417107"/>
              <a:gd name="connsiteY17" fmla="*/ 133815 h 1115122"/>
              <a:gd name="connsiteX18" fmla="*/ 1382751 w 1417107"/>
              <a:gd name="connsiteY18" fmla="*/ 156117 h 1115122"/>
              <a:gd name="connsiteX19" fmla="*/ 1416205 w 1417107"/>
              <a:gd name="connsiteY19" fmla="*/ 223024 h 1115122"/>
              <a:gd name="connsiteX20" fmla="*/ 1416205 w 1417107"/>
              <a:gd name="connsiteY20" fmla="*/ 234176 h 111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17107" h="1115122">
                <a:moveTo>
                  <a:pt x="0" y="1115122"/>
                </a:moveTo>
                <a:cubicBezTo>
                  <a:pt x="107795" y="1111405"/>
                  <a:pt x="216027" y="1114361"/>
                  <a:pt x="323385" y="1103971"/>
                </a:cubicBezTo>
                <a:cubicBezTo>
                  <a:pt x="333850" y="1102958"/>
                  <a:pt x="336673" y="1087077"/>
                  <a:pt x="345688" y="1081668"/>
                </a:cubicBezTo>
                <a:cubicBezTo>
                  <a:pt x="355767" y="1075620"/>
                  <a:pt x="367990" y="1074234"/>
                  <a:pt x="379141" y="1070517"/>
                </a:cubicBezTo>
                <a:cubicBezTo>
                  <a:pt x="382858" y="1059366"/>
                  <a:pt x="384244" y="1047142"/>
                  <a:pt x="390292" y="1037063"/>
                </a:cubicBezTo>
                <a:cubicBezTo>
                  <a:pt x="395701" y="1028048"/>
                  <a:pt x="407893" y="1024165"/>
                  <a:pt x="412595" y="1014761"/>
                </a:cubicBezTo>
                <a:cubicBezTo>
                  <a:pt x="423108" y="993734"/>
                  <a:pt x="434897" y="947854"/>
                  <a:pt x="434897" y="947854"/>
                </a:cubicBezTo>
                <a:cubicBezTo>
                  <a:pt x="431180" y="843776"/>
                  <a:pt x="428585" y="739651"/>
                  <a:pt x="423746" y="635619"/>
                </a:cubicBezTo>
                <a:cubicBezTo>
                  <a:pt x="421150" y="579800"/>
                  <a:pt x="411233" y="524214"/>
                  <a:pt x="412595" y="468351"/>
                </a:cubicBezTo>
                <a:cubicBezTo>
                  <a:pt x="419574" y="182219"/>
                  <a:pt x="379950" y="251680"/>
                  <a:pt x="468351" y="133815"/>
                </a:cubicBezTo>
                <a:cubicBezTo>
                  <a:pt x="475697" y="111776"/>
                  <a:pt x="482152" y="82629"/>
                  <a:pt x="501805" y="66907"/>
                </a:cubicBezTo>
                <a:cubicBezTo>
                  <a:pt x="509232" y="60965"/>
                  <a:pt x="576747" y="45495"/>
                  <a:pt x="579863" y="44605"/>
                </a:cubicBezTo>
                <a:cubicBezTo>
                  <a:pt x="632168" y="29661"/>
                  <a:pt x="598446" y="36641"/>
                  <a:pt x="657922" y="11151"/>
                </a:cubicBezTo>
                <a:cubicBezTo>
                  <a:pt x="668726" y="6521"/>
                  <a:pt x="680224" y="3717"/>
                  <a:pt x="691375" y="0"/>
                </a:cubicBezTo>
                <a:lnTo>
                  <a:pt x="1048214" y="11151"/>
                </a:lnTo>
                <a:cubicBezTo>
                  <a:pt x="1089355" y="17028"/>
                  <a:pt x="1121529" y="50536"/>
                  <a:pt x="1159727" y="66907"/>
                </a:cubicBezTo>
                <a:cubicBezTo>
                  <a:pt x="1200182" y="84245"/>
                  <a:pt x="1231029" y="100024"/>
                  <a:pt x="1271239" y="111512"/>
                </a:cubicBezTo>
                <a:cubicBezTo>
                  <a:pt x="1287921" y="116278"/>
                  <a:pt x="1331466" y="124899"/>
                  <a:pt x="1349297" y="133815"/>
                </a:cubicBezTo>
                <a:cubicBezTo>
                  <a:pt x="1361284" y="139809"/>
                  <a:pt x="1371600" y="148683"/>
                  <a:pt x="1382751" y="156117"/>
                </a:cubicBezTo>
                <a:cubicBezTo>
                  <a:pt x="1404553" y="188821"/>
                  <a:pt x="1406971" y="186092"/>
                  <a:pt x="1416205" y="223024"/>
                </a:cubicBezTo>
                <a:cubicBezTo>
                  <a:pt x="1417107" y="226630"/>
                  <a:pt x="1416205" y="230459"/>
                  <a:pt x="1416205" y="234176"/>
                </a:cubicBezTo>
              </a:path>
            </a:pathLst>
          </a:custGeom>
          <a:ln w="22225">
            <a:solidFill>
              <a:schemeClr val="accent1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352479" y="5097967"/>
            <a:ext cx="2241395" cy="745273"/>
          </a:xfrm>
          <a:custGeom>
            <a:avLst/>
            <a:gdLst>
              <a:gd name="connsiteX0" fmla="*/ 0 w 2241395"/>
              <a:gd name="connsiteY0" fmla="*/ 745273 h 745273"/>
              <a:gd name="connsiteX1" fmla="*/ 512956 w 2241395"/>
              <a:gd name="connsiteY1" fmla="*/ 477644 h 745273"/>
              <a:gd name="connsiteX2" fmla="*/ 847493 w 2241395"/>
              <a:gd name="connsiteY2" fmla="*/ 143107 h 745273"/>
              <a:gd name="connsiteX3" fmla="*/ 1616927 w 2241395"/>
              <a:gd name="connsiteY3" fmla="*/ 20444 h 745273"/>
              <a:gd name="connsiteX4" fmla="*/ 2241395 w 2241395"/>
              <a:gd name="connsiteY4" fmla="*/ 20444 h 74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1395" h="745273">
                <a:moveTo>
                  <a:pt x="0" y="745273"/>
                </a:moveTo>
                <a:cubicBezTo>
                  <a:pt x="185853" y="661639"/>
                  <a:pt x="371707" y="578005"/>
                  <a:pt x="512956" y="477644"/>
                </a:cubicBezTo>
                <a:cubicBezTo>
                  <a:pt x="654205" y="377283"/>
                  <a:pt x="663498" y="219307"/>
                  <a:pt x="847493" y="143107"/>
                </a:cubicBezTo>
                <a:cubicBezTo>
                  <a:pt x="1031488" y="66907"/>
                  <a:pt x="1384610" y="40888"/>
                  <a:pt x="1616927" y="20444"/>
                </a:cubicBezTo>
                <a:cubicBezTo>
                  <a:pt x="1849244" y="0"/>
                  <a:pt x="2045319" y="10222"/>
                  <a:pt x="2241395" y="20444"/>
                </a:cubicBezTo>
              </a:path>
            </a:pathLst>
          </a:custGeom>
          <a:ln w="635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610600" y="4572001"/>
            <a:ext cx="1828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Mass Analyzer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4343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Electrospray</a:t>
            </a:r>
            <a:r>
              <a:rPr lang="en-US" dirty="0"/>
              <a:t> source</a:t>
            </a:r>
            <a:endParaRPr lang="en-US" dirty="0"/>
          </a:p>
        </p:txBody>
      </p:sp>
      <p:sp>
        <p:nvSpPr>
          <p:cNvPr id="41" name="Isosceles Triangle 40"/>
          <p:cNvSpPr/>
          <p:nvPr/>
        </p:nvSpPr>
        <p:spPr>
          <a:xfrm>
            <a:off x="5181600" y="5486400"/>
            <a:ext cx="152400" cy="914400"/>
          </a:xfrm>
          <a:prstGeom prst="triangle">
            <a:avLst/>
          </a:prstGeom>
          <a:solidFill>
            <a:schemeClr val="accent1">
              <a:alpha val="49000"/>
            </a:schemeClr>
          </a:solidFill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172200" y="4495801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vacuum line to mass analyzer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486400" y="579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baseline="30000" dirty="0"/>
              <a:t>+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53347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08333 -0.02222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-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31" grpId="0" animBg="1"/>
      <p:bldP spid="32" grpId="0" animBg="1"/>
      <p:bldP spid="33" grpId="0"/>
      <p:bldP spid="34" grpId="0" animBg="1"/>
      <p:bldP spid="35" grpId="0"/>
      <p:bldP spid="37" grpId="0" animBg="1"/>
      <p:bldP spid="38" grpId="0" animBg="1"/>
      <p:bldP spid="39" grpId="0" animBg="1"/>
      <p:bldP spid="40" grpId="0"/>
      <p:bldP spid="41" grpId="0" animBg="1"/>
      <p:bldP spid="42" grpId="0"/>
      <p:bldP spid="43" grpId="0"/>
      <p:bldP spid="4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Ion Sources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For Liquids (continued)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Atmospheric Pressure Chemical Ionization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Liquid is sprayed as in ESI, but charging is from a corona needle nearby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dirty="0">
                <a:latin typeface="Tahoma" pitchFamily="34" charset="0"/>
              </a:rPr>
              <a:t>- More restricted to smaller sized molecules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For Solids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Matrix Assisted Laser Desorption Ionization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Ionization from Laser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Samples normally doped with compound that absorbs light strongly (to cause intense heating/ionization)</a:t>
            </a:r>
          </a:p>
        </p:txBody>
      </p:sp>
    </p:spTree>
    <p:extLst>
      <p:ext uri="{BB962C8B-B14F-4D97-AF65-F5344CB8AC3E}">
        <p14:creationId xmlns:p14="http://schemas.microsoft.com/office/powerpoint/2010/main" val="412005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</a:rPr>
              <a:t>For Elemental Analysis</a:t>
            </a:r>
          </a:p>
          <a:p>
            <a:pPr lvl="1"/>
            <a:r>
              <a:rPr lang="en-US" dirty="0">
                <a:latin typeface="Tahoma" pitchFamily="34" charset="0"/>
              </a:rPr>
              <a:t>Inductively Coupled Plasma</a:t>
            </a:r>
          </a:p>
          <a:p>
            <a:pPr lvl="2"/>
            <a:r>
              <a:rPr lang="en-US" dirty="0">
                <a:latin typeface="Tahoma" pitchFamily="34" charset="0"/>
              </a:rPr>
              <a:t>Produces ions as well as atoms used in ICP-AES</a:t>
            </a:r>
          </a:p>
          <a:p>
            <a:pPr lvl="2"/>
            <a:r>
              <a:rPr lang="en-US" dirty="0">
                <a:latin typeface="Tahoma" pitchFamily="34" charset="0"/>
              </a:rPr>
              <a:t>Most sensitive method of elemental analysis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124200" y="4572000"/>
            <a:ext cx="7620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 rot="5400000">
            <a:off x="3924300" y="4486275"/>
            <a:ext cx="304800" cy="381000"/>
          </a:xfrm>
          <a:custGeom>
            <a:avLst/>
            <a:gdLst>
              <a:gd name="T0" fmla="*/ 2147483647 w 776"/>
              <a:gd name="T1" fmla="*/ 2147483647 h 752"/>
              <a:gd name="T2" fmla="*/ 2147483647 w 776"/>
              <a:gd name="T3" fmla="*/ 2147483647 h 752"/>
              <a:gd name="T4" fmla="*/ 2147483647 w 776"/>
              <a:gd name="T5" fmla="*/ 2147483647 h 752"/>
              <a:gd name="T6" fmla="*/ 2147483647 w 776"/>
              <a:gd name="T7" fmla="*/ 2147483647 h 752"/>
              <a:gd name="T8" fmla="*/ 2147483647 w 776"/>
              <a:gd name="T9" fmla="*/ 2147483647 h 752"/>
              <a:gd name="T10" fmla="*/ 2147483647 w 776"/>
              <a:gd name="T11" fmla="*/ 2147483647 h 752"/>
              <a:gd name="T12" fmla="*/ 2147483647 w 776"/>
              <a:gd name="T13" fmla="*/ 2147483647 h 7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6"/>
              <a:gd name="T22" fmla="*/ 0 h 752"/>
              <a:gd name="T23" fmla="*/ 776 w 776"/>
              <a:gd name="T24" fmla="*/ 752 h 75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6" h="752">
                <a:moveTo>
                  <a:pt x="144" y="752"/>
                </a:moveTo>
                <a:cubicBezTo>
                  <a:pt x="104" y="704"/>
                  <a:pt x="64" y="656"/>
                  <a:pt x="48" y="608"/>
                </a:cubicBezTo>
                <a:cubicBezTo>
                  <a:pt x="32" y="560"/>
                  <a:pt x="0" y="560"/>
                  <a:pt x="48" y="464"/>
                </a:cubicBezTo>
                <a:cubicBezTo>
                  <a:pt x="96" y="368"/>
                  <a:pt x="240" y="64"/>
                  <a:pt x="336" y="32"/>
                </a:cubicBezTo>
                <a:cubicBezTo>
                  <a:pt x="432" y="0"/>
                  <a:pt x="552" y="192"/>
                  <a:pt x="624" y="272"/>
                </a:cubicBezTo>
                <a:cubicBezTo>
                  <a:pt x="696" y="352"/>
                  <a:pt x="760" y="432"/>
                  <a:pt x="768" y="512"/>
                </a:cubicBezTo>
                <a:cubicBezTo>
                  <a:pt x="776" y="592"/>
                  <a:pt x="688" y="712"/>
                  <a:pt x="672" y="75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5720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4419600" y="4419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419600" y="4724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5720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4648200" y="4724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895600" y="5410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skimmer cone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V="1">
            <a:off x="3962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486400" y="44958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to mass analyzer</a:t>
            </a:r>
          </a:p>
        </p:txBody>
      </p:sp>
    </p:spTree>
    <p:extLst>
      <p:ext uri="{BB962C8B-B14F-4D97-AF65-F5344CB8AC3E}">
        <p14:creationId xmlns:p14="http://schemas.microsoft.com/office/powerpoint/2010/main" val="226454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Mass </a:t>
            </a:r>
            <a:r>
              <a:rPr lang="en-US" sz="4000" dirty="0" smtClean="0"/>
              <a:t>Spectrometry Ionization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Questions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860425" indent="-860425">
              <a:lnSpc>
                <a:spcPct val="80000"/>
              </a:lnSpc>
              <a:buFont typeface="+mj-lt"/>
              <a:buAutoNum type="arabicPeriod"/>
            </a:pPr>
            <a:r>
              <a:rPr lang="en-US" sz="2000" dirty="0"/>
              <a:t>Which ionization method can be achieved on solid samples (without changing phase</a:t>
            </a:r>
            <a:r>
              <a:rPr lang="en-US" sz="2000" dirty="0" smtClean="0"/>
              <a:t>)?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MALDI</a:t>
            </a:r>
          </a:p>
          <a:p>
            <a:pPr marL="920750" lvl="1" indent="-920750">
              <a:lnSpc>
                <a:spcPct val="80000"/>
              </a:lnSpc>
              <a:buAutoNum type="arabicPeriod" startAt="2"/>
            </a:pPr>
            <a:r>
              <a:rPr lang="en-US" sz="2000" dirty="0" smtClean="0"/>
              <a:t>If one is using GC-MS and concerned about detecting the “parent” ion of a compound that can fragment easily, which ionization method should be used?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CHEMICAL IONIZATION (CI)</a:t>
            </a:r>
          </a:p>
          <a:p>
            <a:pPr marL="920750" lvl="1" indent="-920750">
              <a:lnSpc>
                <a:spcPct val="80000"/>
              </a:lnSpc>
              <a:buAutoNum type="arabicPeriod" startAt="3"/>
            </a:pPr>
            <a:r>
              <a:rPr lang="en-US" sz="2000" dirty="0" smtClean="0"/>
              <a:t>For </a:t>
            </a:r>
            <a:r>
              <a:rPr lang="en-US" sz="2000" dirty="0"/>
              <a:t>a large, polar non-volatile molecule being separated by HPLC, which ionization method should be used</a:t>
            </a:r>
            <a:r>
              <a:rPr lang="en-US" sz="2000" dirty="0" smtClean="0"/>
              <a:t>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ELECTROSPRAY IONIZATION (ESI, good for larger </a:t>
            </a:r>
            <a:r>
              <a:rPr lang="en-US" sz="2000" b="1" dirty="0" err="1" smtClean="0">
                <a:solidFill>
                  <a:srgbClr val="FF0000"/>
                </a:solidFill>
              </a:rPr>
              <a:t>ionizable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analytes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</a:p>
          <a:p>
            <a:pPr marL="914400" lvl="1" indent="-914400">
              <a:lnSpc>
                <a:spcPct val="80000"/>
              </a:lnSpc>
              <a:buAutoNum type="arabicPeriod" startAt="4"/>
            </a:pPr>
            <a:r>
              <a:rPr lang="en-US" sz="2000" dirty="0" smtClean="0"/>
              <a:t>When </a:t>
            </a:r>
            <a:r>
              <a:rPr lang="en-US" sz="2000" dirty="0"/>
              <a:t>analyzing a large isolated peptide by ESI-MS, multiple peaks are </a:t>
            </a:r>
            <a:r>
              <a:rPr lang="en-US" sz="2000" dirty="0" smtClean="0"/>
              <a:t>	observed</a:t>
            </a:r>
            <a:r>
              <a:rPr lang="en-US" sz="2000" dirty="0"/>
              <a:t>.  What is a possible cause for this</a:t>
            </a:r>
            <a:r>
              <a:rPr lang="en-US" sz="2000" dirty="0" smtClean="0"/>
              <a:t>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MULTIPLE PROTONS ATTACHED TO PEPTIDE </a:t>
            </a:r>
          </a:p>
          <a:p>
            <a:pPr marL="914400" lvl="1" indent="-914400">
              <a:lnSpc>
                <a:spcPct val="80000"/>
              </a:lnSpc>
              <a:buAutoNum type="arabicPeriod" startAt="5"/>
            </a:pPr>
            <a:r>
              <a:rPr lang="en-US" sz="2000" dirty="0" smtClean="0"/>
              <a:t>What </a:t>
            </a:r>
            <a:r>
              <a:rPr lang="en-US" sz="2000" dirty="0"/>
              <a:t>ionization method should be used to analyze for lead (</a:t>
            </a:r>
            <a:r>
              <a:rPr lang="en-US" sz="2000" dirty="0" err="1"/>
              <a:t>Pb</a:t>
            </a:r>
            <a:r>
              <a:rPr lang="en-US" sz="2000" dirty="0"/>
              <a:t>) in a sample</a:t>
            </a:r>
            <a:r>
              <a:rPr lang="en-US" sz="2000" dirty="0" smtClean="0"/>
              <a:t>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INDUCTIVELY COUPLED PLASMA-Want to reduce </a:t>
            </a:r>
            <a:r>
              <a:rPr lang="en-US" sz="2000" b="1" dirty="0" err="1" smtClean="0">
                <a:solidFill>
                  <a:srgbClr val="FF0000"/>
                </a:solidFill>
              </a:rPr>
              <a:t>analyte</a:t>
            </a:r>
            <a:r>
              <a:rPr lang="en-US" sz="2000" b="1" dirty="0" smtClean="0">
                <a:solidFill>
                  <a:srgbClr val="FF0000"/>
                </a:solidFill>
              </a:rPr>
              <a:t>/sample to elemental components, single form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Mass Spectrometry</a:t>
            </a:r>
            <a:br>
              <a:rPr lang="en-US" altLang="en-US" sz="4000" dirty="0"/>
            </a:br>
            <a:r>
              <a:rPr lang="en-US" altLang="en-US" sz="3200" dirty="0"/>
              <a:t>Introduction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722" y="1816052"/>
            <a:ext cx="6159407" cy="4351338"/>
          </a:xfrm>
        </p:spPr>
        <p:txBody>
          <a:bodyPr/>
          <a:lstStyle/>
          <a:p>
            <a:r>
              <a:rPr lang="en-US" altLang="en-US" dirty="0" smtClean="0"/>
              <a:t>One of the Major Branches of Analytical Chemistry (along with spectroscopy, chromatography, and electrochemistry)</a:t>
            </a:r>
          </a:p>
          <a:p>
            <a:r>
              <a:rPr lang="en-US" altLang="en-US" dirty="0" smtClean="0"/>
              <a:t>Roles of Mass Spectrometry</a:t>
            </a:r>
          </a:p>
          <a:p>
            <a:pPr lvl="1"/>
            <a:r>
              <a:rPr lang="en-US" altLang="en-US" dirty="0" smtClean="0"/>
              <a:t>Qualitative analysis (less useful than NMR for true unknowns, but can be applied to very small samples)</a:t>
            </a:r>
          </a:p>
          <a:p>
            <a:pPr lvl="1"/>
            <a:r>
              <a:rPr lang="en-US" altLang="en-US" dirty="0" smtClean="0"/>
              <a:t>Quantitative analysis (often used for quantitative analysis)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8375" y="238405"/>
            <a:ext cx="5446644" cy="3657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9099" y="4022725"/>
            <a:ext cx="3679902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6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Mass Spectrometry</a:t>
            </a:r>
            <a:br>
              <a:rPr lang="en-US" altLang="en-US" sz="4000" dirty="0"/>
            </a:br>
            <a:r>
              <a:rPr lang="en-US" altLang="en-US" sz="3200" dirty="0"/>
              <a:t>Introduction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200" u="sng" dirty="0" smtClean="0"/>
              <a:t>Main information </a:t>
            </a:r>
            <a:r>
              <a:rPr lang="en-US" altLang="en-US" sz="3200" u="sng" dirty="0" smtClean="0"/>
              <a:t>given in MS analysis:</a:t>
            </a:r>
            <a:endParaRPr lang="en-US" altLang="en-US" sz="3200" u="sng" dirty="0" smtClean="0"/>
          </a:p>
          <a:p>
            <a:pPr lvl="1"/>
            <a:r>
              <a:rPr lang="en-US" altLang="en-US" sz="3200" dirty="0" smtClean="0"/>
              <a:t>molecular weight</a:t>
            </a:r>
          </a:p>
          <a:p>
            <a:pPr lvl="1"/>
            <a:r>
              <a:rPr lang="en-US" altLang="en-US" sz="3200" dirty="0" smtClean="0"/>
              <a:t>number of specific elements (based on isotope peaks)</a:t>
            </a:r>
          </a:p>
          <a:p>
            <a:pPr lvl="1"/>
            <a:r>
              <a:rPr lang="en-US" altLang="en-US" sz="3200" dirty="0" smtClean="0"/>
              <a:t>molecular formula (with high resolution MS)</a:t>
            </a:r>
          </a:p>
          <a:p>
            <a:pPr lvl="1"/>
            <a:r>
              <a:rPr lang="en-US" altLang="en-US" sz="3200" dirty="0" smtClean="0"/>
              <a:t>reproducible fragment patterns (to get clues about functional groups and/or arrangement of components or to confirm compound identity)</a:t>
            </a:r>
          </a:p>
        </p:txBody>
      </p:sp>
    </p:spTree>
    <p:extLst>
      <p:ext uri="{BB962C8B-B14F-4D97-AF65-F5344CB8AC3E}">
        <p14:creationId xmlns:p14="http://schemas.microsoft.com/office/powerpoint/2010/main" val="207173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Mass Spectrometry</a:t>
            </a:r>
            <a:br>
              <a:rPr lang="en-US" altLang="en-US" sz="4000" dirty="0"/>
            </a:br>
            <a:r>
              <a:rPr lang="en-US" altLang="en-US" sz="3200" dirty="0"/>
              <a:t>Main Components to Instruments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3200" dirty="0" smtClean="0"/>
              <a:t>Ionization Source (must produce ions in gas phase)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 smtClean="0"/>
              <a:t>Separation of Ions (Mass Filter)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 smtClean="0"/>
              <a:t>Detection of Ions</a:t>
            </a:r>
          </a:p>
          <a:p>
            <a:pPr marL="0" indent="0">
              <a:buNone/>
            </a:pPr>
            <a:r>
              <a:rPr lang="en-US" altLang="en-US" sz="3200" dirty="0" smtClean="0"/>
              <a:t>Note: most common instruments run in order 1 </a:t>
            </a:r>
            <a:r>
              <a:rPr lang="en-US" altLang="en-US" sz="3200" dirty="0" smtClean="0">
                <a:cs typeface="Times New Roman" pitchFamily="18" charset="0"/>
              </a:rPr>
              <a:t>→</a:t>
            </a:r>
            <a:r>
              <a:rPr lang="en-US" altLang="en-US" sz="3200" dirty="0" smtClean="0"/>
              <a:t> 2 </a:t>
            </a:r>
            <a:r>
              <a:rPr lang="en-US" altLang="en-US" sz="3200" dirty="0" smtClean="0">
                <a:cs typeface="Times New Roman" pitchFamily="18" charset="0"/>
              </a:rPr>
              <a:t>→</a:t>
            </a:r>
            <a:r>
              <a:rPr lang="en-US" altLang="en-US" sz="3200" dirty="0" smtClean="0"/>
              <a:t> 3, but additional fragmentation to generate different ions can occur after step 2</a:t>
            </a:r>
          </a:p>
          <a:p>
            <a:pPr marL="609600" indent="-609600">
              <a:buNone/>
            </a:pPr>
            <a:r>
              <a:rPr lang="en-US" altLang="en-US" sz="3200" dirty="0" smtClean="0"/>
              <a:t>	(1 </a:t>
            </a:r>
            <a:r>
              <a:rPr lang="en-US" altLang="en-US" sz="3200" dirty="0" smtClean="0">
                <a:cs typeface="Times New Roman" pitchFamily="18" charset="0"/>
              </a:rPr>
              <a:t>→</a:t>
            </a:r>
            <a:r>
              <a:rPr lang="en-US" altLang="en-US" sz="3200" dirty="0" smtClean="0"/>
              <a:t> 2 </a:t>
            </a:r>
            <a:r>
              <a:rPr lang="en-US" altLang="en-US" sz="3200" dirty="0" smtClean="0">
                <a:cs typeface="Times New Roman" pitchFamily="18" charset="0"/>
              </a:rPr>
              <a:t>→</a:t>
            </a:r>
            <a:r>
              <a:rPr lang="en-US" altLang="en-US" sz="3200" dirty="0" smtClean="0"/>
              <a:t> 1 </a:t>
            </a:r>
            <a:r>
              <a:rPr lang="en-US" altLang="en-US" sz="3200" dirty="0" smtClean="0">
                <a:cs typeface="Times New Roman" pitchFamily="18" charset="0"/>
              </a:rPr>
              <a:t>→</a:t>
            </a:r>
            <a:r>
              <a:rPr lang="en-US" altLang="en-US" sz="3200" dirty="0" smtClean="0"/>
              <a:t> 2 </a:t>
            </a:r>
            <a:r>
              <a:rPr lang="en-US" altLang="en-US" sz="3200" dirty="0" smtClean="0">
                <a:cs typeface="Times New Roman" pitchFamily="18" charset="0"/>
              </a:rPr>
              <a:t>→</a:t>
            </a:r>
            <a:r>
              <a:rPr lang="en-US" altLang="en-US" sz="3200" dirty="0" smtClean="0"/>
              <a:t> 3)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sz="3200" b="1" dirty="0" smtClean="0"/>
              <a:t>MS </a:t>
            </a:r>
            <a:r>
              <a:rPr lang="en-US" altLang="en-US" sz="3200" b="1" dirty="0" smtClean="0"/>
              <a:t>very </a:t>
            </a:r>
            <a:r>
              <a:rPr lang="en-US" altLang="en-US" sz="3200" b="1" dirty="0"/>
              <a:t>c</a:t>
            </a:r>
            <a:r>
              <a:rPr lang="en-US" altLang="en-US" sz="3200" b="1" dirty="0" smtClean="0"/>
              <a:t>ommon </a:t>
            </a:r>
            <a:r>
              <a:rPr lang="en-US" altLang="en-US" sz="3200" b="1" dirty="0" smtClean="0"/>
              <a:t>as chromatographic detector</a:t>
            </a:r>
          </a:p>
        </p:txBody>
      </p:sp>
    </p:spTree>
    <p:extLst>
      <p:ext uri="{BB962C8B-B14F-4D97-AF65-F5344CB8AC3E}">
        <p14:creationId xmlns:p14="http://schemas.microsoft.com/office/powerpoint/2010/main" val="334264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Mass Spectrometry</a:t>
            </a:r>
            <a:br>
              <a:rPr lang="en-US" altLang="en-US" sz="4000" dirty="0"/>
            </a:br>
            <a:r>
              <a:rPr lang="en-US" altLang="en-US" sz="3200" dirty="0"/>
              <a:t>Overview of Component Types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>
                <a:latin typeface="Tahoma" charset="0"/>
              </a:rPr>
              <a:t>Ionization Types</a:t>
            </a: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</p:txBody>
      </p:sp>
      <p:graphicFrame>
        <p:nvGraphicFramePr>
          <p:cNvPr id="130052" name="Group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76839939"/>
              </p:ext>
            </p:extLst>
          </p:nvPr>
        </p:nvGraphicFramePr>
        <p:xfrm>
          <a:off x="631064" y="2415862"/>
          <a:ext cx="10947042" cy="4150064"/>
        </p:xfrm>
        <a:graphic>
          <a:graphicData uri="http://schemas.openxmlformats.org/drawingml/2006/table">
            <a:tbl>
              <a:tblPr/>
              <a:tblGrid>
                <a:gridCol w="5203066"/>
                <a:gridCol w="2094962"/>
                <a:gridCol w="3649014"/>
              </a:tblGrid>
              <a:tr h="4778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Phase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Fragmentation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Inductively Coupled Plasma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ICP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Liquid feed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Gives elements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Electron Impact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lots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Chemical Ionization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Electrospray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liquid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very little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Atmospheric Pressure Chemical Ionization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APCI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liquid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Matrix Assisted Laser Desorption Ionization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(MALDI)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solid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Desorption Electrospray Ionization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DESI)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Portable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Very little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65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Mass Spectrometry</a:t>
            </a:r>
            <a:br>
              <a:rPr lang="en-US" altLang="en-US" sz="4000" dirty="0"/>
            </a:br>
            <a:r>
              <a:rPr lang="en-US" altLang="en-US" sz="3200" dirty="0"/>
              <a:t>Overview of Component Types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dirty="0"/>
              <a:t>Separation Types (Ion </a:t>
            </a:r>
            <a:r>
              <a:rPr lang="en-US" altLang="en-US" dirty="0" smtClean="0"/>
              <a:t>Filters/Mass Analyzers)</a:t>
            </a:r>
            <a:endParaRPr lang="en-US" altLang="en-US" dirty="0"/>
          </a:p>
        </p:txBody>
      </p:sp>
      <p:graphicFrame>
        <p:nvGraphicFramePr>
          <p:cNvPr id="131076" name="Group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09600" y="2362200"/>
          <a:ext cx="10972800" cy="3139311"/>
        </p:xfrm>
        <a:graphic>
          <a:graphicData uri="http://schemas.openxmlformats.org/drawingml/2006/table">
            <a:tbl>
              <a:tblPr/>
              <a:tblGrid>
                <a:gridCol w="3048000"/>
                <a:gridCol w="1524000"/>
                <a:gridCol w="4673599"/>
                <a:gridCol w="1727201"/>
              </a:tblGrid>
              <a:tr h="457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Type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Speed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Basis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Magnetic Sector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slow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Acceleration in magnetic field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moderate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Double Focusing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slow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Magnetic plus electric field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high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Quadrupole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Passage through ac electric field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moderate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Ion trap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Orbit in quadrupole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moderate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Time-of-Flight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very fast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Time to travel through tube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moderate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Newer High Resolution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varies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Various, usually involving orbits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high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609600" y="5731100"/>
            <a:ext cx="10972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In addition, there are </a:t>
            </a:r>
            <a:r>
              <a:rPr lang="en-US" altLang="en-US" dirty="0" smtClean="0"/>
              <a:t>2-dimenional MS options (sometimes called MS/MS or tandem MS), </a:t>
            </a:r>
            <a:r>
              <a:rPr lang="en-US" altLang="en-US" dirty="0"/>
              <a:t>such as quadrupole </a:t>
            </a:r>
            <a:r>
              <a:rPr lang="en-US" altLang="en-US" dirty="0" smtClean="0"/>
              <a:t>– quadrupole, or </a:t>
            </a:r>
            <a:r>
              <a:rPr lang="en-US" altLang="en-US" dirty="0" err="1" smtClean="0"/>
              <a:t>MS</a:t>
            </a:r>
            <a:r>
              <a:rPr lang="en-US" altLang="en-US" i="1" baseline="30000" dirty="0" err="1" smtClean="0"/>
              <a:t>n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187618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Mass Spectrometry</a:t>
            </a:r>
            <a:br>
              <a:rPr lang="en-US" altLang="en-US" sz="4000" dirty="0"/>
            </a:br>
            <a:r>
              <a:rPr lang="en-US" altLang="en-US" sz="3200" dirty="0"/>
              <a:t>Overview of Component Types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>
                <a:latin typeface="Tahoma" charset="0"/>
              </a:rPr>
              <a:t>Detectors</a:t>
            </a: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ahoma" charset="0"/>
            </a:endParaRPr>
          </a:p>
        </p:txBody>
      </p:sp>
      <p:graphicFrame>
        <p:nvGraphicFramePr>
          <p:cNvPr id="132136" name="Group 40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838200" y="2544652"/>
          <a:ext cx="10515600" cy="2773680"/>
        </p:xfrm>
        <a:graphic>
          <a:graphicData uri="http://schemas.openxmlformats.org/drawingml/2006/table">
            <a:tbl>
              <a:tblPr/>
              <a:tblGrid>
                <a:gridCol w="3505200"/>
                <a:gridCol w="3505200"/>
                <a:gridCol w="3505200"/>
              </a:tblGrid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Internal Amplifications?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Faraday Cup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Isotope Ratio 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Electron Multiplier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Fairly Common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Microchannel plate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Higher end instruments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Used in FT-ICR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53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Spectrometry-GC </a:t>
            </a:r>
            <a:r>
              <a:rPr lang="en-US" dirty="0" smtClean="0"/>
              <a:t>Ionization (Gas Phase)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Electron </a:t>
            </a:r>
            <a:r>
              <a:rPr lang="en-US" u="sng" dirty="0" smtClean="0"/>
              <a:t>Ionization (EI), also known as Electron Impact</a:t>
            </a:r>
          </a:p>
          <a:p>
            <a:pPr marL="0" indent="0">
              <a:buNone/>
            </a:pPr>
            <a:r>
              <a:rPr lang="en-US" dirty="0" smtClean="0"/>
              <a:t>A heated tungsten filament is used to produce electrons which “bombard” the </a:t>
            </a:r>
            <a:r>
              <a:rPr lang="en-US" dirty="0" err="1" smtClean="0"/>
              <a:t>analyte</a:t>
            </a:r>
            <a:r>
              <a:rPr lang="en-US" dirty="0" smtClean="0"/>
              <a:t> molecules, causing ionization through </a:t>
            </a:r>
            <a:r>
              <a:rPr lang="en-US" dirty="0" smtClean="0"/>
              <a:t>loss of an electron (for positive </a:t>
            </a:r>
            <a:r>
              <a:rPr lang="en-US" dirty="0" smtClean="0"/>
              <a:t>polarity </a:t>
            </a:r>
            <a:r>
              <a:rPr lang="en-US" dirty="0" smtClean="0"/>
              <a:t>MS):</a:t>
            </a:r>
          </a:p>
          <a:p>
            <a:pPr marL="0" indent="0" algn="ctr">
              <a:buNone/>
            </a:pPr>
            <a:r>
              <a:rPr lang="en-US" sz="3200" dirty="0" smtClean="0"/>
              <a:t>M +</a:t>
            </a:r>
            <a:r>
              <a:rPr lang="en-US" sz="3200" i="1" dirty="0" smtClean="0"/>
              <a:t>e</a:t>
            </a:r>
            <a:r>
              <a:rPr lang="en-US" sz="3200" i="1" baseline="30000" dirty="0" smtClean="0"/>
              <a:t>-</a:t>
            </a:r>
            <a:r>
              <a:rPr lang="en-US" sz="3200" i="1" dirty="0" smtClean="0"/>
              <a:t> </a:t>
            </a:r>
            <a:r>
              <a:rPr lang="en-US" sz="3200" i="1" dirty="0" smtClean="0">
                <a:latin typeface="Calibri" panose="020F0502020204030204" pitchFamily="34" charset="0"/>
              </a:rPr>
              <a:t>→ </a:t>
            </a:r>
            <a:r>
              <a:rPr lang="en-US" sz="3200" dirty="0" smtClean="0">
                <a:latin typeface="Calibri" panose="020F0502020204030204" pitchFamily="34" charset="0"/>
              </a:rPr>
              <a:t>M</a:t>
            </a:r>
            <a:r>
              <a:rPr lang="en-US" sz="3200" baseline="30000" dirty="0" smtClean="0">
                <a:latin typeface="Calibri" panose="020F0502020204030204" pitchFamily="34" charset="0"/>
              </a:rPr>
              <a:t>(*)+</a:t>
            </a:r>
            <a:r>
              <a:rPr lang="en-US" sz="3200" baseline="30000" dirty="0"/>
              <a:t> •</a:t>
            </a:r>
            <a:r>
              <a:rPr lang="en-US" sz="3200" baseline="30000" dirty="0" smtClean="0">
                <a:latin typeface="Calibri" panose="020F050202020403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</a:rPr>
              <a:t>+ </a:t>
            </a:r>
            <a:r>
              <a:rPr lang="en-US" sz="3200" dirty="0" smtClean="0">
                <a:latin typeface="Calibri" panose="020F0502020204030204" pitchFamily="34" charset="0"/>
              </a:rPr>
              <a:t>2</a:t>
            </a:r>
            <a:r>
              <a:rPr lang="en-US" sz="3200" i="1" dirty="0" smtClean="0">
                <a:latin typeface="Calibri" panose="020F0502020204030204" pitchFamily="34" charset="0"/>
              </a:rPr>
              <a:t>e</a:t>
            </a:r>
            <a:r>
              <a:rPr lang="en-US" sz="3200" i="1" baseline="30000" dirty="0" smtClean="0">
                <a:latin typeface="Calibri" panose="020F0502020204030204" pitchFamily="34" charset="0"/>
              </a:rPr>
              <a:t>-</a:t>
            </a:r>
          </a:p>
          <a:p>
            <a:r>
              <a:rPr lang="en-US" dirty="0" smtClean="0"/>
              <a:t>However, M</a:t>
            </a:r>
            <a:r>
              <a:rPr lang="en-US" baseline="30000" dirty="0" smtClean="0"/>
              <a:t>+</a:t>
            </a:r>
            <a:r>
              <a:rPr lang="en-US" dirty="0" smtClean="0"/>
              <a:t> typically has extra energy and undergoes further decomposition/fragmentation</a:t>
            </a:r>
            <a:r>
              <a:rPr lang="en-US" dirty="0"/>
              <a:t>: M*+ → X</a:t>
            </a:r>
            <a:r>
              <a:rPr lang="en-US" baseline="30000" dirty="0"/>
              <a:t>+</a:t>
            </a:r>
            <a:r>
              <a:rPr lang="en-US" dirty="0"/>
              <a:t> + </a:t>
            </a:r>
            <a:r>
              <a:rPr lang="en-US" dirty="0" smtClean="0"/>
              <a:t>Y</a:t>
            </a:r>
            <a:r>
              <a:rPr lang="en-US" baseline="30000" dirty="0" smtClean="0"/>
              <a:t>•</a:t>
            </a:r>
            <a:r>
              <a:rPr lang="en-US" dirty="0" smtClean="0"/>
              <a:t> </a:t>
            </a:r>
            <a:r>
              <a:rPr lang="en-US" dirty="0"/>
              <a:t>(where X and Y are fragments</a:t>
            </a:r>
            <a:r>
              <a:rPr lang="en-US" dirty="0" smtClean="0"/>
              <a:t>)</a:t>
            </a:r>
          </a:p>
          <a:p>
            <a:r>
              <a:rPr lang="en-US" u="sng" dirty="0" smtClean="0"/>
              <a:t>We only see the charged fragments</a:t>
            </a:r>
            <a:r>
              <a:rPr lang="en-US" dirty="0" smtClean="0"/>
              <a:t>, but </a:t>
            </a:r>
            <a:r>
              <a:rPr lang="en-US" dirty="0"/>
              <a:t>often if </a:t>
            </a:r>
            <a:r>
              <a:rPr lang="en-US" dirty="0" smtClean="0"/>
              <a:t>M</a:t>
            </a:r>
            <a:r>
              <a:rPr lang="en-US" baseline="30000" dirty="0" smtClean="0"/>
              <a:t>*+</a:t>
            </a:r>
            <a:r>
              <a:rPr lang="en-US" dirty="0" smtClean="0"/>
              <a:t> </a:t>
            </a:r>
            <a:r>
              <a:rPr lang="en-US" dirty="0"/>
              <a:t>→ X</a:t>
            </a:r>
            <a:r>
              <a:rPr lang="en-US" baseline="30000" dirty="0"/>
              <a:t>+ </a:t>
            </a:r>
            <a:r>
              <a:rPr lang="en-US" dirty="0"/>
              <a:t>+ </a:t>
            </a:r>
            <a:r>
              <a:rPr lang="en-US" dirty="0" smtClean="0"/>
              <a:t>Y</a:t>
            </a:r>
            <a:r>
              <a:rPr lang="en-US" baseline="30000" dirty="0"/>
              <a:t> •</a:t>
            </a:r>
            <a:r>
              <a:rPr lang="en-US" dirty="0" smtClean="0"/>
              <a:t>,</a:t>
            </a:r>
            <a:r>
              <a:rPr lang="en-US" baseline="30000" dirty="0" smtClean="0"/>
              <a:t> </a:t>
            </a:r>
            <a:r>
              <a:rPr lang="en-US" dirty="0"/>
              <a:t>it also may form </a:t>
            </a:r>
            <a:r>
              <a:rPr lang="en-US" dirty="0" smtClean="0"/>
              <a:t>X</a:t>
            </a:r>
            <a:r>
              <a:rPr lang="en-US" baseline="30000" dirty="0"/>
              <a:t> •</a:t>
            </a:r>
            <a:r>
              <a:rPr lang="en-US" dirty="0" smtClean="0"/>
              <a:t> </a:t>
            </a:r>
            <a:r>
              <a:rPr lang="en-US" dirty="0"/>
              <a:t>+ Y</a:t>
            </a:r>
            <a:r>
              <a:rPr lang="en-US" baseline="30000" dirty="0" smtClean="0"/>
              <a:t>+</a:t>
            </a:r>
            <a:endParaRPr lang="en-US" baseline="30000" dirty="0"/>
          </a:p>
          <a:p>
            <a:endParaRPr lang="en-US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795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1278</Words>
  <Application>Microsoft Office PowerPoint</Application>
  <PresentationFormat>Widescreen</PresentationFormat>
  <Paragraphs>244</Paragraphs>
  <Slides>24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ＭＳ Ｐゴシック</vt:lpstr>
      <vt:lpstr>Arial</vt:lpstr>
      <vt:lpstr>Calibri</vt:lpstr>
      <vt:lpstr>Calibri Light</vt:lpstr>
      <vt:lpstr>Tahoma</vt:lpstr>
      <vt:lpstr>Times New Roman</vt:lpstr>
      <vt:lpstr>Office Theme</vt:lpstr>
      <vt:lpstr>ChemSketch</vt:lpstr>
      <vt:lpstr>CHEM133 Mass Spectrometry:  Lecture 1</vt:lpstr>
      <vt:lpstr>Announcements</vt:lpstr>
      <vt:lpstr>Mass Spectrometry Introduction</vt:lpstr>
      <vt:lpstr>Mass Spectrometry Introduction</vt:lpstr>
      <vt:lpstr>Mass Spectrometry Main Components to Instruments</vt:lpstr>
      <vt:lpstr>Mass Spectrometry Overview of Component Types</vt:lpstr>
      <vt:lpstr>Mass Spectrometry Overview of Component Types</vt:lpstr>
      <vt:lpstr>Mass Spectrometry Overview of Component Types</vt:lpstr>
      <vt:lpstr>Mass Spectrometry-GC Ionization (Gas Phase)</vt:lpstr>
      <vt:lpstr>PowerPoint Presentation</vt:lpstr>
      <vt:lpstr>Mass Spectrometry Ion Source</vt:lpstr>
      <vt:lpstr>Mass Spectrometry Ion Source</vt:lpstr>
      <vt:lpstr>Mass Spectrometry Ion Source</vt:lpstr>
      <vt:lpstr>Mass Spectrometry-GC Ionization</vt:lpstr>
      <vt:lpstr>Mass Spectrometry-HPLC Ionization</vt:lpstr>
      <vt:lpstr>Mass Spectrometry Ion Source</vt:lpstr>
      <vt:lpstr>Electrospray  Ionization  (ESI)</vt:lpstr>
      <vt:lpstr>PowerPoint Presentation</vt:lpstr>
      <vt:lpstr>Mass Spectrometry Ion Source</vt:lpstr>
      <vt:lpstr>Mass Spectrometry Ion Source</vt:lpstr>
      <vt:lpstr>Mass Spectrometry Ion Source</vt:lpstr>
      <vt:lpstr>Mass Spectrometry Ion Source</vt:lpstr>
      <vt:lpstr>Mass Spectrometry Ion Source</vt:lpstr>
      <vt:lpstr>Mass Spectrometry Ionization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Spectrometry:  Lecture 1</dc:title>
  <dc:creator>Miller-Schulze, Justin P</dc:creator>
  <cp:lastModifiedBy>Miller-Schulze, Justin P</cp:lastModifiedBy>
  <cp:revision>19</cp:revision>
  <dcterms:created xsi:type="dcterms:W3CDTF">2017-04-12T17:26:17Z</dcterms:created>
  <dcterms:modified xsi:type="dcterms:W3CDTF">2017-04-13T21:03:23Z</dcterms:modified>
</cp:coreProperties>
</file>