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9"/>
  </p:notesMasterIdLst>
  <p:sldIdLst>
    <p:sldId id="280" r:id="rId2"/>
    <p:sldId id="339" r:id="rId3"/>
    <p:sldId id="366" r:id="rId4"/>
    <p:sldId id="367" r:id="rId5"/>
    <p:sldId id="368" r:id="rId6"/>
    <p:sldId id="369" r:id="rId7"/>
    <p:sldId id="370" r:id="rId8"/>
    <p:sldId id="375" r:id="rId9"/>
    <p:sldId id="376" r:id="rId10"/>
    <p:sldId id="377" r:id="rId11"/>
    <p:sldId id="378" r:id="rId12"/>
    <p:sldId id="365" r:id="rId13"/>
    <p:sldId id="383" r:id="rId14"/>
    <p:sldId id="384" r:id="rId15"/>
    <p:sldId id="385" r:id="rId16"/>
    <p:sldId id="387" r:id="rId17"/>
    <p:sldId id="389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C286A"/>
    <a:srgbClr val="FE5F26"/>
    <a:srgbClr val="FDBB27"/>
    <a:srgbClr val="FF0000"/>
    <a:srgbClr val="F7A7B2"/>
    <a:srgbClr val="CC99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4" autoAdjust="0"/>
    <p:restoredTop sz="94627" autoAdjust="0"/>
  </p:normalViewPr>
  <p:slideViewPr>
    <p:cSldViewPr>
      <p:cViewPr varScale="1">
        <p:scale>
          <a:sx n="102" d="100"/>
          <a:sy n="102" d="100"/>
        </p:scale>
        <p:origin x="27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8DAA529-1C47-41A6-A996-D3A5BA3E8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653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298800-CAC6-4F58-8EF8-96537F6644BF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5241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29955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29955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29955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29955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29955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29955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3558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379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4C2ACFE-44A5-4E3B-903A-98E263F431FF}" type="slidenum">
              <a:rPr lang="en-US" sz="1200"/>
              <a:pPr algn="r"/>
              <a:t>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805940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29955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29955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2995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64416-02D3-4446-9343-2A06AA9B9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62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759DD-B6E0-4FA9-B228-B6F367EE7E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91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61280-7729-425E-B882-287A5CB7B8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78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BE599-F2F5-4EA2-866A-BA04646FF5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054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E0DC9-92E4-4680-927A-6B6ED6F364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22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805EB-BA9A-4759-A95F-F99F430A4D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13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6C785-6111-4435-8846-88FF74E0A6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17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07D9E-1644-4947-87B1-19594C0697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50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A5FF5-4A91-4C0D-B54C-2E826ACFED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37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ECCCD-3230-460C-A103-675BFE65D6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368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D864C-84DF-40F6-B18F-77D9B7FEFD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5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6EE8-AAAF-46ED-9625-4180719E15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12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07CCC94-506D-42AC-A9A9-46E26348B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latin typeface="Tahoma" panose="020B0604030504040204" pitchFamily="34" charset="0"/>
              </a:rPr>
              <a:t>Chem. 133 – 4/18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charset="0"/>
              </a:rPr>
              <a:t>NMR Spectrometry</a:t>
            </a:r>
            <a:br>
              <a:rPr lang="en-US" dirty="0">
                <a:latin typeface="Tahoma" charset="0"/>
              </a:rPr>
            </a:br>
            <a:r>
              <a:rPr lang="en-US" sz="3600" dirty="0">
                <a:latin typeface="Tahoma" charset="0"/>
              </a:rPr>
              <a:t>Additional Topics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aseline="30000" dirty="0">
                <a:latin typeface="Tahoma" charset="0"/>
              </a:rPr>
              <a:t>13</a:t>
            </a:r>
            <a:r>
              <a:rPr lang="en-US" sz="2400" dirty="0">
                <a:latin typeface="Tahoma" charset="0"/>
              </a:rPr>
              <a:t>C NMR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charset="0"/>
              </a:rPr>
              <a:t>Lower sensitivity due to lower frequency and lower abundance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charset="0"/>
              </a:rPr>
              <a:t>Useful for determining # equiv. C atoms, types of functional groups (particularly for C atoms with no protons attached like C-CO-C)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charset="0"/>
              </a:rPr>
              <a:t>Typically done with proton decoupling (removing splitting caused by neighboring protons) to enhance sensitivity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ahoma" charset="0"/>
              </a:rPr>
              <a:t>Solids Analysis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charset="0"/>
              </a:rPr>
              <a:t>Suffers from wide peak width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charset="0"/>
              </a:rPr>
              <a:t>Peak width made narrow by using “magic angle” spinning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ahoma" charset="0"/>
              </a:rPr>
              <a:t>Spin Decoupling and 2-Dimensional Methods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charset="0"/>
              </a:rPr>
              <a:t>Used to determine connectivity between protons</a:t>
            </a:r>
          </a:p>
        </p:txBody>
      </p:sp>
    </p:spTree>
    <p:extLst>
      <p:ext uri="{BB962C8B-B14F-4D97-AF65-F5344CB8AC3E}">
        <p14:creationId xmlns:p14="http://schemas.microsoft.com/office/powerpoint/2010/main" val="56817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charset="0"/>
              </a:rPr>
              <a:t>NMR Spectrometry</a:t>
            </a:r>
            <a:br>
              <a:rPr lang="en-US" dirty="0">
                <a:latin typeface="Tahoma" charset="0"/>
              </a:rPr>
            </a:br>
            <a:r>
              <a:rPr lang="en-US" sz="3600" dirty="0">
                <a:latin typeface="Tahoma" charset="0"/>
              </a:rPr>
              <a:t>Some Questions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525963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400" dirty="0">
                <a:latin typeface="Tahoma" charset="0"/>
              </a:rPr>
              <a:t>The use of a more powerful magnet will result in better sensitivity and better resolution (separation of protons from different environments).  Explain why.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400" dirty="0">
                <a:latin typeface="Tahoma" charset="0"/>
              </a:rPr>
              <a:t>What is magnetic field homogeneity and why is it important in NMR?  If it is not good, what is the effect?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400" dirty="0">
                <a:latin typeface="Tahoma" charset="0"/>
              </a:rPr>
              <a:t>Why are more repeated scans typically used for </a:t>
            </a:r>
            <a:r>
              <a:rPr lang="en-US" sz="2400" baseline="30000" dirty="0">
                <a:latin typeface="Tahoma" charset="0"/>
              </a:rPr>
              <a:t>13</a:t>
            </a:r>
            <a:r>
              <a:rPr lang="en-US" sz="2400" dirty="0">
                <a:latin typeface="Tahoma" charset="0"/>
              </a:rPr>
              <a:t>C NMR?</a:t>
            </a:r>
          </a:p>
        </p:txBody>
      </p:sp>
    </p:spTree>
    <p:extLst>
      <p:ext uri="{BB962C8B-B14F-4D97-AF65-F5344CB8AC3E}">
        <p14:creationId xmlns:p14="http://schemas.microsoft.com/office/powerpoint/2010/main" val="253896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Tahoma" pitchFamily="34" charset="0"/>
              </a:rPr>
              <a:t>Mass Spectrometry</a:t>
            </a:r>
            <a:br>
              <a:rPr lang="en-US" sz="4000" dirty="0" smtClean="0">
                <a:latin typeface="Tahoma" pitchFamily="34" charset="0"/>
              </a:rPr>
            </a:br>
            <a:r>
              <a:rPr lang="en-US" sz="4000" dirty="0" smtClean="0">
                <a:latin typeface="Tahoma" pitchFamily="34" charset="0"/>
              </a:rPr>
              <a:t>Questions – Covered Last Time??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dirty="0" smtClean="0">
                <a:latin typeface="Tahoma" pitchFamily="34" charset="0"/>
              </a:rPr>
              <a:t>Which ionization method can be achieved on solid samples (without changing phase)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dirty="0" smtClean="0">
                <a:latin typeface="Tahoma" pitchFamily="34" charset="0"/>
              </a:rPr>
              <a:t>If one is using GC and concerned about detecting the “parent” ion of a compound that can fragment easily, which ionization method should be used?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dirty="0" smtClean="0">
                <a:latin typeface="Tahoma" pitchFamily="34" charset="0"/>
              </a:rPr>
              <a:t>For a large, polar non-volatile molecule being separated by HPLC, which ionization method should be used?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dirty="0" smtClean="0">
                <a:latin typeface="Tahoma" pitchFamily="34" charset="0"/>
              </a:rPr>
              <a:t>When analyzing a large isolated peptide by ESI-MS, multiple peaks are observed (at smaller than parent ion mass numbers).  What is a possible cause for this?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dirty="0" smtClean="0">
                <a:latin typeface="Tahoma" pitchFamily="34" charset="0"/>
              </a:rPr>
              <a:t>What ionization method should be used to analyze for lead in a sample?</a:t>
            </a:r>
          </a:p>
        </p:txBody>
      </p:sp>
    </p:spTree>
    <p:extLst>
      <p:ext uri="{BB962C8B-B14F-4D97-AF65-F5344CB8AC3E}">
        <p14:creationId xmlns:p14="http://schemas.microsoft.com/office/powerpoint/2010/main" val="3491877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Mass </a:t>
            </a:r>
            <a:r>
              <a:rPr lang="en-US" dirty="0" err="1">
                <a:latin typeface="Tahoma" pitchFamily="34" charset="0"/>
              </a:rPr>
              <a:t>Spectrometery</a:t>
            </a:r>
            <a:r>
              <a:rPr lang="en-US" dirty="0">
                <a:latin typeface="Tahoma" pitchFamily="34" charset="0"/>
              </a:rPr>
              <a:t/>
            </a:r>
            <a:br>
              <a:rPr lang="en-US" dirty="0">
                <a:latin typeface="Tahoma" pitchFamily="34" charset="0"/>
              </a:rPr>
            </a:br>
            <a:r>
              <a:rPr lang="en-US" sz="3600" dirty="0">
                <a:latin typeface="Tahoma" pitchFamily="34" charset="0"/>
              </a:rPr>
              <a:t>Instrumentation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525963"/>
          </a:xfrm>
        </p:spPr>
        <p:txBody>
          <a:bodyPr/>
          <a:lstStyle/>
          <a:p>
            <a:r>
              <a:rPr lang="en-US" sz="2800" dirty="0">
                <a:latin typeface="Tahoma" pitchFamily="34" charset="0"/>
              </a:rPr>
              <a:t>Analyzers</a:t>
            </a:r>
          </a:p>
          <a:p>
            <a:pPr lvl="1"/>
            <a:r>
              <a:rPr lang="en-US" sz="2400" dirty="0">
                <a:latin typeface="Tahoma" pitchFamily="34" charset="0"/>
              </a:rPr>
              <a:t>Separates ions based on mass to charge ratio</a:t>
            </a:r>
          </a:p>
          <a:p>
            <a:pPr lvl="1"/>
            <a:r>
              <a:rPr lang="en-US" sz="2400" dirty="0">
                <a:latin typeface="Tahoma" pitchFamily="34" charset="0"/>
              </a:rPr>
              <a:t>All operate at very low pressures (vacuums) to avoid many ion – ion or ion – molecule collisions</a:t>
            </a:r>
          </a:p>
          <a:p>
            <a:pPr lvl="1"/>
            <a:r>
              <a:rPr lang="en-US" sz="2400" dirty="0">
                <a:latin typeface="Tahoma" pitchFamily="34" charset="0"/>
              </a:rPr>
              <a:t>Analyzers for chromatographic systems must be fast.  (If a peak is 5 s wide, there should be 4 scans/s)</a:t>
            </a:r>
          </a:p>
          <a:p>
            <a:pPr lvl="1"/>
            <a:r>
              <a:rPr lang="en-US" sz="2400" dirty="0">
                <a:latin typeface="Tahoma" pitchFamily="34" charset="0"/>
              </a:rPr>
              <a:t>Most common types (as chromatographic detectors):</a:t>
            </a:r>
          </a:p>
          <a:p>
            <a:pPr lvl="2"/>
            <a:r>
              <a:rPr lang="en-US" sz="2000" dirty="0">
                <a:latin typeface="Tahoma" pitchFamily="34" charset="0"/>
              </a:rPr>
              <a:t>Quadrupole (most common)</a:t>
            </a:r>
          </a:p>
          <a:p>
            <a:pPr lvl="2"/>
            <a:r>
              <a:rPr lang="en-US" sz="2000" dirty="0">
                <a:latin typeface="Tahoma" pitchFamily="34" charset="0"/>
              </a:rPr>
              <a:t>Ion Trap (smaller, MS-MS capability)</a:t>
            </a:r>
          </a:p>
          <a:p>
            <a:pPr lvl="2"/>
            <a:r>
              <a:rPr lang="en-US" sz="2000" dirty="0">
                <a:latin typeface="Tahoma" pitchFamily="34" charset="0"/>
              </a:rPr>
              <a:t>Time of Flight (higher speed for fast separations and can be used for high resolution applications)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192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Mass </a:t>
            </a:r>
            <a:r>
              <a:rPr lang="en-US" dirty="0" err="1">
                <a:latin typeface="Tahoma" pitchFamily="34" charset="0"/>
              </a:rPr>
              <a:t>Spectrometery</a:t>
            </a:r>
            <a:r>
              <a:rPr lang="en-US" dirty="0">
                <a:latin typeface="Tahoma" pitchFamily="34" charset="0"/>
              </a:rPr>
              <a:t/>
            </a:r>
            <a:br>
              <a:rPr lang="en-US" dirty="0">
                <a:latin typeface="Tahoma" pitchFamily="34" charset="0"/>
              </a:rPr>
            </a:br>
            <a:r>
              <a:rPr lang="en-US" sz="3600" dirty="0">
                <a:latin typeface="Tahoma" pitchFamily="34" charset="0"/>
              </a:rPr>
              <a:t>Instrumentation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latin typeface="Tahoma" pitchFamily="34" charset="0"/>
              </a:rPr>
              <a:t>Mass Spectrometer Resolution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ahoma" pitchFamily="34" charset="0"/>
              </a:rPr>
              <a:t>R = M/</a:t>
            </a:r>
            <a:r>
              <a:rPr lang="el-GR" sz="2000" dirty="0">
                <a:latin typeface="Tahoma" pitchFamily="34" charset="0"/>
                <a:cs typeface="Tahoma" pitchFamily="34" charset="0"/>
              </a:rPr>
              <a:t>Δ</a:t>
            </a:r>
            <a:r>
              <a:rPr lang="en-US" sz="2000" dirty="0">
                <a:latin typeface="Tahoma" pitchFamily="34" charset="0"/>
              </a:rPr>
              <a:t>M where M = mass to charge ratio and is </a:t>
            </a:r>
            <a:r>
              <a:rPr lang="el-GR" sz="2000" dirty="0">
                <a:latin typeface="Tahoma" pitchFamily="34" charset="0"/>
                <a:cs typeface="Tahoma" pitchFamily="34" charset="0"/>
              </a:rPr>
              <a:t>Δ</a:t>
            </a:r>
            <a:r>
              <a:rPr lang="en-US" sz="2000" dirty="0">
                <a:latin typeface="Tahoma" pitchFamily="34" charset="0"/>
              </a:rPr>
              <a:t>M difference between neighboring peaks (so that valley is 10% or 50% of peak height – see text for exact </a:t>
            </a:r>
            <a:r>
              <a:rPr lang="en-US" sz="2000" dirty="0" err="1">
                <a:latin typeface="Tahoma" pitchFamily="34" charset="0"/>
              </a:rPr>
              <a:t>defintion</a:t>
            </a:r>
            <a:r>
              <a:rPr lang="en-US" sz="2000" dirty="0">
                <a:latin typeface="Tahoma" pitchFamily="34" charset="0"/>
              </a:rPr>
              <a:t>).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ahoma" pitchFamily="34" charset="0"/>
              </a:rPr>
              <a:t>Standard resolution needed:</a:t>
            </a:r>
          </a:p>
          <a:p>
            <a:pPr lvl="2">
              <a:lnSpc>
                <a:spcPct val="80000"/>
              </a:lnSpc>
            </a:pPr>
            <a:r>
              <a:rPr lang="en-US" sz="1800" dirty="0">
                <a:latin typeface="Tahoma" pitchFamily="34" charset="0"/>
              </a:rPr>
              <a:t>To be able to tell apart ions of different integral weights (e.g. (CH</a:t>
            </a:r>
            <a:r>
              <a:rPr lang="en-US" sz="1800" baseline="-25000" dirty="0">
                <a:latin typeface="Tahoma" pitchFamily="34" charset="0"/>
              </a:rPr>
              <a:t>3</a:t>
            </a:r>
            <a:r>
              <a:rPr lang="en-US" sz="1800" dirty="0">
                <a:latin typeface="Tahoma" pitchFamily="34" charset="0"/>
              </a:rPr>
              <a:t>CH</a:t>
            </a:r>
            <a:r>
              <a:rPr lang="en-US" sz="1800" baseline="-25000" dirty="0">
                <a:latin typeface="Tahoma" pitchFamily="34" charset="0"/>
              </a:rPr>
              <a:t>2</a:t>
            </a:r>
            <a:r>
              <a:rPr lang="en-US" sz="1800" dirty="0">
                <a:latin typeface="Tahoma" pitchFamily="34" charset="0"/>
              </a:rPr>
              <a:t>)</a:t>
            </a:r>
            <a:r>
              <a:rPr lang="en-US" sz="1800" baseline="-25000" dirty="0">
                <a:latin typeface="Tahoma" pitchFamily="34" charset="0"/>
              </a:rPr>
              <a:t>2</a:t>
            </a:r>
            <a:r>
              <a:rPr lang="en-US" sz="1800" dirty="0">
                <a:latin typeface="Tahoma" pitchFamily="34" charset="0"/>
              </a:rPr>
              <a:t>NH – MW = 73 vs. CH</a:t>
            </a:r>
            <a:r>
              <a:rPr lang="en-US" sz="1800" baseline="-25000" dirty="0">
                <a:latin typeface="Tahoma" pitchFamily="34" charset="0"/>
              </a:rPr>
              <a:t>3</a:t>
            </a:r>
            <a:r>
              <a:rPr lang="en-US" sz="1800" dirty="0">
                <a:latin typeface="Tahoma" pitchFamily="34" charset="0"/>
              </a:rPr>
              <a:t>CH</a:t>
            </a:r>
            <a:r>
              <a:rPr lang="en-US" sz="1800" baseline="-25000" dirty="0">
                <a:latin typeface="Tahoma" pitchFamily="34" charset="0"/>
              </a:rPr>
              <a:t>2</a:t>
            </a:r>
            <a:r>
              <a:rPr lang="en-US" sz="1800" dirty="0">
                <a:latin typeface="Tahoma" pitchFamily="34" charset="0"/>
              </a:rPr>
              <a:t>CO</a:t>
            </a:r>
            <a:r>
              <a:rPr lang="en-US" sz="1800" baseline="-25000" dirty="0">
                <a:latin typeface="Tahoma" pitchFamily="34" charset="0"/>
              </a:rPr>
              <a:t>2</a:t>
            </a:r>
            <a:r>
              <a:rPr lang="en-US" sz="1800" dirty="0">
                <a:latin typeface="Tahoma" pitchFamily="34" charset="0"/>
              </a:rPr>
              <a:t>H – MW = 74)</a:t>
            </a:r>
          </a:p>
          <a:p>
            <a:pPr lvl="2">
              <a:lnSpc>
                <a:spcPct val="80000"/>
              </a:lnSpc>
            </a:pPr>
            <a:r>
              <a:rPr lang="en-US" sz="1800" dirty="0">
                <a:latin typeface="Tahoma" pitchFamily="34" charset="0"/>
              </a:rPr>
              <a:t>More important to have higher resolution when analyzing larger compounds (e.g. a resolution of 1000 would be sufficient for GC-MS but not for LC-MS</a:t>
            </a:r>
            <a:r>
              <a:rPr lang="en-US" sz="1600" dirty="0">
                <a:latin typeface="Tahoma" pitchFamily="34" charset="0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ahoma" pitchFamily="34" charset="0"/>
              </a:rPr>
              <a:t>High Resolution MS:</a:t>
            </a:r>
          </a:p>
          <a:p>
            <a:pPr lvl="2">
              <a:lnSpc>
                <a:spcPct val="80000"/>
              </a:lnSpc>
            </a:pPr>
            <a:r>
              <a:rPr lang="en-US" sz="1800" dirty="0">
                <a:latin typeface="Tahoma" pitchFamily="34" charset="0"/>
              </a:rPr>
              <a:t>To be able to determine molecular formulas from “exact” mass </a:t>
            </a:r>
          </a:p>
          <a:p>
            <a:pPr lvl="2">
              <a:lnSpc>
                <a:spcPct val="80000"/>
              </a:lnSpc>
            </a:pPr>
            <a:r>
              <a:rPr lang="en-US" sz="1800" dirty="0">
                <a:latin typeface="Tahoma" pitchFamily="34" charset="0"/>
              </a:rPr>
              <a:t>example: CH</a:t>
            </a:r>
            <a:r>
              <a:rPr lang="en-US" sz="1800" baseline="-25000" dirty="0">
                <a:latin typeface="Tahoma" pitchFamily="34" charset="0"/>
              </a:rPr>
              <a:t>3</a:t>
            </a:r>
            <a:r>
              <a:rPr lang="en-US" sz="1800" dirty="0">
                <a:latin typeface="Tahoma" pitchFamily="34" charset="0"/>
              </a:rPr>
              <a:t>CH</a:t>
            </a:r>
            <a:r>
              <a:rPr lang="en-US" sz="1800" baseline="-25000" dirty="0">
                <a:latin typeface="Tahoma" pitchFamily="34" charset="0"/>
              </a:rPr>
              <a:t>2</a:t>
            </a:r>
            <a:r>
              <a:rPr lang="en-US" sz="1800" dirty="0">
                <a:latin typeface="Tahoma" pitchFamily="34" charset="0"/>
              </a:rPr>
              <a:t>CO</a:t>
            </a:r>
            <a:r>
              <a:rPr lang="en-US" sz="1800" baseline="-25000" dirty="0">
                <a:latin typeface="Tahoma" pitchFamily="34" charset="0"/>
              </a:rPr>
              <a:t>2</a:t>
            </a:r>
            <a:r>
              <a:rPr lang="en-US" sz="1800" dirty="0">
                <a:latin typeface="Tahoma" pitchFamily="34" charset="0"/>
              </a:rPr>
              <a:t>H vs. CHOCO</a:t>
            </a:r>
            <a:r>
              <a:rPr lang="en-US" sz="1800" baseline="-25000" dirty="0">
                <a:latin typeface="Tahoma" pitchFamily="34" charset="0"/>
              </a:rPr>
              <a:t>2</a:t>
            </a:r>
            <a:r>
              <a:rPr lang="en-US" sz="1800" dirty="0">
                <a:latin typeface="Tahoma" pitchFamily="34" charset="0"/>
              </a:rPr>
              <a:t>H; both nominal masses are 74 </a:t>
            </a:r>
            <a:r>
              <a:rPr lang="en-US" sz="1800" dirty="0" err="1">
                <a:latin typeface="Tahoma" pitchFamily="34" charset="0"/>
              </a:rPr>
              <a:t>amu</a:t>
            </a:r>
            <a:r>
              <a:rPr lang="en-US" sz="1800" dirty="0">
                <a:latin typeface="Tahoma" pitchFamily="34" charset="0"/>
              </a:rPr>
              <a:t> but CHOCO</a:t>
            </a:r>
            <a:r>
              <a:rPr lang="en-US" sz="1800" baseline="-25000" dirty="0">
                <a:latin typeface="Tahoma" pitchFamily="34" charset="0"/>
              </a:rPr>
              <a:t>2</a:t>
            </a:r>
            <a:r>
              <a:rPr lang="en-US" sz="1800" dirty="0">
                <a:latin typeface="Tahoma" pitchFamily="34" charset="0"/>
              </a:rPr>
              <a:t>H weighs slightly less (74.037 vs. 74.000 </a:t>
            </a:r>
            <a:r>
              <a:rPr lang="en-US" sz="1800" dirty="0" err="1">
                <a:latin typeface="Tahoma" pitchFamily="34" charset="0"/>
              </a:rPr>
              <a:t>amu</a:t>
            </a:r>
            <a:r>
              <a:rPr lang="en-US" sz="1800" dirty="0">
                <a:latin typeface="Tahoma" pitchFamily="34" charset="0"/>
              </a:rPr>
              <a:t>) because </a:t>
            </a:r>
            <a:r>
              <a:rPr lang="en-US" sz="1800" baseline="30000" dirty="0">
                <a:latin typeface="Tahoma" pitchFamily="34" charset="0"/>
              </a:rPr>
              <a:t>16</a:t>
            </a:r>
            <a:r>
              <a:rPr lang="en-US" sz="1800" dirty="0">
                <a:latin typeface="Tahoma" pitchFamily="34" charset="0"/>
              </a:rPr>
              <a:t>O is lighter than </a:t>
            </a:r>
            <a:r>
              <a:rPr lang="en-US" sz="1800" baseline="30000" dirty="0">
                <a:latin typeface="Tahoma" pitchFamily="34" charset="0"/>
              </a:rPr>
              <a:t>12</a:t>
            </a:r>
            <a:r>
              <a:rPr lang="en-US" sz="1800" dirty="0">
                <a:latin typeface="Tahoma" pitchFamily="34" charset="0"/>
              </a:rPr>
              <a:t>C + 4</a:t>
            </a:r>
            <a:r>
              <a:rPr lang="en-US" sz="1800" baseline="30000" dirty="0">
                <a:latin typeface="Tahoma" pitchFamily="34" charset="0"/>
              </a:rPr>
              <a:t>1</a:t>
            </a:r>
            <a:r>
              <a:rPr lang="en-US" sz="1800" dirty="0">
                <a:latin typeface="Tahoma" pitchFamily="34" charset="0"/>
              </a:rPr>
              <a:t>H  (Note: need to use main isotope masses to calculate these numbers – not average atomic weights).  Needed resolution = 74/0.037 = 2000</a:t>
            </a:r>
          </a:p>
          <a:p>
            <a:pPr lvl="2">
              <a:lnSpc>
                <a:spcPct val="80000"/>
              </a:lnSpc>
            </a:pPr>
            <a:r>
              <a:rPr lang="en-US" sz="1800" dirty="0">
                <a:latin typeface="Tahoma" pitchFamily="34" charset="0"/>
              </a:rPr>
              <a:t>Resolution &gt; about 10</a:t>
            </a:r>
            <a:r>
              <a:rPr lang="en-US" sz="1800" baseline="30000" dirty="0">
                <a:latin typeface="Tahoma" pitchFamily="34" charset="0"/>
              </a:rPr>
              <a:t>4</a:t>
            </a:r>
            <a:r>
              <a:rPr lang="en-US" sz="1800" dirty="0">
                <a:latin typeface="Tahoma" pitchFamily="34" charset="0"/>
              </a:rPr>
              <a:t> to 10</a:t>
            </a:r>
            <a:r>
              <a:rPr lang="en-US" sz="1800" baseline="30000" dirty="0">
                <a:latin typeface="Tahoma" pitchFamily="34" charset="0"/>
              </a:rPr>
              <a:t>5</a:t>
            </a:r>
            <a:r>
              <a:rPr lang="en-US" sz="1800" dirty="0">
                <a:latin typeface="Tahoma" pitchFamily="34" charset="0"/>
              </a:rPr>
              <a:t> is normally needed</a:t>
            </a:r>
            <a:r>
              <a:rPr lang="en-US" sz="1800" dirty="0" smtClean="0">
                <a:latin typeface="Tahoma" pitchFamily="34" charset="0"/>
              </a:rPr>
              <a:t>.</a:t>
            </a:r>
            <a:endParaRPr lang="en-US" sz="1800" dirty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43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Mass </a:t>
            </a:r>
            <a:r>
              <a:rPr lang="en-US" dirty="0" err="1">
                <a:latin typeface="Tahoma" pitchFamily="34" charset="0"/>
              </a:rPr>
              <a:t>Spectrometery</a:t>
            </a:r>
            <a:r>
              <a:rPr lang="en-US" dirty="0">
                <a:latin typeface="Tahoma" pitchFamily="34" charset="0"/>
              </a:rPr>
              <a:t/>
            </a:r>
            <a:br>
              <a:rPr lang="en-US" dirty="0">
                <a:latin typeface="Tahoma" pitchFamily="34" charset="0"/>
              </a:rPr>
            </a:br>
            <a:r>
              <a:rPr lang="en-US" sz="3600" dirty="0"/>
              <a:t>High Resolution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876800"/>
          </a:xfrm>
        </p:spPr>
        <p:txBody>
          <a:bodyPr/>
          <a:lstStyle/>
          <a:p>
            <a:r>
              <a:rPr lang="en-US" sz="2800" dirty="0">
                <a:latin typeface="Tahoma" pitchFamily="34" charset="0"/>
              </a:rPr>
              <a:t>Calculation of Exact Mass</a:t>
            </a:r>
          </a:p>
          <a:p>
            <a:pPr lvl="1"/>
            <a:r>
              <a:rPr lang="en-US" sz="2400" dirty="0">
                <a:latin typeface="Tahoma" pitchFamily="34" charset="0"/>
              </a:rPr>
              <a:t>Several compounds can have a molecular weight of 84</a:t>
            </a:r>
          </a:p>
          <a:p>
            <a:pPr lvl="1"/>
            <a:r>
              <a:rPr lang="en-US" sz="2400" dirty="0">
                <a:latin typeface="Tahoma" pitchFamily="34" charset="0"/>
              </a:rPr>
              <a:t>Examples:</a:t>
            </a:r>
          </a:p>
          <a:p>
            <a:pPr lvl="2"/>
            <a:r>
              <a:rPr lang="en-US" sz="2000" dirty="0">
                <a:latin typeface="Tahoma" pitchFamily="34" charset="0"/>
              </a:rPr>
              <a:t>C</a:t>
            </a:r>
            <a:r>
              <a:rPr lang="en-US" sz="2000" baseline="-25000" dirty="0">
                <a:latin typeface="Tahoma" pitchFamily="34" charset="0"/>
              </a:rPr>
              <a:t>6</a:t>
            </a:r>
            <a:r>
              <a:rPr lang="en-US" sz="2000" dirty="0">
                <a:latin typeface="Tahoma" pitchFamily="34" charset="0"/>
              </a:rPr>
              <a:t>H</a:t>
            </a:r>
            <a:r>
              <a:rPr lang="en-US" sz="2000" baseline="-25000" dirty="0">
                <a:latin typeface="Tahoma" pitchFamily="34" charset="0"/>
              </a:rPr>
              <a:t>12</a:t>
            </a:r>
            <a:endParaRPr lang="en-US" sz="2000" dirty="0">
              <a:latin typeface="Tahoma" pitchFamily="34" charset="0"/>
            </a:endParaRPr>
          </a:p>
          <a:p>
            <a:pPr lvl="2"/>
            <a:r>
              <a:rPr lang="en-US" sz="2000" dirty="0">
                <a:latin typeface="Tahoma" pitchFamily="34" charset="0"/>
              </a:rPr>
              <a:t>C</a:t>
            </a:r>
            <a:r>
              <a:rPr lang="en-US" sz="2000" baseline="-25000" dirty="0">
                <a:latin typeface="Tahoma" pitchFamily="34" charset="0"/>
              </a:rPr>
              <a:t>5</a:t>
            </a:r>
            <a:r>
              <a:rPr lang="en-US" sz="2000" dirty="0">
                <a:latin typeface="Tahoma" pitchFamily="34" charset="0"/>
              </a:rPr>
              <a:t>H</a:t>
            </a:r>
            <a:r>
              <a:rPr lang="en-US" sz="2000" baseline="-25000" dirty="0">
                <a:latin typeface="Tahoma" pitchFamily="34" charset="0"/>
              </a:rPr>
              <a:t>8</a:t>
            </a:r>
            <a:r>
              <a:rPr lang="en-US" sz="2000" dirty="0">
                <a:latin typeface="Tahoma" pitchFamily="34" charset="0"/>
              </a:rPr>
              <a:t>O</a:t>
            </a:r>
          </a:p>
          <a:p>
            <a:pPr lvl="2"/>
            <a:r>
              <a:rPr lang="en-US" sz="2000" dirty="0">
                <a:latin typeface="Tahoma" pitchFamily="34" charset="0"/>
              </a:rPr>
              <a:t>C</a:t>
            </a:r>
            <a:r>
              <a:rPr lang="en-US" sz="2000" baseline="-25000" dirty="0">
                <a:latin typeface="Tahoma" pitchFamily="34" charset="0"/>
              </a:rPr>
              <a:t>4</a:t>
            </a:r>
            <a:r>
              <a:rPr lang="en-US" sz="2000" dirty="0">
                <a:latin typeface="Tahoma" pitchFamily="34" charset="0"/>
              </a:rPr>
              <a:t>H</a:t>
            </a:r>
            <a:r>
              <a:rPr lang="en-US" sz="2000" baseline="-25000" dirty="0">
                <a:latin typeface="Tahoma" pitchFamily="34" charset="0"/>
              </a:rPr>
              <a:t>4</a:t>
            </a:r>
            <a:r>
              <a:rPr lang="en-US" sz="2000" dirty="0">
                <a:latin typeface="Tahoma" pitchFamily="34" charset="0"/>
              </a:rPr>
              <a:t>O</a:t>
            </a:r>
            <a:r>
              <a:rPr lang="en-US" sz="2000" baseline="-25000" dirty="0">
                <a:latin typeface="Tahoma" pitchFamily="34" charset="0"/>
              </a:rPr>
              <a:t>2</a:t>
            </a:r>
            <a:endParaRPr lang="en-US" sz="2000" dirty="0">
              <a:latin typeface="Tahoma" pitchFamily="34" charset="0"/>
            </a:endParaRPr>
          </a:p>
          <a:p>
            <a:pPr lvl="2"/>
            <a:r>
              <a:rPr lang="en-US" sz="2000" dirty="0">
                <a:latin typeface="Tahoma" pitchFamily="34" charset="0"/>
              </a:rPr>
              <a:t>C</a:t>
            </a:r>
            <a:r>
              <a:rPr lang="en-US" sz="2000" baseline="-25000" dirty="0">
                <a:latin typeface="Tahoma" pitchFamily="34" charset="0"/>
              </a:rPr>
              <a:t>4</a:t>
            </a:r>
            <a:r>
              <a:rPr lang="en-US" sz="2000" dirty="0">
                <a:latin typeface="Tahoma" pitchFamily="34" charset="0"/>
              </a:rPr>
              <a:t>H</a:t>
            </a:r>
            <a:r>
              <a:rPr lang="en-US" sz="2000" baseline="-25000" dirty="0">
                <a:latin typeface="Tahoma" pitchFamily="34" charset="0"/>
              </a:rPr>
              <a:t>4</a:t>
            </a:r>
            <a:r>
              <a:rPr lang="en-US" sz="2000" dirty="0">
                <a:latin typeface="Tahoma" pitchFamily="34" charset="0"/>
              </a:rPr>
              <a:t>S</a:t>
            </a:r>
          </a:p>
          <a:p>
            <a:pPr lvl="2"/>
            <a:r>
              <a:rPr lang="en-US" sz="2000" dirty="0">
                <a:latin typeface="Tahoma" pitchFamily="34" charset="0"/>
              </a:rPr>
              <a:t>CH</a:t>
            </a:r>
            <a:r>
              <a:rPr lang="en-US" sz="2000" baseline="-25000" dirty="0">
                <a:latin typeface="Tahoma" pitchFamily="34" charset="0"/>
              </a:rPr>
              <a:t>2</a:t>
            </a:r>
            <a:r>
              <a:rPr lang="en-US" sz="2000" dirty="0">
                <a:latin typeface="Tahoma" pitchFamily="34" charset="0"/>
              </a:rPr>
              <a:t>Cl</a:t>
            </a:r>
            <a:r>
              <a:rPr lang="en-US" sz="2000" baseline="-25000" dirty="0">
                <a:latin typeface="Tahoma" pitchFamily="34" charset="0"/>
              </a:rPr>
              <a:t>2</a:t>
            </a:r>
            <a:endParaRPr lang="en-US" sz="2000" dirty="0">
              <a:latin typeface="Tahoma" pitchFamily="34" charset="0"/>
            </a:endParaRPr>
          </a:p>
          <a:p>
            <a:pPr lvl="1"/>
            <a:r>
              <a:rPr lang="en-US" sz="2400" dirty="0">
                <a:latin typeface="Tahoma" pitchFamily="34" charset="0"/>
              </a:rPr>
              <a:t>Each example above will have slightly different mass</a:t>
            </a:r>
          </a:p>
          <a:p>
            <a:pPr lvl="1">
              <a:buFontTx/>
              <a:buNone/>
            </a:pPr>
            <a:r>
              <a:rPr lang="en-US" sz="2400" dirty="0">
                <a:latin typeface="Tahoma" pitchFamily="34" charset="0"/>
              </a:rPr>
              <a:t>(go over mass calculations on board)</a:t>
            </a:r>
          </a:p>
        </p:txBody>
      </p:sp>
    </p:spTree>
    <p:extLst>
      <p:ext uri="{BB962C8B-B14F-4D97-AF65-F5344CB8AC3E}">
        <p14:creationId xmlns:p14="http://schemas.microsoft.com/office/powerpoint/2010/main" val="24333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Mass </a:t>
            </a:r>
            <a:r>
              <a:rPr lang="en-US" dirty="0" err="1">
                <a:latin typeface="Tahoma" pitchFamily="34" charset="0"/>
              </a:rPr>
              <a:t>Spectrometery</a:t>
            </a:r>
            <a:r>
              <a:rPr lang="en-US" dirty="0">
                <a:latin typeface="Tahoma" pitchFamily="34" charset="0"/>
              </a:rPr>
              <a:t/>
            </a:r>
            <a:br>
              <a:rPr lang="en-US" dirty="0">
                <a:latin typeface="Tahoma" pitchFamily="34" charset="0"/>
              </a:rPr>
            </a:br>
            <a:r>
              <a:rPr lang="en-US" sz="3600" dirty="0"/>
              <a:t>Isotope Effects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876800"/>
          </a:xfrm>
        </p:spPr>
        <p:txBody>
          <a:bodyPr/>
          <a:lstStyle/>
          <a:p>
            <a:r>
              <a:rPr lang="en-US" sz="2800" dirty="0">
                <a:latin typeface="Tahoma" pitchFamily="34" charset="0"/>
              </a:rPr>
              <a:t>It also may be possible to distinguish compounds based on isotopic composition</a:t>
            </a:r>
          </a:p>
          <a:p>
            <a:r>
              <a:rPr lang="en-US" sz="2800" dirty="0">
                <a:latin typeface="Tahoma" pitchFamily="34" charset="0"/>
              </a:rPr>
              <a:t>Compounds in high resolution example will have different expected M+1/M and M+2/M ratios (which will NOT require high resolution to see)</a:t>
            </a:r>
          </a:p>
          <a:p>
            <a:r>
              <a:rPr lang="en-US" sz="2800" dirty="0" smtClean="0">
                <a:latin typeface="Tahoma" pitchFamily="34" charset="0"/>
              </a:rPr>
              <a:t>Text does not explain calculations that well</a:t>
            </a:r>
          </a:p>
          <a:p>
            <a:r>
              <a:rPr lang="en-US" sz="2800" dirty="0" smtClean="0">
                <a:latin typeface="Tahoma" pitchFamily="34" charset="0"/>
              </a:rPr>
              <a:t>Go over calculations for CH</a:t>
            </a:r>
            <a:r>
              <a:rPr lang="en-US" sz="2800" baseline="-25000" dirty="0" smtClean="0">
                <a:latin typeface="Tahoma" pitchFamily="34" charset="0"/>
              </a:rPr>
              <a:t>3</a:t>
            </a:r>
            <a:r>
              <a:rPr lang="en-US" sz="2800" dirty="0" smtClean="0">
                <a:latin typeface="Tahoma" pitchFamily="34" charset="0"/>
              </a:rPr>
              <a:t>Cl, CH</a:t>
            </a:r>
            <a:r>
              <a:rPr lang="en-US" sz="2800" baseline="-25000" dirty="0" smtClean="0">
                <a:latin typeface="Tahoma" pitchFamily="34" charset="0"/>
              </a:rPr>
              <a:t>2</a:t>
            </a:r>
            <a:r>
              <a:rPr lang="en-US" sz="2800" dirty="0" smtClean="0">
                <a:latin typeface="Tahoma" pitchFamily="34" charset="0"/>
              </a:rPr>
              <a:t>BrCl, and CHCl</a:t>
            </a:r>
            <a:r>
              <a:rPr lang="en-US" sz="2800" baseline="-25000" dirty="0">
                <a:latin typeface="Tahoma" pitchFamily="34" charset="0"/>
              </a:rPr>
              <a:t>3</a:t>
            </a:r>
            <a:endParaRPr lang="en-US" sz="2800" dirty="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96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Mass </a:t>
            </a:r>
            <a:r>
              <a:rPr lang="en-US" dirty="0" err="1">
                <a:latin typeface="Tahoma" pitchFamily="34" charset="0"/>
              </a:rPr>
              <a:t>Spectrometery</a:t>
            </a:r>
            <a:r>
              <a:rPr lang="en-US" dirty="0">
                <a:latin typeface="Tahoma" pitchFamily="34" charset="0"/>
              </a:rPr>
              <a:t/>
            </a:r>
            <a:br>
              <a:rPr lang="en-US" dirty="0">
                <a:latin typeface="Tahoma" pitchFamily="34" charset="0"/>
              </a:rPr>
            </a:br>
            <a:r>
              <a:rPr lang="en-US" sz="3600" dirty="0"/>
              <a:t>Other Topics – Multiple Charges in ESI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228600" y="1600200"/>
            <a:ext cx="4103688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200" dirty="0">
                <a:latin typeface="Tahoma" pitchFamily="34" charset="0"/>
              </a:rPr>
              <a:t>In ESI analysis of large molecules, multiple charges are common due to extra (+) or missing (-) Hs (or e.g. Na</a:t>
            </a:r>
            <a:r>
              <a:rPr lang="en-US" sz="2200" baseline="30000" dirty="0">
                <a:latin typeface="Tahoma" pitchFamily="34" charset="0"/>
              </a:rPr>
              <a:t>+</a:t>
            </a:r>
            <a:r>
              <a:rPr lang="en-US" sz="2200" dirty="0">
                <a:latin typeface="Tahoma" pitchFamily="34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Tahoma" pitchFamily="34" charset="0"/>
              </a:rPr>
              <a:t>The number of charges can be determined by looking at distribution of big peaks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Tahoma" pitchFamily="34" charset="0"/>
              </a:rPr>
              <a:t>For + ions m/z = (M+1.008n)/n (most common)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Tahoma" pitchFamily="34" charset="0"/>
              </a:rPr>
              <a:t>For – ions m/z = (M–1.008n)/n</a:t>
            </a:r>
          </a:p>
        </p:txBody>
      </p:sp>
      <p:sp>
        <p:nvSpPr>
          <p:cNvPr id="4" name="Rectangle 3"/>
          <p:cNvSpPr/>
          <p:nvPr/>
        </p:nvSpPr>
        <p:spPr>
          <a:xfrm>
            <a:off x="5181600" y="1905000"/>
            <a:ext cx="3657600" cy="228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 rot="-5400000">
            <a:off x="3613944" y="2710656"/>
            <a:ext cx="2286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Ion current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019800" y="4343400"/>
            <a:ext cx="1981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m/z</a:t>
            </a:r>
          </a:p>
        </p:txBody>
      </p:sp>
      <p:cxnSp>
        <p:nvCxnSpPr>
          <p:cNvPr id="7" name="Straight Arrow Connector 6"/>
          <p:cNvCxnSpPr>
            <a:stCxn id="8" idx="1"/>
            <a:endCxn id="8" idx="3"/>
          </p:cNvCxnSpPr>
          <p:nvPr/>
        </p:nvCxnSpPr>
        <p:spPr>
          <a:xfrm>
            <a:off x="7391400" y="2698750"/>
            <a:ext cx="990600" cy="0"/>
          </a:xfrm>
          <a:prstGeom prst="straightConnector1">
            <a:avLst/>
          </a:prstGeom>
          <a:ln>
            <a:solidFill>
              <a:schemeClr val="accent1">
                <a:lumMod val="25000"/>
              </a:schemeClr>
            </a:solidFill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391400" y="2514600"/>
            <a:ext cx="990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Symbol" pitchFamily="18" charset="2"/>
              </a:rPr>
              <a:t>D</a:t>
            </a:r>
            <a:r>
              <a:rPr lang="en-US"/>
              <a:t>m/z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696200" y="19812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(M+n)/n</a:t>
            </a:r>
          </a:p>
        </p:txBody>
      </p:sp>
      <p:cxnSp>
        <p:nvCxnSpPr>
          <p:cNvPr id="10" name="Straight Arrow Connector 9"/>
          <p:cNvCxnSpPr>
            <a:cxnSpLocks noChangeShapeType="1"/>
            <a:stCxn id="9" idx="2"/>
            <a:endCxn id="14" idx="32"/>
          </p:cNvCxnSpPr>
          <p:nvPr/>
        </p:nvCxnSpPr>
        <p:spPr bwMode="auto">
          <a:xfrm>
            <a:off x="8229600" y="2347913"/>
            <a:ext cx="157163" cy="8858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858000" y="43434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(M+n+1)/(n+1)</a:t>
            </a:r>
          </a:p>
        </p:txBody>
      </p:sp>
      <p:cxnSp>
        <p:nvCxnSpPr>
          <p:cNvPr id="12" name="Straight Arrow Connector 11"/>
          <p:cNvCxnSpPr>
            <a:endCxn id="14" idx="26"/>
          </p:cNvCxnSpPr>
          <p:nvPr/>
        </p:nvCxnSpPr>
        <p:spPr>
          <a:xfrm flipV="1">
            <a:off x="6934200" y="2806700"/>
            <a:ext cx="471488" cy="15367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572000" y="5029200"/>
            <a:ext cx="4267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Example: m/z peaks =711.2, 569.3, 474.8, 407.1  </a:t>
            </a:r>
          </a:p>
        </p:txBody>
      </p:sp>
      <p:sp>
        <p:nvSpPr>
          <p:cNvPr id="14" name="Freeform 22"/>
          <p:cNvSpPr>
            <a:spLocks/>
          </p:cNvSpPr>
          <p:nvPr/>
        </p:nvSpPr>
        <p:spPr bwMode="auto">
          <a:xfrm>
            <a:off x="5181600" y="2362200"/>
            <a:ext cx="3657600" cy="1879600"/>
          </a:xfrm>
          <a:custGeom>
            <a:avLst/>
            <a:gdLst>
              <a:gd name="T0" fmla="*/ 0 w 4656"/>
              <a:gd name="T1" fmla="*/ 1227440354 h 2744"/>
              <a:gd name="T2" fmla="*/ 88864899 w 4656"/>
              <a:gd name="T3" fmla="*/ 1227440354 h 2744"/>
              <a:gd name="T4" fmla="*/ 118486286 w 4656"/>
              <a:gd name="T5" fmla="*/ 1204918727 h 2744"/>
              <a:gd name="T6" fmla="*/ 148107649 w 4656"/>
              <a:gd name="T7" fmla="*/ 1002222022 h 2744"/>
              <a:gd name="T8" fmla="*/ 177729012 w 4656"/>
              <a:gd name="T9" fmla="*/ 439175679 h 2744"/>
              <a:gd name="T10" fmla="*/ 207351209 w 4656"/>
              <a:gd name="T11" fmla="*/ 1069787590 h 2744"/>
              <a:gd name="T12" fmla="*/ 236972572 w 4656"/>
              <a:gd name="T13" fmla="*/ 1182396414 h 2744"/>
              <a:gd name="T14" fmla="*/ 266593935 w 4656"/>
              <a:gd name="T15" fmla="*/ 1204918727 h 2744"/>
              <a:gd name="T16" fmla="*/ 385080172 w 4656"/>
              <a:gd name="T17" fmla="*/ 1204918727 h 2744"/>
              <a:gd name="T18" fmla="*/ 533187870 w 4656"/>
              <a:gd name="T19" fmla="*/ 1204918727 h 2744"/>
              <a:gd name="T20" fmla="*/ 562809232 w 4656"/>
              <a:gd name="T21" fmla="*/ 1137353159 h 2744"/>
              <a:gd name="T22" fmla="*/ 592430595 w 4656"/>
              <a:gd name="T23" fmla="*/ 844569259 h 2744"/>
              <a:gd name="T24" fmla="*/ 622051958 w 4656"/>
              <a:gd name="T25" fmla="*/ 168913963 h 2744"/>
              <a:gd name="T26" fmla="*/ 651674107 w 4656"/>
              <a:gd name="T27" fmla="*/ 912134827 h 2744"/>
              <a:gd name="T28" fmla="*/ 681295469 w 4656"/>
              <a:gd name="T29" fmla="*/ 1159874786 h 2744"/>
              <a:gd name="T30" fmla="*/ 770160343 w 4656"/>
              <a:gd name="T31" fmla="*/ 1204918727 h 2744"/>
              <a:gd name="T32" fmla="*/ 977510865 w 4656"/>
              <a:gd name="T33" fmla="*/ 1204918727 h 2744"/>
              <a:gd name="T34" fmla="*/ 1066375739 w 4656"/>
              <a:gd name="T35" fmla="*/ 1204918727 h 2744"/>
              <a:gd name="T36" fmla="*/ 1095997102 w 4656"/>
              <a:gd name="T37" fmla="*/ 1092309218 h 2744"/>
              <a:gd name="T38" fmla="*/ 1125618465 w 4656"/>
              <a:gd name="T39" fmla="*/ 33782795 h 2744"/>
              <a:gd name="T40" fmla="*/ 1155239828 w 4656"/>
              <a:gd name="T41" fmla="*/ 889612514 h 2744"/>
              <a:gd name="T42" fmla="*/ 1184861191 w 4656"/>
              <a:gd name="T43" fmla="*/ 1114830846 h 2744"/>
              <a:gd name="T44" fmla="*/ 1214483339 w 4656"/>
              <a:gd name="T45" fmla="*/ 1204918727 h 2744"/>
              <a:gd name="T46" fmla="*/ 1332969576 w 4656"/>
              <a:gd name="T47" fmla="*/ 1204918727 h 2744"/>
              <a:gd name="T48" fmla="*/ 1658806531 w 4656"/>
              <a:gd name="T49" fmla="*/ 1204918727 h 2744"/>
              <a:gd name="T50" fmla="*/ 1718049257 w 4656"/>
              <a:gd name="T51" fmla="*/ 1114830846 h 2744"/>
              <a:gd name="T52" fmla="*/ 1747671405 w 4656"/>
              <a:gd name="T53" fmla="*/ 304045142 h 2744"/>
              <a:gd name="T54" fmla="*/ 1777291982 w 4656"/>
              <a:gd name="T55" fmla="*/ 1092309218 h 2744"/>
              <a:gd name="T56" fmla="*/ 1836534708 w 4656"/>
              <a:gd name="T57" fmla="*/ 1204918727 h 2744"/>
              <a:gd name="T58" fmla="*/ 1984642308 w 4656"/>
              <a:gd name="T59" fmla="*/ 1227440354 h 2744"/>
              <a:gd name="T60" fmla="*/ 2147483647 w 4656"/>
              <a:gd name="T61" fmla="*/ 1204918727 h 2744"/>
              <a:gd name="T62" fmla="*/ 2147483647 w 4656"/>
              <a:gd name="T63" fmla="*/ 979700395 h 2744"/>
              <a:gd name="T64" fmla="*/ 2147483647 w 4656"/>
              <a:gd name="T65" fmla="*/ 596828443 h 2744"/>
              <a:gd name="T66" fmla="*/ 2147483647 w 4656"/>
              <a:gd name="T67" fmla="*/ 1069787590 h 2744"/>
              <a:gd name="T68" fmla="*/ 2147483647 w 4656"/>
              <a:gd name="T69" fmla="*/ 1204918727 h 2744"/>
              <a:gd name="T70" fmla="*/ 2147483647 w 4656"/>
              <a:gd name="T71" fmla="*/ 1204918727 h 274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656"/>
              <a:gd name="T109" fmla="*/ 0 h 2744"/>
              <a:gd name="T110" fmla="*/ 4656 w 4656"/>
              <a:gd name="T111" fmla="*/ 2744 h 274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656" h="2744">
                <a:moveTo>
                  <a:pt x="0" y="2616"/>
                </a:moveTo>
                <a:cubicBezTo>
                  <a:pt x="56" y="2620"/>
                  <a:pt x="112" y="2624"/>
                  <a:pt x="144" y="2616"/>
                </a:cubicBezTo>
                <a:cubicBezTo>
                  <a:pt x="176" y="2608"/>
                  <a:pt x="176" y="2648"/>
                  <a:pt x="192" y="2568"/>
                </a:cubicBezTo>
                <a:cubicBezTo>
                  <a:pt x="208" y="2488"/>
                  <a:pt x="224" y="2408"/>
                  <a:pt x="240" y="2136"/>
                </a:cubicBezTo>
                <a:cubicBezTo>
                  <a:pt x="256" y="1864"/>
                  <a:pt x="272" y="912"/>
                  <a:pt x="288" y="936"/>
                </a:cubicBezTo>
                <a:cubicBezTo>
                  <a:pt x="304" y="960"/>
                  <a:pt x="320" y="2016"/>
                  <a:pt x="336" y="2280"/>
                </a:cubicBezTo>
                <a:cubicBezTo>
                  <a:pt x="352" y="2544"/>
                  <a:pt x="368" y="2472"/>
                  <a:pt x="384" y="2520"/>
                </a:cubicBezTo>
                <a:cubicBezTo>
                  <a:pt x="400" y="2568"/>
                  <a:pt x="392" y="2560"/>
                  <a:pt x="432" y="2568"/>
                </a:cubicBezTo>
                <a:cubicBezTo>
                  <a:pt x="472" y="2576"/>
                  <a:pt x="552" y="2568"/>
                  <a:pt x="624" y="2568"/>
                </a:cubicBezTo>
                <a:cubicBezTo>
                  <a:pt x="696" y="2568"/>
                  <a:pt x="816" y="2592"/>
                  <a:pt x="864" y="2568"/>
                </a:cubicBezTo>
                <a:cubicBezTo>
                  <a:pt x="912" y="2544"/>
                  <a:pt x="896" y="2552"/>
                  <a:pt x="912" y="2424"/>
                </a:cubicBezTo>
                <a:cubicBezTo>
                  <a:pt x="928" y="2296"/>
                  <a:pt x="944" y="2144"/>
                  <a:pt x="960" y="1800"/>
                </a:cubicBezTo>
                <a:cubicBezTo>
                  <a:pt x="976" y="1456"/>
                  <a:pt x="992" y="336"/>
                  <a:pt x="1008" y="360"/>
                </a:cubicBezTo>
                <a:cubicBezTo>
                  <a:pt x="1024" y="384"/>
                  <a:pt x="1040" y="1592"/>
                  <a:pt x="1056" y="1944"/>
                </a:cubicBezTo>
                <a:cubicBezTo>
                  <a:pt x="1072" y="2296"/>
                  <a:pt x="1072" y="2368"/>
                  <a:pt x="1104" y="2472"/>
                </a:cubicBezTo>
                <a:cubicBezTo>
                  <a:pt x="1136" y="2576"/>
                  <a:pt x="1168" y="2552"/>
                  <a:pt x="1248" y="2568"/>
                </a:cubicBezTo>
                <a:cubicBezTo>
                  <a:pt x="1328" y="2584"/>
                  <a:pt x="1504" y="2568"/>
                  <a:pt x="1584" y="2568"/>
                </a:cubicBezTo>
                <a:cubicBezTo>
                  <a:pt x="1664" y="2568"/>
                  <a:pt x="1696" y="2608"/>
                  <a:pt x="1728" y="2568"/>
                </a:cubicBezTo>
                <a:cubicBezTo>
                  <a:pt x="1760" y="2528"/>
                  <a:pt x="1760" y="2744"/>
                  <a:pt x="1776" y="2328"/>
                </a:cubicBezTo>
                <a:cubicBezTo>
                  <a:pt x="1792" y="1912"/>
                  <a:pt x="1808" y="144"/>
                  <a:pt x="1824" y="72"/>
                </a:cubicBezTo>
                <a:cubicBezTo>
                  <a:pt x="1840" y="0"/>
                  <a:pt x="1856" y="1512"/>
                  <a:pt x="1872" y="1896"/>
                </a:cubicBezTo>
                <a:cubicBezTo>
                  <a:pt x="1888" y="2280"/>
                  <a:pt x="1904" y="2264"/>
                  <a:pt x="1920" y="2376"/>
                </a:cubicBezTo>
                <a:cubicBezTo>
                  <a:pt x="1936" y="2488"/>
                  <a:pt x="1928" y="2536"/>
                  <a:pt x="1968" y="2568"/>
                </a:cubicBezTo>
                <a:cubicBezTo>
                  <a:pt x="2008" y="2600"/>
                  <a:pt x="2040" y="2568"/>
                  <a:pt x="2160" y="2568"/>
                </a:cubicBezTo>
                <a:cubicBezTo>
                  <a:pt x="2280" y="2568"/>
                  <a:pt x="2584" y="2600"/>
                  <a:pt x="2688" y="2568"/>
                </a:cubicBezTo>
                <a:cubicBezTo>
                  <a:pt x="2792" y="2536"/>
                  <a:pt x="2760" y="2696"/>
                  <a:pt x="2784" y="2376"/>
                </a:cubicBezTo>
                <a:cubicBezTo>
                  <a:pt x="2808" y="2056"/>
                  <a:pt x="2816" y="656"/>
                  <a:pt x="2832" y="648"/>
                </a:cubicBezTo>
                <a:cubicBezTo>
                  <a:pt x="2848" y="640"/>
                  <a:pt x="2856" y="2008"/>
                  <a:pt x="2880" y="2328"/>
                </a:cubicBezTo>
                <a:cubicBezTo>
                  <a:pt x="2904" y="2648"/>
                  <a:pt x="2920" y="2520"/>
                  <a:pt x="2976" y="2568"/>
                </a:cubicBezTo>
                <a:cubicBezTo>
                  <a:pt x="3032" y="2616"/>
                  <a:pt x="3064" y="2616"/>
                  <a:pt x="3216" y="2616"/>
                </a:cubicBezTo>
                <a:cubicBezTo>
                  <a:pt x="3368" y="2616"/>
                  <a:pt x="3752" y="2656"/>
                  <a:pt x="3888" y="2568"/>
                </a:cubicBezTo>
                <a:cubicBezTo>
                  <a:pt x="4024" y="2480"/>
                  <a:pt x="4000" y="2304"/>
                  <a:pt x="4032" y="2088"/>
                </a:cubicBezTo>
                <a:cubicBezTo>
                  <a:pt x="4064" y="1872"/>
                  <a:pt x="4064" y="1240"/>
                  <a:pt x="4080" y="1272"/>
                </a:cubicBezTo>
                <a:cubicBezTo>
                  <a:pt x="4096" y="1304"/>
                  <a:pt x="4080" y="2064"/>
                  <a:pt x="4128" y="2280"/>
                </a:cubicBezTo>
                <a:cubicBezTo>
                  <a:pt x="4176" y="2496"/>
                  <a:pt x="4280" y="2520"/>
                  <a:pt x="4368" y="2568"/>
                </a:cubicBezTo>
                <a:cubicBezTo>
                  <a:pt x="4456" y="2616"/>
                  <a:pt x="4556" y="2592"/>
                  <a:pt x="4656" y="25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81000" y="5943600"/>
            <a:ext cx="8458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I am only showing an “approximate” method for determining </a:t>
            </a:r>
            <a:r>
              <a:rPr lang="en-US" dirty="0" smtClean="0"/>
              <a:t>n and M </a:t>
            </a:r>
            <a:r>
              <a:rPr lang="en-US" dirty="0"/>
              <a:t>– this usually will work </a:t>
            </a:r>
            <a:r>
              <a:rPr lang="en-US"/>
              <a:t>when </a:t>
            </a:r>
            <a:r>
              <a:rPr lang="en-US" smtClean="0"/>
              <a:t>H</a:t>
            </a:r>
            <a:r>
              <a:rPr lang="en-US" baseline="30000" smtClean="0"/>
              <a:t>+</a:t>
            </a:r>
            <a:r>
              <a:rPr lang="en-US" smtClean="0"/>
              <a:t> </a:t>
            </a:r>
            <a:r>
              <a:rPr lang="en-US" dirty="0"/>
              <a:t>is causing the charging, but not if Na</a:t>
            </a:r>
            <a:r>
              <a:rPr lang="en-US" baseline="30000" dirty="0"/>
              <a:t>+</a:t>
            </a:r>
            <a:r>
              <a:rPr lang="en-US" dirty="0"/>
              <a:t> causes charging</a:t>
            </a:r>
          </a:p>
        </p:txBody>
      </p:sp>
    </p:spTree>
    <p:extLst>
      <p:ext uri="{BB962C8B-B14F-4D97-AF65-F5344CB8AC3E}">
        <p14:creationId xmlns:p14="http://schemas.microsoft.com/office/powerpoint/2010/main" val="3925418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4" grpId="0" animBg="1"/>
      <p:bldP spid="5" grpId="0"/>
      <p:bldP spid="6" grpId="0"/>
      <p:bldP spid="8" grpId="0"/>
      <p:bldP spid="9" grpId="0"/>
      <p:bldP spid="11" grpId="0"/>
      <p:bldP spid="13" grpId="0"/>
      <p:bldP spid="14" grpId="0" animBg="1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  <a:cs typeface="Tahoma" charset="0"/>
              </a:rPr>
              <a:t>Announcements I</a:t>
            </a: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Pass Back Quiz and Last Homework (solutions posted on </a:t>
            </a:r>
            <a:r>
              <a:rPr lang="en-US" altLang="en-US" sz="2800" dirty="0" err="1" smtClean="0">
                <a:latin typeface="Tahoma" charset="0"/>
                <a:cs typeface="Tahoma" charset="0"/>
              </a:rPr>
              <a:t>SacCT</a:t>
            </a:r>
            <a:r>
              <a:rPr lang="en-US" altLang="en-US" sz="2800" dirty="0" smtClean="0">
                <a:latin typeface="Tahoma" charset="0"/>
                <a:cs typeface="Tahoma" charset="0"/>
              </a:rPr>
              <a:t>)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Exam 2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Next Tuesday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Covering Spectroscopy Chapters (Harris 17, 19, and 20 and NMR) and Mass Spectrometry (Harris Ch. 21 – at least most of it)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Today’s Lecture</a:t>
            </a:r>
          </a:p>
          <a:p>
            <a:pPr lvl="1" eaLnBrk="1" hangingPunct="1"/>
            <a:r>
              <a:rPr lang="en-US" altLang="en-US" sz="2400" dirty="0">
                <a:latin typeface="Tahoma" charset="0"/>
                <a:cs typeface="Tahoma" charset="0"/>
              </a:rPr>
              <a:t>NMR – Questions and </a:t>
            </a:r>
            <a:r>
              <a:rPr lang="en-US" altLang="en-US" sz="2400" dirty="0" smtClean="0">
                <a:latin typeface="Tahoma" charset="0"/>
                <a:cs typeface="Tahoma" charset="0"/>
              </a:rPr>
              <a:t>Instrumentation</a:t>
            </a:r>
            <a:endParaRPr lang="en-US" altLang="en-US" sz="2400" dirty="0">
              <a:latin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97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  <a:cs typeface="Tahoma" charset="0"/>
              </a:rPr>
              <a:t>Announcements II</a:t>
            </a: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Today’s Lecture – cont.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Mass Spectrometry</a:t>
            </a:r>
          </a:p>
          <a:p>
            <a:pPr lvl="2" eaLnBrk="1" hangingPunct="1"/>
            <a:r>
              <a:rPr lang="en-US" altLang="en-US" sz="2000" dirty="0" err="1" smtClean="0">
                <a:latin typeface="Tahoma" charset="0"/>
                <a:cs typeface="Tahoma" charset="0"/>
              </a:rPr>
              <a:t>Instrmentation</a:t>
            </a:r>
            <a:r>
              <a:rPr lang="en-US" altLang="en-US" sz="2000" dirty="0" smtClean="0">
                <a:latin typeface="Tahoma" charset="0"/>
                <a:cs typeface="Tahoma" charset="0"/>
              </a:rPr>
              <a:t> – Analyzers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Resolution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Isotope Effects</a:t>
            </a:r>
          </a:p>
          <a:p>
            <a:pPr lvl="2" eaLnBrk="1" hangingPunct="1"/>
            <a:endParaRPr lang="en-US" altLang="en-US" sz="2000" dirty="0" smtClean="0">
              <a:latin typeface="Tahoma" charset="0"/>
              <a:cs typeface="Tahoma" charset="0"/>
            </a:endParaRPr>
          </a:p>
          <a:p>
            <a:pPr marL="457200" lvl="1" indent="0" eaLnBrk="1" hangingPunct="1">
              <a:buNone/>
            </a:pPr>
            <a:endParaRPr lang="en-US" altLang="en-US" sz="2400" dirty="0" smtClean="0">
              <a:latin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576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smtClean="0">
                <a:latin typeface="Tahoma" charset="0"/>
              </a:rPr>
              <a:t>NMR Spectrometry</a:t>
            </a:r>
            <a:br>
              <a:rPr lang="en-US" sz="4000" smtClean="0">
                <a:latin typeface="Tahoma" charset="0"/>
              </a:rPr>
            </a:br>
            <a:r>
              <a:rPr lang="en-US" sz="4000" smtClean="0">
                <a:latin typeface="Tahoma" charset="0"/>
              </a:rPr>
              <a:t>Interpretation Examples</a:t>
            </a:r>
            <a:endParaRPr lang="en-US" sz="3600" smtClean="0">
              <a:latin typeface="Tahoma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800" smtClean="0">
                <a:latin typeface="Tahoma" charset="0"/>
              </a:rPr>
              <a:t>Predict Spectra (# equivalent peak, relative locations of peaks, relative peak areas, and splitting patterns) for the following compounds:</a:t>
            </a:r>
          </a:p>
          <a:p>
            <a:pPr lvl="1"/>
            <a:r>
              <a:rPr lang="en-US" sz="2400" smtClean="0">
                <a:latin typeface="Tahoma" charset="0"/>
              </a:rPr>
              <a:t>CH</a:t>
            </a:r>
            <a:r>
              <a:rPr lang="en-US" sz="2400" baseline="-25000" smtClean="0">
                <a:latin typeface="Tahoma" charset="0"/>
              </a:rPr>
              <a:t>3</a:t>
            </a:r>
            <a:r>
              <a:rPr lang="en-US" sz="2400" smtClean="0">
                <a:latin typeface="Tahoma" charset="0"/>
              </a:rPr>
              <a:t>CHBrCH</a:t>
            </a:r>
            <a:r>
              <a:rPr lang="en-US" sz="2400" baseline="-25000" smtClean="0">
                <a:latin typeface="Tahoma" charset="0"/>
              </a:rPr>
              <a:t>3</a:t>
            </a:r>
            <a:endParaRPr lang="en-US" sz="2400" smtClean="0">
              <a:latin typeface="Tahoma" charset="0"/>
            </a:endParaRPr>
          </a:p>
          <a:p>
            <a:pPr lvl="1"/>
            <a:r>
              <a:rPr lang="en-US" sz="2400" smtClean="0">
                <a:latin typeface="Tahoma" charset="0"/>
              </a:rPr>
              <a:t>(CH</a:t>
            </a:r>
            <a:r>
              <a:rPr lang="en-US" sz="2400" baseline="-25000" smtClean="0">
                <a:latin typeface="Tahoma" charset="0"/>
              </a:rPr>
              <a:t>3</a:t>
            </a:r>
            <a:r>
              <a:rPr lang="en-US" sz="2400" smtClean="0">
                <a:latin typeface="Tahoma" charset="0"/>
              </a:rPr>
              <a:t>)</a:t>
            </a:r>
            <a:r>
              <a:rPr lang="en-US" sz="2400" baseline="-25000" smtClean="0">
                <a:latin typeface="Tahoma" charset="0"/>
              </a:rPr>
              <a:t>2</a:t>
            </a:r>
            <a:r>
              <a:rPr lang="en-US" sz="2400" smtClean="0">
                <a:latin typeface="Tahoma" charset="0"/>
              </a:rPr>
              <a:t>CHCOCH</a:t>
            </a:r>
            <a:r>
              <a:rPr lang="en-US" sz="2400" baseline="-25000" smtClean="0">
                <a:latin typeface="Tahoma" charset="0"/>
              </a:rPr>
              <a:t>3</a:t>
            </a:r>
            <a:endParaRPr lang="en-US" sz="2400" smtClean="0">
              <a:latin typeface="Tahoma" charset="0"/>
            </a:endParaRPr>
          </a:p>
          <a:p>
            <a:pPr lvl="1"/>
            <a:r>
              <a:rPr lang="en-US" sz="2400" smtClean="0">
                <a:latin typeface="Tahoma" charset="0"/>
              </a:rPr>
              <a:t>CH</a:t>
            </a:r>
            <a:r>
              <a:rPr lang="en-US" sz="2400" baseline="-25000" smtClean="0">
                <a:latin typeface="Tahoma" charset="0"/>
              </a:rPr>
              <a:t>3</a:t>
            </a:r>
            <a:r>
              <a:rPr lang="en-US" sz="2400" smtClean="0">
                <a:latin typeface="Tahoma" charset="0"/>
              </a:rPr>
              <a:t>CH</a:t>
            </a:r>
            <a:r>
              <a:rPr lang="en-US" sz="2400" baseline="-25000" smtClean="0">
                <a:latin typeface="Tahoma" charset="0"/>
              </a:rPr>
              <a:t>2</a:t>
            </a:r>
            <a:r>
              <a:rPr lang="en-US" sz="2400" smtClean="0">
                <a:latin typeface="Tahoma" charset="0"/>
              </a:rPr>
              <a:t>OCH</a:t>
            </a:r>
            <a:r>
              <a:rPr lang="en-US" sz="2400" baseline="-25000" smtClean="0">
                <a:latin typeface="Tahoma" charset="0"/>
              </a:rPr>
              <a:t>2</a:t>
            </a:r>
            <a:r>
              <a:rPr lang="en-US" sz="2400" smtClean="0">
                <a:latin typeface="Tahoma" charset="0"/>
              </a:rPr>
              <a:t>F</a:t>
            </a:r>
          </a:p>
          <a:p>
            <a:pPr lvl="1"/>
            <a:r>
              <a:rPr lang="en-US" sz="2400" smtClean="0">
                <a:latin typeface="Tahoma" charset="0"/>
              </a:rPr>
              <a:t>(CH</a:t>
            </a:r>
            <a:r>
              <a:rPr lang="en-US" sz="2400" baseline="-25000" smtClean="0">
                <a:latin typeface="Tahoma" charset="0"/>
              </a:rPr>
              <a:t>3</a:t>
            </a:r>
            <a:r>
              <a:rPr lang="en-US" sz="2400" smtClean="0">
                <a:latin typeface="Tahoma" charset="0"/>
              </a:rPr>
              <a:t>)</a:t>
            </a:r>
            <a:r>
              <a:rPr lang="en-US" sz="2400" baseline="-25000" smtClean="0">
                <a:latin typeface="Tahoma" charset="0"/>
              </a:rPr>
              <a:t>2</a:t>
            </a:r>
            <a:r>
              <a:rPr lang="en-US" sz="2400" smtClean="0">
                <a:latin typeface="Tahoma" charset="0"/>
              </a:rPr>
              <a:t>C=CHCH</a:t>
            </a:r>
            <a:r>
              <a:rPr lang="en-US" sz="2400" baseline="-25000" smtClean="0">
                <a:latin typeface="Tahoma" charset="0"/>
              </a:rPr>
              <a:t>3</a:t>
            </a:r>
            <a:endParaRPr lang="en-US" sz="2400" smtClean="0">
              <a:latin typeface="Tahoma" charset="0"/>
            </a:endParaRPr>
          </a:p>
          <a:p>
            <a:pPr lvl="1"/>
            <a:r>
              <a:rPr lang="en-US" sz="2400" smtClean="0">
                <a:latin typeface="Tahoma" charset="0"/>
              </a:rPr>
              <a:t>CHDClOCH</a:t>
            </a:r>
            <a:r>
              <a:rPr lang="en-US" sz="2400" baseline="-25000" smtClean="0">
                <a:latin typeface="Tahoma" charset="0"/>
              </a:rPr>
              <a:t>3</a:t>
            </a:r>
            <a:endParaRPr lang="en-US" sz="2400" smtClean="0">
              <a:latin typeface="Tahoma" charset="0"/>
            </a:endParaRPr>
          </a:p>
          <a:p>
            <a:pPr lvl="1"/>
            <a:r>
              <a:rPr lang="en-US" sz="2400" smtClean="0">
                <a:latin typeface="Tahoma" charset="0"/>
              </a:rPr>
              <a:t>CH</a:t>
            </a:r>
            <a:r>
              <a:rPr lang="en-US" sz="2400" baseline="-25000" smtClean="0">
                <a:latin typeface="Tahoma" charset="0"/>
              </a:rPr>
              <a:t>3</a:t>
            </a:r>
            <a:r>
              <a:rPr lang="en-US" sz="2400" smtClean="0">
                <a:latin typeface="Tahoma" charset="0"/>
              </a:rPr>
              <a:t>CH</a:t>
            </a:r>
            <a:r>
              <a:rPr lang="en-US" sz="2400" baseline="-25000" smtClean="0">
                <a:latin typeface="Tahoma" charset="0"/>
              </a:rPr>
              <a:t>2</a:t>
            </a:r>
            <a:r>
              <a:rPr lang="en-US" sz="2400" smtClean="0">
                <a:latin typeface="Tahoma" charset="0"/>
              </a:rPr>
              <a:t>CHBr</a:t>
            </a:r>
            <a:r>
              <a:rPr lang="en-US" sz="2400" baseline="-25000" smtClean="0">
                <a:latin typeface="Tahoma" charset="0"/>
              </a:rPr>
              <a:t>2</a:t>
            </a:r>
            <a:endParaRPr lang="en-US" sz="2400" smtClean="0">
              <a:latin typeface="Tahoma" charset="0"/>
            </a:endParaRPr>
          </a:p>
          <a:p>
            <a:pPr lvl="1"/>
            <a:r>
              <a:rPr lang="en-US" sz="2400" smtClean="0">
                <a:latin typeface="Tahoma" charset="0"/>
              </a:rPr>
              <a:t>ClCH</a:t>
            </a:r>
            <a:r>
              <a:rPr lang="en-US" sz="2400" baseline="-25000" smtClean="0">
                <a:latin typeface="Tahoma" charset="0"/>
              </a:rPr>
              <a:t>2</a:t>
            </a:r>
            <a:r>
              <a:rPr lang="en-US" sz="2400" smtClean="0">
                <a:latin typeface="Tahoma" charset="0"/>
              </a:rPr>
              <a:t>CHClF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4267200" y="3276600"/>
            <a:ext cx="411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What type of groups caused this:</a:t>
            </a:r>
          </a:p>
        </p:txBody>
      </p:sp>
      <p:sp>
        <p:nvSpPr>
          <p:cNvPr id="70661" name="Line 5"/>
          <p:cNvSpPr>
            <a:spLocks noChangeShapeType="1"/>
          </p:cNvSpPr>
          <p:nvPr/>
        </p:nvSpPr>
        <p:spPr bwMode="auto">
          <a:xfrm>
            <a:off x="4876800" y="3810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662" name="Line 6"/>
          <p:cNvSpPr>
            <a:spLocks noChangeShapeType="1"/>
          </p:cNvSpPr>
          <p:nvPr/>
        </p:nvSpPr>
        <p:spPr bwMode="auto">
          <a:xfrm>
            <a:off x="4876800" y="49530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663" name="Line 7"/>
          <p:cNvSpPr>
            <a:spLocks noChangeShapeType="1"/>
          </p:cNvSpPr>
          <p:nvPr/>
        </p:nvSpPr>
        <p:spPr bwMode="auto">
          <a:xfrm>
            <a:off x="5486400" y="39624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664" name="Line 8"/>
          <p:cNvSpPr>
            <a:spLocks noChangeShapeType="1"/>
          </p:cNvSpPr>
          <p:nvPr/>
        </p:nvSpPr>
        <p:spPr bwMode="auto">
          <a:xfrm>
            <a:off x="53340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665" name="Line 9"/>
          <p:cNvSpPr>
            <a:spLocks noChangeShapeType="1"/>
          </p:cNvSpPr>
          <p:nvPr/>
        </p:nvSpPr>
        <p:spPr bwMode="auto">
          <a:xfrm>
            <a:off x="56388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666" name="Line 10"/>
          <p:cNvSpPr>
            <a:spLocks noChangeShapeType="1"/>
          </p:cNvSpPr>
          <p:nvPr/>
        </p:nvSpPr>
        <p:spPr bwMode="auto">
          <a:xfrm>
            <a:off x="6629400" y="4343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667" name="Line 11"/>
          <p:cNvSpPr>
            <a:spLocks noChangeShapeType="1"/>
          </p:cNvSpPr>
          <p:nvPr/>
        </p:nvSpPr>
        <p:spPr bwMode="auto">
          <a:xfrm>
            <a:off x="6477000" y="4572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668" name="Line 12"/>
          <p:cNvSpPr>
            <a:spLocks noChangeShapeType="1"/>
          </p:cNvSpPr>
          <p:nvPr/>
        </p:nvSpPr>
        <p:spPr bwMode="auto">
          <a:xfrm>
            <a:off x="6781800" y="4572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669" name="Line 13"/>
          <p:cNvSpPr>
            <a:spLocks noChangeShapeType="1"/>
          </p:cNvSpPr>
          <p:nvPr/>
        </p:nvSpPr>
        <p:spPr bwMode="auto">
          <a:xfrm>
            <a:off x="6934200" y="4800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670" name="Line 14"/>
          <p:cNvSpPr>
            <a:spLocks noChangeShapeType="1"/>
          </p:cNvSpPr>
          <p:nvPr/>
        </p:nvSpPr>
        <p:spPr bwMode="auto">
          <a:xfrm>
            <a:off x="6324600" y="4800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3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0" grpId="0"/>
      <p:bldP spid="70661" grpId="0" animBg="1"/>
      <p:bldP spid="70662" grpId="0" animBg="1"/>
      <p:bldP spid="70663" grpId="0" animBg="1"/>
      <p:bldP spid="70664" grpId="0" animBg="1"/>
      <p:bldP spid="70665" grpId="0" animBg="1"/>
      <p:bldP spid="70666" grpId="0" animBg="1"/>
      <p:bldP spid="70667" grpId="0" animBg="1"/>
      <p:bldP spid="70668" grpId="0" animBg="1"/>
      <p:bldP spid="70669" grpId="0" animBg="1"/>
      <p:bldP spid="7067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charset="0"/>
              </a:rPr>
              <a:t>NMR Spectrometry</a:t>
            </a:r>
            <a:br>
              <a:rPr lang="en-US" dirty="0">
                <a:latin typeface="Tahoma" charset="0"/>
              </a:rPr>
            </a:br>
            <a:r>
              <a:rPr lang="en-US" sz="3200" dirty="0">
                <a:latin typeface="Tahoma" charset="0"/>
              </a:rPr>
              <a:t>Instrumentation</a:t>
            </a:r>
            <a:endParaRPr lang="en-US" altLang="en-US" sz="32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525963"/>
          </a:xfrm>
        </p:spPr>
        <p:txBody>
          <a:bodyPr/>
          <a:lstStyle/>
          <a:p>
            <a:r>
              <a:rPr lang="en-US" sz="2800" dirty="0">
                <a:latin typeface="Tahoma" charset="0"/>
              </a:rPr>
              <a:t>Magnet</a:t>
            </a:r>
          </a:p>
          <a:p>
            <a:pPr lvl="1"/>
            <a:r>
              <a:rPr lang="en-US" sz="2400" dirty="0">
                <a:latin typeface="Tahoma" charset="0"/>
              </a:rPr>
              <a:t>Needs a) high field strength and b) very homogeneous field</a:t>
            </a:r>
          </a:p>
          <a:p>
            <a:pPr lvl="1"/>
            <a:r>
              <a:rPr lang="en-US" sz="2400" dirty="0">
                <a:latin typeface="Tahoma" charset="0"/>
              </a:rPr>
              <a:t>Why high field strength?</a:t>
            </a:r>
          </a:p>
          <a:p>
            <a:pPr lvl="2"/>
            <a:r>
              <a:rPr lang="en-US" sz="2000" dirty="0">
                <a:latin typeface="Tahoma" charset="0"/>
              </a:rPr>
              <a:t>greater sensitivity (N*/N</a:t>
            </a:r>
            <a:r>
              <a:rPr lang="en-US" sz="2000" baseline="-25000" dirty="0">
                <a:latin typeface="Tahoma" charset="0"/>
              </a:rPr>
              <a:t>0</a:t>
            </a:r>
            <a:r>
              <a:rPr lang="en-US" sz="2000" dirty="0">
                <a:latin typeface="Tahoma" charset="0"/>
              </a:rPr>
              <a:t> lower with higher B</a:t>
            </a:r>
            <a:r>
              <a:rPr lang="en-US" sz="2000" baseline="-25000" dirty="0">
                <a:latin typeface="Tahoma" charset="0"/>
              </a:rPr>
              <a:t>0</a:t>
            </a:r>
            <a:r>
              <a:rPr lang="en-US" sz="2000" dirty="0">
                <a:latin typeface="Tahoma" charset="0"/>
              </a:rPr>
              <a:t>)</a:t>
            </a:r>
          </a:p>
          <a:p>
            <a:pPr lvl="2"/>
            <a:r>
              <a:rPr lang="en-US" sz="2000" dirty="0">
                <a:latin typeface="Tahoma" charset="0"/>
              </a:rPr>
              <a:t>easier to resolve overlapping peaks</a:t>
            </a:r>
          </a:p>
          <a:p>
            <a:pPr lvl="2">
              <a:buFontTx/>
              <a:buNone/>
            </a:pPr>
            <a:r>
              <a:rPr lang="en-US" sz="2000" dirty="0">
                <a:latin typeface="Tahoma" charset="0"/>
              </a:rPr>
              <a:t>(</a:t>
            </a:r>
            <a:r>
              <a:rPr lang="el-GR" sz="2000" dirty="0">
                <a:latin typeface="Tahoma" charset="0"/>
                <a:cs typeface="Tahoma" charset="0"/>
              </a:rPr>
              <a:t>δ</a:t>
            </a:r>
            <a:r>
              <a:rPr lang="en-US" sz="2000" dirty="0">
                <a:latin typeface="Tahoma" charset="0"/>
                <a:cs typeface="Tahoma" charset="0"/>
              </a:rPr>
              <a:t> const. in ppm, J in Hz)</a:t>
            </a:r>
            <a:endParaRPr lang="el-GR" sz="2000" dirty="0">
              <a:latin typeface="Tahoma" charset="0"/>
              <a:cs typeface="Tahoma" charset="0"/>
            </a:endParaRPr>
          </a:p>
        </p:txBody>
      </p:sp>
      <p:sp>
        <p:nvSpPr>
          <p:cNvPr id="54" name="Line 5"/>
          <p:cNvSpPr>
            <a:spLocks noChangeShapeType="1"/>
          </p:cNvSpPr>
          <p:nvPr/>
        </p:nvSpPr>
        <p:spPr bwMode="auto">
          <a:xfrm>
            <a:off x="5181600" y="19812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" name="Line 6"/>
          <p:cNvSpPr>
            <a:spLocks noChangeShapeType="1"/>
          </p:cNvSpPr>
          <p:nvPr/>
        </p:nvSpPr>
        <p:spPr bwMode="auto">
          <a:xfrm>
            <a:off x="5181600" y="35814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" name="Line 7"/>
          <p:cNvSpPr>
            <a:spLocks noChangeShapeType="1"/>
          </p:cNvSpPr>
          <p:nvPr/>
        </p:nvSpPr>
        <p:spPr bwMode="auto">
          <a:xfrm>
            <a:off x="7620000" y="2362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" name="Text Box 8"/>
          <p:cNvSpPr txBox="1">
            <a:spLocks noChangeArrowheads="1"/>
          </p:cNvSpPr>
          <p:nvPr/>
        </p:nvSpPr>
        <p:spPr bwMode="auto">
          <a:xfrm>
            <a:off x="7315200" y="18288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TMS</a:t>
            </a:r>
          </a:p>
        </p:txBody>
      </p:sp>
      <p:sp>
        <p:nvSpPr>
          <p:cNvPr id="58" name="Line 9"/>
          <p:cNvSpPr>
            <a:spLocks noChangeShapeType="1"/>
          </p:cNvSpPr>
          <p:nvPr/>
        </p:nvSpPr>
        <p:spPr bwMode="auto">
          <a:xfrm>
            <a:off x="6172200" y="3429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" name="Line 10"/>
          <p:cNvSpPr>
            <a:spLocks noChangeShapeType="1"/>
          </p:cNvSpPr>
          <p:nvPr/>
        </p:nvSpPr>
        <p:spPr bwMode="auto">
          <a:xfrm>
            <a:off x="6324600" y="3200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" name="Line 11"/>
          <p:cNvSpPr>
            <a:spLocks noChangeShapeType="1"/>
          </p:cNvSpPr>
          <p:nvPr/>
        </p:nvSpPr>
        <p:spPr bwMode="auto">
          <a:xfrm>
            <a:off x="6629400" y="3429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" name="Line 12"/>
          <p:cNvSpPr>
            <a:spLocks noChangeShapeType="1"/>
          </p:cNvSpPr>
          <p:nvPr/>
        </p:nvSpPr>
        <p:spPr bwMode="auto">
          <a:xfrm>
            <a:off x="6553200" y="3200400"/>
            <a:ext cx="0" cy="381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" name="Line 13"/>
          <p:cNvSpPr>
            <a:spLocks noChangeShapeType="1"/>
          </p:cNvSpPr>
          <p:nvPr/>
        </p:nvSpPr>
        <p:spPr bwMode="auto">
          <a:xfrm>
            <a:off x="6705600" y="2743200"/>
            <a:ext cx="0" cy="8382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" name="Line 14"/>
          <p:cNvSpPr>
            <a:spLocks noChangeShapeType="1"/>
          </p:cNvSpPr>
          <p:nvPr/>
        </p:nvSpPr>
        <p:spPr bwMode="auto">
          <a:xfrm>
            <a:off x="6858000" y="3200400"/>
            <a:ext cx="0" cy="381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" name="Line 15"/>
          <p:cNvSpPr>
            <a:spLocks noChangeShapeType="1"/>
          </p:cNvSpPr>
          <p:nvPr/>
        </p:nvSpPr>
        <p:spPr bwMode="auto">
          <a:xfrm>
            <a:off x="6477000" y="3200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5410200" y="2057400"/>
            <a:ext cx="1828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overlapping peak of ethyl group</a:t>
            </a:r>
          </a:p>
        </p:txBody>
      </p:sp>
      <p:sp>
        <p:nvSpPr>
          <p:cNvPr id="66" name="Text Box 17"/>
          <p:cNvSpPr txBox="1">
            <a:spLocks noChangeArrowheads="1"/>
          </p:cNvSpPr>
          <p:nvPr/>
        </p:nvSpPr>
        <p:spPr bwMode="auto">
          <a:xfrm>
            <a:off x="5410200" y="2667000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J = 7 Hz</a:t>
            </a:r>
          </a:p>
        </p:txBody>
      </p:sp>
      <p:sp>
        <p:nvSpPr>
          <p:cNvPr id="67" name="Line 18"/>
          <p:cNvSpPr>
            <a:spLocks noChangeShapeType="1"/>
          </p:cNvSpPr>
          <p:nvPr/>
        </p:nvSpPr>
        <p:spPr bwMode="auto">
          <a:xfrm>
            <a:off x="6400800" y="3657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" name="Text Box 19"/>
          <p:cNvSpPr txBox="1">
            <a:spLocks noChangeArrowheads="1"/>
          </p:cNvSpPr>
          <p:nvPr/>
        </p:nvSpPr>
        <p:spPr bwMode="auto">
          <a:xfrm>
            <a:off x="4648200" y="1524000"/>
            <a:ext cx="304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2.35 T Magnet (100 MHz)</a:t>
            </a:r>
          </a:p>
        </p:txBody>
      </p:sp>
      <p:sp>
        <p:nvSpPr>
          <p:cNvPr id="69" name="Text Box 20"/>
          <p:cNvSpPr txBox="1">
            <a:spLocks noChangeArrowheads="1"/>
          </p:cNvSpPr>
          <p:nvPr/>
        </p:nvSpPr>
        <p:spPr bwMode="auto">
          <a:xfrm>
            <a:off x="6019800" y="3733800"/>
            <a:ext cx="2590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cs typeface="Arial" charset="0"/>
              </a:rPr>
              <a:t>Δδ</a:t>
            </a:r>
            <a:r>
              <a:rPr lang="en-US" sz="1600">
                <a:cs typeface="Arial" charset="0"/>
              </a:rPr>
              <a:t> = 0.14 ppm (14 Hz)</a:t>
            </a:r>
            <a:endParaRPr lang="el-GR" sz="1600">
              <a:cs typeface="Arial" charset="0"/>
            </a:endParaRPr>
          </a:p>
        </p:txBody>
      </p:sp>
      <p:sp>
        <p:nvSpPr>
          <p:cNvPr id="70" name="Line 21"/>
          <p:cNvSpPr>
            <a:spLocks noChangeShapeType="1"/>
          </p:cNvSpPr>
          <p:nvPr/>
        </p:nvSpPr>
        <p:spPr bwMode="auto">
          <a:xfrm>
            <a:off x="5105400" y="48006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" name="Line 22"/>
          <p:cNvSpPr>
            <a:spLocks noChangeShapeType="1"/>
          </p:cNvSpPr>
          <p:nvPr/>
        </p:nvSpPr>
        <p:spPr bwMode="auto">
          <a:xfrm>
            <a:off x="5105400" y="62484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" name="Line 23"/>
          <p:cNvSpPr>
            <a:spLocks noChangeShapeType="1"/>
          </p:cNvSpPr>
          <p:nvPr/>
        </p:nvSpPr>
        <p:spPr bwMode="auto">
          <a:xfrm>
            <a:off x="7696200" y="5029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" name="Line 25"/>
          <p:cNvSpPr>
            <a:spLocks noChangeShapeType="1"/>
          </p:cNvSpPr>
          <p:nvPr/>
        </p:nvSpPr>
        <p:spPr bwMode="auto">
          <a:xfrm>
            <a:off x="5334000" y="6096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" name="Line 26"/>
          <p:cNvSpPr>
            <a:spLocks noChangeShapeType="1"/>
          </p:cNvSpPr>
          <p:nvPr/>
        </p:nvSpPr>
        <p:spPr bwMode="auto">
          <a:xfrm>
            <a:off x="5486400" y="5867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" name="Line 27"/>
          <p:cNvSpPr>
            <a:spLocks noChangeShapeType="1"/>
          </p:cNvSpPr>
          <p:nvPr/>
        </p:nvSpPr>
        <p:spPr bwMode="auto">
          <a:xfrm>
            <a:off x="5791200" y="6096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" name="Line 28"/>
          <p:cNvSpPr>
            <a:spLocks noChangeShapeType="1"/>
          </p:cNvSpPr>
          <p:nvPr/>
        </p:nvSpPr>
        <p:spPr bwMode="auto">
          <a:xfrm>
            <a:off x="6324600" y="5867400"/>
            <a:ext cx="0" cy="381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" name="Line 29"/>
          <p:cNvSpPr>
            <a:spLocks noChangeShapeType="1"/>
          </p:cNvSpPr>
          <p:nvPr/>
        </p:nvSpPr>
        <p:spPr bwMode="auto">
          <a:xfrm>
            <a:off x="6477000" y="5410200"/>
            <a:ext cx="0" cy="8382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" name="Line 30"/>
          <p:cNvSpPr>
            <a:spLocks noChangeShapeType="1"/>
          </p:cNvSpPr>
          <p:nvPr/>
        </p:nvSpPr>
        <p:spPr bwMode="auto">
          <a:xfrm>
            <a:off x="6629400" y="5867400"/>
            <a:ext cx="0" cy="381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" name="Line 31"/>
          <p:cNvSpPr>
            <a:spLocks noChangeShapeType="1"/>
          </p:cNvSpPr>
          <p:nvPr/>
        </p:nvSpPr>
        <p:spPr bwMode="auto">
          <a:xfrm>
            <a:off x="5638800" y="5867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" name="Text Box 33"/>
          <p:cNvSpPr txBox="1">
            <a:spLocks noChangeArrowheads="1"/>
          </p:cNvSpPr>
          <p:nvPr/>
        </p:nvSpPr>
        <p:spPr bwMode="auto">
          <a:xfrm>
            <a:off x="5334000" y="5334000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J = 7 Hz</a:t>
            </a:r>
          </a:p>
        </p:txBody>
      </p:sp>
      <p:sp>
        <p:nvSpPr>
          <p:cNvPr id="81" name="Line 34"/>
          <p:cNvSpPr>
            <a:spLocks noChangeShapeType="1"/>
          </p:cNvSpPr>
          <p:nvPr/>
        </p:nvSpPr>
        <p:spPr bwMode="auto">
          <a:xfrm>
            <a:off x="5562600" y="6324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" name="Text Box 35"/>
          <p:cNvSpPr txBox="1">
            <a:spLocks noChangeArrowheads="1"/>
          </p:cNvSpPr>
          <p:nvPr/>
        </p:nvSpPr>
        <p:spPr bwMode="auto">
          <a:xfrm>
            <a:off x="5943600" y="6400800"/>
            <a:ext cx="2590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cs typeface="Arial" charset="0"/>
              </a:rPr>
              <a:t>Δδ</a:t>
            </a:r>
            <a:r>
              <a:rPr lang="en-US" sz="1600">
                <a:cs typeface="Arial" charset="0"/>
              </a:rPr>
              <a:t> = 0.14 ppm = 70 Hz</a:t>
            </a:r>
            <a:endParaRPr lang="el-GR" sz="1600">
              <a:cs typeface="Arial" charset="0"/>
            </a:endParaRPr>
          </a:p>
        </p:txBody>
      </p:sp>
      <p:sp>
        <p:nvSpPr>
          <p:cNvPr id="83" name="Text Box 36"/>
          <p:cNvSpPr txBox="1">
            <a:spLocks noChangeArrowheads="1"/>
          </p:cNvSpPr>
          <p:nvPr/>
        </p:nvSpPr>
        <p:spPr bwMode="auto">
          <a:xfrm>
            <a:off x="4800600" y="4267200"/>
            <a:ext cx="304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11.8 T Magnet (500 MHz)</a:t>
            </a:r>
          </a:p>
        </p:txBody>
      </p:sp>
      <p:sp>
        <p:nvSpPr>
          <p:cNvPr id="84" name="Text Box 37"/>
          <p:cNvSpPr txBox="1">
            <a:spLocks noChangeArrowheads="1"/>
          </p:cNvSpPr>
          <p:nvPr/>
        </p:nvSpPr>
        <p:spPr bwMode="auto">
          <a:xfrm>
            <a:off x="5486400" y="4724400"/>
            <a:ext cx="2209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no longer overlapping</a:t>
            </a:r>
          </a:p>
        </p:txBody>
      </p:sp>
    </p:spTree>
    <p:extLst>
      <p:ext uri="{BB962C8B-B14F-4D97-AF65-F5344CB8AC3E}">
        <p14:creationId xmlns:p14="http://schemas.microsoft.com/office/powerpoint/2010/main" val="3854933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54" grpId="0" animBg="1"/>
      <p:bldP spid="55" grpId="0" animBg="1"/>
      <p:bldP spid="56" grpId="0" animBg="1"/>
      <p:bldP spid="57" grpId="0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/>
      <p:bldP spid="66" grpId="0"/>
      <p:bldP spid="67" grpId="0" animBg="1"/>
      <p:bldP spid="68" grpId="0"/>
      <p:bldP spid="69" grpId="0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/>
      <p:bldP spid="81" grpId="0" animBg="1"/>
      <p:bldP spid="82" grpId="0"/>
      <p:bldP spid="83" grpId="0"/>
      <p:bldP spid="8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charset="0"/>
              </a:rPr>
              <a:t>NMR Spectrometry</a:t>
            </a:r>
            <a:br>
              <a:rPr lang="en-US" dirty="0">
                <a:latin typeface="Tahoma" charset="0"/>
              </a:rPr>
            </a:br>
            <a:r>
              <a:rPr lang="en-US" sz="3200" dirty="0">
                <a:latin typeface="Tahoma" charset="0"/>
              </a:rPr>
              <a:t>Instrumentation</a:t>
            </a:r>
            <a:endParaRPr lang="en-US" altLang="en-US" sz="32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Magnet (cont.)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ahoma" charset="0"/>
              </a:rPr>
              <a:t>Why homogeneous field?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Tahoma" charset="0"/>
              </a:rPr>
              <a:t>needed to obtain high resolution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Tahoma" charset="0"/>
              </a:rPr>
              <a:t>example, to resolve 2 Hz splitting in a 600 MHz instrument, a resolution required is 600,000,000/2 = 3 x 10</a:t>
            </a:r>
            <a:r>
              <a:rPr lang="en-US" baseline="30000" dirty="0">
                <a:latin typeface="Tahoma" charset="0"/>
              </a:rPr>
              <a:t>8</a:t>
            </a:r>
            <a:r>
              <a:rPr lang="en-US" dirty="0">
                <a:latin typeface="Tahoma" charset="0"/>
              </a:rPr>
              <a:t>; so magnetic field </a:t>
            </a:r>
            <a:r>
              <a:rPr lang="en-US" dirty="0" smtClean="0">
                <a:latin typeface="Tahoma" charset="0"/>
              </a:rPr>
              <a:t>(H</a:t>
            </a:r>
            <a:r>
              <a:rPr lang="en-US" baseline="-25000" dirty="0" smtClean="0">
                <a:latin typeface="Tahoma" charset="0"/>
              </a:rPr>
              <a:t>0</a:t>
            </a:r>
            <a:r>
              <a:rPr lang="en-US" dirty="0">
                <a:latin typeface="Tahoma" charset="0"/>
              </a:rPr>
              <a:t>) must vary by less than 1 part in 300,000,000 over the region where the sample is detected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Tahoma" charset="0"/>
              </a:rPr>
              <a:t>done by shims (small electromagnets in which current is varied) and spinning sample (to reduce localized </a:t>
            </a:r>
            <a:r>
              <a:rPr lang="en-US" dirty="0" err="1">
                <a:latin typeface="Tahoma" charset="0"/>
              </a:rPr>
              <a:t>inhomongenieties</a:t>
            </a:r>
            <a:r>
              <a:rPr lang="en-US" dirty="0">
                <a:latin typeface="Tahoma" charset="0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108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charset="0"/>
              </a:rPr>
              <a:t>NMR Spectrometry</a:t>
            </a:r>
            <a:br>
              <a:rPr lang="en-US" dirty="0">
                <a:latin typeface="Tahoma" charset="0"/>
              </a:rPr>
            </a:br>
            <a:r>
              <a:rPr lang="en-US" sz="3200" dirty="0">
                <a:latin typeface="Tahoma" charset="0"/>
              </a:rPr>
              <a:t>Instrumentation</a:t>
            </a:r>
            <a:endParaRPr lang="en-US" altLang="en-US" sz="32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latin typeface="Tahoma" charset="0"/>
              </a:rPr>
              <a:t>Light Source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Tahoma" charset="0"/>
              </a:rPr>
              <a:t>Radio waves produced by RF AC current with antenna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Tahoma" charset="0"/>
              </a:rPr>
              <a:t>Continuous in CW (continuous wave) instruments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Tahoma" charset="0"/>
              </a:rPr>
              <a:t>Pulsed in FT (Fourier Transform) Instruments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Tahoma" charset="0"/>
              </a:rPr>
              <a:t>Sample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Tahoma" charset="0"/>
              </a:rPr>
              <a:t>Typically contains: active nuclei, sample matrix, and deuterated solvents (for proton NMR)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Tahoma" charset="0"/>
              </a:rPr>
              <a:t>Deuterated solvent used to reduce interference and to use “lock” (CW NMR to locate frequency based on D signal)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Tahoma" charset="0"/>
              </a:rPr>
              <a:t>Light Detector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Tahoma" charset="0"/>
              </a:rPr>
              <a:t>same antenna producing light (at least in FT NMR)</a:t>
            </a:r>
          </a:p>
        </p:txBody>
      </p:sp>
    </p:spTree>
    <p:extLst>
      <p:ext uri="{BB962C8B-B14F-4D97-AF65-F5344CB8AC3E}">
        <p14:creationId xmlns:p14="http://schemas.microsoft.com/office/powerpoint/2010/main" val="4171760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charset="0"/>
              </a:rPr>
              <a:t>NMR Spectrometry</a:t>
            </a:r>
            <a:br>
              <a:rPr lang="en-US" dirty="0">
                <a:latin typeface="Tahoma" charset="0"/>
              </a:rPr>
            </a:br>
            <a:r>
              <a:rPr lang="en-US" sz="3200" dirty="0">
                <a:latin typeface="Tahoma" charset="0"/>
              </a:rPr>
              <a:t>Instrumentation</a:t>
            </a:r>
            <a:endParaRPr lang="en-US" altLang="en-US" sz="32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525963"/>
          </a:xfrm>
        </p:spPr>
        <p:txBody>
          <a:bodyPr/>
          <a:lstStyle/>
          <a:p>
            <a:r>
              <a:rPr lang="en-US" sz="2400" dirty="0">
                <a:latin typeface="Tahoma" charset="0"/>
              </a:rPr>
              <a:t>Interaction of light with sample in FTNMR</a:t>
            </a:r>
          </a:p>
          <a:p>
            <a:pPr lvl="1"/>
            <a:r>
              <a:rPr lang="en-US" sz="2000" dirty="0">
                <a:latin typeface="Tahoma" charset="0"/>
              </a:rPr>
              <a:t>Numerous </a:t>
            </a:r>
            <a:r>
              <a:rPr lang="en-US" sz="2000" dirty="0" err="1">
                <a:latin typeface="Tahoma" charset="0"/>
              </a:rPr>
              <a:t>precessing</a:t>
            </a:r>
            <a:r>
              <a:rPr lang="en-US" sz="2000" dirty="0">
                <a:latin typeface="Tahoma" charset="0"/>
              </a:rPr>
              <a:t> nuclei can be represented by net vector</a:t>
            </a:r>
          </a:p>
          <a:p>
            <a:pPr lvl="1"/>
            <a:r>
              <a:rPr lang="en-US" sz="2000" dirty="0">
                <a:latin typeface="Tahoma" charset="0"/>
              </a:rPr>
              <a:t>RF pulse causes rotation about x-axis (in y-z plane)</a:t>
            </a:r>
          </a:p>
          <a:p>
            <a:pPr lvl="1"/>
            <a:r>
              <a:rPr lang="en-US" sz="2000" dirty="0">
                <a:latin typeface="Tahoma" charset="0"/>
              </a:rPr>
              <a:t>During relaxation back to ground state, RF signal is “picked up” (antenna picks up y-axis component)</a:t>
            </a:r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 flipV="1">
            <a:off x="5257800" y="2743200"/>
            <a:ext cx="0" cy="213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800600" y="51816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  <a:r>
              <a:rPr lang="en-US" baseline="-25000"/>
              <a:t>0</a:t>
            </a: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flipV="1">
            <a:off x="6019800" y="41148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7086600" y="27432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V="1">
            <a:off x="6477000" y="3352800"/>
            <a:ext cx="13716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7086600" y="2362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z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6096000" y="47244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8153400" y="41910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 flipV="1">
            <a:off x="7086600" y="3352800"/>
            <a:ext cx="4572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 flipV="1">
            <a:off x="7086600" y="3657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 flipH="1" flipV="1">
            <a:off x="6934200" y="3276600"/>
            <a:ext cx="1524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 flipH="1" flipV="1">
            <a:off x="6629400" y="3352800"/>
            <a:ext cx="4572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Oval 17"/>
          <p:cNvSpPr>
            <a:spLocks noChangeArrowheads="1"/>
          </p:cNvSpPr>
          <p:nvPr/>
        </p:nvSpPr>
        <p:spPr bwMode="auto">
          <a:xfrm>
            <a:off x="6629400" y="3276600"/>
            <a:ext cx="990600" cy="381000"/>
          </a:xfrm>
          <a:prstGeom prst="ellipse">
            <a:avLst/>
          </a:prstGeom>
          <a:solidFill>
            <a:schemeClr val="accent1">
              <a:alpha val="0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flipV="1">
            <a:off x="7086600" y="3200400"/>
            <a:ext cx="0" cy="914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" name="Freeform 19"/>
          <p:cNvSpPr>
            <a:spLocks/>
          </p:cNvSpPr>
          <p:nvPr/>
        </p:nvSpPr>
        <p:spPr bwMode="auto">
          <a:xfrm>
            <a:off x="5613400" y="4343400"/>
            <a:ext cx="1244600" cy="1549400"/>
          </a:xfrm>
          <a:custGeom>
            <a:avLst/>
            <a:gdLst>
              <a:gd name="T0" fmla="*/ 2147483647 w 784"/>
              <a:gd name="T1" fmla="*/ 2147483647 h 976"/>
              <a:gd name="T2" fmla="*/ 2147483647 w 784"/>
              <a:gd name="T3" fmla="*/ 2147483647 h 976"/>
              <a:gd name="T4" fmla="*/ 2147483647 w 784"/>
              <a:gd name="T5" fmla="*/ 2147483647 h 976"/>
              <a:gd name="T6" fmla="*/ 2147483647 w 784"/>
              <a:gd name="T7" fmla="*/ 2147483647 h 976"/>
              <a:gd name="T8" fmla="*/ 2147483647 w 784"/>
              <a:gd name="T9" fmla="*/ 2147483647 h 976"/>
              <a:gd name="T10" fmla="*/ 2147483647 w 784"/>
              <a:gd name="T11" fmla="*/ 2147483647 h 976"/>
              <a:gd name="T12" fmla="*/ 2147483647 w 784"/>
              <a:gd name="T13" fmla="*/ 2147483647 h 976"/>
              <a:gd name="T14" fmla="*/ 2147483647 w 784"/>
              <a:gd name="T15" fmla="*/ 2147483647 h 976"/>
              <a:gd name="T16" fmla="*/ 2147483647 w 784"/>
              <a:gd name="T17" fmla="*/ 2147483647 h 976"/>
              <a:gd name="T18" fmla="*/ 2147483647 w 784"/>
              <a:gd name="T19" fmla="*/ 2147483647 h 976"/>
              <a:gd name="T20" fmla="*/ 2147483647 w 784"/>
              <a:gd name="T21" fmla="*/ 2147483647 h 976"/>
              <a:gd name="T22" fmla="*/ 2147483647 w 784"/>
              <a:gd name="T23" fmla="*/ 2147483647 h 976"/>
              <a:gd name="T24" fmla="*/ 2147483647 w 784"/>
              <a:gd name="T25" fmla="*/ 0 h 97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84"/>
              <a:gd name="T40" fmla="*/ 0 h 976"/>
              <a:gd name="T41" fmla="*/ 784 w 784"/>
              <a:gd name="T42" fmla="*/ 976 h 97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84" h="976">
                <a:moveTo>
                  <a:pt x="16" y="912"/>
                </a:moveTo>
                <a:cubicBezTo>
                  <a:pt x="8" y="764"/>
                  <a:pt x="0" y="616"/>
                  <a:pt x="16" y="624"/>
                </a:cubicBezTo>
                <a:cubicBezTo>
                  <a:pt x="32" y="632"/>
                  <a:pt x="96" y="976"/>
                  <a:pt x="112" y="960"/>
                </a:cubicBezTo>
                <a:cubicBezTo>
                  <a:pt x="128" y="944"/>
                  <a:pt x="96" y="544"/>
                  <a:pt x="112" y="528"/>
                </a:cubicBezTo>
                <a:cubicBezTo>
                  <a:pt x="128" y="512"/>
                  <a:pt x="192" y="880"/>
                  <a:pt x="208" y="864"/>
                </a:cubicBezTo>
                <a:cubicBezTo>
                  <a:pt x="224" y="848"/>
                  <a:pt x="192" y="448"/>
                  <a:pt x="208" y="432"/>
                </a:cubicBezTo>
                <a:cubicBezTo>
                  <a:pt x="224" y="416"/>
                  <a:pt x="296" y="776"/>
                  <a:pt x="304" y="768"/>
                </a:cubicBezTo>
                <a:cubicBezTo>
                  <a:pt x="312" y="760"/>
                  <a:pt x="240" y="400"/>
                  <a:pt x="256" y="384"/>
                </a:cubicBezTo>
                <a:cubicBezTo>
                  <a:pt x="272" y="368"/>
                  <a:pt x="384" y="680"/>
                  <a:pt x="400" y="672"/>
                </a:cubicBezTo>
                <a:cubicBezTo>
                  <a:pt x="416" y="664"/>
                  <a:pt x="344" y="360"/>
                  <a:pt x="352" y="336"/>
                </a:cubicBezTo>
                <a:cubicBezTo>
                  <a:pt x="360" y="312"/>
                  <a:pt x="424" y="536"/>
                  <a:pt x="448" y="528"/>
                </a:cubicBezTo>
                <a:cubicBezTo>
                  <a:pt x="472" y="520"/>
                  <a:pt x="440" y="376"/>
                  <a:pt x="496" y="288"/>
                </a:cubicBezTo>
                <a:cubicBezTo>
                  <a:pt x="552" y="200"/>
                  <a:pt x="668" y="100"/>
                  <a:pt x="784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Text Box 22"/>
          <p:cNvSpPr txBox="1">
            <a:spLocks noChangeArrowheads="1"/>
          </p:cNvSpPr>
          <p:nvPr/>
        </p:nvSpPr>
        <p:spPr bwMode="auto">
          <a:xfrm>
            <a:off x="6934200" y="1219200"/>
            <a:ext cx="18288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supposed to be spiral path made vector head</a:t>
            </a:r>
          </a:p>
        </p:txBody>
      </p:sp>
      <p:sp>
        <p:nvSpPr>
          <p:cNvPr id="20" name="Line 23"/>
          <p:cNvSpPr>
            <a:spLocks noChangeShapeType="1"/>
          </p:cNvSpPr>
          <p:nvPr/>
        </p:nvSpPr>
        <p:spPr bwMode="auto">
          <a:xfrm flipH="1">
            <a:off x="7696200" y="1905000"/>
            <a:ext cx="6096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Freeform 24"/>
          <p:cNvSpPr>
            <a:spLocks/>
          </p:cNvSpPr>
          <p:nvPr/>
        </p:nvSpPr>
        <p:spPr bwMode="auto">
          <a:xfrm>
            <a:off x="5638800" y="3810000"/>
            <a:ext cx="1295400" cy="1689100"/>
          </a:xfrm>
          <a:custGeom>
            <a:avLst/>
            <a:gdLst>
              <a:gd name="T0" fmla="*/ 2147483647 w 816"/>
              <a:gd name="T1" fmla="*/ 2147483647 h 1064"/>
              <a:gd name="T2" fmla="*/ 2147483647 w 816"/>
              <a:gd name="T3" fmla="*/ 2147483647 h 1064"/>
              <a:gd name="T4" fmla="*/ 2147483647 w 816"/>
              <a:gd name="T5" fmla="*/ 2147483647 h 1064"/>
              <a:gd name="T6" fmla="*/ 2147483647 w 816"/>
              <a:gd name="T7" fmla="*/ 2147483647 h 1064"/>
              <a:gd name="T8" fmla="*/ 2147483647 w 816"/>
              <a:gd name="T9" fmla="*/ 2147483647 h 1064"/>
              <a:gd name="T10" fmla="*/ 2147483647 w 816"/>
              <a:gd name="T11" fmla="*/ 2147483647 h 1064"/>
              <a:gd name="T12" fmla="*/ 2147483647 w 816"/>
              <a:gd name="T13" fmla="*/ 2147483647 h 1064"/>
              <a:gd name="T14" fmla="*/ 2147483647 w 816"/>
              <a:gd name="T15" fmla="*/ 2147483647 h 1064"/>
              <a:gd name="T16" fmla="*/ 2147483647 w 816"/>
              <a:gd name="T17" fmla="*/ 2147483647 h 1064"/>
              <a:gd name="T18" fmla="*/ 0 w 816"/>
              <a:gd name="T19" fmla="*/ 2147483647 h 106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816"/>
              <a:gd name="T31" fmla="*/ 0 h 1064"/>
              <a:gd name="T32" fmla="*/ 816 w 816"/>
              <a:gd name="T33" fmla="*/ 1064 h 106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816" h="1064">
                <a:moveTo>
                  <a:pt x="816" y="296"/>
                </a:moveTo>
                <a:cubicBezTo>
                  <a:pt x="776" y="148"/>
                  <a:pt x="736" y="0"/>
                  <a:pt x="720" y="56"/>
                </a:cubicBezTo>
                <a:cubicBezTo>
                  <a:pt x="704" y="112"/>
                  <a:pt x="744" y="616"/>
                  <a:pt x="720" y="632"/>
                </a:cubicBezTo>
                <a:cubicBezTo>
                  <a:pt x="696" y="648"/>
                  <a:pt x="600" y="136"/>
                  <a:pt x="576" y="152"/>
                </a:cubicBezTo>
                <a:cubicBezTo>
                  <a:pt x="552" y="168"/>
                  <a:pt x="600" y="704"/>
                  <a:pt x="576" y="728"/>
                </a:cubicBezTo>
                <a:cubicBezTo>
                  <a:pt x="552" y="752"/>
                  <a:pt x="448" y="272"/>
                  <a:pt x="432" y="296"/>
                </a:cubicBezTo>
                <a:cubicBezTo>
                  <a:pt x="416" y="320"/>
                  <a:pt x="504" y="856"/>
                  <a:pt x="480" y="872"/>
                </a:cubicBezTo>
                <a:cubicBezTo>
                  <a:pt x="456" y="888"/>
                  <a:pt x="320" y="416"/>
                  <a:pt x="288" y="392"/>
                </a:cubicBezTo>
                <a:cubicBezTo>
                  <a:pt x="256" y="368"/>
                  <a:pt x="336" y="616"/>
                  <a:pt x="288" y="728"/>
                </a:cubicBezTo>
                <a:cubicBezTo>
                  <a:pt x="240" y="840"/>
                  <a:pt x="48" y="1008"/>
                  <a:pt x="0" y="106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Freeform 23"/>
          <p:cNvSpPr>
            <a:spLocks/>
          </p:cNvSpPr>
          <p:nvPr/>
        </p:nvSpPr>
        <p:spPr bwMode="auto">
          <a:xfrm>
            <a:off x="6400800" y="3200400"/>
            <a:ext cx="1295400" cy="1130300"/>
          </a:xfrm>
          <a:custGeom>
            <a:avLst/>
            <a:gdLst>
              <a:gd name="T0" fmla="*/ 2056447678 w 816"/>
              <a:gd name="T1" fmla="*/ 1150280904 h 952"/>
              <a:gd name="T2" fmla="*/ 1814512751 w 816"/>
              <a:gd name="T3" fmla="*/ 1285607283 h 952"/>
              <a:gd name="T4" fmla="*/ 604837517 w 816"/>
              <a:gd name="T5" fmla="*/ 1285607283 h 952"/>
              <a:gd name="T6" fmla="*/ 120967513 w 816"/>
              <a:gd name="T7" fmla="*/ 947289999 h 952"/>
              <a:gd name="T8" fmla="*/ 241935027 w 816"/>
              <a:gd name="T9" fmla="*/ 811962729 h 952"/>
              <a:gd name="T10" fmla="*/ 1572577426 w 816"/>
              <a:gd name="T11" fmla="*/ 744299094 h 952"/>
              <a:gd name="T12" fmla="*/ 1814512751 w 816"/>
              <a:gd name="T13" fmla="*/ 879626364 h 952"/>
              <a:gd name="T14" fmla="*/ 725804981 w 816"/>
              <a:gd name="T15" fmla="*/ 879626364 h 952"/>
              <a:gd name="T16" fmla="*/ 241935027 w 816"/>
              <a:gd name="T17" fmla="*/ 608971676 h 952"/>
              <a:gd name="T18" fmla="*/ 362902491 w 816"/>
              <a:gd name="T19" fmla="*/ 473644406 h 952"/>
              <a:gd name="T20" fmla="*/ 1330642499 w 816"/>
              <a:gd name="T21" fmla="*/ 405981958 h 952"/>
              <a:gd name="T22" fmla="*/ 1935480215 w 816"/>
              <a:gd name="T23" fmla="*/ 473644406 h 952"/>
              <a:gd name="T24" fmla="*/ 1088707571 w 816"/>
              <a:gd name="T25" fmla="*/ 541308041 h 952"/>
              <a:gd name="T26" fmla="*/ 604837517 w 816"/>
              <a:gd name="T27" fmla="*/ 338318323 h 952"/>
              <a:gd name="T28" fmla="*/ 846772644 w 816"/>
              <a:gd name="T29" fmla="*/ 135327307 h 952"/>
              <a:gd name="T30" fmla="*/ 1209675035 w 816"/>
              <a:gd name="T31" fmla="*/ 202990979 h 952"/>
              <a:gd name="T32" fmla="*/ 967740107 w 816"/>
              <a:gd name="T33" fmla="*/ 67663654 h 952"/>
              <a:gd name="T34" fmla="*/ 1088707571 w 816"/>
              <a:gd name="T35" fmla="*/ 0 h 95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816"/>
              <a:gd name="T55" fmla="*/ 0 h 952"/>
              <a:gd name="T56" fmla="*/ 816 w 816"/>
              <a:gd name="T57" fmla="*/ 952 h 952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816" h="952">
                <a:moveTo>
                  <a:pt x="816" y="816"/>
                </a:moveTo>
                <a:cubicBezTo>
                  <a:pt x="816" y="856"/>
                  <a:pt x="816" y="896"/>
                  <a:pt x="720" y="912"/>
                </a:cubicBezTo>
                <a:cubicBezTo>
                  <a:pt x="624" y="928"/>
                  <a:pt x="352" y="952"/>
                  <a:pt x="240" y="912"/>
                </a:cubicBezTo>
                <a:cubicBezTo>
                  <a:pt x="128" y="872"/>
                  <a:pt x="72" y="728"/>
                  <a:pt x="48" y="672"/>
                </a:cubicBezTo>
                <a:cubicBezTo>
                  <a:pt x="24" y="616"/>
                  <a:pt x="0" y="600"/>
                  <a:pt x="96" y="576"/>
                </a:cubicBezTo>
                <a:cubicBezTo>
                  <a:pt x="192" y="552"/>
                  <a:pt x="520" y="520"/>
                  <a:pt x="624" y="528"/>
                </a:cubicBezTo>
                <a:cubicBezTo>
                  <a:pt x="728" y="536"/>
                  <a:pt x="776" y="608"/>
                  <a:pt x="720" y="624"/>
                </a:cubicBezTo>
                <a:cubicBezTo>
                  <a:pt x="664" y="640"/>
                  <a:pt x="392" y="656"/>
                  <a:pt x="288" y="624"/>
                </a:cubicBezTo>
                <a:cubicBezTo>
                  <a:pt x="184" y="592"/>
                  <a:pt x="120" y="480"/>
                  <a:pt x="96" y="432"/>
                </a:cubicBezTo>
                <a:cubicBezTo>
                  <a:pt x="72" y="384"/>
                  <a:pt x="72" y="360"/>
                  <a:pt x="144" y="336"/>
                </a:cubicBezTo>
                <a:cubicBezTo>
                  <a:pt x="216" y="312"/>
                  <a:pt x="424" y="288"/>
                  <a:pt x="528" y="288"/>
                </a:cubicBezTo>
                <a:cubicBezTo>
                  <a:pt x="632" y="288"/>
                  <a:pt x="784" y="320"/>
                  <a:pt x="768" y="336"/>
                </a:cubicBezTo>
                <a:cubicBezTo>
                  <a:pt x="752" y="352"/>
                  <a:pt x="520" y="400"/>
                  <a:pt x="432" y="384"/>
                </a:cubicBezTo>
                <a:cubicBezTo>
                  <a:pt x="344" y="368"/>
                  <a:pt x="256" y="288"/>
                  <a:pt x="240" y="240"/>
                </a:cubicBezTo>
                <a:cubicBezTo>
                  <a:pt x="224" y="192"/>
                  <a:pt x="296" y="112"/>
                  <a:pt x="336" y="96"/>
                </a:cubicBezTo>
                <a:cubicBezTo>
                  <a:pt x="376" y="80"/>
                  <a:pt x="472" y="152"/>
                  <a:pt x="480" y="144"/>
                </a:cubicBezTo>
                <a:cubicBezTo>
                  <a:pt x="488" y="136"/>
                  <a:pt x="392" y="72"/>
                  <a:pt x="384" y="48"/>
                </a:cubicBezTo>
                <a:cubicBezTo>
                  <a:pt x="376" y="24"/>
                  <a:pt x="424" y="8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04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200000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21999E-6 L 0.04167 0.05552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4" grpId="0" uiExpand="1" animBg="1"/>
      <p:bldP spid="5" grpId="0" uiExpand="1"/>
      <p:bldP spid="6" grpId="0" uiExpand="1" animBg="1"/>
      <p:bldP spid="7" grpId="0" uiExpand="1" animBg="1"/>
      <p:bldP spid="8" grpId="0" uiExpand="1" animBg="1"/>
      <p:bldP spid="9" grpId="0" uiExpand="1"/>
      <p:bldP spid="10" grpId="0" uiExpand="1"/>
      <p:bldP spid="11" grpId="0" uiExpand="1"/>
      <p:bldP spid="12" grpId="0" uiExpand="1" animBg="1"/>
      <p:bldP spid="12" grpId="1" uiExpand="1" animBg="1"/>
      <p:bldP spid="13" grpId="0" uiExpand="1" animBg="1"/>
      <p:bldP spid="13" grpId="1" uiExpand="1" animBg="1"/>
      <p:bldP spid="14" grpId="0" uiExpand="1" animBg="1"/>
      <p:bldP spid="14" grpId="1" uiExpand="1" animBg="1"/>
      <p:bldP spid="15" grpId="0" uiExpand="1" animBg="1"/>
      <p:bldP spid="15" grpId="1" uiExpand="1" animBg="1"/>
      <p:bldP spid="16" grpId="0" uiExpand="1" animBg="1"/>
      <p:bldP spid="16" grpId="1" uiExpand="1" animBg="1"/>
      <p:bldP spid="17" grpId="0" uiExpand="1" animBg="1"/>
      <p:bldP spid="17" grpId="1" animBg="1"/>
      <p:bldP spid="17" grpId="2" animBg="1"/>
      <p:bldP spid="17" grpId="3" animBg="1"/>
      <p:bldP spid="18" grpId="0" animBg="1"/>
      <p:bldP spid="18" grpId="1" animBg="1"/>
      <p:bldP spid="19" grpId="0"/>
      <p:bldP spid="20" grpId="0" animBg="1"/>
      <p:bldP spid="21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charset="0"/>
              </a:rPr>
              <a:t>NMR Spectrometry</a:t>
            </a:r>
            <a:br>
              <a:rPr lang="en-US" dirty="0">
                <a:latin typeface="Tahoma" charset="0"/>
              </a:rPr>
            </a:br>
            <a:r>
              <a:rPr lang="en-US" sz="3200" dirty="0">
                <a:latin typeface="Tahoma" charset="0"/>
              </a:rPr>
              <a:t>Instrumentation</a:t>
            </a:r>
            <a:endParaRPr lang="en-US" altLang="en-US" sz="32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441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latin typeface="Tahoma" charset="0"/>
              </a:rPr>
              <a:t>Electronics for Detection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Tahoma" charset="0"/>
              </a:rPr>
              <a:t>Antenna picks up RF signal pulse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Tahoma" charset="0"/>
              </a:rPr>
              <a:t>RF is difficult to digitize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Tahoma" charset="0"/>
              </a:rPr>
              <a:t>So signal split into RF component and lower frequency component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Tahoma" charset="0"/>
              </a:rPr>
              <a:t>Lower frequency component is digitized (this is observed FID)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Tahoma" charset="0"/>
              </a:rPr>
              <a:t>Digitized signal is then processed (filtered by exponential multiplication and Fourier transformed to </a:t>
            </a:r>
            <a:r>
              <a:rPr lang="en-US" sz="2200" dirty="0" err="1">
                <a:latin typeface="Tahoma" charset="0"/>
              </a:rPr>
              <a:t>to</a:t>
            </a:r>
            <a:r>
              <a:rPr lang="en-US" sz="2200" dirty="0">
                <a:latin typeface="Tahoma" charset="0"/>
              </a:rPr>
              <a:t> frequency domain)</a:t>
            </a:r>
          </a:p>
        </p:txBody>
      </p:sp>
      <p:sp>
        <p:nvSpPr>
          <p:cNvPr id="4" name="Freeform 5"/>
          <p:cNvSpPr>
            <a:spLocks/>
          </p:cNvSpPr>
          <p:nvPr/>
        </p:nvSpPr>
        <p:spPr bwMode="auto">
          <a:xfrm>
            <a:off x="6248400" y="2057400"/>
            <a:ext cx="1295400" cy="838200"/>
          </a:xfrm>
          <a:custGeom>
            <a:avLst/>
            <a:gdLst>
              <a:gd name="T0" fmla="*/ 2147483647 w 1008"/>
              <a:gd name="T1" fmla="*/ 2147483647 h 816"/>
              <a:gd name="T2" fmla="*/ 2147483647 w 1008"/>
              <a:gd name="T3" fmla="*/ 2147483647 h 816"/>
              <a:gd name="T4" fmla="*/ 2147483647 w 1008"/>
              <a:gd name="T5" fmla="*/ 2147483647 h 816"/>
              <a:gd name="T6" fmla="*/ 2147483647 w 1008"/>
              <a:gd name="T7" fmla="*/ 0 h 816"/>
              <a:gd name="T8" fmla="*/ 2147483647 w 1008"/>
              <a:gd name="T9" fmla="*/ 2147483647 h 816"/>
              <a:gd name="T10" fmla="*/ 2147483647 w 1008"/>
              <a:gd name="T11" fmla="*/ 2147483647 h 816"/>
              <a:gd name="T12" fmla="*/ 2147483647 w 1008"/>
              <a:gd name="T13" fmla="*/ 2147483647 h 816"/>
              <a:gd name="T14" fmla="*/ 2147483647 w 1008"/>
              <a:gd name="T15" fmla="*/ 2147483647 h 816"/>
              <a:gd name="T16" fmla="*/ 2147483647 w 1008"/>
              <a:gd name="T17" fmla="*/ 2147483647 h 816"/>
              <a:gd name="T18" fmla="*/ 2147483647 w 1008"/>
              <a:gd name="T19" fmla="*/ 2147483647 h 816"/>
              <a:gd name="T20" fmla="*/ 2147483647 w 1008"/>
              <a:gd name="T21" fmla="*/ 2147483647 h 816"/>
              <a:gd name="T22" fmla="*/ 2147483647 w 1008"/>
              <a:gd name="T23" fmla="*/ 2147483647 h 816"/>
              <a:gd name="T24" fmla="*/ 2147483647 w 1008"/>
              <a:gd name="T25" fmla="*/ 2147483647 h 816"/>
              <a:gd name="T26" fmla="*/ 2147483647 w 1008"/>
              <a:gd name="T27" fmla="*/ 2147483647 h 816"/>
              <a:gd name="T28" fmla="*/ 2147483647 w 1008"/>
              <a:gd name="T29" fmla="*/ 2147483647 h 816"/>
              <a:gd name="T30" fmla="*/ 2147483647 w 1008"/>
              <a:gd name="T31" fmla="*/ 2147483647 h 816"/>
              <a:gd name="T32" fmla="*/ 0 w 1008"/>
              <a:gd name="T33" fmla="*/ 2147483647 h 81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008"/>
              <a:gd name="T52" fmla="*/ 0 h 816"/>
              <a:gd name="T53" fmla="*/ 1008 w 1008"/>
              <a:gd name="T54" fmla="*/ 816 h 81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008" h="816">
                <a:moveTo>
                  <a:pt x="336" y="816"/>
                </a:moveTo>
                <a:cubicBezTo>
                  <a:pt x="576" y="764"/>
                  <a:pt x="816" y="712"/>
                  <a:pt x="912" y="624"/>
                </a:cubicBezTo>
                <a:cubicBezTo>
                  <a:pt x="1008" y="536"/>
                  <a:pt x="944" y="392"/>
                  <a:pt x="912" y="288"/>
                </a:cubicBezTo>
                <a:cubicBezTo>
                  <a:pt x="880" y="184"/>
                  <a:pt x="808" y="0"/>
                  <a:pt x="720" y="0"/>
                </a:cubicBezTo>
                <a:cubicBezTo>
                  <a:pt x="632" y="0"/>
                  <a:pt x="368" y="184"/>
                  <a:pt x="384" y="288"/>
                </a:cubicBezTo>
                <a:cubicBezTo>
                  <a:pt x="400" y="392"/>
                  <a:pt x="736" y="640"/>
                  <a:pt x="816" y="624"/>
                </a:cubicBezTo>
                <a:cubicBezTo>
                  <a:pt x="896" y="608"/>
                  <a:pt x="904" y="288"/>
                  <a:pt x="864" y="192"/>
                </a:cubicBezTo>
                <a:cubicBezTo>
                  <a:pt x="824" y="96"/>
                  <a:pt x="640" y="32"/>
                  <a:pt x="576" y="48"/>
                </a:cubicBezTo>
                <a:cubicBezTo>
                  <a:pt x="512" y="64"/>
                  <a:pt x="480" y="224"/>
                  <a:pt x="480" y="288"/>
                </a:cubicBezTo>
                <a:cubicBezTo>
                  <a:pt x="480" y="352"/>
                  <a:pt x="536" y="400"/>
                  <a:pt x="576" y="432"/>
                </a:cubicBezTo>
                <a:cubicBezTo>
                  <a:pt x="616" y="464"/>
                  <a:pt x="672" y="512"/>
                  <a:pt x="720" y="480"/>
                </a:cubicBezTo>
                <a:cubicBezTo>
                  <a:pt x="768" y="448"/>
                  <a:pt x="864" y="312"/>
                  <a:pt x="864" y="240"/>
                </a:cubicBezTo>
                <a:cubicBezTo>
                  <a:pt x="864" y="168"/>
                  <a:pt x="792" y="80"/>
                  <a:pt x="720" y="48"/>
                </a:cubicBezTo>
                <a:cubicBezTo>
                  <a:pt x="648" y="16"/>
                  <a:pt x="488" y="0"/>
                  <a:pt x="432" y="48"/>
                </a:cubicBezTo>
                <a:cubicBezTo>
                  <a:pt x="376" y="96"/>
                  <a:pt x="392" y="248"/>
                  <a:pt x="384" y="336"/>
                </a:cubicBezTo>
                <a:cubicBezTo>
                  <a:pt x="376" y="424"/>
                  <a:pt x="448" y="512"/>
                  <a:pt x="384" y="576"/>
                </a:cubicBezTo>
                <a:cubicBezTo>
                  <a:pt x="320" y="640"/>
                  <a:pt x="160" y="680"/>
                  <a:pt x="0" y="72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7086600" y="16764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antenna</a:t>
            </a: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flipH="1">
            <a:off x="6019800" y="2819400"/>
            <a:ext cx="2286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6629400" y="3657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7162800" y="33528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Removal of RF signal</a:t>
            </a:r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5715000" y="40386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4724400" y="4648200"/>
            <a:ext cx="1905000" cy="6667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Low frequency signal</a:t>
            </a: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5638800" y="5334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4876800" y="5638800"/>
            <a:ext cx="1752600" cy="6667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Conversion to digital</a:t>
            </a:r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>
            <a:off x="6629400" y="5943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6934200" y="5562600"/>
            <a:ext cx="2057400" cy="6667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Fourier Transformed Data</a:t>
            </a: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5105400" y="3352800"/>
            <a:ext cx="1524000" cy="6667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Signal Splitting</a:t>
            </a:r>
          </a:p>
        </p:txBody>
      </p:sp>
    </p:spTree>
    <p:extLst>
      <p:ext uri="{BB962C8B-B14F-4D97-AF65-F5344CB8AC3E}">
        <p14:creationId xmlns:p14="http://schemas.microsoft.com/office/powerpoint/2010/main" val="167919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4" grpId="0" animBg="1"/>
      <p:bldP spid="5" grpId="0"/>
      <p:bldP spid="6" grpId="0" animBg="1"/>
      <p:bldP spid="7" grpId="0" animBg="1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4091</TotalTime>
  <Words>1273</Words>
  <Application>Microsoft Office PowerPoint</Application>
  <PresentationFormat>On-screen Show (4:3)</PresentationFormat>
  <Paragraphs>162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Symbol</vt:lpstr>
      <vt:lpstr>Tahoma</vt:lpstr>
      <vt:lpstr>Default Design</vt:lpstr>
      <vt:lpstr>Chem. 133 – 4/18 Lecture</vt:lpstr>
      <vt:lpstr>Announcements I</vt:lpstr>
      <vt:lpstr>Announcements II</vt:lpstr>
      <vt:lpstr>NMR Spectrometry Interpretation Examples</vt:lpstr>
      <vt:lpstr>NMR Spectrometry Instrumentation</vt:lpstr>
      <vt:lpstr>NMR Spectrometry Instrumentation</vt:lpstr>
      <vt:lpstr>NMR Spectrometry Instrumentation</vt:lpstr>
      <vt:lpstr>NMR Spectrometry Instrumentation</vt:lpstr>
      <vt:lpstr>NMR Spectrometry Instrumentation</vt:lpstr>
      <vt:lpstr>NMR Spectrometry Additional Topics</vt:lpstr>
      <vt:lpstr>NMR Spectrometry Some Questions</vt:lpstr>
      <vt:lpstr>Mass Spectrometry Questions – Covered Last Time??</vt:lpstr>
      <vt:lpstr>Mass Spectrometery Instrumentation</vt:lpstr>
      <vt:lpstr>Mass Spectrometery Instrumentation</vt:lpstr>
      <vt:lpstr>Mass Spectrometery High Resolution</vt:lpstr>
      <vt:lpstr>Mass Spectrometery Isotope Effects</vt:lpstr>
      <vt:lpstr>Mass Spectrometery Other Topics – Multiple Charges in ESI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352</cp:revision>
  <dcterms:created xsi:type="dcterms:W3CDTF">2005-09-14T19:27:31Z</dcterms:created>
  <dcterms:modified xsi:type="dcterms:W3CDTF">2017-04-18T00:13:05Z</dcterms:modified>
</cp:coreProperties>
</file>