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0"/>
  </p:notesMasterIdLst>
  <p:sldIdLst>
    <p:sldId id="280" r:id="rId2"/>
    <p:sldId id="339" r:id="rId3"/>
    <p:sldId id="413" r:id="rId4"/>
    <p:sldId id="385" r:id="rId5"/>
    <p:sldId id="387" r:id="rId6"/>
    <p:sldId id="389" r:id="rId7"/>
    <p:sldId id="399" r:id="rId8"/>
    <p:sldId id="400" r:id="rId9"/>
    <p:sldId id="401" r:id="rId10"/>
    <p:sldId id="403" r:id="rId11"/>
    <p:sldId id="404" r:id="rId12"/>
    <p:sldId id="405" r:id="rId13"/>
    <p:sldId id="406" r:id="rId14"/>
    <p:sldId id="408" r:id="rId15"/>
    <p:sldId id="410" r:id="rId16"/>
    <p:sldId id="411" r:id="rId17"/>
    <p:sldId id="412" r:id="rId18"/>
    <p:sldId id="41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286A"/>
    <a:srgbClr val="FE5F26"/>
    <a:srgbClr val="FDBB27"/>
    <a:srgbClr val="FF0000"/>
    <a:srgbClr val="F7A7B2"/>
    <a:srgbClr val="CC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5" autoAdjust="0"/>
    <p:restoredTop sz="94627" autoAdjust="0"/>
  </p:normalViewPr>
  <p:slideViewPr>
    <p:cSldViewPr>
      <p:cViewPr varScale="1">
        <p:scale>
          <a:sx n="89" d="100"/>
          <a:sy n="89" d="100"/>
        </p:scale>
        <p:origin x="84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8DAA529-1C47-41A6-A996-D3A5BA3E8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653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98800-CAC6-4F58-8EF8-96537F6644B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24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7482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3558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4416-02D3-4446-9343-2A06AA9B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6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59DD-B6E0-4FA9-B228-B6F367EE7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61280-7729-425E-B882-287A5CB7B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7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BE599-F2F5-4EA2-866A-BA04646FF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5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E0DC9-92E4-4680-927A-6B6ED6F36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22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05EB-BA9A-4759-A95F-F99F430A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1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6C785-6111-4435-8846-88FF74E0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17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7D9E-1644-4947-87B1-19594C069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50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A5FF5-4A91-4C0D-B54C-2E826ACFE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7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CCCD-3230-460C-A103-675BFE65D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36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D864C-84DF-40F6-B18F-77D9B7FEF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5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6EE8-AAAF-46ED-9625-4180719E15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7CCC94-506D-42AC-A9A9-46E26348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latin typeface="Tahoma" panose="020B0604030504040204" pitchFamily="34" charset="0"/>
              </a:rPr>
              <a:t>Chem. 133 – 4/20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Mass </a:t>
            </a:r>
            <a:r>
              <a:rPr lang="en-US" dirty="0" err="1">
                <a:latin typeface="Tahoma" pitchFamily="34" charset="0"/>
              </a:rPr>
              <a:t>Spectrometery</a:t>
            </a:r>
            <a:r>
              <a:rPr lang="en-US" dirty="0">
                <a:latin typeface="Tahoma" pitchFamily="34" charset="0"/>
              </a:rPr>
              <a:t/>
            </a:r>
            <a:br>
              <a:rPr lang="en-US" dirty="0">
                <a:latin typeface="Tahoma" pitchFamily="34" charset="0"/>
              </a:rPr>
            </a:br>
            <a:r>
              <a:rPr lang="en-US" altLang="en-US" sz="3600" dirty="0">
                <a:latin typeface="Tahoma" pitchFamily="34" charset="0"/>
              </a:rPr>
              <a:t>Interpretation </a:t>
            </a:r>
            <a:r>
              <a:rPr lang="en-US" altLang="en-US" sz="3600" dirty="0" smtClean="0">
                <a:latin typeface="Tahoma" pitchFamily="34" charset="0"/>
              </a:rPr>
              <a:t>Questions – cont.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4038600" cy="4876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 sz="2800" dirty="0" smtClean="0">
                <a:latin typeface="Tahoma" pitchFamily="34" charset="0"/>
              </a:rPr>
              <a:t>2. Determine </a:t>
            </a:r>
            <a:r>
              <a:rPr lang="en-US" altLang="en-US" sz="2800" dirty="0">
                <a:latin typeface="Tahoma" pitchFamily="34" charset="0"/>
              </a:rPr>
              <a:t>the identity of the compound giving the following distribution:</a:t>
            </a:r>
          </a:p>
        </p:txBody>
      </p:sp>
      <p:graphicFrame>
        <p:nvGraphicFramePr>
          <p:cNvPr id="5" name="Group 4"/>
          <p:cNvGraphicFramePr>
            <a:graphicFrameLocks/>
          </p:cNvGraphicFramePr>
          <p:nvPr/>
        </p:nvGraphicFramePr>
        <p:xfrm>
          <a:off x="4648200" y="1600200"/>
          <a:ext cx="4038600" cy="4708582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89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m/z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Abundance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(% of biggest)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64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9.2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0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30.5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0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51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84.7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0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77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64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93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60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123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67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Exam 2</a:t>
            </a:r>
            <a:br>
              <a:rPr lang="en-US" dirty="0">
                <a:latin typeface="Tahoma" charset="0"/>
              </a:rPr>
            </a:br>
            <a:r>
              <a:rPr lang="en-US" sz="4000" dirty="0">
                <a:latin typeface="Tahoma" charset="0"/>
              </a:rPr>
              <a:t>Topics to Know</a:t>
            </a:r>
            <a:endParaRPr lang="en-US" altLang="en-US" sz="40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en-US" sz="2800" dirty="0">
                <a:latin typeface="Tahoma" charset="0"/>
                <a:cs typeface="Tahoma" charset="0"/>
              </a:rPr>
              <a:t>Chapter 17 (Spectroscopy – Theory)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sz="2400" dirty="0">
                <a:latin typeface="Tahoma" charset="0"/>
                <a:cs typeface="Tahoma" charset="0"/>
              </a:rPr>
              <a:t>Light defining parameters (be able to convert between </a:t>
            </a:r>
            <a:r>
              <a:rPr lang="en-US" sz="2400" dirty="0">
                <a:latin typeface="Symbol" pitchFamily="18" charset="2"/>
                <a:cs typeface="Tahoma" charset="0"/>
              </a:rPr>
              <a:t>l</a:t>
            </a:r>
            <a:r>
              <a:rPr lang="en-US" sz="2400" dirty="0">
                <a:latin typeface="Tahoma" charset="0"/>
                <a:cs typeface="Tahoma" charset="0"/>
              </a:rPr>
              <a:t>, E, </a:t>
            </a:r>
            <a:r>
              <a:rPr lang="en-US" sz="2400" dirty="0">
                <a:latin typeface="Symbol" pitchFamily="18" charset="2"/>
                <a:cs typeface="Tahoma" charset="0"/>
              </a:rPr>
              <a:t>n</a:t>
            </a:r>
            <a:r>
              <a:rPr lang="en-US" sz="2400" dirty="0">
                <a:latin typeface="Tahoma" charset="0"/>
                <a:cs typeface="Tahoma" charset="0"/>
              </a:rPr>
              <a:t>, and   for light).*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sz="2400" dirty="0">
                <a:latin typeface="Tahoma" charset="0"/>
                <a:cs typeface="Tahoma" charset="0"/>
              </a:rPr>
              <a:t>Know processes of absorption and emission.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sz="2400" dirty="0">
                <a:latin typeface="Tahoma" charset="0"/>
              </a:rPr>
              <a:t>Know alternative methods of excitation and de-excitation.</a:t>
            </a:r>
            <a:endParaRPr lang="en-US" sz="2400" dirty="0">
              <a:latin typeface="Tahoma" charset="0"/>
              <a:cs typeface="Tahoma" charset="0"/>
            </a:endParaRPr>
          </a:p>
          <a:p>
            <a:pPr marL="990600" lvl="1" indent="-533400">
              <a:lnSpc>
                <a:spcPct val="90000"/>
              </a:lnSpc>
              <a:buFontTx/>
              <a:buAutoNum type="arabicPeriod" startAt="4"/>
            </a:pPr>
            <a:r>
              <a:rPr lang="en-US" sz="2400" dirty="0">
                <a:latin typeface="Tahoma" charset="0"/>
              </a:rPr>
              <a:t>Know regions of electromagnetic spectrum and related transitions.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 startAt="4"/>
            </a:pPr>
            <a:r>
              <a:rPr lang="en-US" sz="2400" dirty="0">
                <a:latin typeface="Tahoma" charset="0"/>
              </a:rPr>
              <a:t>Know basics of spectral interpretation.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 startAt="4"/>
            </a:pPr>
            <a:r>
              <a:rPr lang="en-US" sz="2400" dirty="0">
                <a:latin typeface="Tahoma" charset="0"/>
              </a:rPr>
              <a:t>Understand and be able to use Beer’s Law equations.*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 startAt="4"/>
            </a:pPr>
            <a:r>
              <a:rPr lang="en-US" sz="2400" dirty="0">
                <a:latin typeface="Tahoma" charset="0"/>
              </a:rPr>
              <a:t>Know sources of deviations to Beer</a:t>
            </a:r>
            <a:r>
              <a:rPr lang="en-US" sz="2400" dirty="0"/>
              <a:t>’</a:t>
            </a:r>
            <a:r>
              <a:rPr lang="en-US" sz="2400" dirty="0">
                <a:latin typeface="Tahoma" charset="0"/>
              </a:rPr>
              <a:t>s Law + region of best precision</a:t>
            </a:r>
          </a:p>
        </p:txBody>
      </p:sp>
    </p:spTree>
    <p:extLst>
      <p:ext uri="{BB962C8B-B14F-4D97-AF65-F5344CB8AC3E}">
        <p14:creationId xmlns:p14="http://schemas.microsoft.com/office/powerpoint/2010/main" val="369456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Exam 2 Topics (cont.)</a:t>
            </a:r>
            <a:endParaRPr lang="en-US" altLang="en-US" sz="40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 dirty="0" smtClean="0">
                <a:latin typeface="Tahoma" charset="0"/>
              </a:rPr>
              <a:t>B. Chapter </a:t>
            </a:r>
            <a:r>
              <a:rPr lang="en-US" sz="2800" dirty="0">
                <a:latin typeface="Tahoma" charset="0"/>
              </a:rPr>
              <a:t>19 (Spectrometers – cont.)</a:t>
            </a:r>
          </a:p>
          <a:p>
            <a:pPr marL="914400" lvl="1" indent="-457200">
              <a:buFontTx/>
              <a:buAutoNum type="arabicPeriod"/>
            </a:pPr>
            <a:r>
              <a:rPr lang="en-US" sz="2400" dirty="0">
                <a:latin typeface="Tahoma" charset="0"/>
              </a:rPr>
              <a:t>Spectrometer Design (know main components + designs for UV, fluorescence, and FTIR spectrometers</a:t>
            </a:r>
            <a:r>
              <a:rPr lang="en-US" sz="2400" dirty="0" smtClean="0">
                <a:latin typeface="Tahoma" charset="0"/>
              </a:rPr>
              <a:t>)</a:t>
            </a:r>
            <a:endParaRPr lang="en-US" sz="2400" dirty="0">
              <a:latin typeface="Tahoma" charset="0"/>
            </a:endParaRPr>
          </a:p>
          <a:p>
            <a:pPr marL="914400" lvl="1" indent="-457200">
              <a:buFontTx/>
              <a:buAutoNum type="arabicPeriod"/>
            </a:pPr>
            <a:r>
              <a:rPr lang="en-US" sz="2400" dirty="0">
                <a:latin typeface="Tahoma" charset="0"/>
              </a:rPr>
              <a:t>Main discrete and broad band light sources</a:t>
            </a:r>
          </a:p>
          <a:p>
            <a:pPr marL="914400" lvl="1" indent="-457200">
              <a:buFontTx/>
              <a:buAutoNum type="arabicPeriod" startAt="3"/>
            </a:pPr>
            <a:r>
              <a:rPr lang="en-US" sz="2400" dirty="0">
                <a:latin typeface="Tahoma" charset="0"/>
              </a:rPr>
              <a:t>Main methods of wavelength discrimination (interference filters, </a:t>
            </a:r>
            <a:r>
              <a:rPr lang="en-US" sz="2400" dirty="0" err="1">
                <a:latin typeface="Tahoma" charset="0"/>
              </a:rPr>
              <a:t>monochromators</a:t>
            </a:r>
            <a:r>
              <a:rPr lang="en-US" sz="2400" dirty="0">
                <a:latin typeface="Tahoma" charset="0"/>
              </a:rPr>
              <a:t>, </a:t>
            </a:r>
            <a:r>
              <a:rPr lang="en-US" sz="2400" dirty="0" err="1">
                <a:latin typeface="Tahoma" charset="0"/>
              </a:rPr>
              <a:t>polychromators</a:t>
            </a:r>
            <a:r>
              <a:rPr lang="en-US" sz="2400" dirty="0">
                <a:latin typeface="Tahoma" charset="0"/>
              </a:rPr>
              <a:t>, Fourier methods, and through energy dispersive detectors)</a:t>
            </a:r>
          </a:p>
          <a:p>
            <a:pPr marL="914400" lvl="1" indent="-457200">
              <a:buFontTx/>
              <a:buAutoNum type="arabicPeriod" startAt="3"/>
            </a:pPr>
            <a:r>
              <a:rPr lang="en-US" sz="2400" dirty="0">
                <a:latin typeface="Tahoma" charset="0"/>
              </a:rPr>
              <a:t>How interference filters work*</a:t>
            </a:r>
          </a:p>
          <a:p>
            <a:pPr marL="914400" lvl="1" indent="-457200">
              <a:buFontTx/>
              <a:buAutoNum type="arabicPeriod" startAt="3"/>
            </a:pPr>
            <a:r>
              <a:rPr lang="en-US" sz="2400" dirty="0">
                <a:latin typeface="Tahoma" charset="0"/>
              </a:rPr>
              <a:t>Components and calculations in grating </a:t>
            </a:r>
            <a:r>
              <a:rPr lang="en-US" sz="2400" dirty="0" err="1">
                <a:latin typeface="Tahoma" charset="0"/>
              </a:rPr>
              <a:t>monochromators</a:t>
            </a:r>
            <a:r>
              <a:rPr lang="en-US" sz="2400" dirty="0">
                <a:latin typeface="Tahoma" charset="0"/>
              </a:rPr>
              <a:t>/</a:t>
            </a:r>
            <a:r>
              <a:rPr lang="en-US" sz="2400" dirty="0" err="1">
                <a:latin typeface="Tahoma" charset="0"/>
              </a:rPr>
              <a:t>polychromators</a:t>
            </a:r>
            <a:r>
              <a:rPr lang="en-US" sz="2400" dirty="0" smtClean="0">
                <a:latin typeface="Tahoma" charset="0"/>
              </a:rPr>
              <a:t>*</a:t>
            </a:r>
            <a:endParaRPr lang="en-US" sz="24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75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Exam 2 Topics (cont.)</a:t>
            </a:r>
            <a:endParaRPr lang="en-US" altLang="en-US" sz="40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US" sz="2800" dirty="0" smtClean="0">
                <a:latin typeface="Tahoma" charset="0"/>
              </a:rPr>
              <a:t>B. Ch</a:t>
            </a:r>
            <a:r>
              <a:rPr lang="en-US" sz="2800" dirty="0">
                <a:latin typeface="Tahoma" charset="0"/>
              </a:rPr>
              <a:t>. 19 – cont.</a:t>
            </a:r>
          </a:p>
          <a:p>
            <a:pPr marL="914400" lvl="1" indent="-457200">
              <a:buFontTx/>
              <a:buAutoNum type="arabicPeriod" startAt="7"/>
              <a:defRPr/>
            </a:pPr>
            <a:r>
              <a:rPr lang="en-US" sz="2400" dirty="0">
                <a:latin typeface="Tahoma" charset="0"/>
              </a:rPr>
              <a:t>Light Detectors (basic types and how they work)</a:t>
            </a:r>
          </a:p>
          <a:p>
            <a:pPr marL="914400" lvl="1" indent="-457200">
              <a:buFontTx/>
              <a:buAutoNum type="arabicPeriod" startAt="7"/>
              <a:defRPr/>
            </a:pPr>
            <a:r>
              <a:rPr lang="en-US" sz="2400" dirty="0" err="1" smtClean="0">
                <a:latin typeface="Tahoma" charset="0"/>
              </a:rPr>
              <a:t>Polychromators</a:t>
            </a:r>
            <a:r>
              <a:rPr lang="en-US" sz="2400" dirty="0" smtClean="0">
                <a:latin typeface="Tahoma" charset="0"/>
              </a:rPr>
              <a:t>/Array </a:t>
            </a:r>
            <a:r>
              <a:rPr lang="en-US" sz="2400" dirty="0">
                <a:latin typeface="Tahoma" charset="0"/>
              </a:rPr>
              <a:t>detectors </a:t>
            </a:r>
            <a:r>
              <a:rPr lang="en-US" sz="2400" dirty="0"/>
              <a:t>–</a:t>
            </a:r>
            <a:r>
              <a:rPr lang="en-US" sz="2400" dirty="0">
                <a:latin typeface="Tahoma" charset="0"/>
              </a:rPr>
              <a:t> how they work</a:t>
            </a:r>
          </a:p>
          <a:p>
            <a:pPr marL="914400" lvl="1" indent="-457200">
              <a:buFontTx/>
              <a:buAutoNum type="arabicPeriod" startAt="7"/>
              <a:defRPr/>
            </a:pPr>
            <a:r>
              <a:rPr lang="en-US" sz="2400" dirty="0">
                <a:latin typeface="Tahoma" charset="0"/>
              </a:rPr>
              <a:t>How energy dispersive detectors work and what types of light measurements they are used for</a:t>
            </a:r>
          </a:p>
          <a:p>
            <a:pPr marL="914400" lvl="1" indent="-457200">
              <a:buFontTx/>
              <a:buAutoNum type="arabicPeriod" startAt="7"/>
              <a:defRPr/>
            </a:pPr>
            <a:r>
              <a:rPr lang="en-US" sz="2400" dirty="0">
                <a:latin typeface="Tahoma" charset="0"/>
              </a:rPr>
              <a:t>How FTIR works + advantages and disadvantages of FTIR</a:t>
            </a:r>
          </a:p>
          <a:p>
            <a:pPr marL="457200" indent="-457200">
              <a:lnSpc>
                <a:spcPct val="90000"/>
              </a:lnSpc>
              <a:buFontTx/>
              <a:buNone/>
              <a:defRPr/>
            </a:pPr>
            <a:endParaRPr lang="en-US" sz="2400" dirty="0">
              <a:latin typeface="Tahoma" charset="0"/>
            </a:endParaRPr>
          </a:p>
          <a:p>
            <a:pPr marL="457200" indent="-457200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latin typeface="Tahoma" charset="0"/>
              </a:rPr>
              <a:t>C.</a:t>
            </a:r>
            <a:r>
              <a:rPr lang="en-US" sz="2800" dirty="0">
                <a:latin typeface="Tahoma" charset="0"/>
              </a:rPr>
              <a:t>	Chapter 20 (Atomic Spectroscopy)</a:t>
            </a:r>
          </a:p>
          <a:p>
            <a:pPr marL="857250" lvl="1" indent="-457200">
              <a:lnSpc>
                <a:spcPct val="90000"/>
              </a:lnSpc>
              <a:buFontTx/>
              <a:buAutoNum type="arabicPeriod"/>
              <a:defRPr/>
            </a:pPr>
            <a:r>
              <a:rPr lang="en-US" sz="2400" dirty="0">
                <a:latin typeface="Tahoma" charset="0"/>
              </a:rPr>
              <a:t>Methods for Elemental Analysis (solid + liquid samples)</a:t>
            </a:r>
          </a:p>
          <a:p>
            <a:pPr marL="857250" lvl="1" indent="-457200">
              <a:lnSpc>
                <a:spcPct val="90000"/>
              </a:lnSpc>
              <a:buFontTx/>
              <a:buAutoNum type="arabicPeriod"/>
              <a:defRPr/>
            </a:pPr>
            <a:r>
              <a:rPr lang="en-US" sz="2400" dirty="0">
                <a:latin typeface="Tahoma" charset="0"/>
              </a:rPr>
              <a:t>Basic theory of atomic </a:t>
            </a:r>
            <a:r>
              <a:rPr lang="en-US" sz="2400" dirty="0" smtClean="0">
                <a:latin typeface="Tahoma" charset="0"/>
              </a:rPr>
              <a:t>transitions</a:t>
            </a:r>
            <a:endParaRPr lang="en-US" sz="24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17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Exam 2 Topics (cont.)</a:t>
            </a:r>
            <a:endParaRPr lang="en-US" altLang="en-US" sz="40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US" sz="2800" dirty="0" smtClean="0">
                <a:latin typeface="Tahoma" charset="0"/>
              </a:rPr>
              <a:t>C.  Chapter </a:t>
            </a:r>
            <a:r>
              <a:rPr lang="en-US" sz="2800" dirty="0">
                <a:latin typeface="Tahoma" charset="0"/>
              </a:rPr>
              <a:t>20 – cont.</a:t>
            </a:r>
          </a:p>
          <a:p>
            <a:pPr marL="857250" lvl="1" indent="-457200">
              <a:lnSpc>
                <a:spcPct val="90000"/>
              </a:lnSpc>
              <a:buFontTx/>
              <a:buAutoNum type="arabicPeriod" startAt="3"/>
            </a:pPr>
            <a:r>
              <a:rPr lang="en-US" sz="2400" dirty="0">
                <a:latin typeface="Tahoma" charset="0"/>
              </a:rPr>
              <a:t>Atomization processes in flame, graphite furnace, and ICP and sources of inefficiency in atomization</a:t>
            </a:r>
          </a:p>
          <a:p>
            <a:pPr marL="857250" lvl="1" indent="-457200">
              <a:lnSpc>
                <a:spcPct val="90000"/>
              </a:lnSpc>
              <a:buFontTx/>
              <a:buAutoNum type="arabicPeriod" startAt="3"/>
            </a:pPr>
            <a:r>
              <a:rPr lang="en-US" sz="2400" dirty="0">
                <a:latin typeface="Tahoma" charset="0"/>
              </a:rPr>
              <a:t>Effect of temp. on Boltzmann distribution and on emission </a:t>
            </a:r>
            <a:r>
              <a:rPr lang="en-US" sz="2400" dirty="0" smtClean="0">
                <a:latin typeface="Tahoma" charset="0"/>
              </a:rPr>
              <a:t>intensity*</a:t>
            </a:r>
          </a:p>
          <a:p>
            <a:pPr marL="857250" lvl="1" indent="-457200">
              <a:lnSpc>
                <a:spcPct val="90000"/>
              </a:lnSpc>
              <a:buFontTx/>
              <a:buAutoNum type="arabicPeriod" startAt="3"/>
            </a:pPr>
            <a:r>
              <a:rPr lang="en-US" sz="2400" dirty="0" smtClean="0">
                <a:latin typeface="Tahoma" charset="0"/>
              </a:rPr>
              <a:t>Methods </a:t>
            </a:r>
            <a:r>
              <a:rPr lang="en-US" sz="2400" dirty="0">
                <a:latin typeface="Tahoma" charset="0"/>
              </a:rPr>
              <a:t>of atomization (plus advantages and disadvantages of </a:t>
            </a:r>
            <a:r>
              <a:rPr lang="en-US" sz="2400" dirty="0" smtClean="0">
                <a:latin typeface="Tahoma" charset="0"/>
              </a:rPr>
              <a:t>each)</a:t>
            </a:r>
          </a:p>
          <a:p>
            <a:pPr marL="857250" lvl="1" indent="-457200">
              <a:lnSpc>
                <a:spcPct val="90000"/>
              </a:lnSpc>
              <a:buFontTx/>
              <a:buAutoNum type="arabicPeriod" startAt="3"/>
            </a:pPr>
            <a:r>
              <a:rPr lang="en-US" sz="2400" dirty="0" smtClean="0">
                <a:latin typeface="Tahoma" charset="0"/>
              </a:rPr>
              <a:t>Types </a:t>
            </a:r>
            <a:r>
              <a:rPr lang="en-US" sz="2400" dirty="0">
                <a:latin typeface="Tahoma" charset="0"/>
              </a:rPr>
              <a:t>of interferences and means of dealing with </a:t>
            </a:r>
            <a:r>
              <a:rPr lang="en-US" sz="2400" dirty="0" smtClean="0">
                <a:latin typeface="Tahoma" charset="0"/>
              </a:rPr>
              <a:t>them</a:t>
            </a:r>
          </a:p>
          <a:p>
            <a:pPr marL="857250" lvl="1" indent="-457200">
              <a:lnSpc>
                <a:spcPct val="90000"/>
              </a:lnSpc>
              <a:buFontTx/>
              <a:buAutoNum type="arabicPeriod" startAt="3"/>
            </a:pPr>
            <a:r>
              <a:rPr lang="en-US" sz="2400" dirty="0" smtClean="0">
                <a:latin typeface="Tahoma" charset="0"/>
              </a:rPr>
              <a:t>How </a:t>
            </a:r>
            <a:r>
              <a:rPr lang="en-US" sz="2400" dirty="0">
                <a:latin typeface="Tahoma" charset="0"/>
              </a:rPr>
              <a:t>to use Standard Addition to calculate </a:t>
            </a:r>
            <a:r>
              <a:rPr lang="en-US" sz="2400" dirty="0" smtClean="0">
                <a:latin typeface="Tahoma" charset="0"/>
              </a:rPr>
              <a:t>concentrations*</a:t>
            </a:r>
          </a:p>
          <a:p>
            <a:pPr marL="857250" lvl="1" indent="-457200">
              <a:lnSpc>
                <a:spcPct val="90000"/>
              </a:lnSpc>
              <a:buFontTx/>
              <a:buAutoNum type="arabicPeriod" startAt="3"/>
            </a:pPr>
            <a:r>
              <a:rPr lang="en-US" sz="2400" dirty="0" smtClean="0">
                <a:latin typeface="Tahoma" charset="0"/>
              </a:rPr>
              <a:t>Block </a:t>
            </a:r>
            <a:r>
              <a:rPr lang="en-US" sz="2400" dirty="0">
                <a:latin typeface="Tahoma" charset="0"/>
              </a:rPr>
              <a:t>diagrams of AAS, AES, and ICP-MS instruments including specific components used</a:t>
            </a:r>
          </a:p>
        </p:txBody>
      </p:sp>
    </p:spTree>
    <p:extLst>
      <p:ext uri="{BB962C8B-B14F-4D97-AF65-F5344CB8AC3E}">
        <p14:creationId xmlns:p14="http://schemas.microsoft.com/office/powerpoint/2010/main" val="410364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Exam 2 Topics (cont.)</a:t>
            </a:r>
            <a:endParaRPr lang="en-US" altLang="en-US" sz="40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Tahoma" charset="0"/>
              </a:rPr>
              <a:t>D. NMR (R&amp;R Ch. </a:t>
            </a:r>
            <a:r>
              <a:rPr lang="en-US" sz="2800" dirty="0" smtClean="0">
                <a:latin typeface="Tahoma" charset="0"/>
              </a:rPr>
              <a:t>11)</a:t>
            </a:r>
            <a:endParaRPr lang="en-US" sz="2800" dirty="0" smtClean="0">
              <a:latin typeface="Tahoma" pitchFamily="34" charset="0"/>
            </a:endParaRP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latin typeface="Tahoma" pitchFamily="34" charset="0"/>
              </a:rPr>
              <a:t>How </a:t>
            </a:r>
            <a:r>
              <a:rPr lang="en-US" sz="2400" dirty="0">
                <a:latin typeface="Tahoma" pitchFamily="34" charset="0"/>
              </a:rPr>
              <a:t>to relate resonance frequency to magnetic </a:t>
            </a:r>
            <a:r>
              <a:rPr lang="en-US" sz="2400" dirty="0" smtClean="0">
                <a:latin typeface="Tahoma" pitchFamily="34" charset="0"/>
              </a:rPr>
              <a:t>field strength*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latin typeface="Tahoma" pitchFamily="34" charset="0"/>
              </a:rPr>
              <a:t>Types </a:t>
            </a:r>
            <a:r>
              <a:rPr lang="en-US" sz="2400" dirty="0">
                <a:latin typeface="Tahoma" pitchFamily="34" charset="0"/>
              </a:rPr>
              <a:t>of nuclei that are NMR active and number of and spins of states based on I value of </a:t>
            </a:r>
            <a:r>
              <a:rPr lang="en-US" sz="2400" dirty="0" smtClean="0">
                <a:latin typeface="Tahoma" pitchFamily="34" charset="0"/>
              </a:rPr>
              <a:t>nucleus*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latin typeface="Tahoma" pitchFamily="34" charset="0"/>
              </a:rPr>
              <a:t>Origin </a:t>
            </a:r>
            <a:r>
              <a:rPr lang="en-US" sz="2400" dirty="0">
                <a:latin typeface="Tahoma" pitchFamily="34" charset="0"/>
              </a:rPr>
              <a:t>of sensitivity problem and factors that affect sensitivity in </a:t>
            </a:r>
            <a:r>
              <a:rPr lang="en-US" sz="2400" dirty="0" smtClean="0">
                <a:latin typeface="Tahoma" pitchFamily="34" charset="0"/>
              </a:rPr>
              <a:t>NMR*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latin typeface="Tahoma" pitchFamily="34" charset="0"/>
              </a:rPr>
              <a:t>Causes </a:t>
            </a:r>
            <a:r>
              <a:rPr lang="en-US" sz="2400" dirty="0">
                <a:latin typeface="Tahoma" pitchFamily="34" charset="0"/>
              </a:rPr>
              <a:t>and effects of relaxation (spin-lattice and spin-spin + relation to peak </a:t>
            </a:r>
            <a:r>
              <a:rPr lang="en-US" sz="2400" dirty="0" smtClean="0">
                <a:latin typeface="Tahoma" pitchFamily="34" charset="0"/>
              </a:rPr>
              <a:t>width)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latin typeface="Tahoma" pitchFamily="34" charset="0"/>
              </a:rPr>
              <a:t>Causes </a:t>
            </a:r>
            <a:r>
              <a:rPr lang="en-US" sz="2400" dirty="0">
                <a:latin typeface="Tahoma" pitchFamily="34" charset="0"/>
              </a:rPr>
              <a:t>of </a:t>
            </a:r>
            <a:r>
              <a:rPr lang="en-US" sz="2400" dirty="0" err="1" smtClean="0">
                <a:latin typeface="Tahoma" pitchFamily="34" charset="0"/>
              </a:rPr>
              <a:t>deshielding</a:t>
            </a:r>
            <a:endParaRPr lang="en-US" sz="2400" dirty="0" smtClean="0">
              <a:latin typeface="Tahoma" pitchFamily="34" charset="0"/>
            </a:endParaRP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latin typeface="Tahoma" pitchFamily="34" charset="0"/>
              </a:rPr>
              <a:t>Relative </a:t>
            </a:r>
            <a:r>
              <a:rPr lang="en-US" sz="2400" dirty="0">
                <a:latin typeface="Tahoma" pitchFamily="34" charset="0"/>
              </a:rPr>
              <a:t>position of protons in spectra due to </a:t>
            </a:r>
            <a:r>
              <a:rPr lang="en-US" sz="2400" dirty="0" smtClean="0">
                <a:latin typeface="Tahoma" pitchFamily="34" charset="0"/>
              </a:rPr>
              <a:t>amount </a:t>
            </a:r>
            <a:r>
              <a:rPr lang="en-US" sz="2400" dirty="0">
                <a:latin typeface="Tahoma" pitchFamily="34" charset="0"/>
              </a:rPr>
              <a:t>of </a:t>
            </a:r>
            <a:r>
              <a:rPr lang="en-US" sz="2400" dirty="0" err="1" smtClean="0">
                <a:latin typeface="Tahoma" pitchFamily="34" charset="0"/>
              </a:rPr>
              <a:t>deshielding</a:t>
            </a:r>
            <a:endParaRPr lang="en-US" sz="2400" dirty="0" smtClean="0">
              <a:latin typeface="Tahoma" pitchFamily="34" charset="0"/>
            </a:endParaRP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Magnetic anisotropy (know electron circulation in 	aromatics</a:t>
            </a:r>
            <a:r>
              <a:rPr lang="en-US" sz="2400" dirty="0" smtClean="0">
                <a:latin typeface="Tahoma" pitchFamily="34" charset="0"/>
              </a:rPr>
              <a:t>)</a:t>
            </a:r>
            <a:endParaRPr lang="en-US" sz="2400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694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Exam 2 Topics (cont.)</a:t>
            </a:r>
            <a:endParaRPr lang="en-US" altLang="en-US" sz="40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Tahoma" charset="0"/>
              </a:rPr>
              <a:t>D. NMR </a:t>
            </a:r>
            <a:r>
              <a:rPr lang="en-US" sz="2800" dirty="0" smtClean="0">
                <a:latin typeface="Tahoma" charset="0"/>
              </a:rPr>
              <a:t>– cont.</a:t>
            </a:r>
            <a:endParaRPr lang="en-US" sz="2800" dirty="0">
              <a:latin typeface="Tahoma" charset="0"/>
            </a:endParaRPr>
          </a:p>
          <a:p>
            <a:pPr marL="914400" lvl="1" indent="-457200">
              <a:lnSpc>
                <a:spcPct val="80000"/>
              </a:lnSpc>
              <a:buAutoNum type="arabicPeriod" startAt="8"/>
            </a:pPr>
            <a:r>
              <a:rPr lang="en-US" sz="2400" dirty="0" smtClean="0">
                <a:latin typeface="Tahoma" charset="0"/>
              </a:rPr>
              <a:t>Relationship </a:t>
            </a:r>
            <a:r>
              <a:rPr lang="en-US" sz="2400" dirty="0">
                <a:latin typeface="Tahoma" charset="0"/>
              </a:rPr>
              <a:t>between ppm and Hz </a:t>
            </a:r>
            <a:r>
              <a:rPr lang="en-US" sz="2400" dirty="0" smtClean="0">
                <a:latin typeface="Tahoma" charset="0"/>
              </a:rPr>
              <a:t>scales*</a:t>
            </a:r>
          </a:p>
          <a:p>
            <a:pPr marL="914400" lvl="1" indent="-457200">
              <a:lnSpc>
                <a:spcPct val="80000"/>
              </a:lnSpc>
              <a:buAutoNum type="arabicPeriod" startAt="8"/>
            </a:pPr>
            <a:r>
              <a:rPr lang="en-US" sz="2400" dirty="0" smtClean="0">
                <a:latin typeface="Tahoma" charset="0"/>
              </a:rPr>
              <a:t>Source </a:t>
            </a:r>
            <a:r>
              <a:rPr lang="en-US" sz="2400" dirty="0">
                <a:latin typeface="Tahoma" charset="0"/>
              </a:rPr>
              <a:t>of splitting and predicting splitting patterns </a:t>
            </a:r>
            <a:r>
              <a:rPr lang="en-US" sz="2400" dirty="0" smtClean="0">
                <a:latin typeface="Tahoma" charset="0"/>
              </a:rPr>
              <a:t>from </a:t>
            </a:r>
            <a:r>
              <a:rPr lang="en-US" sz="2400" dirty="0">
                <a:latin typeface="Tahoma" charset="0"/>
              </a:rPr>
              <a:t>1 set of neighboring equivalent </a:t>
            </a:r>
            <a:r>
              <a:rPr lang="en-US" sz="2400" dirty="0" smtClean="0">
                <a:latin typeface="Tahoma" charset="0"/>
              </a:rPr>
              <a:t>nuclei</a:t>
            </a:r>
          </a:p>
          <a:p>
            <a:pPr marL="914400" lvl="1" indent="-457200">
              <a:lnSpc>
                <a:spcPct val="80000"/>
              </a:lnSpc>
              <a:buAutoNum type="arabicPeriod" startAt="8"/>
            </a:pPr>
            <a:r>
              <a:rPr lang="en-US" sz="2400" dirty="0" smtClean="0">
                <a:latin typeface="Tahoma" charset="0"/>
              </a:rPr>
              <a:t>General </a:t>
            </a:r>
            <a:r>
              <a:rPr lang="en-US" sz="2400" dirty="0">
                <a:latin typeface="Tahoma" charset="0"/>
              </a:rPr>
              <a:t>Proton Interpretation (# equivalent nuclei, </a:t>
            </a:r>
            <a:r>
              <a:rPr lang="en-US" sz="2400" dirty="0" smtClean="0">
                <a:latin typeface="Tahoma" charset="0"/>
              </a:rPr>
              <a:t>relative </a:t>
            </a:r>
            <a:r>
              <a:rPr lang="en-US" sz="2400" dirty="0">
                <a:latin typeface="Tahoma" charset="0"/>
              </a:rPr>
              <a:t># of each, relative position, # neighboring </a:t>
            </a:r>
            <a:r>
              <a:rPr lang="en-US" sz="2400" dirty="0" smtClean="0">
                <a:latin typeface="Tahoma" charset="0"/>
              </a:rPr>
              <a:t>nuclei)</a:t>
            </a:r>
          </a:p>
          <a:p>
            <a:pPr marL="914400" lvl="1" indent="-457200">
              <a:lnSpc>
                <a:spcPct val="80000"/>
              </a:lnSpc>
              <a:buAutoNum type="arabicPeriod" startAt="8"/>
            </a:pPr>
            <a:r>
              <a:rPr lang="en-US" sz="2400" dirty="0" smtClean="0">
                <a:latin typeface="Tahoma" pitchFamily="34" charset="0"/>
              </a:rPr>
              <a:t>Understand </a:t>
            </a:r>
            <a:r>
              <a:rPr lang="en-US" sz="2400" dirty="0">
                <a:latin typeface="Tahoma" pitchFamily="34" charset="0"/>
              </a:rPr>
              <a:t>magnetic field </a:t>
            </a:r>
            <a:r>
              <a:rPr lang="en-US" sz="2400" dirty="0" smtClean="0">
                <a:latin typeface="Tahoma" pitchFamily="34" charset="0"/>
              </a:rPr>
              <a:t>requirements</a:t>
            </a:r>
          </a:p>
          <a:p>
            <a:pPr marL="914400" lvl="1" indent="-457200">
              <a:lnSpc>
                <a:spcPct val="80000"/>
              </a:lnSpc>
              <a:buAutoNum type="arabicPeriod" startAt="8"/>
            </a:pPr>
            <a:r>
              <a:rPr lang="en-US" sz="2400" dirty="0" smtClean="0">
                <a:latin typeface="Tahoma" pitchFamily="34" charset="0"/>
              </a:rPr>
              <a:t>Understand </a:t>
            </a:r>
            <a:r>
              <a:rPr lang="en-US" sz="2400" dirty="0">
                <a:latin typeface="Tahoma" pitchFamily="34" charset="0"/>
              </a:rPr>
              <a:t>main spectrometer components in NMR </a:t>
            </a:r>
            <a:r>
              <a:rPr lang="en-US" sz="2400" dirty="0" smtClean="0">
                <a:latin typeface="Tahoma" pitchFamily="34" charset="0"/>
              </a:rPr>
              <a:t>instruments </a:t>
            </a:r>
            <a:r>
              <a:rPr lang="en-US" sz="2400" dirty="0">
                <a:latin typeface="Tahoma" pitchFamily="34" charset="0"/>
              </a:rPr>
              <a:t>(e.g. light source</a:t>
            </a:r>
            <a:r>
              <a:rPr lang="en-US" sz="2400" dirty="0" smtClean="0">
                <a:latin typeface="Tahoma" pitchFamily="34" charset="0"/>
              </a:rPr>
              <a:t>)</a:t>
            </a:r>
          </a:p>
          <a:p>
            <a:pPr marL="914400" lvl="1" indent="-457200">
              <a:lnSpc>
                <a:spcPct val="80000"/>
              </a:lnSpc>
              <a:buAutoNum type="arabicPeriod" startAt="8"/>
            </a:pPr>
            <a:endParaRPr lang="en-US" sz="2400" dirty="0">
              <a:latin typeface="Tahoma" pitchFamily="34" charset="0"/>
            </a:endParaRPr>
          </a:p>
          <a:p>
            <a:pPr marL="514350" indent="-514350">
              <a:lnSpc>
                <a:spcPct val="80000"/>
              </a:lnSpc>
              <a:buNone/>
            </a:pPr>
            <a:r>
              <a:rPr lang="en-US" sz="2800" dirty="0" smtClean="0">
                <a:latin typeface="Tahoma" pitchFamily="34" charset="0"/>
              </a:rPr>
              <a:t>E.  Mass </a:t>
            </a:r>
            <a:r>
              <a:rPr lang="en-US" sz="2800" dirty="0">
                <a:latin typeface="Tahoma" pitchFamily="34" charset="0"/>
              </a:rPr>
              <a:t>Spectrometry Topics</a:t>
            </a:r>
          </a:p>
          <a:p>
            <a:pPr marL="914400" lvl="1" indent="-51435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Main Instrument </a:t>
            </a:r>
            <a:r>
              <a:rPr lang="en-US" sz="2400" dirty="0" smtClean="0">
                <a:latin typeface="Tahoma" pitchFamily="34" charset="0"/>
              </a:rPr>
              <a:t>Components</a:t>
            </a:r>
            <a:endParaRPr lang="en-US" sz="2400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32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Exam 2 Topics (cont.)</a:t>
            </a:r>
            <a:endParaRPr lang="en-US" altLang="en-US" sz="40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pPr marL="514350" indent="-514350">
              <a:lnSpc>
                <a:spcPct val="80000"/>
              </a:lnSpc>
              <a:buNone/>
            </a:pPr>
            <a:r>
              <a:rPr lang="en-US" sz="2800" dirty="0" smtClean="0">
                <a:latin typeface="Tahoma" pitchFamily="34" charset="0"/>
              </a:rPr>
              <a:t>E.  MS Topics – cont.</a:t>
            </a:r>
            <a:endParaRPr lang="en-US" sz="2800" dirty="0">
              <a:latin typeface="Tahoma" pitchFamily="34" charset="0"/>
            </a:endParaRPr>
          </a:p>
          <a:p>
            <a:pPr marL="857250" lvl="1" indent="-457200">
              <a:lnSpc>
                <a:spcPct val="80000"/>
              </a:lnSpc>
              <a:buAutoNum type="arabicPeriod" startAt="2"/>
            </a:pPr>
            <a:r>
              <a:rPr lang="en-US" sz="2400" dirty="0" smtClean="0">
                <a:latin typeface="Tahoma" pitchFamily="34" charset="0"/>
              </a:rPr>
              <a:t>Methods </a:t>
            </a:r>
            <a:r>
              <a:rPr lang="en-US" sz="2400" dirty="0">
                <a:latin typeface="Tahoma" pitchFamily="34" charset="0"/>
              </a:rPr>
              <a:t>of ionization in mass spectrometry: phase used for, ions produced, and amounts of </a:t>
            </a:r>
            <a:r>
              <a:rPr lang="en-US" sz="2400" dirty="0" smtClean="0">
                <a:latin typeface="Tahoma" pitchFamily="34" charset="0"/>
              </a:rPr>
              <a:t>fragmentation</a:t>
            </a:r>
          </a:p>
          <a:p>
            <a:pPr marL="857250" lvl="1" indent="-457200">
              <a:lnSpc>
                <a:spcPct val="80000"/>
              </a:lnSpc>
              <a:buAutoNum type="arabicPeriod" startAt="2"/>
            </a:pPr>
            <a:r>
              <a:rPr lang="en-US" sz="2400" dirty="0" smtClean="0">
                <a:latin typeface="Tahoma" pitchFamily="34" charset="0"/>
              </a:rPr>
              <a:t>Methods </a:t>
            </a:r>
            <a:r>
              <a:rPr lang="en-US" sz="2400" dirty="0">
                <a:latin typeface="Tahoma" pitchFamily="34" charset="0"/>
              </a:rPr>
              <a:t>to separate ions (mass analyzers) and practical </a:t>
            </a:r>
            <a:r>
              <a:rPr lang="en-US" sz="2400" dirty="0" smtClean="0">
                <a:latin typeface="Tahoma" pitchFamily="34" charset="0"/>
              </a:rPr>
              <a:t>uses</a:t>
            </a:r>
          </a:p>
          <a:p>
            <a:pPr marL="857250" lvl="1" indent="-457200">
              <a:lnSpc>
                <a:spcPct val="80000"/>
              </a:lnSpc>
              <a:buAutoNum type="arabicPeriod" startAt="2"/>
            </a:pPr>
            <a:r>
              <a:rPr lang="en-US" sz="2400" dirty="0" smtClean="0">
                <a:latin typeface="Tahoma" pitchFamily="34" charset="0"/>
              </a:rPr>
              <a:t>Resolving Power* </a:t>
            </a:r>
            <a:r>
              <a:rPr lang="en-US" sz="2400" dirty="0">
                <a:latin typeface="Tahoma" pitchFamily="34" charset="0"/>
              </a:rPr>
              <a:t>and Resolution Needs (nominal vs. high </a:t>
            </a:r>
            <a:r>
              <a:rPr lang="en-US" sz="2400" dirty="0" smtClean="0">
                <a:latin typeface="Tahoma" pitchFamily="34" charset="0"/>
              </a:rPr>
              <a:t>resolution)</a:t>
            </a:r>
          </a:p>
          <a:p>
            <a:pPr marL="857250" lvl="1" indent="-457200">
              <a:lnSpc>
                <a:spcPct val="80000"/>
              </a:lnSpc>
              <a:buAutoNum type="arabicPeriod" startAt="2"/>
            </a:pPr>
            <a:r>
              <a:rPr lang="en-US" sz="2400" dirty="0" smtClean="0">
                <a:latin typeface="Tahoma" pitchFamily="34" charset="0"/>
              </a:rPr>
              <a:t>Isotope </a:t>
            </a:r>
            <a:r>
              <a:rPr lang="en-US" sz="2400" dirty="0">
                <a:latin typeface="Tahoma" pitchFamily="34" charset="0"/>
              </a:rPr>
              <a:t>effect </a:t>
            </a:r>
            <a:r>
              <a:rPr lang="en-US" sz="2400" dirty="0" smtClean="0">
                <a:latin typeface="Tahoma" pitchFamily="34" charset="0"/>
              </a:rPr>
              <a:t>calculations*</a:t>
            </a:r>
          </a:p>
          <a:p>
            <a:pPr marL="857250" lvl="1" indent="-457200">
              <a:lnSpc>
                <a:spcPct val="80000"/>
              </a:lnSpc>
              <a:buAutoNum type="arabicPeriod" startAt="2"/>
            </a:pPr>
            <a:r>
              <a:rPr lang="en-US" sz="2400" dirty="0" smtClean="0">
                <a:latin typeface="Tahoma" pitchFamily="34" charset="0"/>
              </a:rPr>
              <a:t>Multiple </a:t>
            </a:r>
            <a:r>
              <a:rPr lang="en-US" sz="2400" dirty="0">
                <a:latin typeface="Tahoma" pitchFamily="34" charset="0"/>
              </a:rPr>
              <a:t>charging calculations to determine M and </a:t>
            </a:r>
            <a:r>
              <a:rPr lang="en-US" sz="2400" dirty="0" smtClean="0">
                <a:latin typeface="Tahoma" pitchFamily="34" charset="0"/>
              </a:rPr>
              <a:t>z*</a:t>
            </a:r>
          </a:p>
          <a:p>
            <a:pPr marL="857250" lvl="1" indent="-457200">
              <a:lnSpc>
                <a:spcPct val="80000"/>
              </a:lnSpc>
              <a:buAutoNum type="arabicPeriod" startAt="2"/>
            </a:pPr>
            <a:r>
              <a:rPr lang="en-US" sz="2400" dirty="0" smtClean="0">
                <a:latin typeface="Tahoma" pitchFamily="34" charset="0"/>
              </a:rPr>
              <a:t>MS-MS use</a:t>
            </a:r>
            <a:endParaRPr lang="en-US" sz="2000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13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Exam 2:  Equations Provided</a:t>
            </a:r>
            <a:endParaRPr lang="en-US" altLang="en-US" sz="40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pPr marL="609600" indent="-609600"/>
            <a:r>
              <a:rPr lang="en-US" sz="2400" dirty="0" err="1">
                <a:latin typeface="Tahoma" charset="0"/>
              </a:rPr>
              <a:t>Monochromator</a:t>
            </a:r>
            <a:r>
              <a:rPr lang="en-US" sz="2400" dirty="0">
                <a:latin typeface="Tahoma" charset="0"/>
              </a:rPr>
              <a:t> angular and linear dispersion equations:</a:t>
            </a:r>
          </a:p>
          <a:p>
            <a:pPr marL="1295400" lvl="2" indent="-381000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Tahoma" charset="0"/>
              </a:rPr>
              <a:t>Angular dispersion = </a:t>
            </a:r>
            <a:r>
              <a:rPr lang="en-US" altLang="en-US" dirty="0" err="1">
                <a:latin typeface="Symbol" pitchFamily="18" charset="2"/>
              </a:rPr>
              <a:t>Df</a:t>
            </a:r>
            <a:r>
              <a:rPr lang="en-US" altLang="en-US" dirty="0">
                <a:latin typeface="Tahoma" charset="0"/>
              </a:rPr>
              <a:t>/</a:t>
            </a:r>
            <a:r>
              <a:rPr lang="en-US" altLang="en-US" dirty="0">
                <a:latin typeface="Symbol" pitchFamily="18" charset="2"/>
              </a:rPr>
              <a:t>Dl</a:t>
            </a:r>
            <a:r>
              <a:rPr lang="en-US" altLang="en-US" dirty="0">
                <a:latin typeface="Tahoma" charset="0"/>
              </a:rPr>
              <a:t> = n/</a:t>
            </a:r>
            <a:r>
              <a:rPr lang="en-US" altLang="en-US" dirty="0" err="1">
                <a:latin typeface="Tahoma" charset="0"/>
              </a:rPr>
              <a:t>dcos</a:t>
            </a:r>
            <a:r>
              <a:rPr lang="en-US" altLang="en-US" dirty="0" err="1">
                <a:latin typeface="Symbol" pitchFamily="18" charset="2"/>
              </a:rPr>
              <a:t>f</a:t>
            </a:r>
            <a:endParaRPr lang="en-US" altLang="en-US" dirty="0">
              <a:latin typeface="Symbol" pitchFamily="18" charset="2"/>
            </a:endParaRPr>
          </a:p>
          <a:p>
            <a:pPr marL="1295400" lvl="2" indent="-381000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Tahoma" charset="0"/>
              </a:rPr>
              <a:t>Linear dispersion = D = </a:t>
            </a:r>
            <a:r>
              <a:rPr lang="en-US" altLang="en-US" dirty="0" err="1">
                <a:latin typeface="Symbol" pitchFamily="18" charset="2"/>
              </a:rPr>
              <a:t>D</a:t>
            </a:r>
            <a:r>
              <a:rPr lang="en-US" altLang="en-US" dirty="0" err="1">
                <a:latin typeface="Tahoma" charset="0"/>
              </a:rPr>
              <a:t>y</a:t>
            </a:r>
            <a:r>
              <a:rPr lang="en-US" altLang="en-US" dirty="0">
                <a:latin typeface="Tahoma" charset="0"/>
              </a:rPr>
              <a:t>/</a:t>
            </a:r>
            <a:r>
              <a:rPr lang="en-US" altLang="en-US" dirty="0">
                <a:latin typeface="Symbol" pitchFamily="18" charset="2"/>
              </a:rPr>
              <a:t>Dl</a:t>
            </a:r>
            <a:r>
              <a:rPr lang="en-US" altLang="en-US" dirty="0">
                <a:latin typeface="Tahoma" charset="0"/>
              </a:rPr>
              <a:t> = </a:t>
            </a:r>
            <a:r>
              <a:rPr lang="en-US" altLang="en-US" dirty="0" err="1">
                <a:latin typeface="Tahoma" charset="0"/>
              </a:rPr>
              <a:t>F</a:t>
            </a:r>
            <a:r>
              <a:rPr lang="en-US" altLang="en-US" dirty="0" err="1">
                <a:latin typeface="Symbol" pitchFamily="18" charset="2"/>
              </a:rPr>
              <a:t>Df</a:t>
            </a:r>
            <a:r>
              <a:rPr lang="en-US" altLang="en-US" dirty="0">
                <a:latin typeface="Tahoma" charset="0"/>
              </a:rPr>
              <a:t>/</a:t>
            </a:r>
            <a:r>
              <a:rPr lang="en-US" altLang="en-US" dirty="0">
                <a:latin typeface="Symbol" pitchFamily="18" charset="2"/>
              </a:rPr>
              <a:t>Dl</a:t>
            </a:r>
            <a:r>
              <a:rPr lang="en-US" altLang="en-US" dirty="0">
                <a:latin typeface="Tahoma" charset="0"/>
              </a:rPr>
              <a:t> </a:t>
            </a:r>
            <a:endParaRPr lang="en-US" sz="2800" dirty="0">
              <a:latin typeface="Tahoma" charset="0"/>
            </a:endParaRPr>
          </a:p>
          <a:p>
            <a:pPr marL="609600" indent="-609600"/>
            <a:r>
              <a:rPr lang="en-US" sz="2400" dirty="0">
                <a:latin typeface="Tahoma" charset="0"/>
              </a:rPr>
              <a:t>Boltzmann Distribution Equation</a:t>
            </a:r>
          </a:p>
          <a:p>
            <a:pPr marL="609600" indent="-609600"/>
            <a:endParaRPr lang="en-US" sz="2800" dirty="0">
              <a:latin typeface="Tahoma" charset="0"/>
            </a:endParaRPr>
          </a:p>
          <a:p>
            <a:pPr marL="609600" indent="-609600"/>
            <a:endParaRPr lang="en-US" sz="2800" dirty="0">
              <a:latin typeface="Tahoma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sz="2400" dirty="0">
                <a:latin typeface="Tahoma" charset="0"/>
              </a:rPr>
              <a:t>Relationship between frequency and magnetic field in NMR</a:t>
            </a:r>
          </a:p>
          <a:p>
            <a:pPr>
              <a:lnSpc>
                <a:spcPct val="80000"/>
              </a:lnSpc>
              <a:defRPr/>
            </a:pPr>
            <a:r>
              <a:rPr lang="en-US" sz="2400" dirty="0">
                <a:latin typeface="Tahoma" charset="0"/>
              </a:rPr>
              <a:t>Portion of Pascal’s Triangle needed (for integration of splitting peaks in NMR or for probabilities in MS)</a:t>
            </a:r>
          </a:p>
        </p:txBody>
      </p:sp>
      <p:graphicFrame>
        <p:nvGraphicFramePr>
          <p:cNvPr id="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8015196"/>
              </p:ext>
            </p:extLst>
          </p:nvPr>
        </p:nvGraphicFramePr>
        <p:xfrm>
          <a:off x="1828800" y="3657600"/>
          <a:ext cx="22098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4" imgW="1054100" imgH="431800" progId="Equation.3">
                  <p:embed/>
                </p:oleObj>
              </mc:Choice>
              <mc:Fallback>
                <p:oleObj name="Equation" r:id="rId4" imgW="1054100" imgH="431800" progId="Equation.3">
                  <p:embed/>
                  <p:pic>
                    <p:nvPicPr>
                      <p:cNvPr id="9114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657600"/>
                        <a:ext cx="2209800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297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 I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Exam 2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On Tuesday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Covering Spectroscopy Chapters (Harris 17, 19, and 20 and NMR) and Mass Spectrometry (Harris Ch. 21 – at least most of it)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Help Session on Friday 12 to 1 in Sequoia 446</a:t>
            </a:r>
          </a:p>
        </p:txBody>
      </p:sp>
    </p:spTree>
    <p:extLst>
      <p:ext uri="{BB962C8B-B14F-4D97-AF65-F5344CB8AC3E}">
        <p14:creationId xmlns:p14="http://schemas.microsoft.com/office/powerpoint/2010/main" val="21779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 II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Mass Spectrometry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Resolution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Isotope Effects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Multiple charging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MS-MS </a:t>
            </a:r>
            <a:r>
              <a:rPr lang="en-US" altLang="en-US" sz="2000" dirty="0">
                <a:latin typeface="Tahoma" charset="0"/>
                <a:cs typeface="Tahoma" charset="0"/>
              </a:rPr>
              <a:t>and other topics </a:t>
            </a:r>
            <a:r>
              <a:rPr lang="en-US" altLang="en-US" sz="2000" dirty="0" smtClean="0">
                <a:latin typeface="Tahoma" charset="0"/>
                <a:cs typeface="Tahoma" charset="0"/>
              </a:rPr>
              <a:t>if time</a:t>
            </a:r>
            <a:endParaRPr lang="en-US" altLang="en-US" dirty="0">
              <a:latin typeface="Tahoma" charset="0"/>
              <a:cs typeface="Tahoma" charset="0"/>
            </a:endParaRP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Review of Material on Exam 2</a:t>
            </a:r>
            <a:endParaRPr lang="en-US" altLang="en-US" sz="2400" dirty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93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Mass </a:t>
            </a:r>
            <a:r>
              <a:rPr lang="en-US" dirty="0" err="1">
                <a:latin typeface="Tahoma" pitchFamily="34" charset="0"/>
              </a:rPr>
              <a:t>Spectrometery</a:t>
            </a:r>
            <a:r>
              <a:rPr lang="en-US" dirty="0">
                <a:latin typeface="Tahoma" pitchFamily="34" charset="0"/>
              </a:rPr>
              <a:t/>
            </a:r>
            <a:br>
              <a:rPr lang="en-US" dirty="0">
                <a:latin typeface="Tahoma" pitchFamily="34" charset="0"/>
              </a:rPr>
            </a:br>
            <a:r>
              <a:rPr lang="en-US" sz="3600" dirty="0"/>
              <a:t>High Resolution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r>
              <a:rPr lang="en-US" sz="2800" dirty="0">
                <a:latin typeface="Tahoma" pitchFamily="34" charset="0"/>
              </a:rPr>
              <a:t>Calculation of Exact Mass</a:t>
            </a:r>
          </a:p>
          <a:p>
            <a:pPr lvl="1"/>
            <a:r>
              <a:rPr lang="en-US" sz="2400" dirty="0">
                <a:latin typeface="Tahoma" pitchFamily="34" charset="0"/>
              </a:rPr>
              <a:t>Several compounds can have a molecular weight of 84</a:t>
            </a:r>
          </a:p>
          <a:p>
            <a:pPr lvl="1"/>
            <a:r>
              <a:rPr lang="en-US" sz="2400" dirty="0">
                <a:latin typeface="Tahoma" pitchFamily="34" charset="0"/>
              </a:rPr>
              <a:t>Examples:</a:t>
            </a:r>
          </a:p>
          <a:p>
            <a:pPr lvl="2"/>
            <a:r>
              <a:rPr lang="en-US" sz="2000" dirty="0">
                <a:latin typeface="Tahoma" pitchFamily="34" charset="0"/>
              </a:rPr>
              <a:t>C</a:t>
            </a:r>
            <a:r>
              <a:rPr lang="en-US" sz="2000" baseline="-25000" dirty="0">
                <a:latin typeface="Tahoma" pitchFamily="34" charset="0"/>
              </a:rPr>
              <a:t>6</a:t>
            </a:r>
            <a:r>
              <a:rPr lang="en-US" sz="2000" dirty="0">
                <a:latin typeface="Tahoma" pitchFamily="34" charset="0"/>
              </a:rPr>
              <a:t>H</a:t>
            </a:r>
            <a:r>
              <a:rPr lang="en-US" sz="2000" baseline="-25000" dirty="0">
                <a:latin typeface="Tahoma" pitchFamily="34" charset="0"/>
              </a:rPr>
              <a:t>12</a:t>
            </a:r>
            <a:endParaRPr lang="en-US" sz="2000" dirty="0">
              <a:latin typeface="Tahoma" pitchFamily="34" charset="0"/>
            </a:endParaRPr>
          </a:p>
          <a:p>
            <a:pPr lvl="2"/>
            <a:r>
              <a:rPr lang="en-US" sz="2000" dirty="0">
                <a:latin typeface="Tahoma" pitchFamily="34" charset="0"/>
              </a:rPr>
              <a:t>C</a:t>
            </a:r>
            <a:r>
              <a:rPr lang="en-US" sz="2000" baseline="-25000" dirty="0">
                <a:latin typeface="Tahoma" pitchFamily="34" charset="0"/>
              </a:rPr>
              <a:t>5</a:t>
            </a:r>
            <a:r>
              <a:rPr lang="en-US" sz="2000" dirty="0">
                <a:latin typeface="Tahoma" pitchFamily="34" charset="0"/>
              </a:rPr>
              <a:t>H</a:t>
            </a:r>
            <a:r>
              <a:rPr lang="en-US" sz="2000" baseline="-25000" dirty="0">
                <a:latin typeface="Tahoma" pitchFamily="34" charset="0"/>
              </a:rPr>
              <a:t>8</a:t>
            </a:r>
            <a:r>
              <a:rPr lang="en-US" sz="2000" dirty="0">
                <a:latin typeface="Tahoma" pitchFamily="34" charset="0"/>
              </a:rPr>
              <a:t>O</a:t>
            </a:r>
          </a:p>
          <a:p>
            <a:pPr lvl="2"/>
            <a:r>
              <a:rPr lang="en-US" sz="2000" dirty="0">
                <a:latin typeface="Tahoma" pitchFamily="34" charset="0"/>
              </a:rPr>
              <a:t>C</a:t>
            </a:r>
            <a:r>
              <a:rPr lang="en-US" sz="2000" baseline="-25000" dirty="0">
                <a:latin typeface="Tahoma" pitchFamily="34" charset="0"/>
              </a:rPr>
              <a:t>4</a:t>
            </a:r>
            <a:r>
              <a:rPr lang="en-US" sz="2000" dirty="0">
                <a:latin typeface="Tahoma" pitchFamily="34" charset="0"/>
              </a:rPr>
              <a:t>H</a:t>
            </a:r>
            <a:r>
              <a:rPr lang="en-US" sz="2000" baseline="-25000" dirty="0">
                <a:latin typeface="Tahoma" pitchFamily="34" charset="0"/>
              </a:rPr>
              <a:t>4</a:t>
            </a:r>
            <a:r>
              <a:rPr lang="en-US" sz="2000" dirty="0">
                <a:latin typeface="Tahoma" pitchFamily="34" charset="0"/>
              </a:rPr>
              <a:t>O</a:t>
            </a:r>
            <a:r>
              <a:rPr lang="en-US" sz="2000" baseline="-25000" dirty="0">
                <a:latin typeface="Tahoma" pitchFamily="34" charset="0"/>
              </a:rPr>
              <a:t>2</a:t>
            </a:r>
            <a:endParaRPr lang="en-US" sz="2000" dirty="0">
              <a:latin typeface="Tahoma" pitchFamily="34" charset="0"/>
            </a:endParaRPr>
          </a:p>
          <a:p>
            <a:pPr lvl="2"/>
            <a:r>
              <a:rPr lang="en-US" sz="2000" dirty="0">
                <a:latin typeface="Tahoma" pitchFamily="34" charset="0"/>
              </a:rPr>
              <a:t>C</a:t>
            </a:r>
            <a:r>
              <a:rPr lang="en-US" sz="2000" baseline="-25000" dirty="0">
                <a:latin typeface="Tahoma" pitchFamily="34" charset="0"/>
              </a:rPr>
              <a:t>4</a:t>
            </a:r>
            <a:r>
              <a:rPr lang="en-US" sz="2000" dirty="0">
                <a:latin typeface="Tahoma" pitchFamily="34" charset="0"/>
              </a:rPr>
              <a:t>H</a:t>
            </a:r>
            <a:r>
              <a:rPr lang="en-US" sz="2000" baseline="-25000" dirty="0">
                <a:latin typeface="Tahoma" pitchFamily="34" charset="0"/>
              </a:rPr>
              <a:t>4</a:t>
            </a:r>
            <a:r>
              <a:rPr lang="en-US" sz="2000" dirty="0">
                <a:latin typeface="Tahoma" pitchFamily="34" charset="0"/>
              </a:rPr>
              <a:t>S</a:t>
            </a:r>
          </a:p>
          <a:p>
            <a:pPr lvl="2"/>
            <a:r>
              <a:rPr lang="en-US" sz="2000" dirty="0">
                <a:latin typeface="Tahoma" pitchFamily="34" charset="0"/>
              </a:rPr>
              <a:t>CH</a:t>
            </a:r>
            <a:r>
              <a:rPr lang="en-US" sz="2000" baseline="-25000" dirty="0">
                <a:latin typeface="Tahoma" pitchFamily="34" charset="0"/>
              </a:rPr>
              <a:t>2</a:t>
            </a:r>
            <a:r>
              <a:rPr lang="en-US" sz="2000" dirty="0">
                <a:latin typeface="Tahoma" pitchFamily="34" charset="0"/>
              </a:rPr>
              <a:t>Cl</a:t>
            </a:r>
            <a:r>
              <a:rPr lang="en-US" sz="2000" baseline="-25000" dirty="0">
                <a:latin typeface="Tahoma" pitchFamily="34" charset="0"/>
              </a:rPr>
              <a:t>2</a:t>
            </a:r>
            <a:endParaRPr lang="en-US" sz="2000" dirty="0">
              <a:latin typeface="Tahoma" pitchFamily="34" charset="0"/>
            </a:endParaRPr>
          </a:p>
          <a:p>
            <a:pPr lvl="1"/>
            <a:r>
              <a:rPr lang="en-US" sz="2400" dirty="0">
                <a:latin typeface="Tahoma" pitchFamily="34" charset="0"/>
              </a:rPr>
              <a:t>Each example above will have slightly different mass</a:t>
            </a:r>
          </a:p>
          <a:p>
            <a:pPr lvl="1">
              <a:buFontTx/>
              <a:buNone/>
            </a:pPr>
            <a:r>
              <a:rPr lang="en-US" sz="2400" dirty="0">
                <a:latin typeface="Tahoma" pitchFamily="34" charset="0"/>
              </a:rPr>
              <a:t>(go over mass calculations on board)</a:t>
            </a:r>
          </a:p>
        </p:txBody>
      </p:sp>
    </p:spTree>
    <p:extLst>
      <p:ext uri="{BB962C8B-B14F-4D97-AF65-F5344CB8AC3E}">
        <p14:creationId xmlns:p14="http://schemas.microsoft.com/office/powerpoint/2010/main" val="24333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Mass </a:t>
            </a:r>
            <a:r>
              <a:rPr lang="en-US" dirty="0" err="1">
                <a:latin typeface="Tahoma" pitchFamily="34" charset="0"/>
              </a:rPr>
              <a:t>Spectrometery</a:t>
            </a:r>
            <a:r>
              <a:rPr lang="en-US" dirty="0">
                <a:latin typeface="Tahoma" pitchFamily="34" charset="0"/>
              </a:rPr>
              <a:t/>
            </a:r>
            <a:br>
              <a:rPr lang="en-US" dirty="0">
                <a:latin typeface="Tahoma" pitchFamily="34" charset="0"/>
              </a:rPr>
            </a:br>
            <a:r>
              <a:rPr lang="en-US" sz="3600" dirty="0"/>
              <a:t>Isotope Effects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r>
              <a:rPr lang="en-US" sz="2800" dirty="0">
                <a:latin typeface="Tahoma" pitchFamily="34" charset="0"/>
              </a:rPr>
              <a:t>It also may be possible to distinguish compounds based on isotopic composition</a:t>
            </a:r>
          </a:p>
          <a:p>
            <a:r>
              <a:rPr lang="en-US" sz="2800" dirty="0">
                <a:latin typeface="Tahoma" pitchFamily="34" charset="0"/>
              </a:rPr>
              <a:t>Compounds in high resolution example will have different expected M+1/M and M+2/M ratios (which will NOT require high resolution to see)</a:t>
            </a:r>
          </a:p>
          <a:p>
            <a:r>
              <a:rPr lang="en-US" sz="2800" dirty="0" smtClean="0">
                <a:latin typeface="Tahoma" pitchFamily="34" charset="0"/>
              </a:rPr>
              <a:t>Text does not explain calculations that well</a:t>
            </a:r>
          </a:p>
          <a:p>
            <a:r>
              <a:rPr lang="en-US" sz="2800" dirty="0" smtClean="0">
                <a:latin typeface="Tahoma" pitchFamily="34" charset="0"/>
              </a:rPr>
              <a:t>Go over calculations for CH</a:t>
            </a:r>
            <a:r>
              <a:rPr lang="en-US" sz="2800" baseline="-25000" dirty="0" smtClean="0">
                <a:latin typeface="Tahoma" pitchFamily="34" charset="0"/>
              </a:rPr>
              <a:t>3</a:t>
            </a:r>
            <a:r>
              <a:rPr lang="en-US" sz="2800" dirty="0" smtClean="0">
                <a:latin typeface="Tahoma" pitchFamily="34" charset="0"/>
              </a:rPr>
              <a:t>Cl, CH</a:t>
            </a:r>
            <a:r>
              <a:rPr lang="en-US" sz="2800" baseline="-25000" dirty="0" smtClean="0">
                <a:latin typeface="Tahoma" pitchFamily="34" charset="0"/>
              </a:rPr>
              <a:t>2</a:t>
            </a:r>
            <a:r>
              <a:rPr lang="en-US" sz="2800" dirty="0" smtClean="0">
                <a:latin typeface="Tahoma" pitchFamily="34" charset="0"/>
              </a:rPr>
              <a:t>BrCl, and CHCl</a:t>
            </a:r>
            <a:r>
              <a:rPr lang="en-US" sz="2800" baseline="-25000" dirty="0">
                <a:latin typeface="Tahoma" pitchFamily="34" charset="0"/>
              </a:rPr>
              <a:t>3</a:t>
            </a:r>
            <a:endParaRPr lang="en-US" sz="2800" dirty="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96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Mass </a:t>
            </a:r>
            <a:r>
              <a:rPr lang="en-US" dirty="0" err="1">
                <a:latin typeface="Tahoma" pitchFamily="34" charset="0"/>
              </a:rPr>
              <a:t>Spectrometery</a:t>
            </a:r>
            <a:r>
              <a:rPr lang="en-US" dirty="0">
                <a:latin typeface="Tahoma" pitchFamily="34" charset="0"/>
              </a:rPr>
              <a:t/>
            </a:r>
            <a:br>
              <a:rPr lang="en-US" dirty="0">
                <a:latin typeface="Tahoma" pitchFamily="34" charset="0"/>
              </a:rPr>
            </a:br>
            <a:r>
              <a:rPr lang="en-US" sz="3600" dirty="0"/>
              <a:t>Other Topics – Multiple Charges in ESI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228600" y="1600200"/>
            <a:ext cx="4103688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 dirty="0">
                <a:latin typeface="Tahoma" pitchFamily="34" charset="0"/>
              </a:rPr>
              <a:t>In ESI analysis of large molecules, multiple charges are common due to extra (+) or missing (-) Hs (or e.g. Na</a:t>
            </a:r>
            <a:r>
              <a:rPr lang="en-US" sz="2200" baseline="30000" dirty="0">
                <a:latin typeface="Tahoma" pitchFamily="34" charset="0"/>
              </a:rPr>
              <a:t>+</a:t>
            </a:r>
            <a:r>
              <a:rPr lang="en-US" sz="2200" dirty="0">
                <a:latin typeface="Tahoma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Tahoma" pitchFamily="34" charset="0"/>
              </a:rPr>
              <a:t>The number of charges can be determined by looking at distribution of big peaks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Tahoma" pitchFamily="34" charset="0"/>
              </a:rPr>
              <a:t>For + ions m/z = (M+1.008n)/n (most common)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Tahoma" pitchFamily="34" charset="0"/>
              </a:rPr>
              <a:t>For – ions m/z = (M–1.008n)/n</a:t>
            </a:r>
          </a:p>
        </p:txBody>
      </p:sp>
      <p:sp>
        <p:nvSpPr>
          <p:cNvPr id="4" name="Rectangle 3"/>
          <p:cNvSpPr/>
          <p:nvPr/>
        </p:nvSpPr>
        <p:spPr>
          <a:xfrm>
            <a:off x="5181600" y="1905000"/>
            <a:ext cx="3657600" cy="228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 rot="-5400000">
            <a:off x="3613944" y="2710656"/>
            <a:ext cx="228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Ion current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019800" y="4343400"/>
            <a:ext cx="1981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m/z</a:t>
            </a:r>
          </a:p>
        </p:txBody>
      </p:sp>
      <p:cxnSp>
        <p:nvCxnSpPr>
          <p:cNvPr id="7" name="Straight Arrow Connector 6"/>
          <p:cNvCxnSpPr>
            <a:stCxn id="8" idx="1"/>
            <a:endCxn id="8" idx="3"/>
          </p:cNvCxnSpPr>
          <p:nvPr/>
        </p:nvCxnSpPr>
        <p:spPr>
          <a:xfrm>
            <a:off x="7391400" y="2698750"/>
            <a:ext cx="990600" cy="0"/>
          </a:xfrm>
          <a:prstGeom prst="straightConnector1">
            <a:avLst/>
          </a:prstGeom>
          <a:ln>
            <a:solidFill>
              <a:schemeClr val="accent1">
                <a:lumMod val="25000"/>
              </a:schemeClr>
            </a:solidFill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391400" y="2514600"/>
            <a:ext cx="990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m/z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696200" y="19812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(M+n)/n</a:t>
            </a:r>
          </a:p>
        </p:txBody>
      </p:sp>
      <p:cxnSp>
        <p:nvCxnSpPr>
          <p:cNvPr id="10" name="Straight Arrow Connector 9"/>
          <p:cNvCxnSpPr>
            <a:cxnSpLocks noChangeShapeType="1"/>
            <a:stCxn id="9" idx="2"/>
            <a:endCxn id="14" idx="32"/>
          </p:cNvCxnSpPr>
          <p:nvPr/>
        </p:nvCxnSpPr>
        <p:spPr bwMode="auto">
          <a:xfrm>
            <a:off x="8229600" y="2347913"/>
            <a:ext cx="157163" cy="8858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858000" y="43434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(M+n+1)/(n+1)</a:t>
            </a:r>
          </a:p>
        </p:txBody>
      </p:sp>
      <p:cxnSp>
        <p:nvCxnSpPr>
          <p:cNvPr id="12" name="Straight Arrow Connector 11"/>
          <p:cNvCxnSpPr>
            <a:endCxn id="14" idx="26"/>
          </p:cNvCxnSpPr>
          <p:nvPr/>
        </p:nvCxnSpPr>
        <p:spPr>
          <a:xfrm flipV="1">
            <a:off x="6934200" y="2806700"/>
            <a:ext cx="471488" cy="1536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572000" y="5029200"/>
            <a:ext cx="426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Example: m/z peaks =711.2, 569.3, 474.8, 407.1  </a:t>
            </a:r>
          </a:p>
        </p:txBody>
      </p:sp>
      <p:sp>
        <p:nvSpPr>
          <p:cNvPr id="14" name="Freeform 22"/>
          <p:cNvSpPr>
            <a:spLocks/>
          </p:cNvSpPr>
          <p:nvPr/>
        </p:nvSpPr>
        <p:spPr bwMode="auto">
          <a:xfrm>
            <a:off x="5181600" y="2362200"/>
            <a:ext cx="3657600" cy="1879600"/>
          </a:xfrm>
          <a:custGeom>
            <a:avLst/>
            <a:gdLst>
              <a:gd name="T0" fmla="*/ 0 w 4656"/>
              <a:gd name="T1" fmla="*/ 1227440354 h 2744"/>
              <a:gd name="T2" fmla="*/ 88864899 w 4656"/>
              <a:gd name="T3" fmla="*/ 1227440354 h 2744"/>
              <a:gd name="T4" fmla="*/ 118486286 w 4656"/>
              <a:gd name="T5" fmla="*/ 1204918727 h 2744"/>
              <a:gd name="T6" fmla="*/ 148107649 w 4656"/>
              <a:gd name="T7" fmla="*/ 1002222022 h 2744"/>
              <a:gd name="T8" fmla="*/ 177729012 w 4656"/>
              <a:gd name="T9" fmla="*/ 439175679 h 2744"/>
              <a:gd name="T10" fmla="*/ 207351209 w 4656"/>
              <a:gd name="T11" fmla="*/ 1069787590 h 2744"/>
              <a:gd name="T12" fmla="*/ 236972572 w 4656"/>
              <a:gd name="T13" fmla="*/ 1182396414 h 2744"/>
              <a:gd name="T14" fmla="*/ 266593935 w 4656"/>
              <a:gd name="T15" fmla="*/ 1204918727 h 2744"/>
              <a:gd name="T16" fmla="*/ 385080172 w 4656"/>
              <a:gd name="T17" fmla="*/ 1204918727 h 2744"/>
              <a:gd name="T18" fmla="*/ 533187870 w 4656"/>
              <a:gd name="T19" fmla="*/ 1204918727 h 2744"/>
              <a:gd name="T20" fmla="*/ 562809232 w 4656"/>
              <a:gd name="T21" fmla="*/ 1137353159 h 2744"/>
              <a:gd name="T22" fmla="*/ 592430595 w 4656"/>
              <a:gd name="T23" fmla="*/ 844569259 h 2744"/>
              <a:gd name="T24" fmla="*/ 622051958 w 4656"/>
              <a:gd name="T25" fmla="*/ 168913963 h 2744"/>
              <a:gd name="T26" fmla="*/ 651674107 w 4656"/>
              <a:gd name="T27" fmla="*/ 912134827 h 2744"/>
              <a:gd name="T28" fmla="*/ 681295469 w 4656"/>
              <a:gd name="T29" fmla="*/ 1159874786 h 2744"/>
              <a:gd name="T30" fmla="*/ 770160343 w 4656"/>
              <a:gd name="T31" fmla="*/ 1204918727 h 2744"/>
              <a:gd name="T32" fmla="*/ 977510865 w 4656"/>
              <a:gd name="T33" fmla="*/ 1204918727 h 2744"/>
              <a:gd name="T34" fmla="*/ 1066375739 w 4656"/>
              <a:gd name="T35" fmla="*/ 1204918727 h 2744"/>
              <a:gd name="T36" fmla="*/ 1095997102 w 4656"/>
              <a:gd name="T37" fmla="*/ 1092309218 h 2744"/>
              <a:gd name="T38" fmla="*/ 1125618465 w 4656"/>
              <a:gd name="T39" fmla="*/ 33782795 h 2744"/>
              <a:gd name="T40" fmla="*/ 1155239828 w 4656"/>
              <a:gd name="T41" fmla="*/ 889612514 h 2744"/>
              <a:gd name="T42" fmla="*/ 1184861191 w 4656"/>
              <a:gd name="T43" fmla="*/ 1114830846 h 2744"/>
              <a:gd name="T44" fmla="*/ 1214483339 w 4656"/>
              <a:gd name="T45" fmla="*/ 1204918727 h 2744"/>
              <a:gd name="T46" fmla="*/ 1332969576 w 4656"/>
              <a:gd name="T47" fmla="*/ 1204918727 h 2744"/>
              <a:gd name="T48" fmla="*/ 1658806531 w 4656"/>
              <a:gd name="T49" fmla="*/ 1204918727 h 2744"/>
              <a:gd name="T50" fmla="*/ 1718049257 w 4656"/>
              <a:gd name="T51" fmla="*/ 1114830846 h 2744"/>
              <a:gd name="T52" fmla="*/ 1747671405 w 4656"/>
              <a:gd name="T53" fmla="*/ 304045142 h 2744"/>
              <a:gd name="T54" fmla="*/ 1777291982 w 4656"/>
              <a:gd name="T55" fmla="*/ 1092309218 h 2744"/>
              <a:gd name="T56" fmla="*/ 1836534708 w 4656"/>
              <a:gd name="T57" fmla="*/ 1204918727 h 2744"/>
              <a:gd name="T58" fmla="*/ 1984642308 w 4656"/>
              <a:gd name="T59" fmla="*/ 1227440354 h 2744"/>
              <a:gd name="T60" fmla="*/ 2147483647 w 4656"/>
              <a:gd name="T61" fmla="*/ 1204918727 h 2744"/>
              <a:gd name="T62" fmla="*/ 2147483647 w 4656"/>
              <a:gd name="T63" fmla="*/ 979700395 h 2744"/>
              <a:gd name="T64" fmla="*/ 2147483647 w 4656"/>
              <a:gd name="T65" fmla="*/ 596828443 h 2744"/>
              <a:gd name="T66" fmla="*/ 2147483647 w 4656"/>
              <a:gd name="T67" fmla="*/ 1069787590 h 2744"/>
              <a:gd name="T68" fmla="*/ 2147483647 w 4656"/>
              <a:gd name="T69" fmla="*/ 1204918727 h 2744"/>
              <a:gd name="T70" fmla="*/ 2147483647 w 4656"/>
              <a:gd name="T71" fmla="*/ 1204918727 h 274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656"/>
              <a:gd name="T109" fmla="*/ 0 h 2744"/>
              <a:gd name="T110" fmla="*/ 4656 w 4656"/>
              <a:gd name="T111" fmla="*/ 2744 h 274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656" h="2744">
                <a:moveTo>
                  <a:pt x="0" y="2616"/>
                </a:moveTo>
                <a:cubicBezTo>
                  <a:pt x="56" y="2620"/>
                  <a:pt x="112" y="2624"/>
                  <a:pt x="144" y="2616"/>
                </a:cubicBezTo>
                <a:cubicBezTo>
                  <a:pt x="176" y="2608"/>
                  <a:pt x="176" y="2648"/>
                  <a:pt x="192" y="2568"/>
                </a:cubicBezTo>
                <a:cubicBezTo>
                  <a:pt x="208" y="2488"/>
                  <a:pt x="224" y="2408"/>
                  <a:pt x="240" y="2136"/>
                </a:cubicBezTo>
                <a:cubicBezTo>
                  <a:pt x="256" y="1864"/>
                  <a:pt x="272" y="912"/>
                  <a:pt x="288" y="936"/>
                </a:cubicBezTo>
                <a:cubicBezTo>
                  <a:pt x="304" y="960"/>
                  <a:pt x="320" y="2016"/>
                  <a:pt x="336" y="2280"/>
                </a:cubicBezTo>
                <a:cubicBezTo>
                  <a:pt x="352" y="2544"/>
                  <a:pt x="368" y="2472"/>
                  <a:pt x="384" y="2520"/>
                </a:cubicBezTo>
                <a:cubicBezTo>
                  <a:pt x="400" y="2568"/>
                  <a:pt x="392" y="2560"/>
                  <a:pt x="432" y="2568"/>
                </a:cubicBezTo>
                <a:cubicBezTo>
                  <a:pt x="472" y="2576"/>
                  <a:pt x="552" y="2568"/>
                  <a:pt x="624" y="2568"/>
                </a:cubicBezTo>
                <a:cubicBezTo>
                  <a:pt x="696" y="2568"/>
                  <a:pt x="816" y="2592"/>
                  <a:pt x="864" y="2568"/>
                </a:cubicBezTo>
                <a:cubicBezTo>
                  <a:pt x="912" y="2544"/>
                  <a:pt x="896" y="2552"/>
                  <a:pt x="912" y="2424"/>
                </a:cubicBezTo>
                <a:cubicBezTo>
                  <a:pt x="928" y="2296"/>
                  <a:pt x="944" y="2144"/>
                  <a:pt x="960" y="1800"/>
                </a:cubicBezTo>
                <a:cubicBezTo>
                  <a:pt x="976" y="1456"/>
                  <a:pt x="992" y="336"/>
                  <a:pt x="1008" y="360"/>
                </a:cubicBezTo>
                <a:cubicBezTo>
                  <a:pt x="1024" y="384"/>
                  <a:pt x="1040" y="1592"/>
                  <a:pt x="1056" y="1944"/>
                </a:cubicBezTo>
                <a:cubicBezTo>
                  <a:pt x="1072" y="2296"/>
                  <a:pt x="1072" y="2368"/>
                  <a:pt x="1104" y="2472"/>
                </a:cubicBezTo>
                <a:cubicBezTo>
                  <a:pt x="1136" y="2576"/>
                  <a:pt x="1168" y="2552"/>
                  <a:pt x="1248" y="2568"/>
                </a:cubicBezTo>
                <a:cubicBezTo>
                  <a:pt x="1328" y="2584"/>
                  <a:pt x="1504" y="2568"/>
                  <a:pt x="1584" y="2568"/>
                </a:cubicBezTo>
                <a:cubicBezTo>
                  <a:pt x="1664" y="2568"/>
                  <a:pt x="1696" y="2608"/>
                  <a:pt x="1728" y="2568"/>
                </a:cubicBezTo>
                <a:cubicBezTo>
                  <a:pt x="1760" y="2528"/>
                  <a:pt x="1760" y="2744"/>
                  <a:pt x="1776" y="2328"/>
                </a:cubicBezTo>
                <a:cubicBezTo>
                  <a:pt x="1792" y="1912"/>
                  <a:pt x="1808" y="144"/>
                  <a:pt x="1824" y="72"/>
                </a:cubicBezTo>
                <a:cubicBezTo>
                  <a:pt x="1840" y="0"/>
                  <a:pt x="1856" y="1512"/>
                  <a:pt x="1872" y="1896"/>
                </a:cubicBezTo>
                <a:cubicBezTo>
                  <a:pt x="1888" y="2280"/>
                  <a:pt x="1904" y="2264"/>
                  <a:pt x="1920" y="2376"/>
                </a:cubicBezTo>
                <a:cubicBezTo>
                  <a:pt x="1936" y="2488"/>
                  <a:pt x="1928" y="2536"/>
                  <a:pt x="1968" y="2568"/>
                </a:cubicBezTo>
                <a:cubicBezTo>
                  <a:pt x="2008" y="2600"/>
                  <a:pt x="2040" y="2568"/>
                  <a:pt x="2160" y="2568"/>
                </a:cubicBezTo>
                <a:cubicBezTo>
                  <a:pt x="2280" y="2568"/>
                  <a:pt x="2584" y="2600"/>
                  <a:pt x="2688" y="2568"/>
                </a:cubicBezTo>
                <a:cubicBezTo>
                  <a:pt x="2792" y="2536"/>
                  <a:pt x="2760" y="2696"/>
                  <a:pt x="2784" y="2376"/>
                </a:cubicBezTo>
                <a:cubicBezTo>
                  <a:pt x="2808" y="2056"/>
                  <a:pt x="2816" y="656"/>
                  <a:pt x="2832" y="648"/>
                </a:cubicBezTo>
                <a:cubicBezTo>
                  <a:pt x="2848" y="640"/>
                  <a:pt x="2856" y="2008"/>
                  <a:pt x="2880" y="2328"/>
                </a:cubicBezTo>
                <a:cubicBezTo>
                  <a:pt x="2904" y="2648"/>
                  <a:pt x="2920" y="2520"/>
                  <a:pt x="2976" y="2568"/>
                </a:cubicBezTo>
                <a:cubicBezTo>
                  <a:pt x="3032" y="2616"/>
                  <a:pt x="3064" y="2616"/>
                  <a:pt x="3216" y="2616"/>
                </a:cubicBezTo>
                <a:cubicBezTo>
                  <a:pt x="3368" y="2616"/>
                  <a:pt x="3752" y="2656"/>
                  <a:pt x="3888" y="2568"/>
                </a:cubicBezTo>
                <a:cubicBezTo>
                  <a:pt x="4024" y="2480"/>
                  <a:pt x="4000" y="2304"/>
                  <a:pt x="4032" y="2088"/>
                </a:cubicBezTo>
                <a:cubicBezTo>
                  <a:pt x="4064" y="1872"/>
                  <a:pt x="4064" y="1240"/>
                  <a:pt x="4080" y="1272"/>
                </a:cubicBezTo>
                <a:cubicBezTo>
                  <a:pt x="4096" y="1304"/>
                  <a:pt x="4080" y="2064"/>
                  <a:pt x="4128" y="2280"/>
                </a:cubicBezTo>
                <a:cubicBezTo>
                  <a:pt x="4176" y="2496"/>
                  <a:pt x="4280" y="2520"/>
                  <a:pt x="4368" y="2568"/>
                </a:cubicBezTo>
                <a:cubicBezTo>
                  <a:pt x="4456" y="2616"/>
                  <a:pt x="4556" y="2592"/>
                  <a:pt x="4656" y="25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81000" y="5943600"/>
            <a:ext cx="845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I am only showing an “approximate” method for determining </a:t>
            </a:r>
            <a:r>
              <a:rPr lang="en-US" dirty="0" smtClean="0"/>
              <a:t>n and M </a:t>
            </a:r>
            <a:r>
              <a:rPr lang="en-US" dirty="0"/>
              <a:t>– this usually will work </a:t>
            </a:r>
            <a:r>
              <a:rPr lang="en-US"/>
              <a:t>when </a:t>
            </a:r>
            <a:r>
              <a:rPr lang="en-US" smtClean="0"/>
              <a:t>H</a:t>
            </a:r>
            <a:r>
              <a:rPr lang="en-US" baseline="30000" smtClean="0"/>
              <a:t>+</a:t>
            </a:r>
            <a:r>
              <a:rPr lang="en-US" smtClean="0"/>
              <a:t> </a:t>
            </a:r>
            <a:r>
              <a:rPr lang="en-US" dirty="0"/>
              <a:t>is causing the charging, but not if Na</a:t>
            </a:r>
            <a:r>
              <a:rPr lang="en-US" baseline="30000" dirty="0"/>
              <a:t>+</a:t>
            </a:r>
            <a:r>
              <a:rPr lang="en-US" dirty="0"/>
              <a:t> causes charging</a:t>
            </a:r>
          </a:p>
        </p:txBody>
      </p:sp>
    </p:spTree>
    <p:extLst>
      <p:ext uri="{BB962C8B-B14F-4D97-AF65-F5344CB8AC3E}">
        <p14:creationId xmlns:p14="http://schemas.microsoft.com/office/powerpoint/2010/main" val="392541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4" grpId="0" animBg="1"/>
      <p:bldP spid="5" grpId="0"/>
      <p:bldP spid="6" grpId="0"/>
      <p:bldP spid="8" grpId="0"/>
      <p:bldP spid="9" grpId="0"/>
      <p:bldP spid="11" grpId="0"/>
      <p:bldP spid="13" grpId="0"/>
      <p:bldP spid="14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Mass </a:t>
            </a:r>
            <a:r>
              <a:rPr lang="en-US" dirty="0" err="1">
                <a:latin typeface="Tahoma" pitchFamily="34" charset="0"/>
              </a:rPr>
              <a:t>Spectrometery</a:t>
            </a:r>
            <a:r>
              <a:rPr lang="en-US" dirty="0">
                <a:latin typeface="Tahoma" pitchFamily="34" charset="0"/>
              </a:rPr>
              <a:t/>
            </a:r>
            <a:br>
              <a:rPr lang="en-US" dirty="0">
                <a:latin typeface="Tahoma" pitchFamily="34" charset="0"/>
              </a:rPr>
            </a:br>
            <a:r>
              <a:rPr lang="en-US" sz="3600" dirty="0"/>
              <a:t>Questions - #2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>
                <a:latin typeface="Tahoma" pitchFamily="34" charset="0"/>
              </a:rPr>
              <a:t>A modification is made in a peptide chain of molecular weight 1503 (native form), in which one threonine residue (NH</a:t>
            </a:r>
            <a:r>
              <a:rPr lang="en-US" sz="2800" baseline="-25000" dirty="0">
                <a:latin typeface="Tahoma" pitchFamily="34" charset="0"/>
              </a:rPr>
              <a:t>3</a:t>
            </a:r>
            <a:r>
              <a:rPr lang="en-US" sz="2800" dirty="0">
                <a:latin typeface="Tahoma" pitchFamily="34" charset="0"/>
              </a:rPr>
              <a:t>CH(CHCH</a:t>
            </a:r>
            <a:r>
              <a:rPr lang="en-US" sz="2800" baseline="-25000" dirty="0">
                <a:latin typeface="Tahoma" pitchFamily="34" charset="0"/>
              </a:rPr>
              <a:t>3</a:t>
            </a:r>
            <a:r>
              <a:rPr lang="en-US" sz="2800" dirty="0">
                <a:latin typeface="Tahoma" pitchFamily="34" charset="0"/>
              </a:rPr>
              <a:t>(OH))CO</a:t>
            </a:r>
            <a:r>
              <a:rPr lang="en-US" sz="2800" baseline="-25000" dirty="0">
                <a:latin typeface="Tahoma" pitchFamily="34" charset="0"/>
              </a:rPr>
              <a:t>2</a:t>
            </a:r>
            <a:r>
              <a:rPr lang="en-US" sz="2800" dirty="0">
                <a:latin typeface="Tahoma" pitchFamily="34" charset="0"/>
              </a:rPr>
              <a:t>) is replaced with cysteine (NH</a:t>
            </a:r>
            <a:r>
              <a:rPr lang="en-US" sz="2800" baseline="-25000" dirty="0">
                <a:latin typeface="Tahoma" pitchFamily="34" charset="0"/>
              </a:rPr>
              <a:t>3</a:t>
            </a:r>
            <a:r>
              <a:rPr lang="en-US" sz="2800" dirty="0">
                <a:latin typeface="Tahoma" pitchFamily="34" charset="0"/>
              </a:rPr>
              <a:t>CH(CH</a:t>
            </a:r>
            <a:r>
              <a:rPr lang="en-US" sz="2800" baseline="-25000" dirty="0">
                <a:latin typeface="Tahoma" pitchFamily="34" charset="0"/>
              </a:rPr>
              <a:t>2</a:t>
            </a:r>
            <a:r>
              <a:rPr lang="en-US" sz="2800" dirty="0">
                <a:latin typeface="Tahoma" pitchFamily="34" charset="0"/>
              </a:rPr>
              <a:t>SH)CO</a:t>
            </a:r>
            <a:r>
              <a:rPr lang="en-US" sz="2800" baseline="-25000" dirty="0">
                <a:latin typeface="Tahoma" pitchFamily="34" charset="0"/>
              </a:rPr>
              <a:t>2</a:t>
            </a:r>
            <a:r>
              <a:rPr lang="en-US" sz="2800" dirty="0">
                <a:latin typeface="Tahoma" pitchFamily="34" charset="0"/>
              </a:rPr>
              <a:t>).  What resolution is needed to separate the native peptide from the modified peptide?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zh-CN" sz="2800" dirty="0">
                <a:latin typeface="Tahoma" pitchFamily="34" charset="0"/>
                <a:ea typeface="宋体"/>
                <a:cs typeface="宋体"/>
              </a:rPr>
              <a:t>Predict the M+1/M, M+2/M, M+3/M, and M+4/M ratios for the ion C</a:t>
            </a:r>
            <a:r>
              <a:rPr lang="en-US" sz="2800" baseline="-25000" dirty="0">
                <a:latin typeface="Tahoma" pitchFamily="34" charset="0"/>
              </a:rPr>
              <a:t>4</a:t>
            </a:r>
            <a:r>
              <a:rPr lang="en-US" altLang="zh-CN" sz="2800" dirty="0">
                <a:latin typeface="Tahoma" pitchFamily="34" charset="0"/>
                <a:ea typeface="宋体"/>
                <a:cs typeface="宋体"/>
              </a:rPr>
              <a:t>H</a:t>
            </a:r>
            <a:r>
              <a:rPr lang="en-US" altLang="zh-CN" sz="2800" baseline="-25000" dirty="0">
                <a:latin typeface="Tahoma" pitchFamily="34" charset="0"/>
              </a:rPr>
              <a:t>7</a:t>
            </a:r>
            <a:r>
              <a:rPr lang="en-US" altLang="zh-CN" sz="2800" dirty="0">
                <a:latin typeface="Tahoma" pitchFamily="34" charset="0"/>
                <a:ea typeface="宋体"/>
                <a:cs typeface="宋体"/>
              </a:rPr>
              <a:t>S</a:t>
            </a:r>
            <a:r>
              <a:rPr lang="en-US" sz="2800" baseline="-25000" dirty="0">
                <a:latin typeface="Tahoma" pitchFamily="34" charset="0"/>
              </a:rPr>
              <a:t>2</a:t>
            </a:r>
            <a:r>
              <a:rPr lang="en-US" altLang="zh-CN" sz="2800" dirty="0">
                <a:latin typeface="Tahoma" pitchFamily="34" charset="0"/>
                <a:ea typeface="宋体"/>
                <a:cs typeface="宋体"/>
              </a:rPr>
              <a:t>O</a:t>
            </a:r>
            <a:r>
              <a:rPr lang="en-US" sz="2800" baseline="-25000" dirty="0">
                <a:latin typeface="Tahoma" pitchFamily="34" charset="0"/>
              </a:rPr>
              <a:t>3</a:t>
            </a:r>
            <a:r>
              <a:rPr lang="en-US" sz="2800" baseline="30000" dirty="0">
                <a:latin typeface="Tahoma" pitchFamily="34" charset="0"/>
              </a:rPr>
              <a:t>-</a:t>
            </a:r>
            <a:r>
              <a:rPr lang="en-US" altLang="zh-CN" sz="2800" dirty="0">
                <a:latin typeface="Tahoma" pitchFamily="34" charset="0"/>
                <a:ea typeface="宋体"/>
                <a:cs typeface="宋体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881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Mass </a:t>
            </a:r>
            <a:r>
              <a:rPr lang="en-US" dirty="0" err="1">
                <a:latin typeface="Tahoma" pitchFamily="34" charset="0"/>
              </a:rPr>
              <a:t>Spectrometery</a:t>
            </a:r>
            <a:r>
              <a:rPr lang="en-US" dirty="0">
                <a:latin typeface="Tahoma" pitchFamily="34" charset="0"/>
              </a:rPr>
              <a:t/>
            </a:r>
            <a:br>
              <a:rPr lang="en-US" dirty="0">
                <a:latin typeface="Tahoma" pitchFamily="34" charset="0"/>
              </a:rPr>
            </a:br>
            <a:r>
              <a:rPr lang="en-US" altLang="en-US" sz="3600" dirty="0"/>
              <a:t>Other Topics - MS-MS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latin typeface="Tahoma" pitchFamily="34" charset="0"/>
              </a:rPr>
              <a:t>In LC-ESI-MS, little fragmentation occurs making determination of unknowns difficult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latin typeface="Tahoma" pitchFamily="34" charset="0"/>
              </a:rPr>
              <a:t>In LC-ESI-MS on complicated samples, peak overlap is common, with </a:t>
            </a:r>
            <a:r>
              <a:rPr lang="en-US" altLang="en-US" sz="2800" dirty="0" err="1">
                <a:latin typeface="Tahoma" pitchFamily="34" charset="0"/>
              </a:rPr>
              <a:t>interferants</a:t>
            </a:r>
            <a:r>
              <a:rPr lang="en-US" altLang="en-US" sz="2800" dirty="0">
                <a:latin typeface="Tahoma" pitchFamily="34" charset="0"/>
              </a:rPr>
              <a:t> with the same mass possible (e.g. PBDPs)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latin typeface="Tahoma" pitchFamily="34" charset="0"/>
              </a:rPr>
              <a:t>In both of above samples, using MS-MS is useful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latin typeface="Tahoma" pitchFamily="34" charset="0"/>
              </a:rPr>
              <a:t>This involves multiple passes through mass analyzers (either separate MSs or reinjection in ion-trap MS) and is termed MS-MS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latin typeface="Tahoma" pitchFamily="34" charset="0"/>
              </a:rPr>
              <a:t>Between travels through MS, ions are collided with reagent gas to cause fragmentation</a:t>
            </a:r>
          </a:p>
        </p:txBody>
      </p:sp>
    </p:spTree>
    <p:extLst>
      <p:ext uri="{BB962C8B-B14F-4D97-AF65-F5344CB8AC3E}">
        <p14:creationId xmlns:p14="http://schemas.microsoft.com/office/powerpoint/2010/main" val="1823160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Mass </a:t>
            </a:r>
            <a:r>
              <a:rPr lang="en-US" dirty="0" err="1">
                <a:latin typeface="Tahoma" pitchFamily="34" charset="0"/>
              </a:rPr>
              <a:t>Spectrometery</a:t>
            </a:r>
            <a:r>
              <a:rPr lang="en-US" dirty="0">
                <a:latin typeface="Tahoma" pitchFamily="34" charset="0"/>
              </a:rPr>
              <a:t/>
            </a:r>
            <a:br>
              <a:rPr lang="en-US" dirty="0">
                <a:latin typeface="Tahoma" pitchFamily="34" charset="0"/>
              </a:rPr>
            </a:br>
            <a:r>
              <a:rPr lang="en-US" altLang="en-US" sz="3600" dirty="0">
                <a:latin typeface="Tahoma" pitchFamily="34" charset="0"/>
              </a:rPr>
              <a:t>Interpretation Questions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4038600" cy="48768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sz="2800" dirty="0">
                <a:latin typeface="Tahoma" pitchFamily="34" charset="0"/>
              </a:rPr>
              <a:t>Determine the identity of the compound giving the following distribution:</a:t>
            </a:r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4648200" y="1600200"/>
          <a:ext cx="4038600" cy="4708582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89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m/z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Abundance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(% of biggest)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64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0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26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0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0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35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64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62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60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64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29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4230</TotalTime>
  <Words>1106</Words>
  <Application>Microsoft Office PowerPoint</Application>
  <PresentationFormat>On-screen Show (4:3)</PresentationFormat>
  <Paragraphs>173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宋体</vt:lpstr>
      <vt:lpstr>Arial</vt:lpstr>
      <vt:lpstr>Symbol</vt:lpstr>
      <vt:lpstr>Tahoma</vt:lpstr>
      <vt:lpstr>Default Design</vt:lpstr>
      <vt:lpstr>Equation</vt:lpstr>
      <vt:lpstr>Chem. 133 – 4/20 Lecture</vt:lpstr>
      <vt:lpstr>Announcements I</vt:lpstr>
      <vt:lpstr>Announcements II</vt:lpstr>
      <vt:lpstr>Mass Spectrometery High Resolution</vt:lpstr>
      <vt:lpstr>Mass Spectrometery Isotope Effects</vt:lpstr>
      <vt:lpstr>Mass Spectrometery Other Topics – Multiple Charges in ESI</vt:lpstr>
      <vt:lpstr>Mass Spectrometery Questions - #2</vt:lpstr>
      <vt:lpstr>Mass Spectrometery Other Topics - MS-MS</vt:lpstr>
      <vt:lpstr>Mass Spectrometery Interpretation Questions</vt:lpstr>
      <vt:lpstr>Mass Spectrometery Interpretation Questions – cont.</vt:lpstr>
      <vt:lpstr>Exam 2 Topics to Know</vt:lpstr>
      <vt:lpstr>Exam 2 Topics (cont.)</vt:lpstr>
      <vt:lpstr>Exam 2 Topics (cont.)</vt:lpstr>
      <vt:lpstr>Exam 2 Topics (cont.)</vt:lpstr>
      <vt:lpstr>Exam 2 Topics (cont.)</vt:lpstr>
      <vt:lpstr>Exam 2 Topics (cont.)</vt:lpstr>
      <vt:lpstr>Exam 2 Topics (cont.)</vt:lpstr>
      <vt:lpstr>Exam 2:  Equations Provided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369</cp:revision>
  <dcterms:created xsi:type="dcterms:W3CDTF">2005-09-14T19:27:31Z</dcterms:created>
  <dcterms:modified xsi:type="dcterms:W3CDTF">2017-04-20T16:15:09Z</dcterms:modified>
</cp:coreProperties>
</file>