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1"/>
  </p:notesMasterIdLst>
  <p:sldIdLst>
    <p:sldId id="280" r:id="rId2"/>
    <p:sldId id="339" r:id="rId3"/>
    <p:sldId id="414" r:id="rId4"/>
    <p:sldId id="387" r:id="rId5"/>
    <p:sldId id="389" r:id="rId6"/>
    <p:sldId id="399" r:id="rId7"/>
    <p:sldId id="400" r:id="rId8"/>
    <p:sldId id="401" r:id="rId9"/>
    <p:sldId id="403" r:id="rId10"/>
    <p:sldId id="404" r:id="rId11"/>
    <p:sldId id="405" r:id="rId12"/>
    <p:sldId id="406" r:id="rId13"/>
    <p:sldId id="407" r:id="rId14"/>
    <p:sldId id="408" r:id="rId15"/>
    <p:sldId id="409" r:id="rId16"/>
    <p:sldId id="410" r:id="rId17"/>
    <p:sldId id="411" r:id="rId18"/>
    <p:sldId id="412" r:id="rId19"/>
    <p:sldId id="413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5" autoAdjust="0"/>
    <p:restoredTop sz="94627" autoAdjust="0"/>
  </p:normalViewPr>
  <p:slideViewPr>
    <p:cSldViewPr>
      <p:cViewPr varScale="1">
        <p:scale>
          <a:sx n="86" d="100"/>
          <a:sy n="86" d="100"/>
        </p:scale>
        <p:origin x="120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B4FBFFD-C0F8-419C-B601-455850F4D040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010DCF-933A-4F0D-8B34-A9E9766F415F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20E20C-C23F-4D23-B95F-6BA5ACFC34E3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6E48F43-3ADE-4446-AADE-ABFC67C7A94E}" type="slidenum">
              <a:rPr lang="en-US" sz="1200"/>
              <a:pPr algn="r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049A24-72DD-4B81-9586-BFA0BF5BA2B1}" type="slidenum">
              <a:rPr lang="en-US" altLang="en-US" smtClean="0"/>
              <a:pPr eaLnBrk="1" hangingPunct="1"/>
              <a:t>15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356F44-899F-4EA7-B23A-8B6200BE0C90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8F5ADF-DFCB-46F9-AE14-26E54B9B6584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BCDCE9-C260-45A5-8F09-F0F102F26309}" type="slidenum">
              <a:rPr lang="en-US" altLang="en-US" smtClean="0"/>
              <a:pPr eaLnBrk="1" hangingPunct="1"/>
              <a:t>19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6367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558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2995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D5B80-47CC-432A-8A54-82870F7E2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1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– 4/27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>
                <a:latin typeface="Tahoma" pitchFamily="34" charset="0"/>
              </a:rPr>
              <a:t>Chromatography</a:t>
            </a:r>
            <a:r>
              <a:rPr lang="en-US" altLang="en-US" sz="4000" smtClean="0"/>
              <a:t/>
            </a:r>
            <a:br>
              <a:rPr lang="en-US" altLang="en-US" sz="4000" smtClean="0"/>
            </a:br>
            <a:r>
              <a:rPr lang="en-US" altLang="en-US" sz="3200" smtClean="0"/>
              <a:t>Overview</a:t>
            </a:r>
            <a:endParaRPr lang="en-US" altLang="en-US" sz="3200" smtClean="0">
              <a:latin typeface="Tahoma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Chromatography is an area of </a:t>
            </a:r>
            <a:r>
              <a:rPr lang="en-US" altLang="en-US" sz="2400" dirty="0" smtClean="0"/>
              <a:t>“</a:t>
            </a:r>
            <a:r>
              <a:rPr lang="en-US" altLang="en-US" sz="2400" dirty="0" smtClean="0">
                <a:latin typeface="Tahoma" pitchFamily="34" charset="0"/>
              </a:rPr>
              <a:t>Separation Science</a:t>
            </a:r>
            <a:r>
              <a:rPr lang="en-US" altLang="en-US" sz="2400" dirty="0" smtClean="0"/>
              <a:t>”</a:t>
            </a:r>
            <a:endParaRPr lang="en-US" altLang="en-US" sz="2400" dirty="0" smtClean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Separation Science also includes other separation techniques (both instrumental, like capillary electrophoresis, and non-instrumental, like liquid-liquid extraction)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Main Purposes of Separations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latin typeface="Tahoma" pitchFamily="34" charset="0"/>
              </a:rPr>
              <a:t>Quantitative or qualitative analysis of unknown mixtures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latin typeface="Tahoma" pitchFamily="34" charset="0"/>
              </a:rPr>
              <a:t>Isolation of compounds (e.g. from reactions or from biological samples)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Main advantage/disadvantage vs. other methods: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latin typeface="Tahoma" pitchFamily="34" charset="0"/>
              </a:rPr>
              <a:t>Better for complex samples (separation gives selectivity)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latin typeface="Tahoma" pitchFamily="34" charset="0"/>
              </a:rPr>
              <a:t>Time required for separation to occur</a:t>
            </a:r>
          </a:p>
        </p:txBody>
      </p:sp>
    </p:spTree>
    <p:extLst>
      <p:ext uri="{BB962C8B-B14F-4D97-AF65-F5344CB8AC3E}">
        <p14:creationId xmlns:p14="http://schemas.microsoft.com/office/powerpoint/2010/main" val="219032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pitchFamily="34" charset="0"/>
              </a:rPr>
              <a:t>Chromatography</a:t>
            </a:r>
            <a:r>
              <a:rPr lang="en-US" altLang="en-US" sz="2200" smtClean="0">
                <a:latin typeface="Tahoma" pitchFamily="34" charset="0"/>
              </a:rPr>
              <a:t/>
            </a:r>
            <a:br>
              <a:rPr lang="en-US" altLang="en-US" sz="2200" smtClean="0">
                <a:latin typeface="Tahoma" pitchFamily="34" charset="0"/>
              </a:rPr>
            </a:br>
            <a:r>
              <a:rPr lang="en-US" altLang="en-US" sz="2200" smtClean="0">
                <a:latin typeface="Tahoma" pitchFamily="34" charset="0"/>
              </a:rPr>
              <a:t> </a:t>
            </a:r>
            <a:r>
              <a:rPr lang="en-US" altLang="en-US" sz="2800" smtClean="0">
                <a:latin typeface="Tahoma" pitchFamily="34" charset="0"/>
              </a:rPr>
              <a:t>Instrument Overview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r>
              <a:rPr lang="en-US" altLang="en-US" sz="2800" smtClean="0">
                <a:latin typeface="Tahoma" pitchFamily="34" charset="0"/>
              </a:rPr>
              <a:t>Chromatograph = instrument</a:t>
            </a:r>
          </a:p>
          <a:p>
            <a:r>
              <a:rPr lang="en-US" altLang="en-US" sz="2800" smtClean="0">
                <a:latin typeface="Tahoma" pitchFamily="34" charset="0"/>
              </a:rPr>
              <a:t>Chromatogram = detection vs. time (vol.) plot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57200" y="2819400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ahoma" pitchFamily="34" charset="0"/>
              </a:rPr>
              <a:t>Chromatograph Components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04800" y="3733800"/>
            <a:ext cx="762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228600" y="4953000"/>
            <a:ext cx="1600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Mobile Phase Reservoir</a:t>
            </a:r>
          </a:p>
        </p:txBody>
      </p:sp>
      <p:sp>
        <p:nvSpPr>
          <p:cNvPr id="46087" name="Freeform 7"/>
          <p:cNvSpPr>
            <a:spLocks/>
          </p:cNvSpPr>
          <p:nvPr/>
        </p:nvSpPr>
        <p:spPr bwMode="auto">
          <a:xfrm>
            <a:off x="660400" y="3581400"/>
            <a:ext cx="1016000" cy="838200"/>
          </a:xfrm>
          <a:custGeom>
            <a:avLst/>
            <a:gdLst>
              <a:gd name="T0" fmla="*/ 2147483647 w 640"/>
              <a:gd name="T1" fmla="*/ 2147483647 h 992"/>
              <a:gd name="T2" fmla="*/ 2147483647 w 640"/>
              <a:gd name="T3" fmla="*/ 2147483647 h 992"/>
              <a:gd name="T4" fmla="*/ 2147483647 w 640"/>
              <a:gd name="T5" fmla="*/ 2147483647 h 992"/>
              <a:gd name="T6" fmla="*/ 2147483647 w 640"/>
              <a:gd name="T7" fmla="*/ 2147483647 h 992"/>
              <a:gd name="T8" fmla="*/ 2147483647 w 640"/>
              <a:gd name="T9" fmla="*/ 2147483647 h 992"/>
              <a:gd name="T10" fmla="*/ 2147483647 w 640"/>
              <a:gd name="T11" fmla="*/ 2147483647 h 992"/>
              <a:gd name="T12" fmla="*/ 2147483647 w 640"/>
              <a:gd name="T13" fmla="*/ 2147483647 h 992"/>
              <a:gd name="T14" fmla="*/ 2147483647 w 640"/>
              <a:gd name="T15" fmla="*/ 2147483647 h 9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40"/>
              <a:gd name="T25" fmla="*/ 0 h 992"/>
              <a:gd name="T26" fmla="*/ 640 w 640"/>
              <a:gd name="T27" fmla="*/ 992 h 9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40" h="992">
                <a:moveTo>
                  <a:pt x="16" y="176"/>
                </a:moveTo>
                <a:cubicBezTo>
                  <a:pt x="12" y="164"/>
                  <a:pt x="8" y="152"/>
                  <a:pt x="16" y="128"/>
                </a:cubicBezTo>
                <a:cubicBezTo>
                  <a:pt x="24" y="104"/>
                  <a:pt x="0" y="48"/>
                  <a:pt x="64" y="32"/>
                </a:cubicBezTo>
                <a:cubicBezTo>
                  <a:pt x="128" y="16"/>
                  <a:pt x="320" y="0"/>
                  <a:pt x="400" y="32"/>
                </a:cubicBezTo>
                <a:cubicBezTo>
                  <a:pt x="480" y="64"/>
                  <a:pt x="520" y="112"/>
                  <a:pt x="544" y="224"/>
                </a:cubicBezTo>
                <a:cubicBezTo>
                  <a:pt x="568" y="336"/>
                  <a:pt x="560" y="584"/>
                  <a:pt x="544" y="704"/>
                </a:cubicBezTo>
                <a:cubicBezTo>
                  <a:pt x="528" y="824"/>
                  <a:pt x="432" y="896"/>
                  <a:pt x="448" y="944"/>
                </a:cubicBezTo>
                <a:cubicBezTo>
                  <a:pt x="464" y="992"/>
                  <a:pt x="608" y="984"/>
                  <a:pt x="640" y="99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676400" y="4191000"/>
            <a:ext cx="1524000" cy="6000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Flow/Pressure Control</a:t>
            </a:r>
          </a:p>
        </p:txBody>
      </p:sp>
      <p:sp>
        <p:nvSpPr>
          <p:cNvPr id="46089" name="Freeform 9"/>
          <p:cNvSpPr>
            <a:spLocks/>
          </p:cNvSpPr>
          <p:nvPr/>
        </p:nvSpPr>
        <p:spPr bwMode="auto">
          <a:xfrm>
            <a:off x="3200400" y="4495800"/>
            <a:ext cx="304800" cy="1588"/>
          </a:xfrm>
          <a:custGeom>
            <a:avLst/>
            <a:gdLst>
              <a:gd name="T0" fmla="*/ 0 w 192"/>
              <a:gd name="T1" fmla="*/ 0 h 1"/>
              <a:gd name="T2" fmla="*/ 2147483647 w 192"/>
              <a:gd name="T3" fmla="*/ 0 h 1"/>
              <a:gd name="T4" fmla="*/ 0 60000 65536"/>
              <a:gd name="T5" fmla="*/ 0 60000 65536"/>
              <a:gd name="T6" fmla="*/ 0 w 192"/>
              <a:gd name="T7" fmla="*/ 0 h 1"/>
              <a:gd name="T8" fmla="*/ 192 w 19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2" h="1">
                <a:moveTo>
                  <a:pt x="0" y="0"/>
                </a:moveTo>
                <a:cubicBezTo>
                  <a:pt x="80" y="0"/>
                  <a:pt x="160" y="0"/>
                  <a:pt x="192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3505200" y="4191000"/>
            <a:ext cx="533400" cy="609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91" name="AutoShape 11"/>
          <p:cNvSpPr>
            <a:spLocks noChangeArrowheads="1"/>
          </p:cNvSpPr>
          <p:nvPr/>
        </p:nvSpPr>
        <p:spPr bwMode="auto">
          <a:xfrm>
            <a:off x="3657600" y="3733800"/>
            <a:ext cx="228600" cy="4572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3124200" y="33528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Sample In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3276600" y="5029200"/>
            <a:ext cx="1066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Injector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4267200" y="4343400"/>
            <a:ext cx="1676400" cy="30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4038600" y="4495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4267200" y="3733800"/>
            <a:ext cx="175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Chromatographic Column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6324600" y="4038600"/>
            <a:ext cx="1371600" cy="7223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Detector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600">
              <a:latin typeface="Tahoma" pitchFamily="34" charset="0"/>
            </a:endParaRPr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>
            <a:off x="5943600" y="44958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9" name="Freeform 19"/>
          <p:cNvSpPr>
            <a:spLocks/>
          </p:cNvSpPr>
          <p:nvPr/>
        </p:nvSpPr>
        <p:spPr bwMode="auto">
          <a:xfrm>
            <a:off x="7696200" y="4495800"/>
            <a:ext cx="457200" cy="457200"/>
          </a:xfrm>
          <a:custGeom>
            <a:avLst/>
            <a:gdLst>
              <a:gd name="T0" fmla="*/ 0 w 288"/>
              <a:gd name="T1" fmla="*/ 0 h 288"/>
              <a:gd name="T2" fmla="*/ 2147483647 w 288"/>
              <a:gd name="T3" fmla="*/ 2147483647 h 288"/>
              <a:gd name="T4" fmla="*/ 2147483647 w 288"/>
              <a:gd name="T5" fmla="*/ 2147483647 h 288"/>
              <a:gd name="T6" fmla="*/ 0 60000 65536"/>
              <a:gd name="T7" fmla="*/ 0 60000 65536"/>
              <a:gd name="T8" fmla="*/ 0 60000 65536"/>
              <a:gd name="T9" fmla="*/ 0 w 288"/>
              <a:gd name="T10" fmla="*/ 0 h 288"/>
              <a:gd name="T11" fmla="*/ 288 w 288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288">
                <a:moveTo>
                  <a:pt x="0" y="0"/>
                </a:moveTo>
                <a:cubicBezTo>
                  <a:pt x="96" y="0"/>
                  <a:pt x="192" y="0"/>
                  <a:pt x="240" y="48"/>
                </a:cubicBezTo>
                <a:cubicBezTo>
                  <a:pt x="288" y="96"/>
                  <a:pt x="280" y="248"/>
                  <a:pt x="288" y="288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7315200" y="4953000"/>
            <a:ext cx="1828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Waste or fraction collection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5181600" y="61722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5334000" y="51816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03" name="Freeform 23"/>
          <p:cNvSpPr>
            <a:spLocks/>
          </p:cNvSpPr>
          <p:nvPr/>
        </p:nvSpPr>
        <p:spPr bwMode="auto">
          <a:xfrm>
            <a:off x="5387975" y="5997575"/>
            <a:ext cx="241300" cy="177800"/>
          </a:xfrm>
          <a:custGeom>
            <a:avLst/>
            <a:gdLst>
              <a:gd name="T0" fmla="*/ 2147483647 w 152"/>
              <a:gd name="T1" fmla="*/ 2147483647 h 112"/>
              <a:gd name="T2" fmla="*/ 2147483647 w 152"/>
              <a:gd name="T3" fmla="*/ 2147483647 h 112"/>
              <a:gd name="T4" fmla="*/ 0 w 152"/>
              <a:gd name="T5" fmla="*/ 2147483647 h 112"/>
              <a:gd name="T6" fmla="*/ 0 60000 65536"/>
              <a:gd name="T7" fmla="*/ 0 60000 65536"/>
              <a:gd name="T8" fmla="*/ 0 60000 65536"/>
              <a:gd name="T9" fmla="*/ 0 w 152"/>
              <a:gd name="T10" fmla="*/ 0 h 112"/>
              <a:gd name="T11" fmla="*/ 152 w 152"/>
              <a:gd name="T12" fmla="*/ 112 h 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" h="112">
                <a:moveTo>
                  <a:pt x="48" y="16"/>
                </a:moveTo>
                <a:cubicBezTo>
                  <a:pt x="100" y="8"/>
                  <a:pt x="152" y="0"/>
                  <a:pt x="144" y="16"/>
                </a:cubicBezTo>
                <a:cubicBezTo>
                  <a:pt x="136" y="32"/>
                  <a:pt x="24" y="96"/>
                  <a:pt x="0" y="1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4" name="Freeform 24"/>
          <p:cNvSpPr>
            <a:spLocks/>
          </p:cNvSpPr>
          <p:nvPr/>
        </p:nvSpPr>
        <p:spPr bwMode="auto">
          <a:xfrm>
            <a:off x="6280150" y="6019800"/>
            <a:ext cx="304800" cy="177800"/>
          </a:xfrm>
          <a:custGeom>
            <a:avLst/>
            <a:gdLst>
              <a:gd name="T0" fmla="*/ 2147483647 w 192"/>
              <a:gd name="T1" fmla="*/ 2147483647 h 112"/>
              <a:gd name="T2" fmla="*/ 0 w 192"/>
              <a:gd name="T3" fmla="*/ 2147483647 h 112"/>
              <a:gd name="T4" fmla="*/ 2147483647 w 192"/>
              <a:gd name="T5" fmla="*/ 2147483647 h 112"/>
              <a:gd name="T6" fmla="*/ 0 60000 65536"/>
              <a:gd name="T7" fmla="*/ 0 60000 65536"/>
              <a:gd name="T8" fmla="*/ 0 60000 65536"/>
              <a:gd name="T9" fmla="*/ 0 w 192"/>
              <a:gd name="T10" fmla="*/ 0 h 112"/>
              <a:gd name="T11" fmla="*/ 192 w 192"/>
              <a:gd name="T12" fmla="*/ 112 h 1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112">
                <a:moveTo>
                  <a:pt x="192" y="16"/>
                </a:moveTo>
                <a:cubicBezTo>
                  <a:pt x="96" y="8"/>
                  <a:pt x="0" y="0"/>
                  <a:pt x="0" y="16"/>
                </a:cubicBezTo>
                <a:cubicBezTo>
                  <a:pt x="0" y="32"/>
                  <a:pt x="160" y="96"/>
                  <a:pt x="192" y="1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5" name="Freeform 25"/>
          <p:cNvSpPr>
            <a:spLocks/>
          </p:cNvSpPr>
          <p:nvPr/>
        </p:nvSpPr>
        <p:spPr bwMode="auto">
          <a:xfrm>
            <a:off x="4572000" y="4724400"/>
            <a:ext cx="1841500" cy="1549400"/>
          </a:xfrm>
          <a:custGeom>
            <a:avLst/>
            <a:gdLst>
              <a:gd name="T0" fmla="*/ 2147483647 w 1160"/>
              <a:gd name="T1" fmla="*/ 0 h 976"/>
              <a:gd name="T2" fmla="*/ 2147483647 w 1160"/>
              <a:gd name="T3" fmla="*/ 2147483647 h 976"/>
              <a:gd name="T4" fmla="*/ 2147483647 w 1160"/>
              <a:gd name="T5" fmla="*/ 2147483647 h 976"/>
              <a:gd name="T6" fmla="*/ 2147483647 w 1160"/>
              <a:gd name="T7" fmla="*/ 2147483647 h 976"/>
              <a:gd name="T8" fmla="*/ 0 w 1160"/>
              <a:gd name="T9" fmla="*/ 2147483647 h 976"/>
              <a:gd name="T10" fmla="*/ 2147483647 w 1160"/>
              <a:gd name="T11" fmla="*/ 2147483647 h 976"/>
              <a:gd name="T12" fmla="*/ 2147483647 w 1160"/>
              <a:gd name="T13" fmla="*/ 2147483647 h 9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60"/>
              <a:gd name="T22" fmla="*/ 0 h 976"/>
              <a:gd name="T23" fmla="*/ 1160 w 1160"/>
              <a:gd name="T24" fmla="*/ 976 h 9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60" h="976">
                <a:moveTo>
                  <a:pt x="1152" y="0"/>
                </a:moveTo>
                <a:cubicBezTo>
                  <a:pt x="1156" y="52"/>
                  <a:pt x="1160" y="104"/>
                  <a:pt x="1104" y="144"/>
                </a:cubicBezTo>
                <a:cubicBezTo>
                  <a:pt x="1048" y="184"/>
                  <a:pt x="968" y="224"/>
                  <a:pt x="816" y="240"/>
                </a:cubicBezTo>
                <a:cubicBezTo>
                  <a:pt x="664" y="256"/>
                  <a:pt x="328" y="184"/>
                  <a:pt x="192" y="240"/>
                </a:cubicBezTo>
                <a:cubicBezTo>
                  <a:pt x="56" y="296"/>
                  <a:pt x="0" y="464"/>
                  <a:pt x="0" y="576"/>
                </a:cubicBezTo>
                <a:cubicBezTo>
                  <a:pt x="0" y="688"/>
                  <a:pt x="128" y="848"/>
                  <a:pt x="192" y="912"/>
                </a:cubicBezTo>
                <a:cubicBezTo>
                  <a:pt x="256" y="976"/>
                  <a:pt x="352" y="952"/>
                  <a:pt x="384" y="96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2895600" y="5867400"/>
            <a:ext cx="175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Signal to data recorder</a:t>
            </a:r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5410200" y="5257800"/>
            <a:ext cx="1066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08" name="Freeform 28"/>
          <p:cNvSpPr>
            <a:spLocks/>
          </p:cNvSpPr>
          <p:nvPr/>
        </p:nvSpPr>
        <p:spPr bwMode="auto">
          <a:xfrm>
            <a:off x="5416550" y="5392738"/>
            <a:ext cx="1042988" cy="504825"/>
          </a:xfrm>
          <a:custGeom>
            <a:avLst/>
            <a:gdLst>
              <a:gd name="T0" fmla="*/ 0 w 657"/>
              <a:gd name="T1" fmla="*/ 2147483647 h 318"/>
              <a:gd name="T2" fmla="*/ 2147483647 w 657"/>
              <a:gd name="T3" fmla="*/ 2147483647 h 318"/>
              <a:gd name="T4" fmla="*/ 2147483647 w 657"/>
              <a:gd name="T5" fmla="*/ 2147483647 h 318"/>
              <a:gd name="T6" fmla="*/ 2147483647 w 657"/>
              <a:gd name="T7" fmla="*/ 2147483647 h 318"/>
              <a:gd name="T8" fmla="*/ 2147483647 w 657"/>
              <a:gd name="T9" fmla="*/ 2147483647 h 318"/>
              <a:gd name="T10" fmla="*/ 2147483647 w 657"/>
              <a:gd name="T11" fmla="*/ 2147483647 h 318"/>
              <a:gd name="T12" fmla="*/ 2147483647 w 657"/>
              <a:gd name="T13" fmla="*/ 2147483647 h 318"/>
              <a:gd name="T14" fmla="*/ 2147483647 w 657"/>
              <a:gd name="T15" fmla="*/ 2147483647 h 318"/>
              <a:gd name="T16" fmla="*/ 2147483647 w 657"/>
              <a:gd name="T17" fmla="*/ 2147483647 h 318"/>
              <a:gd name="T18" fmla="*/ 2147483647 w 657"/>
              <a:gd name="T19" fmla="*/ 2147483647 h 318"/>
              <a:gd name="T20" fmla="*/ 2147483647 w 657"/>
              <a:gd name="T21" fmla="*/ 2147483647 h 318"/>
              <a:gd name="T22" fmla="*/ 2147483647 w 657"/>
              <a:gd name="T23" fmla="*/ 2147483647 h 318"/>
              <a:gd name="T24" fmla="*/ 2147483647 w 657"/>
              <a:gd name="T25" fmla="*/ 2147483647 h 318"/>
              <a:gd name="T26" fmla="*/ 2147483647 w 657"/>
              <a:gd name="T27" fmla="*/ 2147483647 h 318"/>
              <a:gd name="T28" fmla="*/ 2147483647 w 657"/>
              <a:gd name="T29" fmla="*/ 2147483647 h 318"/>
              <a:gd name="T30" fmla="*/ 2147483647 w 657"/>
              <a:gd name="T31" fmla="*/ 2147483647 h 318"/>
              <a:gd name="T32" fmla="*/ 2147483647 w 657"/>
              <a:gd name="T33" fmla="*/ 2147483647 h 318"/>
              <a:gd name="T34" fmla="*/ 2147483647 w 657"/>
              <a:gd name="T35" fmla="*/ 2147483647 h 318"/>
              <a:gd name="T36" fmla="*/ 2147483647 w 657"/>
              <a:gd name="T37" fmla="*/ 2147483647 h 318"/>
              <a:gd name="T38" fmla="*/ 2147483647 w 657"/>
              <a:gd name="T39" fmla="*/ 2147483647 h 318"/>
              <a:gd name="T40" fmla="*/ 2147483647 w 657"/>
              <a:gd name="T41" fmla="*/ 2147483647 h 318"/>
              <a:gd name="T42" fmla="*/ 2147483647 w 657"/>
              <a:gd name="T43" fmla="*/ 2147483647 h 318"/>
              <a:gd name="T44" fmla="*/ 2147483647 w 657"/>
              <a:gd name="T45" fmla="*/ 2147483647 h 318"/>
              <a:gd name="T46" fmla="*/ 2147483647 w 657"/>
              <a:gd name="T47" fmla="*/ 2147483647 h 31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57"/>
              <a:gd name="T73" fmla="*/ 0 h 318"/>
              <a:gd name="T74" fmla="*/ 657 w 657"/>
              <a:gd name="T75" fmla="*/ 318 h 31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57" h="318">
                <a:moveTo>
                  <a:pt x="0" y="303"/>
                </a:moveTo>
                <a:cubicBezTo>
                  <a:pt x="22" y="300"/>
                  <a:pt x="45" y="300"/>
                  <a:pt x="66" y="295"/>
                </a:cubicBezTo>
                <a:cubicBezTo>
                  <a:pt x="115" y="283"/>
                  <a:pt x="105" y="184"/>
                  <a:pt x="118" y="148"/>
                </a:cubicBezTo>
                <a:cubicBezTo>
                  <a:pt x="129" y="182"/>
                  <a:pt x="137" y="216"/>
                  <a:pt x="147" y="251"/>
                </a:cubicBezTo>
                <a:cubicBezTo>
                  <a:pt x="150" y="261"/>
                  <a:pt x="148" y="273"/>
                  <a:pt x="155" y="281"/>
                </a:cubicBezTo>
                <a:cubicBezTo>
                  <a:pt x="160" y="287"/>
                  <a:pt x="170" y="286"/>
                  <a:pt x="177" y="288"/>
                </a:cubicBezTo>
                <a:cubicBezTo>
                  <a:pt x="199" y="256"/>
                  <a:pt x="194" y="221"/>
                  <a:pt x="206" y="185"/>
                </a:cubicBezTo>
                <a:cubicBezTo>
                  <a:pt x="209" y="192"/>
                  <a:pt x="211" y="200"/>
                  <a:pt x="214" y="207"/>
                </a:cubicBezTo>
                <a:cubicBezTo>
                  <a:pt x="216" y="214"/>
                  <a:pt x="213" y="229"/>
                  <a:pt x="221" y="229"/>
                </a:cubicBezTo>
                <a:cubicBezTo>
                  <a:pt x="229" y="229"/>
                  <a:pt x="226" y="214"/>
                  <a:pt x="229" y="207"/>
                </a:cubicBezTo>
                <a:cubicBezTo>
                  <a:pt x="233" y="199"/>
                  <a:pt x="238" y="192"/>
                  <a:pt x="243" y="185"/>
                </a:cubicBezTo>
                <a:cubicBezTo>
                  <a:pt x="247" y="126"/>
                  <a:pt x="236" y="62"/>
                  <a:pt x="258" y="7"/>
                </a:cubicBezTo>
                <a:cubicBezTo>
                  <a:pt x="261" y="0"/>
                  <a:pt x="264" y="22"/>
                  <a:pt x="266" y="29"/>
                </a:cubicBezTo>
                <a:cubicBezTo>
                  <a:pt x="269" y="37"/>
                  <a:pt x="271" y="44"/>
                  <a:pt x="273" y="52"/>
                </a:cubicBezTo>
                <a:cubicBezTo>
                  <a:pt x="278" y="89"/>
                  <a:pt x="283" y="125"/>
                  <a:pt x="288" y="162"/>
                </a:cubicBezTo>
                <a:cubicBezTo>
                  <a:pt x="294" y="205"/>
                  <a:pt x="294" y="287"/>
                  <a:pt x="339" y="303"/>
                </a:cubicBezTo>
                <a:cubicBezTo>
                  <a:pt x="347" y="296"/>
                  <a:pt x="357" y="290"/>
                  <a:pt x="362" y="281"/>
                </a:cubicBezTo>
                <a:cubicBezTo>
                  <a:pt x="370" y="267"/>
                  <a:pt x="376" y="236"/>
                  <a:pt x="376" y="236"/>
                </a:cubicBezTo>
                <a:cubicBezTo>
                  <a:pt x="380" y="247"/>
                  <a:pt x="400" y="297"/>
                  <a:pt x="406" y="303"/>
                </a:cubicBezTo>
                <a:cubicBezTo>
                  <a:pt x="412" y="308"/>
                  <a:pt x="421" y="308"/>
                  <a:pt x="428" y="310"/>
                </a:cubicBezTo>
                <a:cubicBezTo>
                  <a:pt x="462" y="260"/>
                  <a:pt x="453" y="283"/>
                  <a:pt x="465" y="244"/>
                </a:cubicBezTo>
                <a:cubicBezTo>
                  <a:pt x="471" y="264"/>
                  <a:pt x="477" y="318"/>
                  <a:pt x="494" y="266"/>
                </a:cubicBezTo>
                <a:cubicBezTo>
                  <a:pt x="532" y="278"/>
                  <a:pt x="513" y="306"/>
                  <a:pt x="546" y="310"/>
                </a:cubicBezTo>
                <a:cubicBezTo>
                  <a:pt x="583" y="314"/>
                  <a:pt x="620" y="310"/>
                  <a:pt x="657" y="31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6781800" y="57912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ahoma" pitchFamily="34" charset="0"/>
              </a:rPr>
              <a:t>Chromatogram</a:t>
            </a:r>
          </a:p>
        </p:txBody>
      </p:sp>
      <p:sp>
        <p:nvSpPr>
          <p:cNvPr id="46110" name="Line 30"/>
          <p:cNvSpPr>
            <a:spLocks noChangeShapeType="1"/>
          </p:cNvSpPr>
          <p:nvPr/>
        </p:nvSpPr>
        <p:spPr bwMode="auto">
          <a:xfrm flipH="1" flipV="1">
            <a:off x="6324600" y="58674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0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  <p:bldP spid="46084" grpId="0"/>
      <p:bldP spid="46085" grpId="0" animBg="1"/>
      <p:bldP spid="46086" grpId="0"/>
      <p:bldP spid="46087" grpId="0" animBg="1"/>
      <p:bldP spid="46088" grpId="0" animBg="1"/>
      <p:bldP spid="46089" grpId="0" animBg="1"/>
      <p:bldP spid="46090" grpId="0" animBg="1"/>
      <p:bldP spid="46091" grpId="0" animBg="1"/>
      <p:bldP spid="46092" grpId="0"/>
      <p:bldP spid="46093" grpId="0"/>
      <p:bldP spid="46094" grpId="0" animBg="1"/>
      <p:bldP spid="46095" grpId="0" animBg="1"/>
      <p:bldP spid="46096" grpId="0"/>
      <p:bldP spid="46097" grpId="0" animBg="1"/>
      <p:bldP spid="46098" grpId="0" animBg="1"/>
      <p:bldP spid="46099" grpId="0" animBg="1"/>
      <p:bldP spid="46100" grpId="0"/>
      <p:bldP spid="46101" grpId="0" animBg="1"/>
      <p:bldP spid="46102" grpId="0" animBg="1"/>
      <p:bldP spid="46103" grpId="0" animBg="1"/>
      <p:bldP spid="46104" grpId="0" animBg="1"/>
      <p:bldP spid="46105" grpId="0" animBg="1"/>
      <p:bldP spid="46106" grpId="0"/>
      <p:bldP spid="46107" grpId="0" animBg="1"/>
      <p:bldP spid="46108" grpId="0" animBg="1"/>
      <p:bldP spid="46109" grpId="0"/>
      <p:bldP spid="461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pitchFamily="34" charset="0"/>
              </a:rPr>
              <a:t>Chromatography</a:t>
            </a:r>
            <a:r>
              <a:rPr lang="en-US" altLang="en-US" sz="2200" smtClean="0">
                <a:latin typeface="Tahoma" pitchFamily="34" charset="0"/>
              </a:rPr>
              <a:t/>
            </a:r>
            <a:br>
              <a:rPr lang="en-US" altLang="en-US" sz="2200" smtClean="0">
                <a:latin typeface="Tahoma" pitchFamily="34" charset="0"/>
              </a:rPr>
            </a:br>
            <a:r>
              <a:rPr lang="en-US" altLang="en-US" sz="2200" smtClean="0">
                <a:latin typeface="Tahoma" pitchFamily="34" charset="0"/>
              </a:rPr>
              <a:t> </a:t>
            </a:r>
            <a:r>
              <a:rPr lang="en-US" altLang="en-US" sz="2800" smtClean="0">
                <a:latin typeface="Tahoma" pitchFamily="34" charset="0"/>
              </a:rPr>
              <a:t>Partition Theory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343400" cy="5029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latin typeface="Tahoma" pitchFamily="34" charset="0"/>
              </a:rPr>
              <a:t>All Chromatographic separations involve partitioning between distinct phases (mobile phase and stationary phase)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latin typeface="Tahoma" pitchFamily="34" charset="0"/>
              </a:rPr>
              <a:t>The first part of Chapter 22-1 deals with liquid </a:t>
            </a:r>
            <a:r>
              <a:rPr lang="en-US" altLang="en-US" sz="2000" dirty="0" smtClean="0"/>
              <a:t>–</a:t>
            </a:r>
            <a:r>
              <a:rPr lang="en-US" altLang="en-US" sz="2000" dirty="0" smtClean="0">
                <a:latin typeface="Tahoma" pitchFamily="34" charset="0"/>
              </a:rPr>
              <a:t> liquid extractions (covered only for understand of partitioning)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latin typeface="Tahoma" pitchFamily="34" charset="0"/>
              </a:rPr>
              <a:t>Liquid-liquid extraction involves two liquid phases (top phase is less dense)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latin typeface="Tahoma" pitchFamily="34" charset="0"/>
              </a:rPr>
              <a:t>An </a:t>
            </a:r>
            <a:r>
              <a:rPr lang="en-US" altLang="en-US" sz="2000" dirty="0" err="1" smtClean="0">
                <a:latin typeface="Tahoma" pitchFamily="34" charset="0"/>
              </a:rPr>
              <a:t>analyte</a:t>
            </a:r>
            <a:r>
              <a:rPr lang="en-US" altLang="en-US" sz="2000" dirty="0" smtClean="0">
                <a:latin typeface="Tahoma" pitchFamily="34" charset="0"/>
              </a:rPr>
              <a:t> (X) will partition between the two phases until equilibrium is reached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latin typeface="Tahoma" pitchFamily="34" charset="0"/>
              </a:rPr>
              <a:t>Phase 1 = initial (or </a:t>
            </a:r>
            <a:r>
              <a:rPr lang="en-US" altLang="en-US" sz="2000" dirty="0" err="1" smtClean="0">
                <a:latin typeface="Tahoma" pitchFamily="34" charset="0"/>
              </a:rPr>
              <a:t>raffinate</a:t>
            </a:r>
            <a:r>
              <a:rPr lang="en-US" altLang="en-US" sz="2000" dirty="0" smtClean="0">
                <a:latin typeface="Tahoma" pitchFamily="34" charset="0"/>
              </a:rPr>
              <a:t>) phase, phase 2 = extract phase, K = partition coefficient = constant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5943600" y="2438400"/>
            <a:ext cx="1066800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H="1" flipV="1">
            <a:off x="6096000" y="3733800"/>
            <a:ext cx="304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 flipV="1">
            <a:off x="6096000" y="2438400"/>
            <a:ext cx="1588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6096000" y="2667000"/>
            <a:ext cx="7620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6858000" y="2438400"/>
            <a:ext cx="1588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6553200" y="3733800"/>
            <a:ext cx="304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6400800" y="4038600"/>
            <a:ext cx="1524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6096000" y="3276600"/>
            <a:ext cx="7620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6248400" y="28194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/>
              <a:t>X(org)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6096000" y="33528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/>
              <a:t>X(aq)</a:t>
            </a:r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V="1">
            <a:off x="6248400" y="3124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7315200" y="24384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organic phase</a:t>
            </a:r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6705600" y="26670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7162800" y="40386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aqueous phase</a:t>
            </a:r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 flipV="1">
            <a:off x="6553200" y="3810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9171" name="Object 19"/>
          <p:cNvGraphicFramePr>
            <a:graphicFrameLocks noGrp="1" noChangeAspect="1"/>
          </p:cNvGraphicFramePr>
          <p:nvPr>
            <p:ph sz="half" idx="2"/>
          </p:nvPr>
        </p:nvGraphicFramePr>
        <p:xfrm>
          <a:off x="5257800" y="5184775"/>
          <a:ext cx="129540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4" imgW="634725" imgH="431613" progId="Equation.3">
                  <p:embed/>
                </p:oleObj>
              </mc:Choice>
              <mc:Fallback>
                <p:oleObj name="Equation" r:id="rId4" imgW="634725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184775"/>
                        <a:ext cx="1295400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621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  <p:bldP spid="49156" grpId="0" animBg="1"/>
      <p:bldP spid="49157" grpId="0" animBg="1"/>
      <p:bldP spid="49158" grpId="0" animBg="1"/>
      <p:bldP spid="49159" grpId="0" animBg="1"/>
      <p:bldP spid="49160" grpId="0" animBg="1"/>
      <p:bldP spid="49161" grpId="0" animBg="1"/>
      <p:bldP spid="49162" grpId="0" animBg="1"/>
      <p:bldP spid="49163" grpId="0" animBg="1"/>
      <p:bldP spid="49164" grpId="0"/>
      <p:bldP spid="49165" grpId="0"/>
      <p:bldP spid="49166" grpId="0" animBg="1"/>
      <p:bldP spid="49167" grpId="0"/>
      <p:bldP spid="49168" grpId="0" animBg="1"/>
      <p:bldP spid="49169" grpId="0"/>
      <p:bldP spid="4917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Chromatography</a:t>
            </a:r>
            <a:r>
              <a:rPr lang="en-US" sz="2200" smtClean="0">
                <a:latin typeface="Tahoma" pitchFamily="34" charset="0"/>
              </a:rPr>
              <a:t/>
            </a:r>
            <a:br>
              <a:rPr lang="en-US" sz="2200" smtClean="0">
                <a:latin typeface="Tahoma" pitchFamily="34" charset="0"/>
              </a:rPr>
            </a:br>
            <a:r>
              <a:rPr lang="en-US" sz="2200" smtClean="0">
                <a:latin typeface="Tahoma" pitchFamily="34" charset="0"/>
              </a:rPr>
              <a:t> </a:t>
            </a:r>
            <a:r>
              <a:rPr lang="en-US" sz="2800" smtClean="0">
                <a:latin typeface="Tahoma" pitchFamily="34" charset="0"/>
              </a:rPr>
              <a:t>Partition Theory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304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>
                <a:latin typeface="Tahoma" pitchFamily="34" charset="0"/>
              </a:rPr>
              <a:t>Partitioning between phases is more complicated when analyte changes forms in one phase</a:t>
            </a:r>
          </a:p>
          <a:p>
            <a:pPr>
              <a:lnSpc>
                <a:spcPct val="80000"/>
              </a:lnSpc>
            </a:pPr>
            <a:r>
              <a:rPr lang="en-US" sz="2000" smtClean="0">
                <a:latin typeface="Tahoma" pitchFamily="34" charset="0"/>
              </a:rPr>
              <a:t>Example: phenol (HA) extraction from water to octanol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latin typeface="Tahoma" pitchFamily="34" charset="0"/>
              </a:rPr>
              <a:t>partitioning of HA reaches an equilibrium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latin typeface="Tahoma" pitchFamily="34" charset="0"/>
              </a:rPr>
              <a:t>however, HA can exist as HA (acid form) or A</a:t>
            </a:r>
            <a:r>
              <a:rPr lang="en-US" sz="1800" baseline="30000" smtClean="0">
                <a:latin typeface="Tahoma" pitchFamily="34" charset="0"/>
              </a:rPr>
              <a:t>-</a:t>
            </a:r>
            <a:r>
              <a:rPr lang="en-US" sz="1800" smtClean="0">
                <a:latin typeface="Tahoma" pitchFamily="34" charset="0"/>
              </a:rPr>
              <a:t> (base form)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latin typeface="Tahoma" pitchFamily="34" charset="0"/>
              </a:rPr>
              <a:t>A</a:t>
            </a:r>
            <a:r>
              <a:rPr lang="en-US" sz="1800" baseline="30000" smtClean="0">
                <a:latin typeface="Tahoma" pitchFamily="34" charset="0"/>
              </a:rPr>
              <a:t>-</a:t>
            </a:r>
            <a:r>
              <a:rPr lang="en-US" sz="1800" smtClean="0">
                <a:latin typeface="Tahoma" pitchFamily="34" charset="0"/>
              </a:rPr>
              <a:t> only will exist in water, not in octanol (K</a:t>
            </a:r>
            <a:r>
              <a:rPr lang="en-US" sz="1800" baseline="-25000" smtClean="0">
                <a:latin typeface="Tahoma" pitchFamily="34" charset="0"/>
              </a:rPr>
              <a:t>A-</a:t>
            </a:r>
            <a:r>
              <a:rPr lang="en-US" sz="1800" smtClean="0">
                <a:latin typeface="Tahoma" pitchFamily="34" charset="0"/>
              </a:rPr>
              <a:t> = 0)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latin typeface="Tahoma" pitchFamily="34" charset="0"/>
              </a:rPr>
              <a:t>A distribution coefficient, D, describes the partitioning of total forms of phenol between two phases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latin typeface="Tahoma" pitchFamily="34" charset="0"/>
              </a:rPr>
              <a:t>While K is pH independent, D depends on pH (lower equation derived from combining D equation with K</a:t>
            </a:r>
            <a:r>
              <a:rPr lang="en-US" sz="1800" baseline="-25000" smtClean="0">
                <a:latin typeface="Tahoma" pitchFamily="34" charset="0"/>
              </a:rPr>
              <a:t>a</a:t>
            </a:r>
            <a:r>
              <a:rPr lang="en-US" sz="1800" smtClean="0">
                <a:latin typeface="Tahoma" pitchFamily="34" charset="0"/>
              </a:rPr>
              <a:t> equation)</a:t>
            </a:r>
          </a:p>
          <a:p>
            <a:pPr lvl="1">
              <a:lnSpc>
                <a:spcPct val="80000"/>
              </a:lnSpc>
            </a:pPr>
            <a:r>
              <a:rPr lang="en-US" sz="1800" smtClean="0">
                <a:latin typeface="Tahoma" pitchFamily="34" charset="0"/>
              </a:rPr>
              <a:t>D ~ K at low pH, while at high pH, D gets small</a:t>
            </a:r>
          </a:p>
        </p:txBody>
      </p:sp>
      <p:graphicFrame>
        <p:nvGraphicFramePr>
          <p:cNvPr id="124932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685800" y="4876800"/>
          <a:ext cx="198120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4" imgW="1358310" imgH="431613" progId="Equation.3">
                  <p:embed/>
                </p:oleObj>
              </mc:Choice>
              <mc:Fallback>
                <p:oleObj name="Equation" r:id="rId4" imgW="135831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876800"/>
                        <a:ext cx="1981200" cy="630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3" name="Object 3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352800" y="5943600"/>
          <a:ext cx="165258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6" imgW="1092200" imgH="457200" progId="Equation.3">
                  <p:embed/>
                </p:oleObj>
              </mc:Choice>
              <mc:Fallback>
                <p:oleObj name="Equation" r:id="rId6" imgW="1092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943600"/>
                        <a:ext cx="1652588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4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200400" y="4876800"/>
          <a:ext cx="35052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8" imgW="2565400" imgH="469900" progId="Equation.3">
                  <p:embed/>
                </p:oleObj>
              </mc:Choice>
              <mc:Fallback>
                <p:oleObj name="Equation" r:id="rId8" imgW="25654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876800"/>
                        <a:ext cx="3505200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38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Chromatography</a:t>
            </a:r>
            <a:r>
              <a:rPr lang="en-US" sz="2200" smtClean="0">
                <a:latin typeface="Tahoma" pitchFamily="34" charset="0"/>
              </a:rPr>
              <a:t/>
            </a:r>
            <a:br>
              <a:rPr lang="en-US" sz="2200" smtClean="0">
                <a:latin typeface="Tahoma" pitchFamily="34" charset="0"/>
              </a:rPr>
            </a:br>
            <a:r>
              <a:rPr lang="en-US" sz="2200" smtClean="0">
                <a:latin typeface="Tahoma" pitchFamily="34" charset="0"/>
              </a:rPr>
              <a:t> </a:t>
            </a:r>
            <a:r>
              <a:rPr lang="en-US" sz="2800" smtClean="0">
                <a:latin typeface="Tahoma" pitchFamily="34" charset="0"/>
              </a:rPr>
              <a:t>Questions on Partition Theory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The compound 1-butanol has a hexane – water partition ratio (K = [1-but]</a:t>
            </a:r>
            <a:r>
              <a:rPr lang="en-US" sz="2400" baseline="-25000" dirty="0" smtClean="0">
                <a:latin typeface="Tahoma" pitchFamily="34" charset="0"/>
              </a:rPr>
              <a:t>hexane</a:t>
            </a:r>
            <a:r>
              <a:rPr lang="en-US" sz="2400" smtClean="0">
                <a:latin typeface="Tahoma" pitchFamily="34" charset="0"/>
              </a:rPr>
              <a:t>/[1-but]</a:t>
            </a:r>
            <a:r>
              <a:rPr lang="en-US" sz="2400" baseline="-25000" smtClean="0">
                <a:latin typeface="Tahoma" pitchFamily="34" charset="0"/>
              </a:rPr>
              <a:t>water</a:t>
            </a:r>
            <a:r>
              <a:rPr lang="en-US" sz="2400" dirty="0" smtClean="0">
                <a:latin typeface="Tahoma" pitchFamily="34" charset="0"/>
              </a:rPr>
              <a:t>) of 11.  Will its partition ratio for diethyl ether – water be greater or smaller?</a:t>
            </a:r>
          </a:p>
          <a:p>
            <a:pPr marL="533400" indent="-533400"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Methyl and ethyl amines are indicators of fish spoilage and are basic (conjugate acids have </a:t>
            </a:r>
            <a:r>
              <a:rPr lang="en-US" sz="2400" dirty="0" err="1" smtClean="0">
                <a:latin typeface="Tahoma" pitchFamily="34" charset="0"/>
              </a:rPr>
              <a:t>pK</a:t>
            </a:r>
            <a:r>
              <a:rPr lang="en-US" sz="2400" baseline="-25000" dirty="0" err="1" smtClean="0">
                <a:latin typeface="Tahoma" pitchFamily="34" charset="0"/>
              </a:rPr>
              <a:t>a</a:t>
            </a:r>
            <a:r>
              <a:rPr lang="en-US" sz="2400" dirty="0" smtClean="0">
                <a:latin typeface="Tahoma" pitchFamily="34" charset="0"/>
              </a:rPr>
              <a:t> values around 10 to 11).  It is desired to remove the amines from hydrophobic compounds in fish by liquid – liquid extraction using ethyl acetate and water.  What pH should be used and in which phase will the amines reside?</a:t>
            </a:r>
          </a:p>
        </p:txBody>
      </p:sp>
    </p:spTree>
    <p:extLst>
      <p:ext uri="{BB962C8B-B14F-4D97-AF65-F5344CB8AC3E}">
        <p14:creationId xmlns:p14="http://schemas.microsoft.com/office/powerpoint/2010/main" val="379136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pitchFamily="34" charset="0"/>
              </a:rPr>
              <a:t>Chromatography</a:t>
            </a:r>
            <a:br>
              <a:rPr lang="en-US" altLang="en-US" sz="4000" smtClean="0">
                <a:latin typeface="Tahoma" pitchFamily="34" charset="0"/>
              </a:rPr>
            </a:br>
            <a:r>
              <a:rPr lang="en-US" altLang="en-US" sz="2400" smtClean="0">
                <a:latin typeface="Tahoma" pitchFamily="34" charset="0"/>
              </a:rPr>
              <a:t>Separation Theory: The good, the bad and the ugly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smtClean="0"/>
              <a:t>The Good:</a:t>
            </a:r>
            <a:r>
              <a:rPr lang="en-US" altLang="en-US" smtClean="0"/>
              <a:t> Separation based on differential partitioning (differences in K)</a:t>
            </a:r>
          </a:p>
          <a:p>
            <a:r>
              <a:rPr lang="en-US" altLang="en-US" b="1" smtClean="0"/>
              <a:t>The Bad:</a:t>
            </a:r>
            <a:r>
              <a:rPr lang="en-US" altLang="en-US" smtClean="0"/>
              <a:t> Band Broadening (limits separation efficiency and dilutes analytes)</a:t>
            </a:r>
          </a:p>
          <a:p>
            <a:r>
              <a:rPr lang="en-US" altLang="en-US" b="1" smtClean="0"/>
              <a:t>The Ugly:</a:t>
            </a:r>
            <a:r>
              <a:rPr lang="en-US" altLang="en-US" smtClean="0"/>
              <a:t> Non-ideal behavior (causes non-Gaussian peak shapes)</a:t>
            </a:r>
          </a:p>
        </p:txBody>
      </p:sp>
    </p:spTree>
    <p:extLst>
      <p:ext uri="{BB962C8B-B14F-4D97-AF65-F5344CB8AC3E}">
        <p14:creationId xmlns:p14="http://schemas.microsoft.com/office/powerpoint/2010/main" val="2338982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Chromatography</a:t>
            </a:r>
            <a:r>
              <a:rPr lang="en-US" sz="2200" smtClean="0">
                <a:latin typeface="Tahoma" pitchFamily="34" charset="0"/>
              </a:rPr>
              <a:t/>
            </a:r>
            <a:br>
              <a:rPr lang="en-US" sz="2200" smtClean="0">
                <a:latin typeface="Tahoma" pitchFamily="34" charset="0"/>
              </a:rPr>
            </a:br>
            <a:r>
              <a:rPr lang="en-US" sz="2200" smtClean="0">
                <a:latin typeface="Tahoma" pitchFamily="34" charset="0"/>
              </a:rPr>
              <a:t> </a:t>
            </a:r>
            <a:r>
              <a:rPr lang="en-US" sz="2800" smtClean="0">
                <a:latin typeface="Tahoma" pitchFamily="34" charset="0"/>
              </a:rPr>
              <a:t>Partition Theory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latin typeface="Tahoma" pitchFamily="34" charset="0"/>
              </a:rPr>
              <a:t>Partitioning in Chromatographic Columns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latin typeface="Tahoma" pitchFamily="34" charset="0"/>
              </a:rPr>
              <a:t>K = [X]</a:t>
            </a:r>
            <a:r>
              <a:rPr lang="en-US" sz="2000" baseline="-25000" smtClean="0">
                <a:latin typeface="Tahoma" pitchFamily="34" charset="0"/>
              </a:rPr>
              <a:t>s</a:t>
            </a:r>
            <a:r>
              <a:rPr lang="en-US" sz="2000" smtClean="0">
                <a:latin typeface="Tahoma" pitchFamily="34" charset="0"/>
              </a:rPr>
              <a:t>/[X]</a:t>
            </a:r>
            <a:r>
              <a:rPr lang="en-US" sz="2000" baseline="-25000" smtClean="0">
                <a:latin typeface="Tahoma" pitchFamily="34" charset="0"/>
              </a:rPr>
              <a:t>m</a:t>
            </a:r>
            <a:r>
              <a:rPr lang="en-US" sz="2000" smtClean="0">
                <a:latin typeface="Tahoma" pitchFamily="34" charset="0"/>
              </a:rPr>
              <a:t> where s is for stationary phase and m is for mobile phase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latin typeface="Tahoma" pitchFamily="34" charset="0"/>
              </a:rPr>
              <a:t>Above equation is designed where mobile and stationary phases are liquids, but a related equation can be used with other phases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latin typeface="Tahoma" pitchFamily="34" charset="0"/>
              </a:rPr>
              <a:t>K value affects how long it takes a solute to go through column because the solute is only moving when it is in the mobile phase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latin typeface="Tahoma" pitchFamily="34" charset="0"/>
              </a:rPr>
              <a:t>Solutes with larger K values (e.g. Y below) move through columns more slowly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1143000" y="4953000"/>
            <a:ext cx="5181600" cy="1371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57" name="Oval 5"/>
          <p:cNvSpPr>
            <a:spLocks noChangeArrowheads="1"/>
          </p:cNvSpPr>
          <p:nvPr/>
        </p:nvSpPr>
        <p:spPr bwMode="auto">
          <a:xfrm>
            <a:off x="1752600" y="5181600"/>
            <a:ext cx="533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58" name="Oval 6"/>
          <p:cNvSpPr>
            <a:spLocks noChangeArrowheads="1"/>
          </p:cNvSpPr>
          <p:nvPr/>
        </p:nvSpPr>
        <p:spPr bwMode="auto">
          <a:xfrm>
            <a:off x="1828800" y="5257800"/>
            <a:ext cx="3810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59" name="Oval 7"/>
          <p:cNvSpPr>
            <a:spLocks noChangeArrowheads="1"/>
          </p:cNvSpPr>
          <p:nvPr/>
        </p:nvSpPr>
        <p:spPr bwMode="auto">
          <a:xfrm>
            <a:off x="2362200" y="5181600"/>
            <a:ext cx="533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60" name="Oval 8"/>
          <p:cNvSpPr>
            <a:spLocks noChangeArrowheads="1"/>
          </p:cNvSpPr>
          <p:nvPr/>
        </p:nvSpPr>
        <p:spPr bwMode="auto">
          <a:xfrm>
            <a:off x="2438400" y="5257800"/>
            <a:ext cx="3810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61" name="Oval 9"/>
          <p:cNvSpPr>
            <a:spLocks noChangeArrowheads="1"/>
          </p:cNvSpPr>
          <p:nvPr/>
        </p:nvSpPr>
        <p:spPr bwMode="auto">
          <a:xfrm>
            <a:off x="1524000" y="5715000"/>
            <a:ext cx="533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62" name="Oval 10"/>
          <p:cNvSpPr>
            <a:spLocks noChangeArrowheads="1"/>
          </p:cNvSpPr>
          <p:nvPr/>
        </p:nvSpPr>
        <p:spPr bwMode="auto">
          <a:xfrm>
            <a:off x="1600200" y="5791200"/>
            <a:ext cx="3810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63" name="Oval 11"/>
          <p:cNvSpPr>
            <a:spLocks noChangeArrowheads="1"/>
          </p:cNvSpPr>
          <p:nvPr/>
        </p:nvSpPr>
        <p:spPr bwMode="auto">
          <a:xfrm>
            <a:off x="2133600" y="5715000"/>
            <a:ext cx="533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64" name="Oval 12"/>
          <p:cNvSpPr>
            <a:spLocks noChangeArrowheads="1"/>
          </p:cNvSpPr>
          <p:nvPr/>
        </p:nvSpPr>
        <p:spPr bwMode="auto">
          <a:xfrm>
            <a:off x="2209800" y="5791200"/>
            <a:ext cx="3810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65" name="Oval 13"/>
          <p:cNvSpPr>
            <a:spLocks noChangeArrowheads="1"/>
          </p:cNvSpPr>
          <p:nvPr/>
        </p:nvSpPr>
        <p:spPr bwMode="auto">
          <a:xfrm>
            <a:off x="2971800" y="5029200"/>
            <a:ext cx="533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66" name="Oval 14"/>
          <p:cNvSpPr>
            <a:spLocks noChangeArrowheads="1"/>
          </p:cNvSpPr>
          <p:nvPr/>
        </p:nvSpPr>
        <p:spPr bwMode="auto">
          <a:xfrm>
            <a:off x="3048000" y="5105400"/>
            <a:ext cx="3810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67" name="Oval 15"/>
          <p:cNvSpPr>
            <a:spLocks noChangeArrowheads="1"/>
          </p:cNvSpPr>
          <p:nvPr/>
        </p:nvSpPr>
        <p:spPr bwMode="auto">
          <a:xfrm>
            <a:off x="3429000" y="5638800"/>
            <a:ext cx="533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68" name="Oval 16"/>
          <p:cNvSpPr>
            <a:spLocks noChangeArrowheads="1"/>
          </p:cNvSpPr>
          <p:nvPr/>
        </p:nvSpPr>
        <p:spPr bwMode="auto">
          <a:xfrm>
            <a:off x="3505200" y="5715000"/>
            <a:ext cx="3810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69" name="Oval 17"/>
          <p:cNvSpPr>
            <a:spLocks noChangeArrowheads="1"/>
          </p:cNvSpPr>
          <p:nvPr/>
        </p:nvSpPr>
        <p:spPr bwMode="auto">
          <a:xfrm>
            <a:off x="2819400" y="5638800"/>
            <a:ext cx="533400" cy="533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70" name="Oval 18"/>
          <p:cNvSpPr>
            <a:spLocks noChangeArrowheads="1"/>
          </p:cNvSpPr>
          <p:nvPr/>
        </p:nvSpPr>
        <p:spPr bwMode="auto">
          <a:xfrm>
            <a:off x="2895600" y="5715000"/>
            <a:ext cx="381000" cy="381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971" name="Text Box 19"/>
          <p:cNvSpPr txBox="1">
            <a:spLocks noChangeArrowheads="1"/>
          </p:cNvSpPr>
          <p:nvPr/>
        </p:nvSpPr>
        <p:spPr bwMode="auto">
          <a:xfrm>
            <a:off x="609600" y="58674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X</a:t>
            </a:r>
          </a:p>
        </p:txBody>
      </p:sp>
      <p:sp>
        <p:nvSpPr>
          <p:cNvPr id="125972" name="Text Box 20"/>
          <p:cNvSpPr txBox="1">
            <a:spLocks noChangeArrowheads="1"/>
          </p:cNvSpPr>
          <p:nvPr/>
        </p:nvSpPr>
        <p:spPr bwMode="auto">
          <a:xfrm>
            <a:off x="533400" y="52578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89002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2.82905E-6 C 0.01111 0.00162 0.02448 0.00255 0.0342 0.01088 C 0.04375 0.00856 0.05295 0.01041 0.0625 0.0125 C 0.06649 0.01527 0.06997 0.01851 0.07413 0.02036 C 0.0849 0.0192 0.09254 0.02059 0.10243 0.01874 C 0.11198 0.01504 0.11111 0.02105 0.11302 0.00625 C 0.11893 0.00903 0.11545 0.01088 0.11424 0.01874 C 0.11268 0.01828 0.11024 0.0192 0.10955 0.01735 C 0.10886 0.01573 0.11042 0.0125 0.11181 0.0125 C 0.11302 0.0125 0.11268 0.01573 0.11302 0.01735 C 0.10295 0.02129 0.10834 0.04419 0.11302 0.05321 C 0.11181 0.05367 0.11007 0.05622 0.10955 0.05483 C 0.10886 0.05321 0.11129 0.05182 0.11181 0.0502 C 0.11563 0.03863 0.11146 0.0421 0.11771 0.0391 C 0.11927 0.03308 0.11858 0.0317 0.12587 0.03285 C 0.12726 0.03308 0.12952 0.03424 0.12952 0.03609 C 0.12952 0.03771 0.12709 0.03517 0.12587 0.03447 C 0.12465 0.03378 0.12361 0.03239 0.1224 0.03146 C 0.12552 0.03748 0.12639 0.03979 0.12483 0.04696 C 0.12413 0.0502 0.1224 0.05645 0.1224 0.05645 C 0.125 0.07009 0.13264 0.06385 0.14358 0.06269 C 0.14479 0.06223 0.14601 0.062 0.14705 0.06107 C 0.14809 0.05992 0.14827 0.05737 0.14948 0.05645 C 0.15156 0.0546 0.1566 0.05321 0.1566 0.05321 C 0.15816 0.05367 0.16667 0.05529 0.16719 0.05645 C 0.16771 0.05783 0.16597 0.06269 0.16597 0.06107 C 0.16597 0.04812 0.17136 0.04858 0.17882 0.04557 C 0.1816 0.03447 0.17882 0.03725 0.18472 0.03447 C 0.1908 0.03725 0.18837 0.04025 0.19184 0.04696 C 0.19219 0.05275 0.19063 0.05945 0.19306 0.06431 C 0.19445 0.06686 0.19774 0.06292 0.2 0.06269 C 0.20625 0.062 0.21268 0.06154 0.21893 0.06107 C 0.2257 0.0583 0.22188 0.05205 0.22952 0.04858 C 0.23264 0.04904 0.23594 0.05136 0.23889 0.0502 C 0.24011 0.04974 0.23698 0.04696 0.23768 0.04557 C 0.23854 0.04372 0.24427 0.04141 0.24601 0.04072 C 0.24445 0.04696 0.24254 0.05159 0.24011 0.04234 C 0.24167 0.03401 0.24323 0.03331 0.24948 0.03146 C 0.25643 0.02499 0.26459 0.02961 0.27188 0.0236 C 0.27222 0.02198 0.27205 0.0199 0.27292 0.01874 C 0.27587 0.01481 0.28004 0.02059 0.27292 0.01411 C 0.27066 0.02452 0.25903 0.01897 0.27656 0.02198 C 0.28073 0.04349 0.27535 0.0347 0.30365 0.03285 C 0.32292 0.02522 0.3059 0.03146 0.3566 0.03146 " pathEditMode="relative" ptsTypes="fffffffffffffffffffffffffffffffffffffffffffA">
                                      <p:cBhvr>
                                        <p:cTn id="64" dur="3000" fill="hold"/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622 0.00047 0.0526 -0.00046 0.07882 0.00162 C 0.08056 0.00185 0.07622 0.0044 0.07517 0.00625 C 0.07448 0.00764 0.07431 0.00926 0.07396 0.01087 C 0.07726 0.03192 0.07153 0.00764 0.08108 0.02036 C 0.08281 0.02267 0.08108 0.02915 0.08351 0.02984 C 0.09861 0.03424 0.08663 0.03123 0.11997 0.03285 C 0.12396 0.03239 0.12778 0.03169 0.13177 0.03123 C 0.13611 0.03077 0.1408 0.03216 0.14462 0.02984 C 0.14844 0.02753 0.14948 0.02013 0.15295 0.01712 C 0.15451 0.03886 0.15451 0.03262 0.17292 0.03447 C 0.18698 0.03378 0.20521 0.04465 0.21528 0.03123 C 0.22691 0.01573 0.20295 0.0384 0.21997 0.02337 C 0.2217 0.01666 0.22274 0.01041 0.22587 0.00463 C 0.23056 0.01434 0.22691 0.00417 0.22691 0.01411 C 0.22691 0.0192 0.22813 0.0236 0.22934 0.02822 C 0.27951 0.02753 0.33594 0.03031 0.38698 0.02337 C 0.4026 0.02383 0.4184 0.02499 0.43403 0.02499 C 0.44358 0.02499 0.43125 0.02059 0.44115 0.02499 C 0.4434 0.02707 0.44653 0.03424 0.44809 0.03123 C 0.45243 0.0229 0.46007 0.02337 0.46701 0.02036 C 0.51875 0.02337 0.48576 0.02198 0.5658 0.02198 " pathEditMode="relative" ptsTypes="fffffffffffffffffffffA">
                                      <p:cBhvr>
                                        <p:cTn id="66" dur="3000" fill="hold"/>
                                        <p:tgtEl>
                                          <p:spTgt spid="125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/>
      <p:bldP spid="125956" grpId="0" animBg="1"/>
      <p:bldP spid="125957" grpId="0" animBg="1"/>
      <p:bldP spid="125958" grpId="0" animBg="1"/>
      <p:bldP spid="125959" grpId="0" animBg="1"/>
      <p:bldP spid="125960" grpId="0" animBg="1"/>
      <p:bldP spid="125961" grpId="0" animBg="1"/>
      <p:bldP spid="125962" grpId="0" animBg="1"/>
      <p:bldP spid="125963" grpId="0" animBg="1"/>
      <p:bldP spid="125964" grpId="0" animBg="1"/>
      <p:bldP spid="125965" grpId="0" animBg="1"/>
      <p:bldP spid="125966" grpId="0" animBg="1"/>
      <p:bldP spid="125967" grpId="0" animBg="1"/>
      <p:bldP spid="125968" grpId="0" animBg="1"/>
      <p:bldP spid="125969" grpId="0" animBg="1"/>
      <p:bldP spid="125970" grpId="0" animBg="1"/>
      <p:bldP spid="125971" grpId="0" build="allAtOnce"/>
      <p:bldP spid="125972" grpId="0"/>
      <p:bldP spid="12597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>
                <a:latin typeface="Tahoma" pitchFamily="34" charset="0"/>
              </a:rPr>
              <a:t>Chromatography</a:t>
            </a:r>
            <a:br>
              <a:rPr lang="en-US" altLang="en-US" sz="4000" smtClean="0">
                <a:latin typeface="Tahoma" pitchFamily="34" charset="0"/>
              </a:rPr>
            </a:br>
            <a:r>
              <a:rPr lang="en-US" altLang="en-US" sz="3200" smtClean="0">
                <a:latin typeface="Tahoma" pitchFamily="34" charset="0"/>
              </a:rPr>
              <a:t>Basis for Separation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 smtClean="0">
                <a:latin typeface="Tahoma" pitchFamily="34" charset="0"/>
              </a:rPr>
              <a:t>The partition coefficient (K) is not used that much in chromatography</a:t>
            </a:r>
          </a:p>
          <a:p>
            <a:r>
              <a:rPr lang="en-US" altLang="en-US" sz="2400" dirty="0" smtClean="0">
                <a:latin typeface="Tahoma" pitchFamily="34" charset="0"/>
              </a:rPr>
              <a:t>In its place is k, the retention factor</a:t>
            </a:r>
          </a:p>
          <a:p>
            <a:r>
              <a:rPr lang="en-US" altLang="en-US" sz="2400" dirty="0" smtClean="0">
                <a:latin typeface="Tahoma" pitchFamily="34" charset="0"/>
              </a:rPr>
              <a:t>k =  n</a:t>
            </a:r>
            <a:r>
              <a:rPr lang="en-US" altLang="en-US" sz="2400" baseline="-25000" dirty="0" smtClean="0">
                <a:latin typeface="Tahoma" pitchFamily="34" charset="0"/>
              </a:rPr>
              <a:t>s</a:t>
            </a:r>
            <a:r>
              <a:rPr lang="en-US" altLang="en-US" sz="2400" dirty="0" smtClean="0">
                <a:latin typeface="Tahoma" pitchFamily="34" charset="0"/>
              </a:rPr>
              <a:t>/n</a:t>
            </a:r>
            <a:r>
              <a:rPr lang="en-US" altLang="en-US" sz="2400" baseline="-25000" dirty="0" smtClean="0">
                <a:latin typeface="Tahoma" pitchFamily="34" charset="0"/>
              </a:rPr>
              <a:t>m</a:t>
            </a:r>
            <a:r>
              <a:rPr lang="en-US" altLang="en-US" sz="2400" dirty="0" smtClean="0">
                <a:latin typeface="Tahoma" pitchFamily="34" charset="0"/>
              </a:rPr>
              <a:t> where n = moles of </a:t>
            </a:r>
            <a:r>
              <a:rPr lang="en-US" altLang="en-US" sz="2400" dirty="0" err="1" smtClean="0">
                <a:latin typeface="Tahoma" pitchFamily="34" charset="0"/>
              </a:rPr>
              <a:t>analyte</a:t>
            </a:r>
            <a:r>
              <a:rPr lang="en-US" altLang="en-US" sz="2400" dirty="0" smtClean="0">
                <a:latin typeface="Tahoma" pitchFamily="34" charset="0"/>
              </a:rPr>
              <a:t> (in stationary and mobile phases)</a:t>
            </a:r>
          </a:p>
          <a:p>
            <a:r>
              <a:rPr lang="en-US" altLang="en-US" sz="2400" dirty="0" smtClean="0">
                <a:latin typeface="Tahoma" pitchFamily="34" charset="0"/>
              </a:rPr>
              <a:t>k is used because it is easily measured</a:t>
            </a:r>
          </a:p>
          <a:p>
            <a:endParaRPr lang="en-US" altLang="en-US" sz="1800" dirty="0" smtClean="0">
              <a:latin typeface="Tahoma" pitchFamily="34" charset="0"/>
            </a:endParaRPr>
          </a:p>
          <a:p>
            <a:endParaRPr lang="en-US" altLang="en-US" sz="1800" dirty="0" smtClean="0">
              <a:latin typeface="Tahoma" pitchFamily="34" charset="0"/>
            </a:endParaRPr>
          </a:p>
          <a:p>
            <a:endParaRPr lang="en-US" altLang="en-US" sz="1800" dirty="0" smtClean="0">
              <a:latin typeface="Tahoma" pitchFamily="34" charset="0"/>
            </a:endParaRPr>
          </a:p>
          <a:p>
            <a:endParaRPr lang="en-US" altLang="en-US" sz="1800" dirty="0" smtClean="0">
              <a:latin typeface="Tahoma" pitchFamily="34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Tahoma" pitchFamily="34" charset="0"/>
              </a:rPr>
              <a:t>	</a:t>
            </a:r>
            <a:r>
              <a:rPr lang="en-US" altLang="en-US" sz="2000" dirty="0" err="1" smtClean="0">
                <a:latin typeface="Tahoma" pitchFamily="34" charset="0"/>
              </a:rPr>
              <a:t>t</a:t>
            </a:r>
            <a:r>
              <a:rPr lang="en-US" altLang="en-US" sz="2000" baseline="-25000" dirty="0" err="1" smtClean="0">
                <a:latin typeface="Tahoma" pitchFamily="34" charset="0"/>
              </a:rPr>
              <a:t>r</a:t>
            </a:r>
            <a:r>
              <a:rPr lang="en-US" altLang="en-US" sz="2000" dirty="0" smtClean="0">
                <a:latin typeface="Tahoma" pitchFamily="34" charset="0"/>
              </a:rPr>
              <a:t> = retention time = total time spent on column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Tahoma" pitchFamily="34" charset="0"/>
              </a:rPr>
              <a:t>	t</a:t>
            </a:r>
            <a:r>
              <a:rPr lang="en-US" altLang="en-US" sz="2000" baseline="-25000" dirty="0" smtClean="0">
                <a:latin typeface="Tahoma" pitchFamily="34" charset="0"/>
              </a:rPr>
              <a:t>m</a:t>
            </a:r>
            <a:r>
              <a:rPr lang="en-US" altLang="en-US" sz="2000" dirty="0" smtClean="0">
                <a:latin typeface="Tahoma" pitchFamily="34" charset="0"/>
              </a:rPr>
              <a:t> = time required for mobile phase to flow through column (every compound spends the same time in the mobile phase)</a:t>
            </a:r>
          </a:p>
        </p:txBody>
      </p:sp>
      <p:graphicFrame>
        <p:nvGraphicFramePr>
          <p:cNvPr id="128004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1600200" y="4419600"/>
          <a:ext cx="39624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4" imgW="2273300" imgH="431800" progId="Equation.3">
                  <p:embed/>
                </p:oleObj>
              </mc:Choice>
              <mc:Fallback>
                <p:oleObj name="Equation" r:id="rId4" imgW="2273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419600"/>
                        <a:ext cx="3962400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755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Chromatography</a:t>
            </a:r>
            <a:r>
              <a:rPr lang="en-US" sz="2200" smtClean="0">
                <a:latin typeface="Tahoma" pitchFamily="34" charset="0"/>
              </a:rPr>
              <a:t/>
            </a:r>
            <a:br>
              <a:rPr lang="en-US" sz="2200" smtClean="0">
                <a:latin typeface="Tahoma" pitchFamily="34" charset="0"/>
              </a:rPr>
            </a:br>
            <a:r>
              <a:rPr lang="en-US" sz="2200" smtClean="0">
                <a:latin typeface="Tahoma" pitchFamily="34" charset="0"/>
              </a:rPr>
              <a:t> </a:t>
            </a:r>
            <a:r>
              <a:rPr lang="en-US" sz="2800" smtClean="0">
                <a:latin typeface="Tahoma" pitchFamily="34" charset="0"/>
              </a:rPr>
              <a:t>More on Stationary Phases</a:t>
            </a:r>
          </a:p>
        </p:txBody>
      </p:sp>
      <p:sp>
        <p:nvSpPr>
          <p:cNvPr id="54275" name="Oval 3"/>
          <p:cNvSpPr>
            <a:spLocks noChangeArrowheads="1"/>
          </p:cNvSpPr>
          <p:nvPr/>
        </p:nvSpPr>
        <p:spPr bwMode="auto">
          <a:xfrm>
            <a:off x="762000" y="2133600"/>
            <a:ext cx="1219200" cy="1219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Oval 4"/>
          <p:cNvSpPr>
            <a:spLocks noChangeArrowheads="1"/>
          </p:cNvSpPr>
          <p:nvPr/>
        </p:nvSpPr>
        <p:spPr bwMode="auto">
          <a:xfrm>
            <a:off x="871538" y="2243138"/>
            <a:ext cx="968375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Oval 5"/>
          <p:cNvSpPr>
            <a:spLocks noChangeArrowheads="1"/>
          </p:cNvSpPr>
          <p:nvPr/>
        </p:nvSpPr>
        <p:spPr bwMode="auto">
          <a:xfrm>
            <a:off x="968375" y="2374900"/>
            <a:ext cx="773113" cy="7604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685800" y="1447800"/>
            <a:ext cx="28194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5000"/>
              </a:spcBef>
            </a:pPr>
            <a:r>
              <a:rPr lang="en-US" sz="1600">
                <a:latin typeface="Tahoma" pitchFamily="34" charset="0"/>
              </a:rPr>
              <a:t>Open Tubular</a:t>
            </a:r>
          </a:p>
          <a:p>
            <a:pPr>
              <a:spcBef>
                <a:spcPct val="15000"/>
              </a:spcBef>
            </a:pPr>
            <a:r>
              <a:rPr lang="en-US" sz="1600">
                <a:latin typeface="Tahoma" pitchFamily="34" charset="0"/>
              </a:rPr>
              <a:t>(end on, cross section view)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2319338" y="2471738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Column Wall</a:t>
            </a:r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 flipH="1">
            <a:off x="1938338" y="2624138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2090738" y="3157538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Mobile phase</a:t>
            </a:r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 flipV="1">
            <a:off x="1404938" y="2852738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2166938" y="3690938"/>
            <a:ext cx="1905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Stationary phase (wall coating)</a:t>
            </a:r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 flipV="1">
            <a:off x="1328738" y="3157538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4876800" y="2133600"/>
            <a:ext cx="2057400" cy="7620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Oval 14"/>
          <p:cNvSpPr>
            <a:spLocks noChangeArrowheads="1"/>
          </p:cNvSpPr>
          <p:nvPr/>
        </p:nvSpPr>
        <p:spPr bwMode="auto">
          <a:xfrm>
            <a:off x="49530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Oval 15"/>
          <p:cNvSpPr>
            <a:spLocks noChangeArrowheads="1"/>
          </p:cNvSpPr>
          <p:nvPr/>
        </p:nvSpPr>
        <p:spPr bwMode="auto">
          <a:xfrm>
            <a:off x="48768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Oval 16"/>
          <p:cNvSpPr>
            <a:spLocks noChangeArrowheads="1"/>
          </p:cNvSpPr>
          <p:nvPr/>
        </p:nvSpPr>
        <p:spPr bwMode="auto">
          <a:xfrm>
            <a:off x="50292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Oval 17"/>
          <p:cNvSpPr>
            <a:spLocks noChangeArrowheads="1"/>
          </p:cNvSpPr>
          <p:nvPr/>
        </p:nvSpPr>
        <p:spPr bwMode="auto">
          <a:xfrm>
            <a:off x="49530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Oval 18"/>
          <p:cNvSpPr>
            <a:spLocks noChangeArrowheads="1"/>
          </p:cNvSpPr>
          <p:nvPr/>
        </p:nvSpPr>
        <p:spPr bwMode="auto">
          <a:xfrm>
            <a:off x="51054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Oval 19"/>
          <p:cNvSpPr>
            <a:spLocks noChangeArrowheads="1"/>
          </p:cNvSpPr>
          <p:nvPr/>
        </p:nvSpPr>
        <p:spPr bwMode="auto">
          <a:xfrm>
            <a:off x="51054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2" name="Oval 20"/>
          <p:cNvSpPr>
            <a:spLocks noChangeArrowheads="1"/>
          </p:cNvSpPr>
          <p:nvPr/>
        </p:nvSpPr>
        <p:spPr bwMode="auto">
          <a:xfrm>
            <a:off x="5029200" y="220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Oval 21"/>
          <p:cNvSpPr>
            <a:spLocks noChangeArrowheads="1"/>
          </p:cNvSpPr>
          <p:nvPr/>
        </p:nvSpPr>
        <p:spPr bwMode="auto">
          <a:xfrm>
            <a:off x="4876800" y="21558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4800600" y="1524000"/>
            <a:ext cx="3429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Packed column (side view) (e.g. Silica in normal phase HPLC)</a:t>
            </a:r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5181600" y="3124200"/>
            <a:ext cx="3276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Packing Material</a:t>
            </a:r>
          </a:p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Stationary phase is outer surface</a:t>
            </a:r>
          </a:p>
        </p:txBody>
      </p:sp>
      <p:sp>
        <p:nvSpPr>
          <p:cNvPr id="54296" name="Line 24"/>
          <p:cNvSpPr>
            <a:spLocks noChangeShapeType="1"/>
          </p:cNvSpPr>
          <p:nvPr/>
        </p:nvSpPr>
        <p:spPr bwMode="auto">
          <a:xfrm flipH="1" flipV="1">
            <a:off x="5029200" y="27432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4876800" y="5105400"/>
            <a:ext cx="2057400" cy="7620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8" name="Oval 26"/>
          <p:cNvSpPr>
            <a:spLocks noChangeArrowheads="1"/>
          </p:cNvSpPr>
          <p:nvPr/>
        </p:nvSpPr>
        <p:spPr bwMode="auto">
          <a:xfrm>
            <a:off x="4953000" y="56388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9" name="Oval 27"/>
          <p:cNvSpPr>
            <a:spLocks noChangeArrowheads="1"/>
          </p:cNvSpPr>
          <p:nvPr/>
        </p:nvSpPr>
        <p:spPr bwMode="auto">
          <a:xfrm>
            <a:off x="4876800" y="5486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0" name="Oval 28"/>
          <p:cNvSpPr>
            <a:spLocks noChangeArrowheads="1"/>
          </p:cNvSpPr>
          <p:nvPr/>
        </p:nvSpPr>
        <p:spPr bwMode="auto">
          <a:xfrm>
            <a:off x="5029200" y="5486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1" name="Oval 29"/>
          <p:cNvSpPr>
            <a:spLocks noChangeArrowheads="1"/>
          </p:cNvSpPr>
          <p:nvPr/>
        </p:nvSpPr>
        <p:spPr bwMode="auto">
          <a:xfrm>
            <a:off x="4953000" y="53340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2" name="Oval 30"/>
          <p:cNvSpPr>
            <a:spLocks noChangeArrowheads="1"/>
          </p:cNvSpPr>
          <p:nvPr/>
        </p:nvSpPr>
        <p:spPr bwMode="auto">
          <a:xfrm>
            <a:off x="5105400" y="56388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3" name="Oval 31"/>
          <p:cNvSpPr>
            <a:spLocks noChangeArrowheads="1"/>
          </p:cNvSpPr>
          <p:nvPr/>
        </p:nvSpPr>
        <p:spPr bwMode="auto">
          <a:xfrm>
            <a:off x="5105400" y="53340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4" name="Oval 32"/>
          <p:cNvSpPr>
            <a:spLocks noChangeArrowheads="1"/>
          </p:cNvSpPr>
          <p:nvPr/>
        </p:nvSpPr>
        <p:spPr bwMode="auto">
          <a:xfrm>
            <a:off x="5029200" y="51816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5" name="Oval 33"/>
          <p:cNvSpPr>
            <a:spLocks noChangeArrowheads="1"/>
          </p:cNvSpPr>
          <p:nvPr/>
        </p:nvSpPr>
        <p:spPr bwMode="auto">
          <a:xfrm>
            <a:off x="4876800" y="5127625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4724400" y="4419600"/>
            <a:ext cx="297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Bonded phase (liquid-like)</a:t>
            </a:r>
          </a:p>
        </p:txBody>
      </p:sp>
      <p:sp>
        <p:nvSpPr>
          <p:cNvPr id="54307" name="Oval 35"/>
          <p:cNvSpPr>
            <a:spLocks noChangeArrowheads="1"/>
          </p:cNvSpPr>
          <p:nvPr/>
        </p:nvSpPr>
        <p:spPr bwMode="auto">
          <a:xfrm>
            <a:off x="3048000" y="4876800"/>
            <a:ext cx="914400" cy="914400"/>
          </a:xfrm>
          <a:prstGeom prst="ellipse">
            <a:avLst/>
          </a:prstGeom>
          <a:solidFill>
            <a:schemeClr val="accent1"/>
          </a:solidFill>
          <a:ln w="635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8" name="Line 36"/>
          <p:cNvSpPr>
            <a:spLocks noChangeShapeType="1"/>
          </p:cNvSpPr>
          <p:nvPr/>
        </p:nvSpPr>
        <p:spPr bwMode="auto">
          <a:xfrm flipH="1" flipV="1">
            <a:off x="3657600" y="4876800"/>
            <a:ext cx="129540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09" name="Line 37"/>
          <p:cNvSpPr>
            <a:spLocks noChangeShapeType="1"/>
          </p:cNvSpPr>
          <p:nvPr/>
        </p:nvSpPr>
        <p:spPr bwMode="auto">
          <a:xfrm flipH="1">
            <a:off x="3581400" y="5257800"/>
            <a:ext cx="1371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2667000" y="4419600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Expanded View</a:t>
            </a:r>
          </a:p>
        </p:txBody>
      </p:sp>
      <p:sp>
        <p:nvSpPr>
          <p:cNvPr id="54311" name="Text Box 39"/>
          <p:cNvSpPr txBox="1">
            <a:spLocks noChangeArrowheads="1"/>
          </p:cNvSpPr>
          <p:nvPr/>
        </p:nvSpPr>
        <p:spPr bwMode="auto">
          <a:xfrm>
            <a:off x="457200" y="4953000"/>
            <a:ext cx="236220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Stationary Phase</a:t>
            </a:r>
          </a:p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Chemically bonded to packing material </a:t>
            </a:r>
          </a:p>
        </p:txBody>
      </p:sp>
      <p:sp>
        <p:nvSpPr>
          <p:cNvPr id="54312" name="Line 40"/>
          <p:cNvSpPr>
            <a:spLocks noChangeShapeType="1"/>
          </p:cNvSpPr>
          <p:nvPr/>
        </p:nvSpPr>
        <p:spPr bwMode="auto">
          <a:xfrm flipV="1">
            <a:off x="2133600" y="5029200"/>
            <a:ext cx="1023938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13" name="Text Box 41"/>
          <p:cNvSpPr txBox="1">
            <a:spLocks noChangeArrowheads="1"/>
          </p:cNvSpPr>
          <p:nvPr/>
        </p:nvSpPr>
        <p:spPr bwMode="auto">
          <a:xfrm>
            <a:off x="2362200" y="6096000"/>
            <a:ext cx="2057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Packing Material</a:t>
            </a:r>
          </a:p>
        </p:txBody>
      </p:sp>
      <p:sp>
        <p:nvSpPr>
          <p:cNvPr id="54314" name="Line 42"/>
          <p:cNvSpPr>
            <a:spLocks noChangeShapeType="1"/>
          </p:cNvSpPr>
          <p:nvPr/>
        </p:nvSpPr>
        <p:spPr bwMode="auto">
          <a:xfrm flipV="1">
            <a:off x="3200400" y="53340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18" name="Freeform 46"/>
          <p:cNvSpPr>
            <a:spLocks/>
          </p:cNvSpPr>
          <p:nvPr/>
        </p:nvSpPr>
        <p:spPr bwMode="auto">
          <a:xfrm>
            <a:off x="7239000" y="4038600"/>
            <a:ext cx="1371600" cy="2286000"/>
          </a:xfrm>
          <a:custGeom>
            <a:avLst/>
            <a:gdLst>
              <a:gd name="T0" fmla="*/ 0 w 864"/>
              <a:gd name="T1" fmla="*/ 2147483647 h 1440"/>
              <a:gd name="T2" fmla="*/ 120967515 w 864"/>
              <a:gd name="T3" fmla="*/ 2147483647 h 1440"/>
              <a:gd name="T4" fmla="*/ 483870062 w 864"/>
              <a:gd name="T5" fmla="*/ 1572577364 h 1440"/>
              <a:gd name="T6" fmla="*/ 967740123 w 864"/>
              <a:gd name="T7" fmla="*/ 846772610 h 1440"/>
              <a:gd name="T8" fmla="*/ 1693545315 w 864"/>
              <a:gd name="T9" fmla="*/ 241935017 h 1440"/>
              <a:gd name="T10" fmla="*/ 2147483647 w 864"/>
              <a:gd name="T11" fmla="*/ 0 h 1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64"/>
              <a:gd name="T19" fmla="*/ 0 h 1440"/>
              <a:gd name="T20" fmla="*/ 864 w 864"/>
              <a:gd name="T21" fmla="*/ 1440 h 14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64" h="1440">
                <a:moveTo>
                  <a:pt x="0" y="1440"/>
                </a:moveTo>
                <a:cubicBezTo>
                  <a:pt x="8" y="1292"/>
                  <a:pt x="16" y="1144"/>
                  <a:pt x="48" y="1008"/>
                </a:cubicBezTo>
                <a:cubicBezTo>
                  <a:pt x="80" y="872"/>
                  <a:pt x="136" y="736"/>
                  <a:pt x="192" y="624"/>
                </a:cubicBezTo>
                <a:cubicBezTo>
                  <a:pt x="248" y="512"/>
                  <a:pt x="304" y="424"/>
                  <a:pt x="384" y="336"/>
                </a:cubicBezTo>
                <a:cubicBezTo>
                  <a:pt x="464" y="248"/>
                  <a:pt x="592" y="152"/>
                  <a:pt x="672" y="96"/>
                </a:cubicBezTo>
                <a:cubicBezTo>
                  <a:pt x="752" y="40"/>
                  <a:pt x="832" y="16"/>
                  <a:pt x="86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19" name="Freeform 47"/>
          <p:cNvSpPr>
            <a:spLocks/>
          </p:cNvSpPr>
          <p:nvPr/>
        </p:nvSpPr>
        <p:spPr bwMode="auto">
          <a:xfrm>
            <a:off x="7392988" y="5078413"/>
            <a:ext cx="1057275" cy="736600"/>
          </a:xfrm>
          <a:custGeom>
            <a:avLst/>
            <a:gdLst>
              <a:gd name="T0" fmla="*/ 0 w 666"/>
              <a:gd name="T1" fmla="*/ 491431332 h 464"/>
              <a:gd name="T2" fmla="*/ 347781534 w 666"/>
              <a:gd name="T3" fmla="*/ 559474739 h 464"/>
              <a:gd name="T4" fmla="*/ 559474681 w 666"/>
              <a:gd name="T5" fmla="*/ 700603452 h 464"/>
              <a:gd name="T6" fmla="*/ 609877787 w 666"/>
              <a:gd name="T7" fmla="*/ 803930624 h 464"/>
              <a:gd name="T8" fmla="*/ 733366192 w 666"/>
              <a:gd name="T9" fmla="*/ 839213001 h 464"/>
              <a:gd name="T10" fmla="*/ 1186992762 w 666"/>
              <a:gd name="T11" fmla="*/ 945059536 h 464"/>
              <a:gd name="T12" fmla="*/ 1328123048 w 666"/>
              <a:gd name="T13" fmla="*/ 1033264188 h 464"/>
              <a:gd name="T14" fmla="*/ 1381045516 w 666"/>
              <a:gd name="T15" fmla="*/ 1083667299 h 464"/>
              <a:gd name="T16" fmla="*/ 1519654852 w 666"/>
              <a:gd name="T17" fmla="*/ 1118949477 h 464"/>
              <a:gd name="T18" fmla="*/ 1678424241 w 666"/>
              <a:gd name="T19" fmla="*/ 1083667299 h 464"/>
              <a:gd name="T20" fmla="*/ 1572577320 w 666"/>
              <a:gd name="T21" fmla="*/ 821570920 h 464"/>
              <a:gd name="T22" fmla="*/ 1416327690 w 666"/>
              <a:gd name="T23" fmla="*/ 718245334 h 464"/>
              <a:gd name="T24" fmla="*/ 1310481166 w 666"/>
              <a:gd name="T25" fmla="*/ 630039095 h 464"/>
              <a:gd name="T26" fmla="*/ 942538489 w 666"/>
              <a:gd name="T27" fmla="*/ 367942815 h 464"/>
              <a:gd name="T28" fmla="*/ 506550625 w 666"/>
              <a:gd name="T29" fmla="*/ 211693169 h 464"/>
              <a:gd name="T30" fmla="*/ 365423415 w 666"/>
              <a:gd name="T31" fmla="*/ 105846584 h 464"/>
              <a:gd name="T32" fmla="*/ 330141241 w 666"/>
              <a:gd name="T33" fmla="*/ 52924086 h 464"/>
              <a:gd name="T34" fmla="*/ 226814079 w 666"/>
              <a:gd name="T35" fmla="*/ 17641889 h 464"/>
              <a:gd name="T36" fmla="*/ 209173785 w 666"/>
              <a:gd name="T37" fmla="*/ 0 h 46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66"/>
              <a:gd name="T58" fmla="*/ 0 h 464"/>
              <a:gd name="T59" fmla="*/ 666 w 666"/>
              <a:gd name="T60" fmla="*/ 464 h 46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66" h="464">
                <a:moveTo>
                  <a:pt x="0" y="195"/>
                </a:moveTo>
                <a:cubicBezTo>
                  <a:pt x="47" y="203"/>
                  <a:pt x="93" y="206"/>
                  <a:pt x="138" y="222"/>
                </a:cubicBezTo>
                <a:cubicBezTo>
                  <a:pt x="165" y="249"/>
                  <a:pt x="192" y="258"/>
                  <a:pt x="222" y="278"/>
                </a:cubicBezTo>
                <a:cubicBezTo>
                  <a:pt x="230" y="291"/>
                  <a:pt x="231" y="308"/>
                  <a:pt x="242" y="319"/>
                </a:cubicBezTo>
                <a:cubicBezTo>
                  <a:pt x="245" y="322"/>
                  <a:pt x="291" y="333"/>
                  <a:pt x="291" y="333"/>
                </a:cubicBezTo>
                <a:cubicBezTo>
                  <a:pt x="363" y="355"/>
                  <a:pt x="394" y="368"/>
                  <a:pt x="471" y="375"/>
                </a:cubicBezTo>
                <a:cubicBezTo>
                  <a:pt x="498" y="384"/>
                  <a:pt x="500" y="401"/>
                  <a:pt x="527" y="410"/>
                </a:cubicBezTo>
                <a:cubicBezTo>
                  <a:pt x="534" y="417"/>
                  <a:pt x="539" y="426"/>
                  <a:pt x="548" y="430"/>
                </a:cubicBezTo>
                <a:cubicBezTo>
                  <a:pt x="565" y="438"/>
                  <a:pt x="603" y="444"/>
                  <a:pt x="603" y="444"/>
                </a:cubicBezTo>
                <a:cubicBezTo>
                  <a:pt x="633" y="464"/>
                  <a:pt x="646" y="460"/>
                  <a:pt x="666" y="430"/>
                </a:cubicBezTo>
                <a:cubicBezTo>
                  <a:pt x="658" y="390"/>
                  <a:pt x="666" y="340"/>
                  <a:pt x="624" y="326"/>
                </a:cubicBezTo>
                <a:cubicBezTo>
                  <a:pt x="603" y="306"/>
                  <a:pt x="584" y="303"/>
                  <a:pt x="562" y="285"/>
                </a:cubicBezTo>
                <a:cubicBezTo>
                  <a:pt x="508" y="240"/>
                  <a:pt x="572" y="285"/>
                  <a:pt x="520" y="250"/>
                </a:cubicBezTo>
                <a:cubicBezTo>
                  <a:pt x="490" y="205"/>
                  <a:pt x="427" y="164"/>
                  <a:pt x="374" y="146"/>
                </a:cubicBezTo>
                <a:cubicBezTo>
                  <a:pt x="324" y="111"/>
                  <a:pt x="259" y="101"/>
                  <a:pt x="201" y="84"/>
                </a:cubicBezTo>
                <a:cubicBezTo>
                  <a:pt x="185" y="60"/>
                  <a:pt x="173" y="51"/>
                  <a:pt x="145" y="42"/>
                </a:cubicBezTo>
                <a:cubicBezTo>
                  <a:pt x="140" y="35"/>
                  <a:pt x="138" y="26"/>
                  <a:pt x="131" y="21"/>
                </a:cubicBezTo>
                <a:cubicBezTo>
                  <a:pt x="119" y="13"/>
                  <a:pt x="100" y="17"/>
                  <a:pt x="90" y="7"/>
                </a:cubicBezTo>
                <a:cubicBezTo>
                  <a:pt x="88" y="5"/>
                  <a:pt x="85" y="2"/>
                  <a:pt x="83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20" name="Freeform 48"/>
          <p:cNvSpPr>
            <a:spLocks/>
          </p:cNvSpPr>
          <p:nvPr/>
        </p:nvSpPr>
        <p:spPr bwMode="auto">
          <a:xfrm>
            <a:off x="7799388" y="4638675"/>
            <a:ext cx="903287" cy="825500"/>
          </a:xfrm>
          <a:custGeom>
            <a:avLst/>
            <a:gdLst>
              <a:gd name="T0" fmla="*/ 0 w 569"/>
              <a:gd name="T1" fmla="*/ 0 h 520"/>
              <a:gd name="T2" fmla="*/ 262096092 w 569"/>
              <a:gd name="T3" fmla="*/ 50403114 h 520"/>
              <a:gd name="T4" fmla="*/ 297378245 w 569"/>
              <a:gd name="T5" fmla="*/ 103325589 h 520"/>
              <a:gd name="T6" fmla="*/ 350300680 w 569"/>
              <a:gd name="T7" fmla="*/ 262096226 h 520"/>
              <a:gd name="T8" fmla="*/ 385582833 w 569"/>
              <a:gd name="T9" fmla="*/ 400703961 h 520"/>
              <a:gd name="T10" fmla="*/ 438506955 w 569"/>
              <a:gd name="T11" fmla="*/ 418345940 h 520"/>
              <a:gd name="T12" fmla="*/ 630038642 w 569"/>
              <a:gd name="T13" fmla="*/ 577114915 h 520"/>
              <a:gd name="T14" fmla="*/ 665320795 w 569"/>
              <a:gd name="T15" fmla="*/ 627518016 h 520"/>
              <a:gd name="T16" fmla="*/ 718243230 w 569"/>
              <a:gd name="T17" fmla="*/ 645159896 h 520"/>
              <a:gd name="T18" fmla="*/ 788807536 w 569"/>
              <a:gd name="T19" fmla="*/ 715724237 h 520"/>
              <a:gd name="T20" fmla="*/ 1050903727 w 569"/>
              <a:gd name="T21" fmla="*/ 1066025196 h 520"/>
              <a:gd name="T22" fmla="*/ 1118948672 w 569"/>
              <a:gd name="T23" fmla="*/ 1154231417 h 520"/>
              <a:gd name="T24" fmla="*/ 1136588955 w 569"/>
              <a:gd name="T25" fmla="*/ 1204634519 h 520"/>
              <a:gd name="T26" fmla="*/ 1433967100 w 569"/>
              <a:gd name="T27" fmla="*/ 1310481032 h 5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69"/>
              <a:gd name="T43" fmla="*/ 0 h 520"/>
              <a:gd name="T44" fmla="*/ 569 w 569"/>
              <a:gd name="T45" fmla="*/ 520 h 5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69" h="520">
                <a:moveTo>
                  <a:pt x="0" y="0"/>
                </a:moveTo>
                <a:cubicBezTo>
                  <a:pt x="36" y="6"/>
                  <a:pt x="68" y="15"/>
                  <a:pt x="104" y="20"/>
                </a:cubicBezTo>
                <a:cubicBezTo>
                  <a:pt x="109" y="27"/>
                  <a:pt x="115" y="33"/>
                  <a:pt x="118" y="41"/>
                </a:cubicBezTo>
                <a:cubicBezTo>
                  <a:pt x="127" y="61"/>
                  <a:pt x="134" y="83"/>
                  <a:pt x="139" y="104"/>
                </a:cubicBezTo>
                <a:cubicBezTo>
                  <a:pt x="144" y="122"/>
                  <a:pt x="135" y="153"/>
                  <a:pt x="153" y="159"/>
                </a:cubicBezTo>
                <a:cubicBezTo>
                  <a:pt x="160" y="161"/>
                  <a:pt x="167" y="164"/>
                  <a:pt x="174" y="166"/>
                </a:cubicBezTo>
                <a:cubicBezTo>
                  <a:pt x="192" y="193"/>
                  <a:pt x="219" y="219"/>
                  <a:pt x="250" y="229"/>
                </a:cubicBezTo>
                <a:cubicBezTo>
                  <a:pt x="255" y="236"/>
                  <a:pt x="258" y="244"/>
                  <a:pt x="264" y="249"/>
                </a:cubicBezTo>
                <a:cubicBezTo>
                  <a:pt x="270" y="254"/>
                  <a:pt x="280" y="251"/>
                  <a:pt x="285" y="256"/>
                </a:cubicBezTo>
                <a:cubicBezTo>
                  <a:pt x="322" y="293"/>
                  <a:pt x="257" y="265"/>
                  <a:pt x="313" y="284"/>
                </a:cubicBezTo>
                <a:cubicBezTo>
                  <a:pt x="344" y="332"/>
                  <a:pt x="370" y="391"/>
                  <a:pt x="417" y="423"/>
                </a:cubicBezTo>
                <a:cubicBezTo>
                  <a:pt x="434" y="474"/>
                  <a:pt x="410" y="415"/>
                  <a:pt x="444" y="458"/>
                </a:cubicBezTo>
                <a:cubicBezTo>
                  <a:pt x="448" y="464"/>
                  <a:pt x="447" y="472"/>
                  <a:pt x="451" y="478"/>
                </a:cubicBezTo>
                <a:cubicBezTo>
                  <a:pt x="479" y="519"/>
                  <a:pt x="524" y="520"/>
                  <a:pt x="569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21" name="Freeform 49"/>
          <p:cNvSpPr>
            <a:spLocks/>
          </p:cNvSpPr>
          <p:nvPr/>
        </p:nvSpPr>
        <p:spPr bwMode="auto">
          <a:xfrm>
            <a:off x="8388350" y="4824413"/>
            <a:ext cx="303213" cy="376237"/>
          </a:xfrm>
          <a:custGeom>
            <a:avLst/>
            <a:gdLst>
              <a:gd name="T0" fmla="*/ 481351476 w 191"/>
              <a:gd name="T1" fmla="*/ 597275488 h 237"/>
              <a:gd name="T2" fmla="*/ 325101481 w 191"/>
              <a:gd name="T3" fmla="*/ 385582600 h 237"/>
              <a:gd name="T4" fmla="*/ 219254778 w 191"/>
              <a:gd name="T5" fmla="*/ 317539283 h 237"/>
              <a:gd name="T6" fmla="*/ 183972494 w 191"/>
              <a:gd name="T7" fmla="*/ 264615292 h 237"/>
              <a:gd name="T8" fmla="*/ 133569302 w 191"/>
              <a:gd name="T9" fmla="*/ 229333160 h 237"/>
              <a:gd name="T10" fmla="*/ 45362885 w 191"/>
              <a:gd name="T11" fmla="*/ 70564288 h 237"/>
              <a:gd name="T12" fmla="*/ 27722562 w 191"/>
              <a:gd name="T13" fmla="*/ 20161224 h 237"/>
              <a:gd name="T14" fmla="*/ 115927391 w 191"/>
              <a:gd name="T15" fmla="*/ 2519359 h 237"/>
              <a:gd name="T16" fmla="*/ 254537013 w 191"/>
              <a:gd name="T17" fmla="*/ 35282144 h 237"/>
              <a:gd name="T18" fmla="*/ 481351476 w 191"/>
              <a:gd name="T19" fmla="*/ 35282144 h 23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91"/>
              <a:gd name="T31" fmla="*/ 0 h 237"/>
              <a:gd name="T32" fmla="*/ 191 w 191"/>
              <a:gd name="T33" fmla="*/ 237 h 23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91" h="237">
                <a:moveTo>
                  <a:pt x="191" y="237"/>
                </a:moveTo>
                <a:cubicBezTo>
                  <a:pt x="172" y="217"/>
                  <a:pt x="144" y="163"/>
                  <a:pt x="129" y="153"/>
                </a:cubicBezTo>
                <a:cubicBezTo>
                  <a:pt x="115" y="144"/>
                  <a:pt x="87" y="126"/>
                  <a:pt x="87" y="126"/>
                </a:cubicBezTo>
                <a:cubicBezTo>
                  <a:pt x="82" y="119"/>
                  <a:pt x="79" y="111"/>
                  <a:pt x="73" y="105"/>
                </a:cubicBezTo>
                <a:cubicBezTo>
                  <a:pt x="67" y="99"/>
                  <a:pt x="57" y="98"/>
                  <a:pt x="53" y="91"/>
                </a:cubicBezTo>
                <a:cubicBezTo>
                  <a:pt x="0" y="4"/>
                  <a:pt x="73" y="83"/>
                  <a:pt x="18" y="28"/>
                </a:cubicBezTo>
                <a:cubicBezTo>
                  <a:pt x="16" y="21"/>
                  <a:pt x="6" y="13"/>
                  <a:pt x="11" y="8"/>
                </a:cubicBezTo>
                <a:cubicBezTo>
                  <a:pt x="20" y="0"/>
                  <a:pt x="34" y="1"/>
                  <a:pt x="46" y="1"/>
                </a:cubicBezTo>
                <a:cubicBezTo>
                  <a:pt x="149" y="1"/>
                  <a:pt x="30" y="10"/>
                  <a:pt x="101" y="14"/>
                </a:cubicBezTo>
                <a:cubicBezTo>
                  <a:pt x="131" y="16"/>
                  <a:pt x="161" y="14"/>
                  <a:pt x="191" y="1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22" name="Freeform 50"/>
          <p:cNvSpPr>
            <a:spLocks/>
          </p:cNvSpPr>
          <p:nvPr/>
        </p:nvSpPr>
        <p:spPr bwMode="auto">
          <a:xfrm>
            <a:off x="8108950" y="4367213"/>
            <a:ext cx="582613" cy="249237"/>
          </a:xfrm>
          <a:custGeom>
            <a:avLst/>
            <a:gdLst>
              <a:gd name="T0" fmla="*/ 0 w 367"/>
              <a:gd name="T1" fmla="*/ 10080604 h 157"/>
              <a:gd name="T2" fmla="*/ 103327279 w 367"/>
              <a:gd name="T3" fmla="*/ 80644832 h 157"/>
              <a:gd name="T4" fmla="*/ 332660899 w 367"/>
              <a:gd name="T5" fmla="*/ 219252374 h 157"/>
              <a:gd name="T6" fmla="*/ 645160538 w 367"/>
              <a:gd name="T7" fmla="*/ 395662889 h 157"/>
              <a:gd name="T8" fmla="*/ 924899020 w 367"/>
              <a:gd name="T9" fmla="*/ 378022631 h 1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7"/>
              <a:gd name="T16" fmla="*/ 0 h 157"/>
              <a:gd name="T17" fmla="*/ 367 w 367"/>
              <a:gd name="T18" fmla="*/ 157 h 1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7" h="157">
                <a:moveTo>
                  <a:pt x="0" y="4"/>
                </a:moveTo>
                <a:cubicBezTo>
                  <a:pt x="49" y="17"/>
                  <a:pt x="9" y="0"/>
                  <a:pt x="41" y="32"/>
                </a:cubicBezTo>
                <a:cubicBezTo>
                  <a:pt x="66" y="57"/>
                  <a:pt x="99" y="76"/>
                  <a:pt x="132" y="87"/>
                </a:cubicBezTo>
                <a:cubicBezTo>
                  <a:pt x="172" y="114"/>
                  <a:pt x="210" y="141"/>
                  <a:pt x="256" y="157"/>
                </a:cubicBezTo>
                <a:cubicBezTo>
                  <a:pt x="305" y="141"/>
                  <a:pt x="270" y="150"/>
                  <a:pt x="367" y="1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24" name="Freeform 52"/>
          <p:cNvSpPr>
            <a:spLocks/>
          </p:cNvSpPr>
          <p:nvPr/>
        </p:nvSpPr>
        <p:spPr bwMode="auto">
          <a:xfrm>
            <a:off x="7143750" y="4511675"/>
            <a:ext cx="1576388" cy="1844675"/>
          </a:xfrm>
          <a:custGeom>
            <a:avLst/>
            <a:gdLst>
              <a:gd name="T0" fmla="*/ 289818882 w 993"/>
              <a:gd name="T1" fmla="*/ 1738907876 h 1162"/>
              <a:gd name="T2" fmla="*/ 395665452 w 993"/>
              <a:gd name="T3" fmla="*/ 1476811339 h 1162"/>
              <a:gd name="T4" fmla="*/ 604837742 w 993"/>
              <a:gd name="T5" fmla="*/ 1512093511 h 1162"/>
              <a:gd name="T6" fmla="*/ 919858287 w 993"/>
              <a:gd name="T7" fmla="*/ 1617940030 h 1162"/>
              <a:gd name="T8" fmla="*/ 1270159237 w 993"/>
              <a:gd name="T9" fmla="*/ 1738907876 h 1162"/>
              <a:gd name="T10" fmla="*/ 1635582714 w 993"/>
              <a:gd name="T11" fmla="*/ 1862394686 h 1162"/>
              <a:gd name="T12" fmla="*/ 2074090329 w 993"/>
              <a:gd name="T13" fmla="*/ 2036286188 h 1162"/>
              <a:gd name="T14" fmla="*/ 1776711870 w 993"/>
              <a:gd name="T15" fmla="*/ 1565015977 h 1162"/>
              <a:gd name="T16" fmla="*/ 1635582714 w 993"/>
              <a:gd name="T17" fmla="*/ 1441529166 h 1162"/>
              <a:gd name="T18" fmla="*/ 1514615205 w 993"/>
              <a:gd name="T19" fmla="*/ 1320561717 h 1162"/>
              <a:gd name="T20" fmla="*/ 1199594857 w 993"/>
              <a:gd name="T21" fmla="*/ 1232355492 h 1162"/>
              <a:gd name="T22" fmla="*/ 1040825796 w 993"/>
              <a:gd name="T23" fmla="*/ 1161791146 h 1162"/>
              <a:gd name="T24" fmla="*/ 955140477 w 993"/>
              <a:gd name="T25" fmla="*/ 1076105870 h 1162"/>
              <a:gd name="T26" fmla="*/ 796369630 w 993"/>
              <a:gd name="T27" fmla="*/ 1005541524 h 1162"/>
              <a:gd name="T28" fmla="*/ 640119932 w 993"/>
              <a:gd name="T29" fmla="*/ 952619059 h 1162"/>
              <a:gd name="T30" fmla="*/ 534273362 w 993"/>
              <a:gd name="T31" fmla="*/ 796369239 h 1162"/>
              <a:gd name="T32" fmla="*/ 831651820 w 993"/>
              <a:gd name="T33" fmla="*/ 516631219 h 1162"/>
              <a:gd name="T34" fmla="*/ 902216399 w 993"/>
              <a:gd name="T35" fmla="*/ 287297791 h 1162"/>
              <a:gd name="T36" fmla="*/ 1320562366 w 993"/>
              <a:gd name="T37" fmla="*/ 287297791 h 1162"/>
              <a:gd name="T38" fmla="*/ 1496973316 w 993"/>
              <a:gd name="T39" fmla="*/ 725804893 h 1162"/>
              <a:gd name="T40" fmla="*/ 1759069982 w 993"/>
              <a:gd name="T41" fmla="*/ 814009531 h 1162"/>
              <a:gd name="T42" fmla="*/ 2091730630 w 993"/>
              <a:gd name="T43" fmla="*/ 1285279544 h 1162"/>
              <a:gd name="T44" fmla="*/ 2147483647 w 993"/>
              <a:gd name="T45" fmla="*/ 1512093511 h 1162"/>
              <a:gd name="T46" fmla="*/ 2147483647 w 993"/>
              <a:gd name="T47" fmla="*/ 1373485770 h 1162"/>
              <a:gd name="T48" fmla="*/ 2147483647 w 993"/>
              <a:gd name="T49" fmla="*/ 1285279544 h 1162"/>
              <a:gd name="T50" fmla="*/ 2109372519 w 993"/>
              <a:gd name="T51" fmla="*/ 1126508974 h 1162"/>
              <a:gd name="T52" fmla="*/ 1950601870 w 993"/>
              <a:gd name="T53" fmla="*/ 846772541 h 1162"/>
              <a:gd name="T54" fmla="*/ 1582658635 w 993"/>
              <a:gd name="T55" fmla="*/ 428426581 h 1162"/>
              <a:gd name="T56" fmla="*/ 1461691126 w 993"/>
              <a:gd name="T57" fmla="*/ 219252807 h 1162"/>
              <a:gd name="T58" fmla="*/ 972780779 w 993"/>
              <a:gd name="T59" fmla="*/ 95765922 h 1162"/>
              <a:gd name="T60" fmla="*/ 831651820 w 993"/>
              <a:gd name="T61" fmla="*/ 183970585 h 1162"/>
              <a:gd name="T62" fmla="*/ 693044010 w 993"/>
              <a:gd name="T63" fmla="*/ 340221844 h 1162"/>
              <a:gd name="T64" fmla="*/ 463708982 w 993"/>
              <a:gd name="T65" fmla="*/ 655240548 h 1162"/>
              <a:gd name="T66" fmla="*/ 884576097 w 993"/>
              <a:gd name="T67" fmla="*/ 1267637664 h 1162"/>
              <a:gd name="T68" fmla="*/ 1234877047 w 993"/>
              <a:gd name="T69" fmla="*/ 1320561717 h 1162"/>
              <a:gd name="T70" fmla="*/ 1811994060 w 993"/>
              <a:gd name="T71" fmla="*/ 1791830341 h 1162"/>
              <a:gd name="T72" fmla="*/ 1532255506 w 993"/>
              <a:gd name="T73" fmla="*/ 1688504772 h 1162"/>
              <a:gd name="T74" fmla="*/ 1058466097 w 993"/>
              <a:gd name="T75" fmla="*/ 1565015977 h 1162"/>
              <a:gd name="T76" fmla="*/ 866934209 w 993"/>
              <a:gd name="T77" fmla="*/ 1459171046 h 1162"/>
              <a:gd name="T78" fmla="*/ 498991172 w 993"/>
              <a:gd name="T79" fmla="*/ 1320561717 h 1162"/>
              <a:gd name="T80" fmla="*/ 201612564 w 993"/>
              <a:gd name="T81" fmla="*/ 1373485770 h 1162"/>
              <a:gd name="T82" fmla="*/ 183972263 w 993"/>
              <a:gd name="T83" fmla="*/ 1653222202 h 1162"/>
              <a:gd name="T84" fmla="*/ 45362828 w 993"/>
              <a:gd name="T85" fmla="*/ 2147483647 h 1162"/>
              <a:gd name="T86" fmla="*/ 148690073 w 993"/>
              <a:gd name="T87" fmla="*/ 2147483647 h 116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993"/>
              <a:gd name="T133" fmla="*/ 0 h 1162"/>
              <a:gd name="T134" fmla="*/ 993 w 993"/>
              <a:gd name="T135" fmla="*/ 1162 h 1162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993" h="1162">
                <a:moveTo>
                  <a:pt x="59" y="1134"/>
                </a:moveTo>
                <a:cubicBezTo>
                  <a:pt x="64" y="974"/>
                  <a:pt x="66" y="838"/>
                  <a:pt x="115" y="690"/>
                </a:cubicBezTo>
                <a:cubicBezTo>
                  <a:pt x="121" y="652"/>
                  <a:pt x="130" y="617"/>
                  <a:pt x="136" y="579"/>
                </a:cubicBezTo>
                <a:cubicBezTo>
                  <a:pt x="143" y="581"/>
                  <a:pt x="150" y="586"/>
                  <a:pt x="157" y="586"/>
                </a:cubicBezTo>
                <a:cubicBezTo>
                  <a:pt x="178" y="586"/>
                  <a:pt x="198" y="576"/>
                  <a:pt x="219" y="579"/>
                </a:cubicBezTo>
                <a:cubicBezTo>
                  <a:pt x="229" y="581"/>
                  <a:pt x="231" y="595"/>
                  <a:pt x="240" y="600"/>
                </a:cubicBezTo>
                <a:cubicBezTo>
                  <a:pt x="268" y="616"/>
                  <a:pt x="292" y="614"/>
                  <a:pt x="323" y="621"/>
                </a:cubicBezTo>
                <a:cubicBezTo>
                  <a:pt x="364" y="630"/>
                  <a:pt x="324" y="625"/>
                  <a:pt x="365" y="642"/>
                </a:cubicBezTo>
                <a:cubicBezTo>
                  <a:pt x="381" y="649"/>
                  <a:pt x="430" y="654"/>
                  <a:pt x="441" y="656"/>
                </a:cubicBezTo>
                <a:cubicBezTo>
                  <a:pt x="536" y="688"/>
                  <a:pt x="444" y="650"/>
                  <a:pt x="504" y="690"/>
                </a:cubicBezTo>
                <a:cubicBezTo>
                  <a:pt x="532" y="709"/>
                  <a:pt x="582" y="706"/>
                  <a:pt x="615" y="711"/>
                </a:cubicBezTo>
                <a:cubicBezTo>
                  <a:pt x="655" y="725"/>
                  <a:pt x="617" y="707"/>
                  <a:pt x="649" y="739"/>
                </a:cubicBezTo>
                <a:cubicBezTo>
                  <a:pt x="664" y="754"/>
                  <a:pt x="712" y="774"/>
                  <a:pt x="733" y="781"/>
                </a:cubicBezTo>
                <a:cubicBezTo>
                  <a:pt x="760" y="823"/>
                  <a:pt x="769" y="815"/>
                  <a:pt x="823" y="808"/>
                </a:cubicBezTo>
                <a:cubicBezTo>
                  <a:pt x="818" y="740"/>
                  <a:pt x="834" y="710"/>
                  <a:pt x="774" y="690"/>
                </a:cubicBezTo>
                <a:cubicBezTo>
                  <a:pt x="756" y="665"/>
                  <a:pt x="731" y="638"/>
                  <a:pt x="705" y="621"/>
                </a:cubicBezTo>
                <a:cubicBezTo>
                  <a:pt x="700" y="614"/>
                  <a:pt x="697" y="606"/>
                  <a:pt x="691" y="600"/>
                </a:cubicBezTo>
                <a:cubicBezTo>
                  <a:pt x="678" y="589"/>
                  <a:pt x="649" y="572"/>
                  <a:pt x="649" y="572"/>
                </a:cubicBezTo>
                <a:cubicBezTo>
                  <a:pt x="606" y="511"/>
                  <a:pt x="664" y="586"/>
                  <a:pt x="615" y="545"/>
                </a:cubicBezTo>
                <a:cubicBezTo>
                  <a:pt x="609" y="540"/>
                  <a:pt x="607" y="530"/>
                  <a:pt x="601" y="524"/>
                </a:cubicBezTo>
                <a:cubicBezTo>
                  <a:pt x="575" y="498"/>
                  <a:pt x="530" y="500"/>
                  <a:pt x="497" y="496"/>
                </a:cubicBezTo>
                <a:cubicBezTo>
                  <a:pt x="490" y="494"/>
                  <a:pt x="483" y="492"/>
                  <a:pt x="476" y="489"/>
                </a:cubicBezTo>
                <a:cubicBezTo>
                  <a:pt x="468" y="485"/>
                  <a:pt x="463" y="478"/>
                  <a:pt x="455" y="475"/>
                </a:cubicBezTo>
                <a:cubicBezTo>
                  <a:pt x="442" y="469"/>
                  <a:pt x="413" y="461"/>
                  <a:pt x="413" y="461"/>
                </a:cubicBezTo>
                <a:cubicBezTo>
                  <a:pt x="406" y="456"/>
                  <a:pt x="399" y="453"/>
                  <a:pt x="393" y="447"/>
                </a:cubicBezTo>
                <a:cubicBezTo>
                  <a:pt x="387" y="441"/>
                  <a:pt x="386" y="431"/>
                  <a:pt x="379" y="427"/>
                </a:cubicBezTo>
                <a:cubicBezTo>
                  <a:pt x="366" y="419"/>
                  <a:pt x="351" y="418"/>
                  <a:pt x="337" y="413"/>
                </a:cubicBezTo>
                <a:cubicBezTo>
                  <a:pt x="329" y="410"/>
                  <a:pt x="324" y="402"/>
                  <a:pt x="316" y="399"/>
                </a:cubicBezTo>
                <a:cubicBezTo>
                  <a:pt x="303" y="393"/>
                  <a:pt x="289" y="390"/>
                  <a:pt x="275" y="385"/>
                </a:cubicBezTo>
                <a:cubicBezTo>
                  <a:pt x="268" y="383"/>
                  <a:pt x="254" y="378"/>
                  <a:pt x="254" y="378"/>
                </a:cubicBezTo>
                <a:cubicBezTo>
                  <a:pt x="245" y="364"/>
                  <a:pt x="235" y="350"/>
                  <a:pt x="226" y="336"/>
                </a:cubicBezTo>
                <a:cubicBezTo>
                  <a:pt x="221" y="329"/>
                  <a:pt x="212" y="316"/>
                  <a:pt x="212" y="316"/>
                </a:cubicBezTo>
                <a:cubicBezTo>
                  <a:pt x="219" y="296"/>
                  <a:pt x="217" y="273"/>
                  <a:pt x="226" y="253"/>
                </a:cubicBezTo>
                <a:cubicBezTo>
                  <a:pt x="243" y="216"/>
                  <a:pt x="297" y="210"/>
                  <a:pt x="330" y="205"/>
                </a:cubicBezTo>
                <a:cubicBezTo>
                  <a:pt x="363" y="105"/>
                  <a:pt x="330" y="209"/>
                  <a:pt x="351" y="135"/>
                </a:cubicBezTo>
                <a:cubicBezTo>
                  <a:pt x="353" y="128"/>
                  <a:pt x="352" y="118"/>
                  <a:pt x="358" y="114"/>
                </a:cubicBezTo>
                <a:cubicBezTo>
                  <a:pt x="370" y="105"/>
                  <a:pt x="399" y="100"/>
                  <a:pt x="399" y="100"/>
                </a:cubicBezTo>
                <a:cubicBezTo>
                  <a:pt x="441" y="104"/>
                  <a:pt x="486" y="97"/>
                  <a:pt x="524" y="114"/>
                </a:cubicBezTo>
                <a:cubicBezTo>
                  <a:pt x="538" y="120"/>
                  <a:pt x="550" y="175"/>
                  <a:pt x="552" y="177"/>
                </a:cubicBezTo>
                <a:cubicBezTo>
                  <a:pt x="575" y="211"/>
                  <a:pt x="581" y="249"/>
                  <a:pt x="594" y="288"/>
                </a:cubicBezTo>
                <a:cubicBezTo>
                  <a:pt x="600" y="305"/>
                  <a:pt x="651" y="308"/>
                  <a:pt x="656" y="309"/>
                </a:cubicBezTo>
                <a:cubicBezTo>
                  <a:pt x="670" y="313"/>
                  <a:pt x="698" y="323"/>
                  <a:pt x="698" y="323"/>
                </a:cubicBezTo>
                <a:cubicBezTo>
                  <a:pt x="725" y="362"/>
                  <a:pt x="734" y="328"/>
                  <a:pt x="746" y="371"/>
                </a:cubicBezTo>
                <a:cubicBezTo>
                  <a:pt x="755" y="454"/>
                  <a:pt x="748" y="483"/>
                  <a:pt x="830" y="510"/>
                </a:cubicBezTo>
                <a:cubicBezTo>
                  <a:pt x="846" y="534"/>
                  <a:pt x="843" y="550"/>
                  <a:pt x="871" y="558"/>
                </a:cubicBezTo>
                <a:cubicBezTo>
                  <a:pt x="898" y="576"/>
                  <a:pt x="928" y="582"/>
                  <a:pt x="955" y="600"/>
                </a:cubicBezTo>
                <a:cubicBezTo>
                  <a:pt x="976" y="593"/>
                  <a:pt x="993" y="594"/>
                  <a:pt x="969" y="558"/>
                </a:cubicBezTo>
                <a:cubicBezTo>
                  <a:pt x="961" y="546"/>
                  <a:pt x="941" y="550"/>
                  <a:pt x="927" y="545"/>
                </a:cubicBezTo>
                <a:cubicBezTo>
                  <a:pt x="922" y="538"/>
                  <a:pt x="919" y="530"/>
                  <a:pt x="913" y="524"/>
                </a:cubicBezTo>
                <a:cubicBezTo>
                  <a:pt x="907" y="518"/>
                  <a:pt x="897" y="517"/>
                  <a:pt x="892" y="510"/>
                </a:cubicBezTo>
                <a:cubicBezTo>
                  <a:pt x="865" y="476"/>
                  <a:pt x="910" y="497"/>
                  <a:pt x="864" y="482"/>
                </a:cubicBezTo>
                <a:cubicBezTo>
                  <a:pt x="847" y="431"/>
                  <a:pt x="871" y="490"/>
                  <a:pt x="837" y="447"/>
                </a:cubicBezTo>
                <a:cubicBezTo>
                  <a:pt x="821" y="427"/>
                  <a:pt x="830" y="393"/>
                  <a:pt x="816" y="371"/>
                </a:cubicBezTo>
                <a:cubicBezTo>
                  <a:pt x="805" y="355"/>
                  <a:pt x="789" y="346"/>
                  <a:pt x="774" y="336"/>
                </a:cubicBezTo>
                <a:cubicBezTo>
                  <a:pt x="743" y="291"/>
                  <a:pt x="723" y="248"/>
                  <a:pt x="677" y="218"/>
                </a:cubicBezTo>
                <a:cubicBezTo>
                  <a:pt x="645" y="171"/>
                  <a:pt x="665" y="182"/>
                  <a:pt x="628" y="170"/>
                </a:cubicBezTo>
                <a:cubicBezTo>
                  <a:pt x="596" y="121"/>
                  <a:pt x="610" y="142"/>
                  <a:pt x="587" y="107"/>
                </a:cubicBezTo>
                <a:cubicBezTo>
                  <a:pt x="583" y="101"/>
                  <a:pt x="585" y="92"/>
                  <a:pt x="580" y="87"/>
                </a:cubicBezTo>
                <a:cubicBezTo>
                  <a:pt x="568" y="75"/>
                  <a:pt x="538" y="59"/>
                  <a:pt x="538" y="59"/>
                </a:cubicBezTo>
                <a:cubicBezTo>
                  <a:pt x="518" y="0"/>
                  <a:pt x="437" y="35"/>
                  <a:pt x="386" y="38"/>
                </a:cubicBezTo>
                <a:cubicBezTo>
                  <a:pt x="370" y="43"/>
                  <a:pt x="350" y="41"/>
                  <a:pt x="337" y="52"/>
                </a:cubicBezTo>
                <a:cubicBezTo>
                  <a:pt x="331" y="57"/>
                  <a:pt x="335" y="67"/>
                  <a:pt x="330" y="73"/>
                </a:cubicBezTo>
                <a:cubicBezTo>
                  <a:pt x="318" y="88"/>
                  <a:pt x="298" y="97"/>
                  <a:pt x="288" y="114"/>
                </a:cubicBezTo>
                <a:cubicBezTo>
                  <a:pt x="284" y="121"/>
                  <a:pt x="281" y="130"/>
                  <a:pt x="275" y="135"/>
                </a:cubicBezTo>
                <a:cubicBezTo>
                  <a:pt x="263" y="145"/>
                  <a:pt x="246" y="147"/>
                  <a:pt x="233" y="156"/>
                </a:cubicBezTo>
                <a:cubicBezTo>
                  <a:pt x="211" y="189"/>
                  <a:pt x="206" y="227"/>
                  <a:pt x="184" y="260"/>
                </a:cubicBezTo>
                <a:cubicBezTo>
                  <a:pt x="194" y="418"/>
                  <a:pt x="177" y="333"/>
                  <a:pt x="226" y="406"/>
                </a:cubicBezTo>
                <a:cubicBezTo>
                  <a:pt x="248" y="494"/>
                  <a:pt x="295" y="466"/>
                  <a:pt x="351" y="503"/>
                </a:cubicBezTo>
                <a:cubicBezTo>
                  <a:pt x="358" y="508"/>
                  <a:pt x="364" y="516"/>
                  <a:pt x="372" y="517"/>
                </a:cubicBezTo>
                <a:cubicBezTo>
                  <a:pt x="411" y="523"/>
                  <a:pt x="451" y="522"/>
                  <a:pt x="490" y="524"/>
                </a:cubicBezTo>
                <a:cubicBezTo>
                  <a:pt x="531" y="586"/>
                  <a:pt x="606" y="586"/>
                  <a:pt x="670" y="607"/>
                </a:cubicBezTo>
                <a:cubicBezTo>
                  <a:pt x="692" y="640"/>
                  <a:pt x="697" y="678"/>
                  <a:pt x="719" y="711"/>
                </a:cubicBezTo>
                <a:cubicBezTo>
                  <a:pt x="717" y="718"/>
                  <a:pt x="719" y="733"/>
                  <a:pt x="712" y="732"/>
                </a:cubicBezTo>
                <a:cubicBezTo>
                  <a:pt x="686" y="728"/>
                  <a:pt x="643" y="680"/>
                  <a:pt x="608" y="670"/>
                </a:cubicBezTo>
                <a:cubicBezTo>
                  <a:pt x="571" y="645"/>
                  <a:pt x="553" y="647"/>
                  <a:pt x="504" y="642"/>
                </a:cubicBezTo>
                <a:cubicBezTo>
                  <a:pt x="385" y="602"/>
                  <a:pt x="537" y="651"/>
                  <a:pt x="420" y="621"/>
                </a:cubicBezTo>
                <a:cubicBezTo>
                  <a:pt x="406" y="617"/>
                  <a:pt x="379" y="607"/>
                  <a:pt x="379" y="607"/>
                </a:cubicBezTo>
                <a:cubicBezTo>
                  <a:pt x="339" y="547"/>
                  <a:pt x="392" y="618"/>
                  <a:pt x="344" y="579"/>
                </a:cubicBezTo>
                <a:cubicBezTo>
                  <a:pt x="301" y="545"/>
                  <a:pt x="359" y="566"/>
                  <a:pt x="309" y="552"/>
                </a:cubicBezTo>
                <a:cubicBezTo>
                  <a:pt x="275" y="530"/>
                  <a:pt x="238" y="530"/>
                  <a:pt x="198" y="524"/>
                </a:cubicBezTo>
                <a:cubicBezTo>
                  <a:pt x="164" y="513"/>
                  <a:pt x="134" y="523"/>
                  <a:pt x="101" y="531"/>
                </a:cubicBezTo>
                <a:cubicBezTo>
                  <a:pt x="94" y="536"/>
                  <a:pt x="80" y="537"/>
                  <a:pt x="80" y="545"/>
                </a:cubicBezTo>
                <a:cubicBezTo>
                  <a:pt x="69" y="744"/>
                  <a:pt x="100" y="869"/>
                  <a:pt x="80" y="697"/>
                </a:cubicBezTo>
                <a:cubicBezTo>
                  <a:pt x="78" y="683"/>
                  <a:pt x="75" y="670"/>
                  <a:pt x="73" y="656"/>
                </a:cubicBezTo>
                <a:cubicBezTo>
                  <a:pt x="43" y="742"/>
                  <a:pt x="58" y="841"/>
                  <a:pt x="4" y="919"/>
                </a:cubicBezTo>
                <a:cubicBezTo>
                  <a:pt x="8" y="998"/>
                  <a:pt x="0" y="1078"/>
                  <a:pt x="18" y="1155"/>
                </a:cubicBezTo>
                <a:cubicBezTo>
                  <a:pt x="20" y="1162"/>
                  <a:pt x="32" y="1160"/>
                  <a:pt x="39" y="1162"/>
                </a:cubicBezTo>
                <a:cubicBezTo>
                  <a:pt x="66" y="1153"/>
                  <a:pt x="59" y="1162"/>
                  <a:pt x="59" y="113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25" name="Freeform 53"/>
          <p:cNvSpPr>
            <a:spLocks/>
          </p:cNvSpPr>
          <p:nvPr/>
        </p:nvSpPr>
        <p:spPr bwMode="auto">
          <a:xfrm>
            <a:off x="8010525" y="3878263"/>
            <a:ext cx="771525" cy="865187"/>
          </a:xfrm>
          <a:custGeom>
            <a:avLst/>
            <a:gdLst>
              <a:gd name="T0" fmla="*/ 942538598 w 486"/>
              <a:gd name="T1" fmla="*/ 0 h 545"/>
              <a:gd name="T2" fmla="*/ 783769389 w 486"/>
              <a:gd name="T3" fmla="*/ 120967426 h 545"/>
              <a:gd name="T4" fmla="*/ 733366277 w 486"/>
              <a:gd name="T5" fmla="*/ 226813929 h 545"/>
              <a:gd name="T6" fmla="*/ 627518153 w 486"/>
              <a:gd name="T7" fmla="*/ 262096080 h 545"/>
              <a:gd name="T8" fmla="*/ 471270093 w 486"/>
              <a:gd name="T9" fmla="*/ 332660383 h 545"/>
              <a:gd name="T10" fmla="*/ 191531877 w 486"/>
              <a:gd name="T11" fmla="*/ 594756463 h 545"/>
              <a:gd name="T12" fmla="*/ 85685316 w 486"/>
              <a:gd name="T13" fmla="*/ 647678897 h 545"/>
              <a:gd name="T14" fmla="*/ 103327199 w 486"/>
              <a:gd name="T15" fmla="*/ 856852643 h 545"/>
              <a:gd name="T16" fmla="*/ 191531877 w 486"/>
              <a:gd name="T17" fmla="*/ 1083664885 h 545"/>
              <a:gd name="T18" fmla="*/ 312499396 w 486"/>
              <a:gd name="T19" fmla="*/ 1189511339 h 545"/>
              <a:gd name="T20" fmla="*/ 783769389 w 486"/>
              <a:gd name="T21" fmla="*/ 1345762454 h 545"/>
              <a:gd name="T22" fmla="*/ 1098788246 w 486"/>
              <a:gd name="T23" fmla="*/ 1328120584 h 545"/>
              <a:gd name="T24" fmla="*/ 977820776 w 486"/>
              <a:gd name="T25" fmla="*/ 1154229188 h 545"/>
              <a:gd name="T26" fmla="*/ 662801919 w 486"/>
              <a:gd name="T27" fmla="*/ 1066024603 h 545"/>
              <a:gd name="T28" fmla="*/ 206652810 w 486"/>
              <a:gd name="T29" fmla="*/ 821570293 h 545"/>
              <a:gd name="T30" fmla="*/ 471270093 w 486"/>
              <a:gd name="T31" fmla="*/ 594756463 h 545"/>
              <a:gd name="T32" fmla="*/ 627518153 w 486"/>
              <a:gd name="T33" fmla="*/ 524192161 h 545"/>
              <a:gd name="T34" fmla="*/ 942538598 w 486"/>
              <a:gd name="T35" fmla="*/ 332660383 h 545"/>
              <a:gd name="T36" fmla="*/ 1030744838 w 486"/>
              <a:gd name="T37" fmla="*/ 103325531 h 545"/>
              <a:gd name="T38" fmla="*/ 942538598 w 486"/>
              <a:gd name="T39" fmla="*/ 0 h 54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86"/>
              <a:gd name="T61" fmla="*/ 0 h 545"/>
              <a:gd name="T62" fmla="*/ 486 w 486"/>
              <a:gd name="T63" fmla="*/ 545 h 54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86" h="545">
                <a:moveTo>
                  <a:pt x="374" y="0"/>
                </a:moveTo>
                <a:cubicBezTo>
                  <a:pt x="352" y="15"/>
                  <a:pt x="333" y="33"/>
                  <a:pt x="311" y="48"/>
                </a:cubicBezTo>
                <a:cubicBezTo>
                  <a:pt x="307" y="60"/>
                  <a:pt x="304" y="82"/>
                  <a:pt x="291" y="90"/>
                </a:cubicBezTo>
                <a:cubicBezTo>
                  <a:pt x="278" y="98"/>
                  <a:pt x="263" y="99"/>
                  <a:pt x="249" y="104"/>
                </a:cubicBezTo>
                <a:cubicBezTo>
                  <a:pt x="226" y="112"/>
                  <a:pt x="209" y="124"/>
                  <a:pt x="187" y="132"/>
                </a:cubicBezTo>
                <a:cubicBezTo>
                  <a:pt x="168" y="160"/>
                  <a:pt x="106" y="221"/>
                  <a:pt x="76" y="236"/>
                </a:cubicBezTo>
                <a:cubicBezTo>
                  <a:pt x="13" y="268"/>
                  <a:pt x="99" y="213"/>
                  <a:pt x="34" y="257"/>
                </a:cubicBezTo>
                <a:cubicBezTo>
                  <a:pt x="9" y="292"/>
                  <a:pt x="0" y="313"/>
                  <a:pt x="41" y="340"/>
                </a:cubicBezTo>
                <a:cubicBezTo>
                  <a:pt x="52" y="372"/>
                  <a:pt x="57" y="402"/>
                  <a:pt x="76" y="430"/>
                </a:cubicBezTo>
                <a:cubicBezTo>
                  <a:pt x="85" y="462"/>
                  <a:pt x="96" y="454"/>
                  <a:pt x="124" y="472"/>
                </a:cubicBezTo>
                <a:cubicBezTo>
                  <a:pt x="145" y="536"/>
                  <a:pt x="258" y="527"/>
                  <a:pt x="311" y="534"/>
                </a:cubicBezTo>
                <a:cubicBezTo>
                  <a:pt x="353" y="532"/>
                  <a:pt x="398" y="545"/>
                  <a:pt x="436" y="527"/>
                </a:cubicBezTo>
                <a:cubicBezTo>
                  <a:pt x="486" y="504"/>
                  <a:pt x="393" y="461"/>
                  <a:pt x="388" y="458"/>
                </a:cubicBezTo>
                <a:cubicBezTo>
                  <a:pt x="358" y="414"/>
                  <a:pt x="309" y="438"/>
                  <a:pt x="263" y="423"/>
                </a:cubicBezTo>
                <a:cubicBezTo>
                  <a:pt x="220" y="359"/>
                  <a:pt x="141" y="365"/>
                  <a:pt x="82" y="326"/>
                </a:cubicBezTo>
                <a:cubicBezTo>
                  <a:pt x="55" y="231"/>
                  <a:pt x="121" y="243"/>
                  <a:pt x="187" y="236"/>
                </a:cubicBezTo>
                <a:cubicBezTo>
                  <a:pt x="209" y="228"/>
                  <a:pt x="226" y="216"/>
                  <a:pt x="249" y="208"/>
                </a:cubicBezTo>
                <a:cubicBezTo>
                  <a:pt x="291" y="145"/>
                  <a:pt x="299" y="141"/>
                  <a:pt x="374" y="132"/>
                </a:cubicBezTo>
                <a:cubicBezTo>
                  <a:pt x="384" y="101"/>
                  <a:pt x="399" y="72"/>
                  <a:pt x="409" y="41"/>
                </a:cubicBezTo>
                <a:cubicBezTo>
                  <a:pt x="389" y="13"/>
                  <a:pt x="401" y="27"/>
                  <a:pt x="374" y="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26" name="Freeform 54"/>
          <p:cNvSpPr>
            <a:spLocks/>
          </p:cNvSpPr>
          <p:nvPr/>
        </p:nvSpPr>
        <p:spPr bwMode="auto">
          <a:xfrm>
            <a:off x="8413750" y="4837113"/>
            <a:ext cx="322263" cy="352425"/>
          </a:xfrm>
          <a:custGeom>
            <a:avLst/>
            <a:gdLst>
              <a:gd name="T0" fmla="*/ 476311119 w 203"/>
              <a:gd name="T1" fmla="*/ 365423449 h 222"/>
              <a:gd name="T2" fmla="*/ 390625600 w 203"/>
              <a:gd name="T3" fmla="*/ 559474732 h 222"/>
              <a:gd name="T4" fmla="*/ 337701459 w 203"/>
              <a:gd name="T5" fmla="*/ 524192554 h 222"/>
              <a:gd name="T6" fmla="*/ 267136996 w 203"/>
              <a:gd name="T7" fmla="*/ 418346021 h 222"/>
              <a:gd name="T8" fmla="*/ 161290251 w 203"/>
              <a:gd name="T9" fmla="*/ 244455982 h 222"/>
              <a:gd name="T10" fmla="*/ 143649929 w 203"/>
              <a:gd name="T11" fmla="*/ 191531872 h 222"/>
              <a:gd name="T12" fmla="*/ 40322563 w 203"/>
              <a:gd name="T13" fmla="*/ 120967516 h 222"/>
              <a:gd name="T14" fmla="*/ 5040320 w 203"/>
              <a:gd name="T15" fmla="*/ 68045019 h 222"/>
              <a:gd name="T16" fmla="*/ 196572483 w 203"/>
              <a:gd name="T17" fmla="*/ 0 h 222"/>
              <a:gd name="T18" fmla="*/ 511593351 w 203"/>
              <a:gd name="T19" fmla="*/ 50403124 h 222"/>
              <a:gd name="T20" fmla="*/ 390625600 w 203"/>
              <a:gd name="T21" fmla="*/ 103327196 h 222"/>
              <a:gd name="T22" fmla="*/ 143649929 w 203"/>
              <a:gd name="T23" fmla="*/ 120967516 h 222"/>
              <a:gd name="T24" fmla="*/ 196572483 w 203"/>
              <a:gd name="T25" fmla="*/ 156249694 h 222"/>
              <a:gd name="T26" fmla="*/ 320061137 w 203"/>
              <a:gd name="T27" fmla="*/ 279738160 h 222"/>
              <a:gd name="T28" fmla="*/ 476311119 w 203"/>
              <a:gd name="T29" fmla="*/ 365423449 h 22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03"/>
              <a:gd name="T46" fmla="*/ 0 h 222"/>
              <a:gd name="T47" fmla="*/ 203 w 203"/>
              <a:gd name="T48" fmla="*/ 222 h 22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03" h="222">
                <a:moveTo>
                  <a:pt x="189" y="145"/>
                </a:moveTo>
                <a:cubicBezTo>
                  <a:pt x="184" y="182"/>
                  <a:pt x="191" y="209"/>
                  <a:pt x="155" y="222"/>
                </a:cubicBezTo>
                <a:cubicBezTo>
                  <a:pt x="148" y="217"/>
                  <a:pt x="140" y="214"/>
                  <a:pt x="134" y="208"/>
                </a:cubicBezTo>
                <a:cubicBezTo>
                  <a:pt x="123" y="195"/>
                  <a:pt x="106" y="166"/>
                  <a:pt x="106" y="166"/>
                </a:cubicBezTo>
                <a:cubicBezTo>
                  <a:pt x="98" y="128"/>
                  <a:pt x="95" y="118"/>
                  <a:pt x="64" y="97"/>
                </a:cubicBezTo>
                <a:cubicBezTo>
                  <a:pt x="62" y="90"/>
                  <a:pt x="62" y="81"/>
                  <a:pt x="57" y="76"/>
                </a:cubicBezTo>
                <a:cubicBezTo>
                  <a:pt x="45" y="64"/>
                  <a:pt x="16" y="48"/>
                  <a:pt x="16" y="48"/>
                </a:cubicBezTo>
                <a:cubicBezTo>
                  <a:pt x="11" y="41"/>
                  <a:pt x="0" y="35"/>
                  <a:pt x="2" y="27"/>
                </a:cubicBezTo>
                <a:cubicBezTo>
                  <a:pt x="6" y="8"/>
                  <a:pt x="68" y="2"/>
                  <a:pt x="78" y="0"/>
                </a:cubicBezTo>
                <a:cubicBezTo>
                  <a:pt x="121" y="6"/>
                  <a:pt x="159" y="15"/>
                  <a:pt x="203" y="20"/>
                </a:cubicBezTo>
                <a:cubicBezTo>
                  <a:pt x="193" y="49"/>
                  <a:pt x="183" y="51"/>
                  <a:pt x="155" y="41"/>
                </a:cubicBezTo>
                <a:cubicBezTo>
                  <a:pt x="122" y="43"/>
                  <a:pt x="89" y="39"/>
                  <a:pt x="57" y="48"/>
                </a:cubicBezTo>
                <a:cubicBezTo>
                  <a:pt x="49" y="50"/>
                  <a:pt x="72" y="56"/>
                  <a:pt x="78" y="62"/>
                </a:cubicBezTo>
                <a:cubicBezTo>
                  <a:pt x="124" y="115"/>
                  <a:pt x="84" y="97"/>
                  <a:pt x="127" y="111"/>
                </a:cubicBezTo>
                <a:cubicBezTo>
                  <a:pt x="134" y="132"/>
                  <a:pt x="166" y="168"/>
                  <a:pt x="189" y="145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27" name="Rectangle 55"/>
          <p:cNvSpPr>
            <a:spLocks noChangeArrowheads="1"/>
          </p:cNvSpPr>
          <p:nvPr/>
        </p:nvSpPr>
        <p:spPr bwMode="auto">
          <a:xfrm>
            <a:off x="2819400" y="4724400"/>
            <a:ext cx="609600" cy="457200"/>
          </a:xfrm>
          <a:prstGeom prst="rect">
            <a:avLst/>
          </a:prstGeom>
          <a:solidFill>
            <a:schemeClr val="accent1">
              <a:alpha val="2784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8" name="Text Box 56"/>
          <p:cNvSpPr txBox="1">
            <a:spLocks noChangeArrowheads="1"/>
          </p:cNvSpPr>
          <p:nvPr/>
        </p:nvSpPr>
        <p:spPr bwMode="auto">
          <a:xfrm>
            <a:off x="6400800" y="63246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View showing pores</a:t>
            </a:r>
          </a:p>
        </p:txBody>
      </p:sp>
    </p:spTree>
    <p:extLst>
      <p:ext uri="{BB962C8B-B14F-4D97-AF65-F5344CB8AC3E}">
        <p14:creationId xmlns:p14="http://schemas.microsoft.com/office/powerpoint/2010/main" val="356086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02706E-6 L 0.55833 0.02221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00" y="110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8" dur="2000" fill="hold"/>
                                        <p:tgtEl>
                                          <p:spTgt spid="54327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54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nimBg="1"/>
      <p:bldP spid="54276" grpId="0" animBg="1"/>
      <p:bldP spid="54277" grpId="0" animBg="1"/>
      <p:bldP spid="54278" grpId="0"/>
      <p:bldP spid="54279" grpId="0"/>
      <p:bldP spid="54280" grpId="0" animBg="1"/>
      <p:bldP spid="54281" grpId="0"/>
      <p:bldP spid="54282" grpId="0" animBg="1"/>
      <p:bldP spid="54283" grpId="0"/>
      <p:bldP spid="54284" grpId="0" animBg="1"/>
      <p:bldP spid="54285" grpId="0" animBg="1"/>
      <p:bldP spid="54286" grpId="0" animBg="1"/>
      <p:bldP spid="54287" grpId="0" animBg="1"/>
      <p:bldP spid="54288" grpId="0" animBg="1"/>
      <p:bldP spid="54289" grpId="0" animBg="1"/>
      <p:bldP spid="54290" grpId="0" animBg="1"/>
      <p:bldP spid="54291" grpId="0" animBg="1"/>
      <p:bldP spid="54292" grpId="0" animBg="1"/>
      <p:bldP spid="54293" grpId="0" animBg="1"/>
      <p:bldP spid="54294" grpId="0"/>
      <p:bldP spid="54295" grpId="0"/>
      <p:bldP spid="54296" grpId="0" animBg="1"/>
      <p:bldP spid="54297" grpId="0" animBg="1"/>
      <p:bldP spid="54298" grpId="0" animBg="1"/>
      <p:bldP spid="54299" grpId="0" animBg="1"/>
      <p:bldP spid="54300" grpId="0" animBg="1"/>
      <p:bldP spid="54301" grpId="0" animBg="1"/>
      <p:bldP spid="54302" grpId="0" animBg="1"/>
      <p:bldP spid="54303" grpId="0" animBg="1"/>
      <p:bldP spid="54304" grpId="0" animBg="1"/>
      <p:bldP spid="54305" grpId="0" animBg="1"/>
      <p:bldP spid="54306" grpId="0"/>
      <p:bldP spid="54307" grpId="0" animBg="1"/>
      <p:bldP spid="54308" grpId="0" animBg="1"/>
      <p:bldP spid="54309" grpId="0" animBg="1"/>
      <p:bldP spid="54310" grpId="0"/>
      <p:bldP spid="54311" grpId="0"/>
      <p:bldP spid="54312" grpId="0" animBg="1"/>
      <p:bldP spid="54313" grpId="0"/>
      <p:bldP spid="54314" grpId="0" animBg="1"/>
      <p:bldP spid="54318" grpId="0" animBg="1"/>
      <p:bldP spid="54319" grpId="0" animBg="1"/>
      <p:bldP spid="54320" grpId="0" animBg="1"/>
      <p:bldP spid="54321" grpId="0" animBg="1"/>
      <p:bldP spid="54322" grpId="0" animBg="1"/>
      <p:bldP spid="54324" grpId="0" animBg="1"/>
      <p:bldP spid="54325" grpId="0" animBg="1"/>
      <p:bldP spid="54326" grpId="0" animBg="1"/>
      <p:bldP spid="54327" grpId="0" animBg="1"/>
      <p:bldP spid="54327" grpId="1" animBg="1"/>
      <p:bldP spid="54327" grpId="2" animBg="1"/>
      <p:bldP spid="54327" grpId="3" animBg="1"/>
      <p:bldP spid="543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pitchFamily="34" charset="0"/>
              </a:rPr>
              <a:t>Chromatography</a:t>
            </a:r>
            <a:r>
              <a:rPr lang="en-US" altLang="en-US" sz="2200" smtClean="0">
                <a:latin typeface="Tahoma" pitchFamily="34" charset="0"/>
              </a:rPr>
              <a:t/>
            </a:r>
            <a:br>
              <a:rPr lang="en-US" altLang="en-US" sz="2200" smtClean="0">
                <a:latin typeface="Tahoma" pitchFamily="34" charset="0"/>
              </a:rPr>
            </a:br>
            <a:r>
              <a:rPr lang="en-US" altLang="en-US" sz="2200" smtClean="0">
                <a:latin typeface="Tahoma" pitchFamily="34" charset="0"/>
              </a:rPr>
              <a:t> </a:t>
            </a:r>
            <a:r>
              <a:rPr lang="en-US" altLang="en-US" sz="2800" smtClean="0">
                <a:latin typeface="Tahoma" pitchFamily="34" charset="0"/>
              </a:rPr>
              <a:t>Parameters from Chromatograms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58200" cy="236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>
                <a:latin typeface="Tahoma" pitchFamily="34" charset="0"/>
              </a:rPr>
              <a:t>Determination of parameters from reading chromatogram (HPLC example)</a:t>
            </a:r>
          </a:p>
          <a:p>
            <a:pPr>
              <a:lnSpc>
                <a:spcPct val="90000"/>
              </a:lnSpc>
            </a:pPr>
            <a:r>
              <a:rPr lang="en-US" altLang="en-US" sz="2400" smtClean="0">
                <a:solidFill>
                  <a:srgbClr val="009900"/>
                </a:solidFill>
                <a:latin typeface="Tahoma" pitchFamily="34" charset="0"/>
              </a:rPr>
              <a:t>t</a:t>
            </a:r>
            <a:r>
              <a:rPr lang="en-US" altLang="en-US" sz="2400" baseline="-25000" smtClean="0">
                <a:solidFill>
                  <a:srgbClr val="009900"/>
                </a:solidFill>
                <a:latin typeface="Tahoma" pitchFamily="34" charset="0"/>
              </a:rPr>
              <a:t>M</a:t>
            </a:r>
            <a:r>
              <a:rPr lang="en-US" altLang="en-US" sz="2400" smtClean="0">
                <a:solidFill>
                  <a:srgbClr val="009900"/>
                </a:solidFill>
                <a:latin typeface="Tahoma" pitchFamily="34" charset="0"/>
              </a:rPr>
              <a:t> = 2.37 min.  (normally determined by finding 1</a:t>
            </a:r>
            <a:r>
              <a:rPr lang="en-US" altLang="en-US" sz="2400" baseline="30000" smtClean="0">
                <a:solidFill>
                  <a:srgbClr val="009900"/>
                </a:solidFill>
                <a:latin typeface="Tahoma" pitchFamily="34" charset="0"/>
              </a:rPr>
              <a:t>st</a:t>
            </a:r>
            <a:r>
              <a:rPr lang="en-US" altLang="en-US" sz="2400" smtClean="0">
                <a:solidFill>
                  <a:srgbClr val="009900"/>
                </a:solidFill>
                <a:latin typeface="Tahoma" pitchFamily="34" charset="0"/>
              </a:rPr>
              <a:t> peak for unretained compounds </a:t>
            </a:r>
            <a:r>
              <a:rPr lang="en-US" altLang="en-US" sz="2400" smtClean="0">
                <a:solidFill>
                  <a:srgbClr val="009900"/>
                </a:solidFill>
              </a:rPr>
              <a:t>–</a:t>
            </a:r>
            <a:r>
              <a:rPr lang="en-US" altLang="en-US" sz="2400" smtClean="0">
                <a:solidFill>
                  <a:srgbClr val="009900"/>
                </a:solidFill>
                <a:latin typeface="Tahoma" pitchFamily="34" charset="0"/>
              </a:rPr>
              <a:t> contaminant below)</a:t>
            </a:r>
          </a:p>
          <a:p>
            <a:pPr>
              <a:lnSpc>
                <a:spcPct val="90000"/>
              </a:lnSpc>
            </a:pPr>
            <a:r>
              <a:rPr lang="en-US" altLang="en-US" sz="2400" smtClean="0">
                <a:solidFill>
                  <a:srgbClr val="CC6600"/>
                </a:solidFill>
                <a:latin typeface="Tahoma" pitchFamily="34" charset="0"/>
              </a:rPr>
              <a:t>1</a:t>
            </a:r>
            <a:r>
              <a:rPr lang="en-US" altLang="en-US" sz="2400" baseline="30000" smtClean="0">
                <a:solidFill>
                  <a:srgbClr val="CC6600"/>
                </a:solidFill>
                <a:latin typeface="Tahoma" pitchFamily="34" charset="0"/>
              </a:rPr>
              <a:t>st</a:t>
            </a:r>
            <a:r>
              <a:rPr lang="en-US" altLang="en-US" sz="2400" smtClean="0">
                <a:solidFill>
                  <a:srgbClr val="CC6600"/>
                </a:solidFill>
                <a:latin typeface="Tahoma" pitchFamily="34" charset="0"/>
              </a:rPr>
              <a:t> peak, t</a:t>
            </a:r>
            <a:r>
              <a:rPr lang="en-US" altLang="en-US" sz="2400" baseline="-25000" smtClean="0">
                <a:solidFill>
                  <a:srgbClr val="CC6600"/>
                </a:solidFill>
                <a:latin typeface="Tahoma" pitchFamily="34" charset="0"/>
              </a:rPr>
              <a:t>R</a:t>
            </a:r>
            <a:r>
              <a:rPr lang="en-US" altLang="en-US" sz="2400" smtClean="0">
                <a:solidFill>
                  <a:srgbClr val="CC6600"/>
                </a:solidFill>
                <a:latin typeface="Tahoma" pitchFamily="34" charset="0"/>
              </a:rPr>
              <a:t> = 4.96 min.</a:t>
            </a:r>
          </a:p>
          <a:p>
            <a:pPr>
              <a:lnSpc>
                <a:spcPct val="90000"/>
              </a:lnSpc>
            </a:pPr>
            <a:r>
              <a:rPr lang="en-US" altLang="en-US" sz="2400" smtClean="0">
                <a:solidFill>
                  <a:srgbClr val="CC6600"/>
                </a:solidFill>
                <a:latin typeface="Tahoma" pitchFamily="34" charset="0"/>
              </a:rPr>
              <a:t>k (1</a:t>
            </a:r>
            <a:r>
              <a:rPr lang="en-US" altLang="en-US" sz="2400" baseline="30000" smtClean="0">
                <a:solidFill>
                  <a:srgbClr val="CC6600"/>
                </a:solidFill>
                <a:latin typeface="Tahoma" pitchFamily="34" charset="0"/>
              </a:rPr>
              <a:t>st</a:t>
            </a:r>
            <a:r>
              <a:rPr lang="en-US" altLang="en-US" sz="2400" smtClean="0">
                <a:solidFill>
                  <a:srgbClr val="CC6600"/>
                </a:solidFill>
                <a:latin typeface="Tahoma" pitchFamily="34" charset="0"/>
              </a:rPr>
              <a:t> peak) = (4.96 -2.37 min.)/2.37 min. = 1.09</a:t>
            </a:r>
          </a:p>
        </p:txBody>
      </p:sp>
      <p:pic>
        <p:nvPicPr>
          <p:cNvPr id="129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4191000"/>
            <a:ext cx="7543800" cy="2332038"/>
          </a:xfrm>
        </p:spPr>
      </p:pic>
      <p:sp>
        <p:nvSpPr>
          <p:cNvPr id="129029" name="Line 5"/>
          <p:cNvSpPr>
            <a:spLocks noChangeShapeType="1"/>
          </p:cNvSpPr>
          <p:nvPr/>
        </p:nvSpPr>
        <p:spPr bwMode="auto">
          <a:xfrm>
            <a:off x="2339975" y="4625975"/>
            <a:ext cx="0" cy="1295400"/>
          </a:xfrm>
          <a:prstGeom prst="line">
            <a:avLst/>
          </a:prstGeom>
          <a:noFill/>
          <a:ln w="25400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0" name="Oval 6"/>
          <p:cNvSpPr>
            <a:spLocks noChangeArrowheads="1"/>
          </p:cNvSpPr>
          <p:nvPr/>
        </p:nvSpPr>
        <p:spPr bwMode="auto">
          <a:xfrm>
            <a:off x="3352800" y="4114800"/>
            <a:ext cx="1524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CC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9031" name="Oval 7"/>
          <p:cNvSpPr>
            <a:spLocks noChangeArrowheads="1"/>
          </p:cNvSpPr>
          <p:nvPr/>
        </p:nvSpPr>
        <p:spPr bwMode="auto">
          <a:xfrm>
            <a:off x="2144713" y="5922963"/>
            <a:ext cx="381000" cy="457200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9032" name="Line 8"/>
          <p:cNvSpPr>
            <a:spLocks noChangeShapeType="1"/>
          </p:cNvSpPr>
          <p:nvPr/>
        </p:nvSpPr>
        <p:spPr bwMode="auto">
          <a:xfrm>
            <a:off x="1371600" y="5257800"/>
            <a:ext cx="990600" cy="0"/>
          </a:xfrm>
          <a:prstGeom prst="line">
            <a:avLst/>
          </a:prstGeom>
          <a:noFill/>
          <a:ln w="25400">
            <a:solidFill>
              <a:srgbClr val="0099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3" name="Line 9"/>
          <p:cNvSpPr>
            <a:spLocks noChangeShapeType="1"/>
          </p:cNvSpPr>
          <p:nvPr/>
        </p:nvSpPr>
        <p:spPr bwMode="auto">
          <a:xfrm>
            <a:off x="1371600" y="4495800"/>
            <a:ext cx="2057400" cy="0"/>
          </a:xfrm>
          <a:prstGeom prst="line">
            <a:avLst/>
          </a:prstGeom>
          <a:noFill/>
          <a:ln w="25400">
            <a:solidFill>
              <a:srgbClr val="CC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0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/>
      <p:bldP spid="129029" grpId="0" animBg="1"/>
      <p:bldP spid="129030" grpId="0" animBg="1"/>
      <p:bldP spid="129031" grpId="0" animBg="1"/>
      <p:bldP spid="129032" grpId="0" animBg="1"/>
      <p:bldP spid="1290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 I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Exam 2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Pass back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Average = 77%</a:t>
            </a:r>
            <a:endParaRPr lang="en-US" altLang="en-US" sz="2400" dirty="0" smtClean="0">
              <a:latin typeface="Tahoma" charset="0"/>
              <a:cs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Homework Set 3 – Posted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Last Quiz; next </a:t>
            </a:r>
            <a:r>
              <a:rPr lang="en-US" altLang="en-US" sz="2800" dirty="0" smtClean="0">
                <a:latin typeface="Tahoma" charset="0"/>
                <a:cs typeface="Tahoma" charset="0"/>
              </a:rPr>
              <a:t>week</a:t>
            </a:r>
            <a:endParaRPr lang="en-US" altLang="en-US" sz="2800" dirty="0" smtClean="0">
              <a:latin typeface="Tahoma" charset="0"/>
              <a:cs typeface="Tahoma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901676"/>
              </p:ext>
            </p:extLst>
          </p:nvPr>
        </p:nvGraphicFramePr>
        <p:xfrm>
          <a:off x="4953000" y="2590800"/>
          <a:ext cx="3429000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>
                  <a:extLst>
                    <a:ext uri="{9D8B030D-6E8A-4147-A177-3AD203B41FA5}">
                      <a16:colId xmlns:a16="http://schemas.microsoft.com/office/drawing/2014/main" val="526198707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826201424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Exam Range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0087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90-92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960946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80s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291512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756014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&lt;70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994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 II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Today’s </a:t>
            </a:r>
            <a:r>
              <a:rPr lang="en-US" altLang="en-US" sz="2800" dirty="0">
                <a:latin typeface="Tahoma" charset="0"/>
                <a:cs typeface="Tahoma" charset="0"/>
              </a:rPr>
              <a:t>Lecture</a:t>
            </a:r>
          </a:p>
          <a:p>
            <a:pPr lvl="1" eaLnBrk="1" hangingPunct="1"/>
            <a:r>
              <a:rPr lang="en-US" altLang="en-US" sz="2400" dirty="0">
                <a:latin typeface="Tahoma" charset="0"/>
                <a:cs typeface="Tahoma" charset="0"/>
              </a:rPr>
              <a:t>Mass Spectrometry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Isotope </a:t>
            </a:r>
            <a:r>
              <a:rPr lang="en-US" altLang="en-US" sz="2000" dirty="0">
                <a:latin typeface="Tahoma" charset="0"/>
                <a:cs typeface="Tahoma" charset="0"/>
              </a:rPr>
              <a:t>Effects</a:t>
            </a:r>
          </a:p>
          <a:p>
            <a:pPr lvl="2" eaLnBrk="1" hangingPunct="1"/>
            <a:r>
              <a:rPr lang="en-US" altLang="en-US" sz="2000" dirty="0">
                <a:latin typeface="Tahoma" charset="0"/>
                <a:cs typeface="Tahoma" charset="0"/>
              </a:rPr>
              <a:t>Multiple charging</a:t>
            </a:r>
          </a:p>
          <a:p>
            <a:pPr lvl="2" eaLnBrk="1" hangingPunct="1"/>
            <a:r>
              <a:rPr lang="en-US" altLang="en-US" sz="2000" dirty="0">
                <a:latin typeface="Tahoma" charset="0"/>
                <a:cs typeface="Tahoma" charset="0"/>
              </a:rPr>
              <a:t>MS-MS and other </a:t>
            </a:r>
            <a:r>
              <a:rPr lang="en-US" altLang="en-US" sz="2000" dirty="0" smtClean="0">
                <a:latin typeface="Tahoma" charset="0"/>
                <a:cs typeface="Tahoma" charset="0"/>
              </a:rPr>
              <a:t>topics</a:t>
            </a:r>
            <a:endParaRPr lang="en-US" altLang="en-US" dirty="0" smtClean="0">
              <a:latin typeface="Tahoma" charset="0"/>
              <a:cs typeface="Tahoma" charset="0"/>
            </a:endParaRP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Chromatography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Overview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Partitioning</a:t>
            </a:r>
            <a:endParaRPr lang="en-US" altLang="en-US" sz="2000" dirty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60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sz="3600" dirty="0"/>
              <a:t>Isotope Effects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It also may be possible to distinguish compounds based on isotopic composition</a:t>
            </a:r>
          </a:p>
          <a:p>
            <a:r>
              <a:rPr lang="en-US" sz="2800" dirty="0">
                <a:latin typeface="Tahoma" pitchFamily="34" charset="0"/>
              </a:rPr>
              <a:t>Compounds in high resolution example will have different expected M+1/M and M+2/M ratios (which will NOT require high resolution to see)</a:t>
            </a:r>
          </a:p>
          <a:p>
            <a:r>
              <a:rPr lang="en-US" sz="2800" dirty="0" smtClean="0">
                <a:latin typeface="Tahoma" pitchFamily="34" charset="0"/>
              </a:rPr>
              <a:t>Text does not explain calculations that well</a:t>
            </a:r>
          </a:p>
          <a:p>
            <a:r>
              <a:rPr lang="en-US" sz="2800" dirty="0" smtClean="0">
                <a:latin typeface="Tahoma" pitchFamily="34" charset="0"/>
              </a:rPr>
              <a:t>Go over calculations for CH</a:t>
            </a:r>
            <a:r>
              <a:rPr lang="en-US" sz="2800" baseline="-25000" dirty="0" smtClean="0">
                <a:latin typeface="Tahoma" pitchFamily="34" charset="0"/>
              </a:rPr>
              <a:t>3</a:t>
            </a:r>
            <a:r>
              <a:rPr lang="en-US" sz="2800" dirty="0" smtClean="0">
                <a:latin typeface="Tahoma" pitchFamily="34" charset="0"/>
              </a:rPr>
              <a:t>Cl, CH</a:t>
            </a:r>
            <a:r>
              <a:rPr lang="en-US" sz="2800" baseline="-25000" dirty="0" smtClean="0">
                <a:latin typeface="Tahoma" pitchFamily="34" charset="0"/>
              </a:rPr>
              <a:t>2</a:t>
            </a:r>
            <a:r>
              <a:rPr lang="en-US" sz="2800" dirty="0" smtClean="0">
                <a:latin typeface="Tahoma" pitchFamily="34" charset="0"/>
              </a:rPr>
              <a:t>BrCl, and CHCl</a:t>
            </a:r>
            <a:r>
              <a:rPr lang="en-US" sz="2800" baseline="-25000" dirty="0">
                <a:latin typeface="Tahoma" pitchFamily="34" charset="0"/>
              </a:rPr>
              <a:t>3</a:t>
            </a:r>
            <a:endParaRPr lang="en-US" sz="2800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96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sz="3600" dirty="0"/>
              <a:t>Other Topics – Multiple Charges in ESI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228600" y="1600200"/>
            <a:ext cx="4103688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>
                <a:latin typeface="Tahoma" pitchFamily="34" charset="0"/>
              </a:rPr>
              <a:t>In ESI analysis of large molecules, multiple charges are common due to extra (+) or missing (-) Hs (or e.g. Na</a:t>
            </a:r>
            <a:r>
              <a:rPr lang="en-US" sz="2200" baseline="30000" dirty="0">
                <a:latin typeface="Tahoma" pitchFamily="34" charset="0"/>
              </a:rPr>
              <a:t>+</a:t>
            </a:r>
            <a:r>
              <a:rPr lang="en-US" sz="2200" dirty="0">
                <a:latin typeface="Tahoma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Tahoma" pitchFamily="34" charset="0"/>
              </a:rPr>
              <a:t>The number of charges can be determined by looking at distribution of big peaks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Tahoma" pitchFamily="34" charset="0"/>
              </a:rPr>
              <a:t>For + ions m/z = (M+1.008n)/n (most common)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Tahoma" pitchFamily="34" charset="0"/>
              </a:rPr>
              <a:t>For – ions m/z = (M–1.008n)/n</a:t>
            </a:r>
          </a:p>
        </p:txBody>
      </p:sp>
      <p:sp>
        <p:nvSpPr>
          <p:cNvPr id="4" name="Rectangle 3"/>
          <p:cNvSpPr/>
          <p:nvPr/>
        </p:nvSpPr>
        <p:spPr>
          <a:xfrm>
            <a:off x="5181600" y="1905000"/>
            <a:ext cx="3657600" cy="228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 rot="-5400000">
            <a:off x="3613944" y="2710656"/>
            <a:ext cx="228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Ion current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19800" y="43434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m/z</a:t>
            </a:r>
          </a:p>
        </p:txBody>
      </p:sp>
      <p:cxnSp>
        <p:nvCxnSpPr>
          <p:cNvPr id="7" name="Straight Arrow Connector 6"/>
          <p:cNvCxnSpPr>
            <a:stCxn id="8" idx="1"/>
            <a:endCxn id="8" idx="3"/>
          </p:cNvCxnSpPr>
          <p:nvPr/>
        </p:nvCxnSpPr>
        <p:spPr>
          <a:xfrm>
            <a:off x="7391400" y="2698750"/>
            <a:ext cx="990600" cy="0"/>
          </a:xfrm>
          <a:prstGeom prst="straightConnector1">
            <a:avLst/>
          </a:prstGeom>
          <a:ln>
            <a:solidFill>
              <a:schemeClr val="accent1">
                <a:lumMod val="25000"/>
              </a:schemeClr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391400" y="2514600"/>
            <a:ext cx="990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m/z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696200" y="1981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(M+n)/n</a:t>
            </a:r>
          </a:p>
        </p:txBody>
      </p:sp>
      <p:cxnSp>
        <p:nvCxnSpPr>
          <p:cNvPr id="10" name="Straight Arrow Connector 9"/>
          <p:cNvCxnSpPr>
            <a:cxnSpLocks noChangeShapeType="1"/>
            <a:stCxn id="9" idx="2"/>
            <a:endCxn id="14" idx="32"/>
          </p:cNvCxnSpPr>
          <p:nvPr/>
        </p:nvCxnSpPr>
        <p:spPr bwMode="auto">
          <a:xfrm>
            <a:off x="8229600" y="2347913"/>
            <a:ext cx="157163" cy="8858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58000" y="43434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(M+n+1)/(n+1)</a:t>
            </a:r>
          </a:p>
        </p:txBody>
      </p:sp>
      <p:cxnSp>
        <p:nvCxnSpPr>
          <p:cNvPr id="12" name="Straight Arrow Connector 11"/>
          <p:cNvCxnSpPr>
            <a:endCxn id="14" idx="26"/>
          </p:cNvCxnSpPr>
          <p:nvPr/>
        </p:nvCxnSpPr>
        <p:spPr>
          <a:xfrm flipV="1">
            <a:off x="6934200" y="2806700"/>
            <a:ext cx="471488" cy="1536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72000" y="5029200"/>
            <a:ext cx="426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Example: m/z peaks =711.2, 569.3, 474.8, 407.1  </a:t>
            </a:r>
          </a:p>
        </p:txBody>
      </p:sp>
      <p:sp>
        <p:nvSpPr>
          <p:cNvPr id="14" name="Freeform 22"/>
          <p:cNvSpPr>
            <a:spLocks/>
          </p:cNvSpPr>
          <p:nvPr/>
        </p:nvSpPr>
        <p:spPr bwMode="auto">
          <a:xfrm>
            <a:off x="5181600" y="2362200"/>
            <a:ext cx="3657600" cy="1879600"/>
          </a:xfrm>
          <a:custGeom>
            <a:avLst/>
            <a:gdLst>
              <a:gd name="T0" fmla="*/ 0 w 4656"/>
              <a:gd name="T1" fmla="*/ 1227440354 h 2744"/>
              <a:gd name="T2" fmla="*/ 88864899 w 4656"/>
              <a:gd name="T3" fmla="*/ 1227440354 h 2744"/>
              <a:gd name="T4" fmla="*/ 118486286 w 4656"/>
              <a:gd name="T5" fmla="*/ 1204918727 h 2744"/>
              <a:gd name="T6" fmla="*/ 148107649 w 4656"/>
              <a:gd name="T7" fmla="*/ 1002222022 h 2744"/>
              <a:gd name="T8" fmla="*/ 177729012 w 4656"/>
              <a:gd name="T9" fmla="*/ 439175679 h 2744"/>
              <a:gd name="T10" fmla="*/ 207351209 w 4656"/>
              <a:gd name="T11" fmla="*/ 1069787590 h 2744"/>
              <a:gd name="T12" fmla="*/ 236972572 w 4656"/>
              <a:gd name="T13" fmla="*/ 1182396414 h 2744"/>
              <a:gd name="T14" fmla="*/ 266593935 w 4656"/>
              <a:gd name="T15" fmla="*/ 1204918727 h 2744"/>
              <a:gd name="T16" fmla="*/ 385080172 w 4656"/>
              <a:gd name="T17" fmla="*/ 1204918727 h 2744"/>
              <a:gd name="T18" fmla="*/ 533187870 w 4656"/>
              <a:gd name="T19" fmla="*/ 1204918727 h 2744"/>
              <a:gd name="T20" fmla="*/ 562809232 w 4656"/>
              <a:gd name="T21" fmla="*/ 1137353159 h 2744"/>
              <a:gd name="T22" fmla="*/ 592430595 w 4656"/>
              <a:gd name="T23" fmla="*/ 844569259 h 2744"/>
              <a:gd name="T24" fmla="*/ 622051958 w 4656"/>
              <a:gd name="T25" fmla="*/ 168913963 h 2744"/>
              <a:gd name="T26" fmla="*/ 651674107 w 4656"/>
              <a:gd name="T27" fmla="*/ 912134827 h 2744"/>
              <a:gd name="T28" fmla="*/ 681295469 w 4656"/>
              <a:gd name="T29" fmla="*/ 1159874786 h 2744"/>
              <a:gd name="T30" fmla="*/ 770160343 w 4656"/>
              <a:gd name="T31" fmla="*/ 1204918727 h 2744"/>
              <a:gd name="T32" fmla="*/ 977510865 w 4656"/>
              <a:gd name="T33" fmla="*/ 1204918727 h 2744"/>
              <a:gd name="T34" fmla="*/ 1066375739 w 4656"/>
              <a:gd name="T35" fmla="*/ 1204918727 h 2744"/>
              <a:gd name="T36" fmla="*/ 1095997102 w 4656"/>
              <a:gd name="T37" fmla="*/ 1092309218 h 2744"/>
              <a:gd name="T38" fmla="*/ 1125618465 w 4656"/>
              <a:gd name="T39" fmla="*/ 33782795 h 2744"/>
              <a:gd name="T40" fmla="*/ 1155239828 w 4656"/>
              <a:gd name="T41" fmla="*/ 889612514 h 2744"/>
              <a:gd name="T42" fmla="*/ 1184861191 w 4656"/>
              <a:gd name="T43" fmla="*/ 1114830846 h 2744"/>
              <a:gd name="T44" fmla="*/ 1214483339 w 4656"/>
              <a:gd name="T45" fmla="*/ 1204918727 h 2744"/>
              <a:gd name="T46" fmla="*/ 1332969576 w 4656"/>
              <a:gd name="T47" fmla="*/ 1204918727 h 2744"/>
              <a:gd name="T48" fmla="*/ 1658806531 w 4656"/>
              <a:gd name="T49" fmla="*/ 1204918727 h 2744"/>
              <a:gd name="T50" fmla="*/ 1718049257 w 4656"/>
              <a:gd name="T51" fmla="*/ 1114830846 h 2744"/>
              <a:gd name="T52" fmla="*/ 1747671405 w 4656"/>
              <a:gd name="T53" fmla="*/ 304045142 h 2744"/>
              <a:gd name="T54" fmla="*/ 1777291982 w 4656"/>
              <a:gd name="T55" fmla="*/ 1092309218 h 2744"/>
              <a:gd name="T56" fmla="*/ 1836534708 w 4656"/>
              <a:gd name="T57" fmla="*/ 1204918727 h 2744"/>
              <a:gd name="T58" fmla="*/ 1984642308 w 4656"/>
              <a:gd name="T59" fmla="*/ 1227440354 h 2744"/>
              <a:gd name="T60" fmla="*/ 2147483647 w 4656"/>
              <a:gd name="T61" fmla="*/ 1204918727 h 2744"/>
              <a:gd name="T62" fmla="*/ 2147483647 w 4656"/>
              <a:gd name="T63" fmla="*/ 979700395 h 2744"/>
              <a:gd name="T64" fmla="*/ 2147483647 w 4656"/>
              <a:gd name="T65" fmla="*/ 596828443 h 2744"/>
              <a:gd name="T66" fmla="*/ 2147483647 w 4656"/>
              <a:gd name="T67" fmla="*/ 1069787590 h 2744"/>
              <a:gd name="T68" fmla="*/ 2147483647 w 4656"/>
              <a:gd name="T69" fmla="*/ 1204918727 h 2744"/>
              <a:gd name="T70" fmla="*/ 2147483647 w 4656"/>
              <a:gd name="T71" fmla="*/ 1204918727 h 274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656"/>
              <a:gd name="T109" fmla="*/ 0 h 2744"/>
              <a:gd name="T110" fmla="*/ 4656 w 4656"/>
              <a:gd name="T111" fmla="*/ 2744 h 274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656" h="2744">
                <a:moveTo>
                  <a:pt x="0" y="2616"/>
                </a:moveTo>
                <a:cubicBezTo>
                  <a:pt x="56" y="2620"/>
                  <a:pt x="112" y="2624"/>
                  <a:pt x="144" y="2616"/>
                </a:cubicBezTo>
                <a:cubicBezTo>
                  <a:pt x="176" y="2608"/>
                  <a:pt x="176" y="2648"/>
                  <a:pt x="192" y="2568"/>
                </a:cubicBezTo>
                <a:cubicBezTo>
                  <a:pt x="208" y="2488"/>
                  <a:pt x="224" y="2408"/>
                  <a:pt x="240" y="2136"/>
                </a:cubicBezTo>
                <a:cubicBezTo>
                  <a:pt x="256" y="1864"/>
                  <a:pt x="272" y="912"/>
                  <a:pt x="288" y="936"/>
                </a:cubicBezTo>
                <a:cubicBezTo>
                  <a:pt x="304" y="960"/>
                  <a:pt x="320" y="2016"/>
                  <a:pt x="336" y="2280"/>
                </a:cubicBezTo>
                <a:cubicBezTo>
                  <a:pt x="352" y="2544"/>
                  <a:pt x="368" y="2472"/>
                  <a:pt x="384" y="2520"/>
                </a:cubicBezTo>
                <a:cubicBezTo>
                  <a:pt x="400" y="2568"/>
                  <a:pt x="392" y="2560"/>
                  <a:pt x="432" y="2568"/>
                </a:cubicBezTo>
                <a:cubicBezTo>
                  <a:pt x="472" y="2576"/>
                  <a:pt x="552" y="2568"/>
                  <a:pt x="624" y="2568"/>
                </a:cubicBezTo>
                <a:cubicBezTo>
                  <a:pt x="696" y="2568"/>
                  <a:pt x="816" y="2592"/>
                  <a:pt x="864" y="2568"/>
                </a:cubicBezTo>
                <a:cubicBezTo>
                  <a:pt x="912" y="2544"/>
                  <a:pt x="896" y="2552"/>
                  <a:pt x="912" y="2424"/>
                </a:cubicBezTo>
                <a:cubicBezTo>
                  <a:pt x="928" y="2296"/>
                  <a:pt x="944" y="2144"/>
                  <a:pt x="960" y="1800"/>
                </a:cubicBezTo>
                <a:cubicBezTo>
                  <a:pt x="976" y="1456"/>
                  <a:pt x="992" y="336"/>
                  <a:pt x="1008" y="360"/>
                </a:cubicBezTo>
                <a:cubicBezTo>
                  <a:pt x="1024" y="384"/>
                  <a:pt x="1040" y="1592"/>
                  <a:pt x="1056" y="1944"/>
                </a:cubicBezTo>
                <a:cubicBezTo>
                  <a:pt x="1072" y="2296"/>
                  <a:pt x="1072" y="2368"/>
                  <a:pt x="1104" y="2472"/>
                </a:cubicBezTo>
                <a:cubicBezTo>
                  <a:pt x="1136" y="2576"/>
                  <a:pt x="1168" y="2552"/>
                  <a:pt x="1248" y="2568"/>
                </a:cubicBezTo>
                <a:cubicBezTo>
                  <a:pt x="1328" y="2584"/>
                  <a:pt x="1504" y="2568"/>
                  <a:pt x="1584" y="2568"/>
                </a:cubicBezTo>
                <a:cubicBezTo>
                  <a:pt x="1664" y="2568"/>
                  <a:pt x="1696" y="2608"/>
                  <a:pt x="1728" y="2568"/>
                </a:cubicBezTo>
                <a:cubicBezTo>
                  <a:pt x="1760" y="2528"/>
                  <a:pt x="1760" y="2744"/>
                  <a:pt x="1776" y="2328"/>
                </a:cubicBezTo>
                <a:cubicBezTo>
                  <a:pt x="1792" y="1912"/>
                  <a:pt x="1808" y="144"/>
                  <a:pt x="1824" y="72"/>
                </a:cubicBezTo>
                <a:cubicBezTo>
                  <a:pt x="1840" y="0"/>
                  <a:pt x="1856" y="1512"/>
                  <a:pt x="1872" y="1896"/>
                </a:cubicBezTo>
                <a:cubicBezTo>
                  <a:pt x="1888" y="2280"/>
                  <a:pt x="1904" y="2264"/>
                  <a:pt x="1920" y="2376"/>
                </a:cubicBezTo>
                <a:cubicBezTo>
                  <a:pt x="1936" y="2488"/>
                  <a:pt x="1928" y="2536"/>
                  <a:pt x="1968" y="2568"/>
                </a:cubicBezTo>
                <a:cubicBezTo>
                  <a:pt x="2008" y="2600"/>
                  <a:pt x="2040" y="2568"/>
                  <a:pt x="2160" y="2568"/>
                </a:cubicBezTo>
                <a:cubicBezTo>
                  <a:pt x="2280" y="2568"/>
                  <a:pt x="2584" y="2600"/>
                  <a:pt x="2688" y="2568"/>
                </a:cubicBezTo>
                <a:cubicBezTo>
                  <a:pt x="2792" y="2536"/>
                  <a:pt x="2760" y="2696"/>
                  <a:pt x="2784" y="2376"/>
                </a:cubicBezTo>
                <a:cubicBezTo>
                  <a:pt x="2808" y="2056"/>
                  <a:pt x="2816" y="656"/>
                  <a:pt x="2832" y="648"/>
                </a:cubicBezTo>
                <a:cubicBezTo>
                  <a:pt x="2848" y="640"/>
                  <a:pt x="2856" y="2008"/>
                  <a:pt x="2880" y="2328"/>
                </a:cubicBezTo>
                <a:cubicBezTo>
                  <a:pt x="2904" y="2648"/>
                  <a:pt x="2920" y="2520"/>
                  <a:pt x="2976" y="2568"/>
                </a:cubicBezTo>
                <a:cubicBezTo>
                  <a:pt x="3032" y="2616"/>
                  <a:pt x="3064" y="2616"/>
                  <a:pt x="3216" y="2616"/>
                </a:cubicBezTo>
                <a:cubicBezTo>
                  <a:pt x="3368" y="2616"/>
                  <a:pt x="3752" y="2656"/>
                  <a:pt x="3888" y="2568"/>
                </a:cubicBezTo>
                <a:cubicBezTo>
                  <a:pt x="4024" y="2480"/>
                  <a:pt x="4000" y="2304"/>
                  <a:pt x="4032" y="2088"/>
                </a:cubicBezTo>
                <a:cubicBezTo>
                  <a:pt x="4064" y="1872"/>
                  <a:pt x="4064" y="1240"/>
                  <a:pt x="4080" y="1272"/>
                </a:cubicBezTo>
                <a:cubicBezTo>
                  <a:pt x="4096" y="1304"/>
                  <a:pt x="4080" y="2064"/>
                  <a:pt x="4128" y="2280"/>
                </a:cubicBezTo>
                <a:cubicBezTo>
                  <a:pt x="4176" y="2496"/>
                  <a:pt x="4280" y="2520"/>
                  <a:pt x="4368" y="2568"/>
                </a:cubicBezTo>
                <a:cubicBezTo>
                  <a:pt x="4456" y="2616"/>
                  <a:pt x="4556" y="2592"/>
                  <a:pt x="4656" y="25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81000" y="5943600"/>
            <a:ext cx="84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 am only showing an “approximate” method for determining </a:t>
            </a:r>
            <a:r>
              <a:rPr lang="en-US" dirty="0" smtClean="0"/>
              <a:t>n and M </a:t>
            </a:r>
            <a:r>
              <a:rPr lang="en-US" dirty="0"/>
              <a:t>– this usually will work </a:t>
            </a:r>
            <a:r>
              <a:rPr lang="en-US"/>
              <a:t>when </a:t>
            </a:r>
            <a:r>
              <a:rPr lang="en-US" smtClean="0"/>
              <a:t>H</a:t>
            </a:r>
            <a:r>
              <a:rPr lang="en-US" baseline="30000" smtClean="0"/>
              <a:t>+</a:t>
            </a:r>
            <a:r>
              <a:rPr lang="en-US" smtClean="0"/>
              <a:t> </a:t>
            </a:r>
            <a:r>
              <a:rPr lang="en-US" dirty="0"/>
              <a:t>is causing the charging, but not if Na</a:t>
            </a:r>
            <a:r>
              <a:rPr lang="en-US" baseline="30000" dirty="0"/>
              <a:t>+</a:t>
            </a:r>
            <a:r>
              <a:rPr lang="en-US" dirty="0"/>
              <a:t> causes charging</a:t>
            </a:r>
          </a:p>
        </p:txBody>
      </p:sp>
    </p:spTree>
    <p:extLst>
      <p:ext uri="{BB962C8B-B14F-4D97-AF65-F5344CB8AC3E}">
        <p14:creationId xmlns:p14="http://schemas.microsoft.com/office/powerpoint/2010/main" val="392541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animBg="1"/>
      <p:bldP spid="5" grpId="0"/>
      <p:bldP spid="6" grpId="0"/>
      <p:bldP spid="8" grpId="0"/>
      <p:bldP spid="9" grpId="0"/>
      <p:bldP spid="11" grpId="0"/>
      <p:bldP spid="13" grpId="0"/>
      <p:bldP spid="14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sz="3600" dirty="0"/>
              <a:t>Questions - #2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>
                <a:latin typeface="Tahoma" pitchFamily="34" charset="0"/>
              </a:rPr>
              <a:t>A modification is made in a peptide chain of molecular weight 1503 (native form), in which one threonine residue (NH</a:t>
            </a:r>
            <a:r>
              <a:rPr lang="en-US" sz="2800" baseline="-25000" dirty="0">
                <a:latin typeface="Tahoma" pitchFamily="34" charset="0"/>
              </a:rPr>
              <a:t>3</a:t>
            </a:r>
            <a:r>
              <a:rPr lang="en-US" sz="2800" dirty="0">
                <a:latin typeface="Tahoma" pitchFamily="34" charset="0"/>
              </a:rPr>
              <a:t>CH(CHCH</a:t>
            </a:r>
            <a:r>
              <a:rPr lang="en-US" sz="2800" baseline="-25000" dirty="0">
                <a:latin typeface="Tahoma" pitchFamily="34" charset="0"/>
              </a:rPr>
              <a:t>3</a:t>
            </a:r>
            <a:r>
              <a:rPr lang="en-US" sz="2800" dirty="0">
                <a:latin typeface="Tahoma" pitchFamily="34" charset="0"/>
              </a:rPr>
              <a:t>(OH))CO</a:t>
            </a:r>
            <a:r>
              <a:rPr lang="en-US" sz="2800" baseline="-25000" dirty="0">
                <a:latin typeface="Tahoma" pitchFamily="34" charset="0"/>
              </a:rPr>
              <a:t>2</a:t>
            </a:r>
            <a:r>
              <a:rPr lang="en-US" sz="2800" dirty="0">
                <a:latin typeface="Tahoma" pitchFamily="34" charset="0"/>
              </a:rPr>
              <a:t>) is replaced with cysteine (NH</a:t>
            </a:r>
            <a:r>
              <a:rPr lang="en-US" sz="2800" baseline="-25000" dirty="0">
                <a:latin typeface="Tahoma" pitchFamily="34" charset="0"/>
              </a:rPr>
              <a:t>3</a:t>
            </a:r>
            <a:r>
              <a:rPr lang="en-US" sz="2800" dirty="0">
                <a:latin typeface="Tahoma" pitchFamily="34" charset="0"/>
              </a:rPr>
              <a:t>CH(CH</a:t>
            </a:r>
            <a:r>
              <a:rPr lang="en-US" sz="2800" baseline="-25000" dirty="0">
                <a:latin typeface="Tahoma" pitchFamily="34" charset="0"/>
              </a:rPr>
              <a:t>2</a:t>
            </a:r>
            <a:r>
              <a:rPr lang="en-US" sz="2800" dirty="0">
                <a:latin typeface="Tahoma" pitchFamily="34" charset="0"/>
              </a:rPr>
              <a:t>SH)CO</a:t>
            </a:r>
            <a:r>
              <a:rPr lang="en-US" sz="2800" baseline="-25000" dirty="0">
                <a:latin typeface="Tahoma" pitchFamily="34" charset="0"/>
              </a:rPr>
              <a:t>2</a:t>
            </a:r>
            <a:r>
              <a:rPr lang="en-US" sz="2800" dirty="0">
                <a:latin typeface="Tahoma" pitchFamily="34" charset="0"/>
              </a:rPr>
              <a:t>).  What resolution is needed to separate the native peptide from the modified peptide?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altLang="zh-CN" sz="2800" dirty="0">
                <a:latin typeface="Tahoma" pitchFamily="34" charset="0"/>
                <a:ea typeface="宋体"/>
                <a:cs typeface="宋体"/>
              </a:rPr>
              <a:t>Predict the M+1/M, M+2/M, M+3/M, and M+4/M ratios for the ion C</a:t>
            </a:r>
            <a:r>
              <a:rPr lang="en-US" sz="2800" baseline="-25000" dirty="0">
                <a:latin typeface="Tahoma" pitchFamily="34" charset="0"/>
              </a:rPr>
              <a:t>4</a:t>
            </a:r>
            <a:r>
              <a:rPr lang="en-US" altLang="zh-CN" sz="2800" dirty="0">
                <a:latin typeface="Tahoma" pitchFamily="34" charset="0"/>
                <a:ea typeface="宋体"/>
                <a:cs typeface="宋体"/>
              </a:rPr>
              <a:t>H</a:t>
            </a:r>
            <a:r>
              <a:rPr lang="en-US" altLang="zh-CN" sz="2800" baseline="-25000" dirty="0">
                <a:latin typeface="Tahoma" pitchFamily="34" charset="0"/>
              </a:rPr>
              <a:t>7</a:t>
            </a:r>
            <a:r>
              <a:rPr lang="en-US" altLang="zh-CN" sz="2800" dirty="0">
                <a:latin typeface="Tahoma" pitchFamily="34" charset="0"/>
                <a:ea typeface="宋体"/>
                <a:cs typeface="宋体"/>
              </a:rPr>
              <a:t>S</a:t>
            </a:r>
            <a:r>
              <a:rPr lang="en-US" sz="2800" baseline="-25000" dirty="0">
                <a:latin typeface="Tahoma" pitchFamily="34" charset="0"/>
              </a:rPr>
              <a:t>2</a:t>
            </a:r>
            <a:r>
              <a:rPr lang="en-US" altLang="zh-CN" sz="2800" dirty="0">
                <a:latin typeface="Tahoma" pitchFamily="34" charset="0"/>
                <a:ea typeface="宋体"/>
                <a:cs typeface="宋体"/>
              </a:rPr>
              <a:t>O</a:t>
            </a:r>
            <a:r>
              <a:rPr lang="en-US" sz="2800" baseline="-25000" dirty="0">
                <a:latin typeface="Tahoma" pitchFamily="34" charset="0"/>
              </a:rPr>
              <a:t>3</a:t>
            </a:r>
            <a:r>
              <a:rPr lang="en-US" sz="2800" baseline="30000" dirty="0">
                <a:latin typeface="Tahoma" pitchFamily="34" charset="0"/>
              </a:rPr>
              <a:t>-</a:t>
            </a:r>
            <a:r>
              <a:rPr lang="en-US" altLang="zh-CN" sz="2800" dirty="0">
                <a:latin typeface="Tahoma" pitchFamily="34" charset="0"/>
                <a:ea typeface="宋体"/>
                <a:cs typeface="宋体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881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altLang="en-US" sz="3600" dirty="0"/>
              <a:t>Other Topics - MS-MS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latin typeface="Tahoma" pitchFamily="34" charset="0"/>
              </a:rPr>
              <a:t>In LC-ESI-MS, little fragmentation occurs making determination of unknowns difficult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latin typeface="Tahoma" pitchFamily="34" charset="0"/>
              </a:rPr>
              <a:t>In LC-ESI-MS on complicated samples, peak overlap is common, with </a:t>
            </a:r>
            <a:r>
              <a:rPr lang="en-US" altLang="en-US" sz="2800" dirty="0" err="1">
                <a:latin typeface="Tahoma" pitchFamily="34" charset="0"/>
              </a:rPr>
              <a:t>interferants</a:t>
            </a:r>
            <a:r>
              <a:rPr lang="en-US" altLang="en-US" sz="2800" dirty="0">
                <a:latin typeface="Tahoma" pitchFamily="34" charset="0"/>
              </a:rPr>
              <a:t> with the same mass possible (e.g. PBDPs)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latin typeface="Tahoma" pitchFamily="34" charset="0"/>
              </a:rPr>
              <a:t>In both of above samples, using MS-MS is useful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latin typeface="Tahoma" pitchFamily="34" charset="0"/>
              </a:rPr>
              <a:t>This involves multiple passes through mass analyzers (either separate MSs or reinjection in ion-trap MS) and is termed MS-MS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latin typeface="Tahoma" pitchFamily="34" charset="0"/>
              </a:rPr>
              <a:t>Between travels through MS, ions are collided with reagent gas to cause fragmentation</a:t>
            </a:r>
          </a:p>
        </p:txBody>
      </p:sp>
    </p:spTree>
    <p:extLst>
      <p:ext uri="{BB962C8B-B14F-4D97-AF65-F5344CB8AC3E}">
        <p14:creationId xmlns:p14="http://schemas.microsoft.com/office/powerpoint/2010/main" val="182316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Interpretation Questions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4038600" cy="4876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z="2800" dirty="0">
                <a:latin typeface="Tahoma" pitchFamily="34" charset="0"/>
              </a:rPr>
              <a:t>Determine the identity of the compound giving the following distribution: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4648200" y="1600200"/>
          <a:ext cx="4038600" cy="4708582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89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m/z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Abundance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(% of biggest)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6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6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62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6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64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29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Mass </a:t>
            </a:r>
            <a:r>
              <a:rPr lang="en-US" dirty="0" err="1">
                <a:latin typeface="Tahoma" pitchFamily="34" charset="0"/>
              </a:rPr>
              <a:t>Spectrometery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Interpretation </a:t>
            </a:r>
            <a:r>
              <a:rPr lang="en-US" altLang="en-US" sz="3600" dirty="0" smtClean="0">
                <a:latin typeface="Tahoma" pitchFamily="34" charset="0"/>
              </a:rPr>
              <a:t>Questions – cont.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4038600" cy="4876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 sz="2800" dirty="0" smtClean="0">
                <a:latin typeface="Tahoma" pitchFamily="34" charset="0"/>
              </a:rPr>
              <a:t>2. Determine </a:t>
            </a:r>
            <a:r>
              <a:rPr lang="en-US" altLang="en-US" sz="2800" dirty="0">
                <a:latin typeface="Tahoma" pitchFamily="34" charset="0"/>
              </a:rPr>
              <a:t>the identity of the compound giving the following distribution:</a:t>
            </a:r>
          </a:p>
        </p:txBody>
      </p:sp>
      <p:graphicFrame>
        <p:nvGraphicFramePr>
          <p:cNvPr id="5" name="Group 4"/>
          <p:cNvGraphicFramePr>
            <a:graphicFrameLocks/>
          </p:cNvGraphicFramePr>
          <p:nvPr/>
        </p:nvGraphicFramePr>
        <p:xfrm>
          <a:off x="4648200" y="1600200"/>
          <a:ext cx="4038600" cy="4708582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89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m/z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Abundance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(% of biggest)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6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9.2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30.5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51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84.7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77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6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93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60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123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67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4242</TotalTime>
  <Words>1170</Words>
  <Application>Microsoft Office PowerPoint</Application>
  <PresentationFormat>On-screen Show (4:3)</PresentationFormat>
  <Paragraphs>190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宋体</vt:lpstr>
      <vt:lpstr>Arial</vt:lpstr>
      <vt:lpstr>Symbol</vt:lpstr>
      <vt:lpstr>Tahoma</vt:lpstr>
      <vt:lpstr>Default Design</vt:lpstr>
      <vt:lpstr>Equation</vt:lpstr>
      <vt:lpstr>Chem. 133 – 4/27 Lecture</vt:lpstr>
      <vt:lpstr>Announcements I</vt:lpstr>
      <vt:lpstr>Announcements II</vt:lpstr>
      <vt:lpstr>Mass Spectrometery Isotope Effects</vt:lpstr>
      <vt:lpstr>Mass Spectrometery Other Topics – Multiple Charges in ESI</vt:lpstr>
      <vt:lpstr>Mass Spectrometery Questions - #2</vt:lpstr>
      <vt:lpstr>Mass Spectrometery Other Topics - MS-MS</vt:lpstr>
      <vt:lpstr>Mass Spectrometery Interpretation Questions</vt:lpstr>
      <vt:lpstr>Mass Spectrometery Interpretation Questions – cont.</vt:lpstr>
      <vt:lpstr>Chromatography Overview</vt:lpstr>
      <vt:lpstr>Chromatography  Instrument Overview</vt:lpstr>
      <vt:lpstr>Chromatography  Partition Theory</vt:lpstr>
      <vt:lpstr>Chromatography  Partition Theory</vt:lpstr>
      <vt:lpstr>Chromatography  Questions on Partition Theory</vt:lpstr>
      <vt:lpstr>Chromatography Separation Theory: The good, the bad and the ugly</vt:lpstr>
      <vt:lpstr>Chromatography  Partition Theory</vt:lpstr>
      <vt:lpstr>Chromatography Basis for Separation</vt:lpstr>
      <vt:lpstr>Chromatography  More on Stationary Phases</vt:lpstr>
      <vt:lpstr>Chromatography  Parameters from Chromatograms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374</cp:revision>
  <dcterms:created xsi:type="dcterms:W3CDTF">2005-09-14T19:27:31Z</dcterms:created>
  <dcterms:modified xsi:type="dcterms:W3CDTF">2017-04-27T18:48:40Z</dcterms:modified>
</cp:coreProperties>
</file>