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2"/>
  </p:notesMasterIdLst>
  <p:sldIdLst>
    <p:sldId id="280" r:id="rId2"/>
    <p:sldId id="339" r:id="rId3"/>
    <p:sldId id="420" r:id="rId4"/>
    <p:sldId id="405" r:id="rId5"/>
    <p:sldId id="421" r:id="rId6"/>
    <p:sldId id="422" r:id="rId7"/>
    <p:sldId id="423" r:id="rId8"/>
    <p:sldId id="424" r:id="rId9"/>
    <p:sldId id="425" r:id="rId10"/>
    <p:sldId id="426" r:id="rId11"/>
    <p:sldId id="427" r:id="rId12"/>
    <p:sldId id="428" r:id="rId13"/>
    <p:sldId id="429" r:id="rId14"/>
    <p:sldId id="430" r:id="rId15"/>
    <p:sldId id="432" r:id="rId16"/>
    <p:sldId id="431" r:id="rId17"/>
    <p:sldId id="433" r:id="rId18"/>
    <p:sldId id="434" r:id="rId19"/>
    <p:sldId id="435" r:id="rId20"/>
    <p:sldId id="436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C286A"/>
    <a:srgbClr val="FE5F26"/>
    <a:srgbClr val="FDBB27"/>
    <a:srgbClr val="FF0000"/>
    <a:srgbClr val="F7A7B2"/>
    <a:srgbClr val="CC99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4627" autoAdjust="0"/>
  </p:normalViewPr>
  <p:slideViewPr>
    <p:cSldViewPr>
      <p:cViewPr varScale="1">
        <p:scale>
          <a:sx n="98" d="100"/>
          <a:sy n="98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8DAA529-1C47-41A6-A996-D3A5BA3E8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653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298800-CAC6-4F58-8EF8-96537F6644BF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5241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867016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74909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185510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390891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709957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536361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628509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86944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948101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6337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20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9148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642911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03424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37049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45757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058577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6129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64416-02D3-4446-9343-2A06AA9B9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62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759DD-B6E0-4FA9-B228-B6F367EE7E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91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61280-7729-425E-B882-287A5CB7B8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78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BE599-F2F5-4EA2-866A-BA04646FF5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054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E0DC9-92E4-4680-927A-6B6ED6F364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22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805EB-BA9A-4759-A95F-F99F430A4D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13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6C785-6111-4435-8846-88FF74E0A6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17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07D9E-1644-4947-87B1-19594C0697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50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A5FF5-4A91-4C0D-B54C-2E826ACFED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37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ECCCD-3230-460C-A103-675BFE65D6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368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D864C-84DF-40F6-B18F-77D9B7FEFD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5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6EE8-AAAF-46ED-9625-4180719E15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12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07CCC94-506D-42AC-A9A9-46E26348B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latin typeface="Tahoma" panose="020B0604030504040204" pitchFamily="34" charset="0"/>
              </a:rPr>
              <a:t>Chem. 133 – </a:t>
            </a:r>
            <a:r>
              <a:rPr lang="en-US" altLang="en-US" b="1" dirty="0" smtClean="0">
                <a:solidFill>
                  <a:srgbClr val="FF0000"/>
                </a:solidFill>
                <a:latin typeface="Tahoma" panose="020B0604030504040204" pitchFamily="34" charset="0"/>
              </a:rPr>
              <a:t>5/2</a:t>
            </a:r>
            <a:r>
              <a:rPr lang="en-US" altLang="en-US" b="1" dirty="0" smtClean="0">
                <a:latin typeface="Tahoma" panose="020B0604030504040204" pitchFamily="34" charset="0"/>
              </a:rPr>
              <a:t> </a:t>
            </a:r>
            <a:r>
              <a:rPr lang="en-US" altLang="en-US" b="1" dirty="0" smtClean="0">
                <a:latin typeface="Tahoma" panose="020B0604030504040204" pitchFamily="34" charset="0"/>
              </a:rPr>
              <a:t>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Tahoma" pitchFamily="34" charset="0"/>
              </a:rPr>
              <a:t>Chromatography</a:t>
            </a:r>
            <a:r>
              <a:rPr lang="en-US" altLang="en-US" sz="5400" dirty="0">
                <a:latin typeface="Tahoma" pitchFamily="34" charset="0"/>
              </a:rPr>
              <a:t/>
            </a:r>
            <a:br>
              <a:rPr lang="en-US" altLang="en-US" sz="5400" dirty="0">
                <a:latin typeface="Tahoma" pitchFamily="34" charset="0"/>
              </a:rPr>
            </a:br>
            <a:r>
              <a:rPr lang="en-US" altLang="en-US" sz="3600" dirty="0">
                <a:latin typeface="Tahoma" pitchFamily="34" charset="0"/>
              </a:rPr>
              <a:t>Basis for Separation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525963"/>
          </a:xfrm>
        </p:spPr>
        <p:txBody>
          <a:bodyPr/>
          <a:lstStyle/>
          <a:p>
            <a:r>
              <a:rPr lang="en-US" altLang="en-US" sz="2800" dirty="0">
                <a:latin typeface="Tahoma" pitchFamily="34" charset="0"/>
              </a:rPr>
              <a:t>The partition coefficient (K) is not used that much in chromatography</a:t>
            </a:r>
          </a:p>
          <a:p>
            <a:r>
              <a:rPr lang="en-US" altLang="en-US" sz="2800" dirty="0">
                <a:latin typeface="Tahoma" pitchFamily="34" charset="0"/>
              </a:rPr>
              <a:t>In its place is k, the retention factor</a:t>
            </a:r>
          </a:p>
          <a:p>
            <a:r>
              <a:rPr lang="en-US" altLang="en-US" sz="2800" dirty="0">
                <a:latin typeface="Tahoma" pitchFamily="34" charset="0"/>
              </a:rPr>
              <a:t>k =  n</a:t>
            </a:r>
            <a:r>
              <a:rPr lang="en-US" altLang="en-US" sz="2800" baseline="-25000" dirty="0">
                <a:latin typeface="Tahoma" pitchFamily="34" charset="0"/>
              </a:rPr>
              <a:t>s</a:t>
            </a:r>
            <a:r>
              <a:rPr lang="en-US" altLang="en-US" sz="2800" dirty="0">
                <a:latin typeface="Tahoma" pitchFamily="34" charset="0"/>
              </a:rPr>
              <a:t>/n</a:t>
            </a:r>
            <a:r>
              <a:rPr lang="en-US" altLang="en-US" sz="2800" baseline="-25000" dirty="0">
                <a:latin typeface="Tahoma" pitchFamily="34" charset="0"/>
              </a:rPr>
              <a:t>m</a:t>
            </a:r>
            <a:r>
              <a:rPr lang="en-US" altLang="en-US" sz="2800" dirty="0">
                <a:latin typeface="Tahoma" pitchFamily="34" charset="0"/>
              </a:rPr>
              <a:t> where n = moles of </a:t>
            </a:r>
            <a:r>
              <a:rPr lang="en-US" altLang="en-US" sz="2800" dirty="0" err="1">
                <a:latin typeface="Tahoma" pitchFamily="34" charset="0"/>
              </a:rPr>
              <a:t>analyte</a:t>
            </a:r>
            <a:r>
              <a:rPr lang="en-US" altLang="en-US" sz="2800" dirty="0">
                <a:latin typeface="Tahoma" pitchFamily="34" charset="0"/>
              </a:rPr>
              <a:t> (in stationary and mobile phases)</a:t>
            </a:r>
          </a:p>
          <a:p>
            <a:r>
              <a:rPr lang="en-US" altLang="en-US" sz="2800" dirty="0">
                <a:latin typeface="Tahoma" pitchFamily="34" charset="0"/>
              </a:rPr>
              <a:t>k is used because it is easily </a:t>
            </a:r>
            <a:r>
              <a:rPr lang="en-US" altLang="en-US" sz="2800" dirty="0" smtClean="0">
                <a:latin typeface="Tahoma" pitchFamily="34" charset="0"/>
              </a:rPr>
              <a:t>measured</a:t>
            </a:r>
          </a:p>
          <a:p>
            <a:endParaRPr lang="en-US" altLang="en-US" sz="2400" dirty="0">
              <a:latin typeface="Tahoma" pitchFamily="34" charset="0"/>
            </a:endParaRPr>
          </a:p>
          <a:p>
            <a:endParaRPr lang="en-US" altLang="en-US" sz="2400" dirty="0">
              <a:latin typeface="Tahoma" pitchFamily="34" charset="0"/>
            </a:endParaRPr>
          </a:p>
          <a:p>
            <a:pPr>
              <a:buFontTx/>
              <a:buNone/>
            </a:pPr>
            <a:r>
              <a:rPr lang="en-US" altLang="en-US" sz="2000" dirty="0">
                <a:latin typeface="Tahoma" pitchFamily="34" charset="0"/>
              </a:rPr>
              <a:t>	</a:t>
            </a:r>
            <a:r>
              <a:rPr lang="en-US" altLang="en-US" sz="2000" dirty="0" err="1">
                <a:latin typeface="Tahoma" pitchFamily="34" charset="0"/>
              </a:rPr>
              <a:t>t</a:t>
            </a:r>
            <a:r>
              <a:rPr lang="en-US" altLang="en-US" sz="2000" baseline="-25000" dirty="0" err="1">
                <a:latin typeface="Tahoma" pitchFamily="34" charset="0"/>
              </a:rPr>
              <a:t>r</a:t>
            </a:r>
            <a:r>
              <a:rPr lang="en-US" altLang="en-US" sz="2000" dirty="0">
                <a:latin typeface="Tahoma" pitchFamily="34" charset="0"/>
              </a:rPr>
              <a:t> = retention time = total time spent on column</a:t>
            </a:r>
          </a:p>
          <a:p>
            <a:pPr>
              <a:buFontTx/>
              <a:buNone/>
            </a:pPr>
            <a:r>
              <a:rPr lang="en-US" altLang="en-US" sz="2000" dirty="0">
                <a:latin typeface="Tahoma" pitchFamily="34" charset="0"/>
              </a:rPr>
              <a:t>	t</a:t>
            </a:r>
            <a:r>
              <a:rPr lang="en-US" altLang="en-US" sz="2000" baseline="-25000" dirty="0">
                <a:latin typeface="Tahoma" pitchFamily="34" charset="0"/>
              </a:rPr>
              <a:t>m</a:t>
            </a:r>
            <a:r>
              <a:rPr lang="en-US" altLang="en-US" sz="2000" dirty="0">
                <a:latin typeface="Tahoma" pitchFamily="34" charset="0"/>
              </a:rPr>
              <a:t> = time required for mobile phase to flow through column (every compound spends the same time in the mobile phase)</a:t>
            </a:r>
          </a:p>
          <a:p>
            <a:pPr marL="0" indent="0">
              <a:buNone/>
            </a:pPr>
            <a:endParaRPr lang="en-US" altLang="en-US" sz="2800" dirty="0">
              <a:latin typeface="Tahoma" pitchFamily="34" charset="0"/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3845931"/>
              </p:ext>
            </p:extLst>
          </p:nvPr>
        </p:nvGraphicFramePr>
        <p:xfrm>
          <a:off x="1600200" y="4572000"/>
          <a:ext cx="396240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4" imgW="2273300" imgH="431800" progId="Equation.3">
                  <p:embed/>
                </p:oleObj>
              </mc:Choice>
              <mc:Fallback>
                <p:oleObj name="Equation" r:id="rId4" imgW="2273300" imgH="431800" progId="Equation.3">
                  <p:embed/>
                  <p:pic>
                    <p:nvPicPr>
                      <p:cNvPr id="12800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572000"/>
                        <a:ext cx="3962400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1141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1143000"/>
          </a:xfrm>
        </p:spPr>
        <p:txBody>
          <a:bodyPr/>
          <a:lstStyle/>
          <a:p>
            <a:pPr eaLnBrk="1" hangingPunct="1"/>
            <a:r>
              <a:rPr lang="en-US" sz="4800" dirty="0">
                <a:latin typeface="Tahoma" pitchFamily="34" charset="0"/>
              </a:rPr>
              <a:t>Chromatography</a:t>
            </a:r>
            <a:r>
              <a:rPr lang="en-US" sz="4000" dirty="0">
                <a:latin typeface="Tahoma" pitchFamily="34" charset="0"/>
              </a:rPr>
              <a:t/>
            </a:r>
            <a:br>
              <a:rPr lang="en-US" sz="4000" dirty="0">
                <a:latin typeface="Tahoma" pitchFamily="34" charset="0"/>
              </a:rPr>
            </a:br>
            <a:r>
              <a:rPr lang="en-US" sz="4000" dirty="0">
                <a:latin typeface="Tahoma" pitchFamily="34" charset="0"/>
              </a:rPr>
              <a:t> </a:t>
            </a:r>
            <a:r>
              <a:rPr lang="en-US" sz="3600" dirty="0">
                <a:latin typeface="Tahoma" pitchFamily="34" charset="0"/>
              </a:rPr>
              <a:t>More on Stationary Phases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762000" y="2133600"/>
            <a:ext cx="1219200" cy="1219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871538" y="2243138"/>
            <a:ext cx="968375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968375" y="2374900"/>
            <a:ext cx="773113" cy="7604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85800" y="1447800"/>
            <a:ext cx="281940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15000"/>
              </a:spcBef>
            </a:pPr>
            <a:r>
              <a:rPr lang="en-US" sz="1600">
                <a:latin typeface="Tahoma" pitchFamily="34" charset="0"/>
              </a:rPr>
              <a:t>Open Tubular</a:t>
            </a:r>
          </a:p>
          <a:p>
            <a:pPr>
              <a:spcBef>
                <a:spcPct val="15000"/>
              </a:spcBef>
            </a:pPr>
            <a:r>
              <a:rPr lang="en-US" sz="1600">
                <a:latin typeface="Tahoma" pitchFamily="34" charset="0"/>
              </a:rPr>
              <a:t>(end on, cross section view)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319338" y="2471738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Column Wall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H="1">
            <a:off x="1938338" y="2624138"/>
            <a:ext cx="381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090738" y="3157538"/>
            <a:ext cx="182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Mobile phase</a:t>
            </a: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 flipV="1">
            <a:off x="1404938" y="2852738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2166938" y="3690938"/>
            <a:ext cx="1905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Stationary phase (wall coating)</a:t>
            </a:r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 flipH="1" flipV="1">
            <a:off x="1328738" y="3157538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4876800" y="2133600"/>
            <a:ext cx="2057400" cy="762000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14"/>
          <p:cNvSpPr>
            <a:spLocks noChangeArrowheads="1"/>
          </p:cNvSpPr>
          <p:nvPr/>
        </p:nvSpPr>
        <p:spPr bwMode="auto">
          <a:xfrm>
            <a:off x="4953000" y="2667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Oval 15"/>
          <p:cNvSpPr>
            <a:spLocks noChangeArrowheads="1"/>
          </p:cNvSpPr>
          <p:nvPr/>
        </p:nvSpPr>
        <p:spPr bwMode="auto">
          <a:xfrm>
            <a:off x="4876800" y="2514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6"/>
          <p:cNvSpPr>
            <a:spLocks noChangeArrowheads="1"/>
          </p:cNvSpPr>
          <p:nvPr/>
        </p:nvSpPr>
        <p:spPr bwMode="auto">
          <a:xfrm>
            <a:off x="5029200" y="2514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17"/>
          <p:cNvSpPr>
            <a:spLocks noChangeArrowheads="1"/>
          </p:cNvSpPr>
          <p:nvPr/>
        </p:nvSpPr>
        <p:spPr bwMode="auto">
          <a:xfrm>
            <a:off x="4953000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Oval 18"/>
          <p:cNvSpPr>
            <a:spLocks noChangeArrowheads="1"/>
          </p:cNvSpPr>
          <p:nvPr/>
        </p:nvSpPr>
        <p:spPr bwMode="auto">
          <a:xfrm>
            <a:off x="5105400" y="2667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19"/>
          <p:cNvSpPr>
            <a:spLocks noChangeArrowheads="1"/>
          </p:cNvSpPr>
          <p:nvPr/>
        </p:nvSpPr>
        <p:spPr bwMode="auto">
          <a:xfrm>
            <a:off x="5105400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Oval 20"/>
          <p:cNvSpPr>
            <a:spLocks noChangeArrowheads="1"/>
          </p:cNvSpPr>
          <p:nvPr/>
        </p:nvSpPr>
        <p:spPr bwMode="auto">
          <a:xfrm>
            <a:off x="5029200" y="2209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Oval 21"/>
          <p:cNvSpPr>
            <a:spLocks noChangeArrowheads="1"/>
          </p:cNvSpPr>
          <p:nvPr/>
        </p:nvSpPr>
        <p:spPr bwMode="auto">
          <a:xfrm>
            <a:off x="4876800" y="21558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4800600" y="1524000"/>
            <a:ext cx="3429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Packed column (side view) (e.g. Silica in normal phase HPLC)</a:t>
            </a: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5181600" y="3124200"/>
            <a:ext cx="32766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Packing Material</a:t>
            </a:r>
          </a:p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Stationary phase is outer surface</a:t>
            </a:r>
          </a:p>
        </p:txBody>
      </p:sp>
      <p:sp>
        <p:nvSpPr>
          <p:cNvPr id="26" name="Line 24"/>
          <p:cNvSpPr>
            <a:spLocks noChangeShapeType="1"/>
          </p:cNvSpPr>
          <p:nvPr/>
        </p:nvSpPr>
        <p:spPr bwMode="auto">
          <a:xfrm flipH="1" flipV="1">
            <a:off x="5029200" y="27432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" name="Rectangle 25"/>
          <p:cNvSpPr>
            <a:spLocks noChangeArrowheads="1"/>
          </p:cNvSpPr>
          <p:nvPr/>
        </p:nvSpPr>
        <p:spPr bwMode="auto">
          <a:xfrm>
            <a:off x="4876800" y="5105400"/>
            <a:ext cx="2057400" cy="762000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Oval 26"/>
          <p:cNvSpPr>
            <a:spLocks noChangeArrowheads="1"/>
          </p:cNvSpPr>
          <p:nvPr/>
        </p:nvSpPr>
        <p:spPr bwMode="auto">
          <a:xfrm>
            <a:off x="4953000" y="56388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Oval 27"/>
          <p:cNvSpPr>
            <a:spLocks noChangeArrowheads="1"/>
          </p:cNvSpPr>
          <p:nvPr/>
        </p:nvSpPr>
        <p:spPr bwMode="auto">
          <a:xfrm>
            <a:off x="4876800" y="54864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Oval 28"/>
          <p:cNvSpPr>
            <a:spLocks noChangeArrowheads="1"/>
          </p:cNvSpPr>
          <p:nvPr/>
        </p:nvSpPr>
        <p:spPr bwMode="auto">
          <a:xfrm>
            <a:off x="5029200" y="54864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Oval 29"/>
          <p:cNvSpPr>
            <a:spLocks noChangeArrowheads="1"/>
          </p:cNvSpPr>
          <p:nvPr/>
        </p:nvSpPr>
        <p:spPr bwMode="auto">
          <a:xfrm>
            <a:off x="4953000" y="53340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Oval 30"/>
          <p:cNvSpPr>
            <a:spLocks noChangeArrowheads="1"/>
          </p:cNvSpPr>
          <p:nvPr/>
        </p:nvSpPr>
        <p:spPr bwMode="auto">
          <a:xfrm>
            <a:off x="5105400" y="56388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Oval 31"/>
          <p:cNvSpPr>
            <a:spLocks noChangeArrowheads="1"/>
          </p:cNvSpPr>
          <p:nvPr/>
        </p:nvSpPr>
        <p:spPr bwMode="auto">
          <a:xfrm>
            <a:off x="5105400" y="53340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Oval 32"/>
          <p:cNvSpPr>
            <a:spLocks noChangeArrowheads="1"/>
          </p:cNvSpPr>
          <p:nvPr/>
        </p:nvSpPr>
        <p:spPr bwMode="auto">
          <a:xfrm>
            <a:off x="5029200" y="51816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Oval 33"/>
          <p:cNvSpPr>
            <a:spLocks noChangeArrowheads="1"/>
          </p:cNvSpPr>
          <p:nvPr/>
        </p:nvSpPr>
        <p:spPr bwMode="auto">
          <a:xfrm>
            <a:off x="4876800" y="5127625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Text Box 34"/>
          <p:cNvSpPr txBox="1">
            <a:spLocks noChangeArrowheads="1"/>
          </p:cNvSpPr>
          <p:nvPr/>
        </p:nvSpPr>
        <p:spPr bwMode="auto">
          <a:xfrm>
            <a:off x="4724400" y="4419600"/>
            <a:ext cx="2971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Bonded phase (liquid-like)</a:t>
            </a:r>
          </a:p>
        </p:txBody>
      </p:sp>
      <p:sp>
        <p:nvSpPr>
          <p:cNvPr id="37" name="Oval 35"/>
          <p:cNvSpPr>
            <a:spLocks noChangeArrowheads="1"/>
          </p:cNvSpPr>
          <p:nvPr/>
        </p:nvSpPr>
        <p:spPr bwMode="auto">
          <a:xfrm>
            <a:off x="3048000" y="4876800"/>
            <a:ext cx="914400" cy="914400"/>
          </a:xfrm>
          <a:prstGeom prst="ellipse">
            <a:avLst/>
          </a:prstGeom>
          <a:solidFill>
            <a:schemeClr val="accent1"/>
          </a:solidFill>
          <a:ln w="635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Line 36"/>
          <p:cNvSpPr>
            <a:spLocks noChangeShapeType="1"/>
          </p:cNvSpPr>
          <p:nvPr/>
        </p:nvSpPr>
        <p:spPr bwMode="auto">
          <a:xfrm flipH="1" flipV="1">
            <a:off x="3657600" y="4876800"/>
            <a:ext cx="1295400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Line 37"/>
          <p:cNvSpPr>
            <a:spLocks noChangeShapeType="1"/>
          </p:cNvSpPr>
          <p:nvPr/>
        </p:nvSpPr>
        <p:spPr bwMode="auto">
          <a:xfrm flipH="1">
            <a:off x="3581400" y="5257800"/>
            <a:ext cx="1371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Text Box 38"/>
          <p:cNvSpPr txBox="1">
            <a:spLocks noChangeArrowheads="1"/>
          </p:cNvSpPr>
          <p:nvPr/>
        </p:nvSpPr>
        <p:spPr bwMode="auto">
          <a:xfrm>
            <a:off x="2667000" y="4419600"/>
            <a:ext cx="182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Expanded View</a:t>
            </a:r>
          </a:p>
        </p:txBody>
      </p:sp>
      <p:sp>
        <p:nvSpPr>
          <p:cNvPr id="41" name="Text Box 39"/>
          <p:cNvSpPr txBox="1">
            <a:spLocks noChangeArrowheads="1"/>
          </p:cNvSpPr>
          <p:nvPr/>
        </p:nvSpPr>
        <p:spPr bwMode="auto">
          <a:xfrm>
            <a:off x="457200" y="4953000"/>
            <a:ext cx="236220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Stationary Phase</a:t>
            </a:r>
          </a:p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Chemically bonded to packing material </a:t>
            </a:r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 flipV="1">
            <a:off x="2133600" y="5029200"/>
            <a:ext cx="1023938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" name="Text Box 41"/>
          <p:cNvSpPr txBox="1">
            <a:spLocks noChangeArrowheads="1"/>
          </p:cNvSpPr>
          <p:nvPr/>
        </p:nvSpPr>
        <p:spPr bwMode="auto">
          <a:xfrm>
            <a:off x="2362200" y="6096000"/>
            <a:ext cx="2057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Packing Material</a:t>
            </a:r>
          </a:p>
        </p:txBody>
      </p:sp>
      <p:sp>
        <p:nvSpPr>
          <p:cNvPr id="44" name="Line 42"/>
          <p:cNvSpPr>
            <a:spLocks noChangeShapeType="1"/>
          </p:cNvSpPr>
          <p:nvPr/>
        </p:nvSpPr>
        <p:spPr bwMode="auto">
          <a:xfrm flipV="1">
            <a:off x="3200400" y="53340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" name="Freeform 46"/>
          <p:cNvSpPr>
            <a:spLocks/>
          </p:cNvSpPr>
          <p:nvPr/>
        </p:nvSpPr>
        <p:spPr bwMode="auto">
          <a:xfrm>
            <a:off x="7239000" y="4038600"/>
            <a:ext cx="1371600" cy="2286000"/>
          </a:xfrm>
          <a:custGeom>
            <a:avLst/>
            <a:gdLst>
              <a:gd name="T0" fmla="*/ 0 w 864"/>
              <a:gd name="T1" fmla="*/ 2147483647 h 1440"/>
              <a:gd name="T2" fmla="*/ 120967515 w 864"/>
              <a:gd name="T3" fmla="*/ 2147483647 h 1440"/>
              <a:gd name="T4" fmla="*/ 483870062 w 864"/>
              <a:gd name="T5" fmla="*/ 1572577364 h 1440"/>
              <a:gd name="T6" fmla="*/ 967740123 w 864"/>
              <a:gd name="T7" fmla="*/ 846772610 h 1440"/>
              <a:gd name="T8" fmla="*/ 1693545315 w 864"/>
              <a:gd name="T9" fmla="*/ 241935017 h 1440"/>
              <a:gd name="T10" fmla="*/ 2147483647 w 864"/>
              <a:gd name="T11" fmla="*/ 0 h 14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864"/>
              <a:gd name="T19" fmla="*/ 0 h 1440"/>
              <a:gd name="T20" fmla="*/ 864 w 864"/>
              <a:gd name="T21" fmla="*/ 1440 h 144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864" h="1440">
                <a:moveTo>
                  <a:pt x="0" y="1440"/>
                </a:moveTo>
                <a:cubicBezTo>
                  <a:pt x="8" y="1292"/>
                  <a:pt x="16" y="1144"/>
                  <a:pt x="48" y="1008"/>
                </a:cubicBezTo>
                <a:cubicBezTo>
                  <a:pt x="80" y="872"/>
                  <a:pt x="136" y="736"/>
                  <a:pt x="192" y="624"/>
                </a:cubicBezTo>
                <a:cubicBezTo>
                  <a:pt x="248" y="512"/>
                  <a:pt x="304" y="424"/>
                  <a:pt x="384" y="336"/>
                </a:cubicBezTo>
                <a:cubicBezTo>
                  <a:pt x="464" y="248"/>
                  <a:pt x="592" y="152"/>
                  <a:pt x="672" y="96"/>
                </a:cubicBezTo>
                <a:cubicBezTo>
                  <a:pt x="752" y="40"/>
                  <a:pt x="832" y="16"/>
                  <a:pt x="86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" name="Freeform 47"/>
          <p:cNvSpPr>
            <a:spLocks/>
          </p:cNvSpPr>
          <p:nvPr/>
        </p:nvSpPr>
        <p:spPr bwMode="auto">
          <a:xfrm>
            <a:off x="7392988" y="5078413"/>
            <a:ext cx="1057275" cy="736600"/>
          </a:xfrm>
          <a:custGeom>
            <a:avLst/>
            <a:gdLst>
              <a:gd name="T0" fmla="*/ 0 w 666"/>
              <a:gd name="T1" fmla="*/ 491431332 h 464"/>
              <a:gd name="T2" fmla="*/ 347781534 w 666"/>
              <a:gd name="T3" fmla="*/ 559474739 h 464"/>
              <a:gd name="T4" fmla="*/ 559474681 w 666"/>
              <a:gd name="T5" fmla="*/ 700603452 h 464"/>
              <a:gd name="T6" fmla="*/ 609877787 w 666"/>
              <a:gd name="T7" fmla="*/ 803930624 h 464"/>
              <a:gd name="T8" fmla="*/ 733366192 w 666"/>
              <a:gd name="T9" fmla="*/ 839213001 h 464"/>
              <a:gd name="T10" fmla="*/ 1186992762 w 666"/>
              <a:gd name="T11" fmla="*/ 945059536 h 464"/>
              <a:gd name="T12" fmla="*/ 1328123048 w 666"/>
              <a:gd name="T13" fmla="*/ 1033264188 h 464"/>
              <a:gd name="T14" fmla="*/ 1381045516 w 666"/>
              <a:gd name="T15" fmla="*/ 1083667299 h 464"/>
              <a:gd name="T16" fmla="*/ 1519654852 w 666"/>
              <a:gd name="T17" fmla="*/ 1118949477 h 464"/>
              <a:gd name="T18" fmla="*/ 1678424241 w 666"/>
              <a:gd name="T19" fmla="*/ 1083667299 h 464"/>
              <a:gd name="T20" fmla="*/ 1572577320 w 666"/>
              <a:gd name="T21" fmla="*/ 821570920 h 464"/>
              <a:gd name="T22" fmla="*/ 1416327690 w 666"/>
              <a:gd name="T23" fmla="*/ 718245334 h 464"/>
              <a:gd name="T24" fmla="*/ 1310481166 w 666"/>
              <a:gd name="T25" fmla="*/ 630039095 h 464"/>
              <a:gd name="T26" fmla="*/ 942538489 w 666"/>
              <a:gd name="T27" fmla="*/ 367942815 h 464"/>
              <a:gd name="T28" fmla="*/ 506550625 w 666"/>
              <a:gd name="T29" fmla="*/ 211693169 h 464"/>
              <a:gd name="T30" fmla="*/ 365423415 w 666"/>
              <a:gd name="T31" fmla="*/ 105846584 h 464"/>
              <a:gd name="T32" fmla="*/ 330141241 w 666"/>
              <a:gd name="T33" fmla="*/ 52924086 h 464"/>
              <a:gd name="T34" fmla="*/ 226814079 w 666"/>
              <a:gd name="T35" fmla="*/ 17641889 h 464"/>
              <a:gd name="T36" fmla="*/ 209173785 w 666"/>
              <a:gd name="T37" fmla="*/ 0 h 46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666"/>
              <a:gd name="T58" fmla="*/ 0 h 464"/>
              <a:gd name="T59" fmla="*/ 666 w 666"/>
              <a:gd name="T60" fmla="*/ 464 h 46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666" h="464">
                <a:moveTo>
                  <a:pt x="0" y="195"/>
                </a:moveTo>
                <a:cubicBezTo>
                  <a:pt x="47" y="203"/>
                  <a:pt x="93" y="206"/>
                  <a:pt x="138" y="222"/>
                </a:cubicBezTo>
                <a:cubicBezTo>
                  <a:pt x="165" y="249"/>
                  <a:pt x="192" y="258"/>
                  <a:pt x="222" y="278"/>
                </a:cubicBezTo>
                <a:cubicBezTo>
                  <a:pt x="230" y="291"/>
                  <a:pt x="231" y="308"/>
                  <a:pt x="242" y="319"/>
                </a:cubicBezTo>
                <a:cubicBezTo>
                  <a:pt x="245" y="322"/>
                  <a:pt x="291" y="333"/>
                  <a:pt x="291" y="333"/>
                </a:cubicBezTo>
                <a:cubicBezTo>
                  <a:pt x="363" y="355"/>
                  <a:pt x="394" y="368"/>
                  <a:pt x="471" y="375"/>
                </a:cubicBezTo>
                <a:cubicBezTo>
                  <a:pt x="498" y="384"/>
                  <a:pt x="500" y="401"/>
                  <a:pt x="527" y="410"/>
                </a:cubicBezTo>
                <a:cubicBezTo>
                  <a:pt x="534" y="417"/>
                  <a:pt x="539" y="426"/>
                  <a:pt x="548" y="430"/>
                </a:cubicBezTo>
                <a:cubicBezTo>
                  <a:pt x="565" y="438"/>
                  <a:pt x="603" y="444"/>
                  <a:pt x="603" y="444"/>
                </a:cubicBezTo>
                <a:cubicBezTo>
                  <a:pt x="633" y="464"/>
                  <a:pt x="646" y="460"/>
                  <a:pt x="666" y="430"/>
                </a:cubicBezTo>
                <a:cubicBezTo>
                  <a:pt x="658" y="390"/>
                  <a:pt x="666" y="340"/>
                  <a:pt x="624" y="326"/>
                </a:cubicBezTo>
                <a:cubicBezTo>
                  <a:pt x="603" y="306"/>
                  <a:pt x="584" y="303"/>
                  <a:pt x="562" y="285"/>
                </a:cubicBezTo>
                <a:cubicBezTo>
                  <a:pt x="508" y="240"/>
                  <a:pt x="572" y="285"/>
                  <a:pt x="520" y="250"/>
                </a:cubicBezTo>
                <a:cubicBezTo>
                  <a:pt x="490" y="205"/>
                  <a:pt x="427" y="164"/>
                  <a:pt x="374" y="146"/>
                </a:cubicBezTo>
                <a:cubicBezTo>
                  <a:pt x="324" y="111"/>
                  <a:pt x="259" y="101"/>
                  <a:pt x="201" y="84"/>
                </a:cubicBezTo>
                <a:cubicBezTo>
                  <a:pt x="185" y="60"/>
                  <a:pt x="173" y="51"/>
                  <a:pt x="145" y="42"/>
                </a:cubicBezTo>
                <a:cubicBezTo>
                  <a:pt x="140" y="35"/>
                  <a:pt x="138" y="26"/>
                  <a:pt x="131" y="21"/>
                </a:cubicBezTo>
                <a:cubicBezTo>
                  <a:pt x="119" y="13"/>
                  <a:pt x="100" y="17"/>
                  <a:pt x="90" y="7"/>
                </a:cubicBezTo>
                <a:cubicBezTo>
                  <a:pt x="88" y="5"/>
                  <a:pt x="85" y="2"/>
                  <a:pt x="83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" name="Freeform 48"/>
          <p:cNvSpPr>
            <a:spLocks/>
          </p:cNvSpPr>
          <p:nvPr/>
        </p:nvSpPr>
        <p:spPr bwMode="auto">
          <a:xfrm>
            <a:off x="7799388" y="4638675"/>
            <a:ext cx="903287" cy="825500"/>
          </a:xfrm>
          <a:custGeom>
            <a:avLst/>
            <a:gdLst>
              <a:gd name="T0" fmla="*/ 0 w 569"/>
              <a:gd name="T1" fmla="*/ 0 h 520"/>
              <a:gd name="T2" fmla="*/ 262096092 w 569"/>
              <a:gd name="T3" fmla="*/ 50403114 h 520"/>
              <a:gd name="T4" fmla="*/ 297378245 w 569"/>
              <a:gd name="T5" fmla="*/ 103325589 h 520"/>
              <a:gd name="T6" fmla="*/ 350300680 w 569"/>
              <a:gd name="T7" fmla="*/ 262096226 h 520"/>
              <a:gd name="T8" fmla="*/ 385582833 w 569"/>
              <a:gd name="T9" fmla="*/ 400703961 h 520"/>
              <a:gd name="T10" fmla="*/ 438506955 w 569"/>
              <a:gd name="T11" fmla="*/ 418345940 h 520"/>
              <a:gd name="T12" fmla="*/ 630038642 w 569"/>
              <a:gd name="T13" fmla="*/ 577114915 h 520"/>
              <a:gd name="T14" fmla="*/ 665320795 w 569"/>
              <a:gd name="T15" fmla="*/ 627518016 h 520"/>
              <a:gd name="T16" fmla="*/ 718243230 w 569"/>
              <a:gd name="T17" fmla="*/ 645159896 h 520"/>
              <a:gd name="T18" fmla="*/ 788807536 w 569"/>
              <a:gd name="T19" fmla="*/ 715724237 h 520"/>
              <a:gd name="T20" fmla="*/ 1050903727 w 569"/>
              <a:gd name="T21" fmla="*/ 1066025196 h 520"/>
              <a:gd name="T22" fmla="*/ 1118948672 w 569"/>
              <a:gd name="T23" fmla="*/ 1154231417 h 520"/>
              <a:gd name="T24" fmla="*/ 1136588955 w 569"/>
              <a:gd name="T25" fmla="*/ 1204634519 h 520"/>
              <a:gd name="T26" fmla="*/ 1433967100 w 569"/>
              <a:gd name="T27" fmla="*/ 1310481032 h 52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569"/>
              <a:gd name="T43" fmla="*/ 0 h 520"/>
              <a:gd name="T44" fmla="*/ 569 w 569"/>
              <a:gd name="T45" fmla="*/ 520 h 52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569" h="520">
                <a:moveTo>
                  <a:pt x="0" y="0"/>
                </a:moveTo>
                <a:cubicBezTo>
                  <a:pt x="36" y="6"/>
                  <a:pt x="68" y="15"/>
                  <a:pt x="104" y="20"/>
                </a:cubicBezTo>
                <a:cubicBezTo>
                  <a:pt x="109" y="27"/>
                  <a:pt x="115" y="33"/>
                  <a:pt x="118" y="41"/>
                </a:cubicBezTo>
                <a:cubicBezTo>
                  <a:pt x="127" y="61"/>
                  <a:pt x="134" y="83"/>
                  <a:pt x="139" y="104"/>
                </a:cubicBezTo>
                <a:cubicBezTo>
                  <a:pt x="144" y="122"/>
                  <a:pt x="135" y="153"/>
                  <a:pt x="153" y="159"/>
                </a:cubicBezTo>
                <a:cubicBezTo>
                  <a:pt x="160" y="161"/>
                  <a:pt x="167" y="164"/>
                  <a:pt x="174" y="166"/>
                </a:cubicBezTo>
                <a:cubicBezTo>
                  <a:pt x="192" y="193"/>
                  <a:pt x="219" y="219"/>
                  <a:pt x="250" y="229"/>
                </a:cubicBezTo>
                <a:cubicBezTo>
                  <a:pt x="255" y="236"/>
                  <a:pt x="258" y="244"/>
                  <a:pt x="264" y="249"/>
                </a:cubicBezTo>
                <a:cubicBezTo>
                  <a:pt x="270" y="254"/>
                  <a:pt x="280" y="251"/>
                  <a:pt x="285" y="256"/>
                </a:cubicBezTo>
                <a:cubicBezTo>
                  <a:pt x="322" y="293"/>
                  <a:pt x="257" y="265"/>
                  <a:pt x="313" y="284"/>
                </a:cubicBezTo>
                <a:cubicBezTo>
                  <a:pt x="344" y="332"/>
                  <a:pt x="370" y="391"/>
                  <a:pt x="417" y="423"/>
                </a:cubicBezTo>
                <a:cubicBezTo>
                  <a:pt x="434" y="474"/>
                  <a:pt x="410" y="415"/>
                  <a:pt x="444" y="458"/>
                </a:cubicBezTo>
                <a:cubicBezTo>
                  <a:pt x="448" y="464"/>
                  <a:pt x="447" y="472"/>
                  <a:pt x="451" y="478"/>
                </a:cubicBezTo>
                <a:cubicBezTo>
                  <a:pt x="479" y="519"/>
                  <a:pt x="524" y="520"/>
                  <a:pt x="569" y="52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Freeform 49"/>
          <p:cNvSpPr>
            <a:spLocks/>
          </p:cNvSpPr>
          <p:nvPr/>
        </p:nvSpPr>
        <p:spPr bwMode="auto">
          <a:xfrm>
            <a:off x="8388350" y="4824413"/>
            <a:ext cx="303213" cy="376237"/>
          </a:xfrm>
          <a:custGeom>
            <a:avLst/>
            <a:gdLst>
              <a:gd name="T0" fmla="*/ 481351476 w 191"/>
              <a:gd name="T1" fmla="*/ 597275488 h 237"/>
              <a:gd name="T2" fmla="*/ 325101481 w 191"/>
              <a:gd name="T3" fmla="*/ 385582600 h 237"/>
              <a:gd name="T4" fmla="*/ 219254778 w 191"/>
              <a:gd name="T5" fmla="*/ 317539283 h 237"/>
              <a:gd name="T6" fmla="*/ 183972494 w 191"/>
              <a:gd name="T7" fmla="*/ 264615292 h 237"/>
              <a:gd name="T8" fmla="*/ 133569302 w 191"/>
              <a:gd name="T9" fmla="*/ 229333160 h 237"/>
              <a:gd name="T10" fmla="*/ 45362885 w 191"/>
              <a:gd name="T11" fmla="*/ 70564288 h 237"/>
              <a:gd name="T12" fmla="*/ 27722562 w 191"/>
              <a:gd name="T13" fmla="*/ 20161224 h 237"/>
              <a:gd name="T14" fmla="*/ 115927391 w 191"/>
              <a:gd name="T15" fmla="*/ 2519359 h 237"/>
              <a:gd name="T16" fmla="*/ 254537013 w 191"/>
              <a:gd name="T17" fmla="*/ 35282144 h 237"/>
              <a:gd name="T18" fmla="*/ 481351476 w 191"/>
              <a:gd name="T19" fmla="*/ 35282144 h 23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91"/>
              <a:gd name="T31" fmla="*/ 0 h 237"/>
              <a:gd name="T32" fmla="*/ 191 w 191"/>
              <a:gd name="T33" fmla="*/ 237 h 23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91" h="237">
                <a:moveTo>
                  <a:pt x="191" y="237"/>
                </a:moveTo>
                <a:cubicBezTo>
                  <a:pt x="172" y="217"/>
                  <a:pt x="144" y="163"/>
                  <a:pt x="129" y="153"/>
                </a:cubicBezTo>
                <a:cubicBezTo>
                  <a:pt x="115" y="144"/>
                  <a:pt x="87" y="126"/>
                  <a:pt x="87" y="126"/>
                </a:cubicBezTo>
                <a:cubicBezTo>
                  <a:pt x="82" y="119"/>
                  <a:pt x="79" y="111"/>
                  <a:pt x="73" y="105"/>
                </a:cubicBezTo>
                <a:cubicBezTo>
                  <a:pt x="67" y="99"/>
                  <a:pt x="57" y="98"/>
                  <a:pt x="53" y="91"/>
                </a:cubicBezTo>
                <a:cubicBezTo>
                  <a:pt x="0" y="4"/>
                  <a:pt x="73" y="83"/>
                  <a:pt x="18" y="28"/>
                </a:cubicBezTo>
                <a:cubicBezTo>
                  <a:pt x="16" y="21"/>
                  <a:pt x="6" y="13"/>
                  <a:pt x="11" y="8"/>
                </a:cubicBezTo>
                <a:cubicBezTo>
                  <a:pt x="20" y="0"/>
                  <a:pt x="34" y="1"/>
                  <a:pt x="46" y="1"/>
                </a:cubicBezTo>
                <a:cubicBezTo>
                  <a:pt x="149" y="1"/>
                  <a:pt x="30" y="10"/>
                  <a:pt x="101" y="14"/>
                </a:cubicBezTo>
                <a:cubicBezTo>
                  <a:pt x="131" y="16"/>
                  <a:pt x="161" y="14"/>
                  <a:pt x="191" y="1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" name="Freeform 50"/>
          <p:cNvSpPr>
            <a:spLocks/>
          </p:cNvSpPr>
          <p:nvPr/>
        </p:nvSpPr>
        <p:spPr bwMode="auto">
          <a:xfrm>
            <a:off x="8108950" y="4367213"/>
            <a:ext cx="582613" cy="249237"/>
          </a:xfrm>
          <a:custGeom>
            <a:avLst/>
            <a:gdLst>
              <a:gd name="T0" fmla="*/ 0 w 367"/>
              <a:gd name="T1" fmla="*/ 10080604 h 157"/>
              <a:gd name="T2" fmla="*/ 103327279 w 367"/>
              <a:gd name="T3" fmla="*/ 80644832 h 157"/>
              <a:gd name="T4" fmla="*/ 332660899 w 367"/>
              <a:gd name="T5" fmla="*/ 219252374 h 157"/>
              <a:gd name="T6" fmla="*/ 645160538 w 367"/>
              <a:gd name="T7" fmla="*/ 395662889 h 157"/>
              <a:gd name="T8" fmla="*/ 924899020 w 367"/>
              <a:gd name="T9" fmla="*/ 378022631 h 1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7"/>
              <a:gd name="T16" fmla="*/ 0 h 157"/>
              <a:gd name="T17" fmla="*/ 367 w 367"/>
              <a:gd name="T18" fmla="*/ 157 h 1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7" h="157">
                <a:moveTo>
                  <a:pt x="0" y="4"/>
                </a:moveTo>
                <a:cubicBezTo>
                  <a:pt x="49" y="17"/>
                  <a:pt x="9" y="0"/>
                  <a:pt x="41" y="32"/>
                </a:cubicBezTo>
                <a:cubicBezTo>
                  <a:pt x="66" y="57"/>
                  <a:pt x="99" y="76"/>
                  <a:pt x="132" y="87"/>
                </a:cubicBezTo>
                <a:cubicBezTo>
                  <a:pt x="172" y="114"/>
                  <a:pt x="210" y="141"/>
                  <a:pt x="256" y="157"/>
                </a:cubicBezTo>
                <a:cubicBezTo>
                  <a:pt x="305" y="141"/>
                  <a:pt x="270" y="150"/>
                  <a:pt x="367" y="1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" name="Freeform 52"/>
          <p:cNvSpPr>
            <a:spLocks/>
          </p:cNvSpPr>
          <p:nvPr/>
        </p:nvSpPr>
        <p:spPr bwMode="auto">
          <a:xfrm>
            <a:off x="7143750" y="4511675"/>
            <a:ext cx="1576388" cy="1844675"/>
          </a:xfrm>
          <a:custGeom>
            <a:avLst/>
            <a:gdLst>
              <a:gd name="T0" fmla="*/ 289818882 w 993"/>
              <a:gd name="T1" fmla="*/ 1738907876 h 1162"/>
              <a:gd name="T2" fmla="*/ 395665452 w 993"/>
              <a:gd name="T3" fmla="*/ 1476811339 h 1162"/>
              <a:gd name="T4" fmla="*/ 604837742 w 993"/>
              <a:gd name="T5" fmla="*/ 1512093511 h 1162"/>
              <a:gd name="T6" fmla="*/ 919858287 w 993"/>
              <a:gd name="T7" fmla="*/ 1617940030 h 1162"/>
              <a:gd name="T8" fmla="*/ 1270159237 w 993"/>
              <a:gd name="T9" fmla="*/ 1738907876 h 1162"/>
              <a:gd name="T10" fmla="*/ 1635582714 w 993"/>
              <a:gd name="T11" fmla="*/ 1862394686 h 1162"/>
              <a:gd name="T12" fmla="*/ 2074090329 w 993"/>
              <a:gd name="T13" fmla="*/ 2036286188 h 1162"/>
              <a:gd name="T14" fmla="*/ 1776711870 w 993"/>
              <a:gd name="T15" fmla="*/ 1565015977 h 1162"/>
              <a:gd name="T16" fmla="*/ 1635582714 w 993"/>
              <a:gd name="T17" fmla="*/ 1441529166 h 1162"/>
              <a:gd name="T18" fmla="*/ 1514615205 w 993"/>
              <a:gd name="T19" fmla="*/ 1320561717 h 1162"/>
              <a:gd name="T20" fmla="*/ 1199594857 w 993"/>
              <a:gd name="T21" fmla="*/ 1232355492 h 1162"/>
              <a:gd name="T22" fmla="*/ 1040825796 w 993"/>
              <a:gd name="T23" fmla="*/ 1161791146 h 1162"/>
              <a:gd name="T24" fmla="*/ 955140477 w 993"/>
              <a:gd name="T25" fmla="*/ 1076105870 h 1162"/>
              <a:gd name="T26" fmla="*/ 796369630 w 993"/>
              <a:gd name="T27" fmla="*/ 1005541524 h 1162"/>
              <a:gd name="T28" fmla="*/ 640119932 w 993"/>
              <a:gd name="T29" fmla="*/ 952619059 h 1162"/>
              <a:gd name="T30" fmla="*/ 534273362 w 993"/>
              <a:gd name="T31" fmla="*/ 796369239 h 1162"/>
              <a:gd name="T32" fmla="*/ 831651820 w 993"/>
              <a:gd name="T33" fmla="*/ 516631219 h 1162"/>
              <a:gd name="T34" fmla="*/ 902216399 w 993"/>
              <a:gd name="T35" fmla="*/ 287297791 h 1162"/>
              <a:gd name="T36" fmla="*/ 1320562366 w 993"/>
              <a:gd name="T37" fmla="*/ 287297791 h 1162"/>
              <a:gd name="T38" fmla="*/ 1496973316 w 993"/>
              <a:gd name="T39" fmla="*/ 725804893 h 1162"/>
              <a:gd name="T40" fmla="*/ 1759069982 w 993"/>
              <a:gd name="T41" fmla="*/ 814009531 h 1162"/>
              <a:gd name="T42" fmla="*/ 2091730630 w 993"/>
              <a:gd name="T43" fmla="*/ 1285279544 h 1162"/>
              <a:gd name="T44" fmla="*/ 2147483647 w 993"/>
              <a:gd name="T45" fmla="*/ 1512093511 h 1162"/>
              <a:gd name="T46" fmla="*/ 2147483647 w 993"/>
              <a:gd name="T47" fmla="*/ 1373485770 h 1162"/>
              <a:gd name="T48" fmla="*/ 2147483647 w 993"/>
              <a:gd name="T49" fmla="*/ 1285279544 h 1162"/>
              <a:gd name="T50" fmla="*/ 2109372519 w 993"/>
              <a:gd name="T51" fmla="*/ 1126508974 h 1162"/>
              <a:gd name="T52" fmla="*/ 1950601870 w 993"/>
              <a:gd name="T53" fmla="*/ 846772541 h 1162"/>
              <a:gd name="T54" fmla="*/ 1582658635 w 993"/>
              <a:gd name="T55" fmla="*/ 428426581 h 1162"/>
              <a:gd name="T56" fmla="*/ 1461691126 w 993"/>
              <a:gd name="T57" fmla="*/ 219252807 h 1162"/>
              <a:gd name="T58" fmla="*/ 972780779 w 993"/>
              <a:gd name="T59" fmla="*/ 95765922 h 1162"/>
              <a:gd name="T60" fmla="*/ 831651820 w 993"/>
              <a:gd name="T61" fmla="*/ 183970585 h 1162"/>
              <a:gd name="T62" fmla="*/ 693044010 w 993"/>
              <a:gd name="T63" fmla="*/ 340221844 h 1162"/>
              <a:gd name="T64" fmla="*/ 463708982 w 993"/>
              <a:gd name="T65" fmla="*/ 655240548 h 1162"/>
              <a:gd name="T66" fmla="*/ 884576097 w 993"/>
              <a:gd name="T67" fmla="*/ 1267637664 h 1162"/>
              <a:gd name="T68" fmla="*/ 1234877047 w 993"/>
              <a:gd name="T69" fmla="*/ 1320561717 h 1162"/>
              <a:gd name="T70" fmla="*/ 1811994060 w 993"/>
              <a:gd name="T71" fmla="*/ 1791830341 h 1162"/>
              <a:gd name="T72" fmla="*/ 1532255506 w 993"/>
              <a:gd name="T73" fmla="*/ 1688504772 h 1162"/>
              <a:gd name="T74" fmla="*/ 1058466097 w 993"/>
              <a:gd name="T75" fmla="*/ 1565015977 h 1162"/>
              <a:gd name="T76" fmla="*/ 866934209 w 993"/>
              <a:gd name="T77" fmla="*/ 1459171046 h 1162"/>
              <a:gd name="T78" fmla="*/ 498991172 w 993"/>
              <a:gd name="T79" fmla="*/ 1320561717 h 1162"/>
              <a:gd name="T80" fmla="*/ 201612564 w 993"/>
              <a:gd name="T81" fmla="*/ 1373485770 h 1162"/>
              <a:gd name="T82" fmla="*/ 183972263 w 993"/>
              <a:gd name="T83" fmla="*/ 1653222202 h 1162"/>
              <a:gd name="T84" fmla="*/ 45362828 w 993"/>
              <a:gd name="T85" fmla="*/ 2147483647 h 1162"/>
              <a:gd name="T86" fmla="*/ 148690073 w 993"/>
              <a:gd name="T87" fmla="*/ 2147483647 h 1162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993"/>
              <a:gd name="T133" fmla="*/ 0 h 1162"/>
              <a:gd name="T134" fmla="*/ 993 w 993"/>
              <a:gd name="T135" fmla="*/ 1162 h 1162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993" h="1162">
                <a:moveTo>
                  <a:pt x="59" y="1134"/>
                </a:moveTo>
                <a:cubicBezTo>
                  <a:pt x="64" y="974"/>
                  <a:pt x="66" y="838"/>
                  <a:pt x="115" y="690"/>
                </a:cubicBezTo>
                <a:cubicBezTo>
                  <a:pt x="121" y="652"/>
                  <a:pt x="130" y="617"/>
                  <a:pt x="136" y="579"/>
                </a:cubicBezTo>
                <a:cubicBezTo>
                  <a:pt x="143" y="581"/>
                  <a:pt x="150" y="586"/>
                  <a:pt x="157" y="586"/>
                </a:cubicBezTo>
                <a:cubicBezTo>
                  <a:pt x="178" y="586"/>
                  <a:pt x="198" y="576"/>
                  <a:pt x="219" y="579"/>
                </a:cubicBezTo>
                <a:cubicBezTo>
                  <a:pt x="229" y="581"/>
                  <a:pt x="231" y="595"/>
                  <a:pt x="240" y="600"/>
                </a:cubicBezTo>
                <a:cubicBezTo>
                  <a:pt x="268" y="616"/>
                  <a:pt x="292" y="614"/>
                  <a:pt x="323" y="621"/>
                </a:cubicBezTo>
                <a:cubicBezTo>
                  <a:pt x="364" y="630"/>
                  <a:pt x="324" y="625"/>
                  <a:pt x="365" y="642"/>
                </a:cubicBezTo>
                <a:cubicBezTo>
                  <a:pt x="381" y="649"/>
                  <a:pt x="430" y="654"/>
                  <a:pt x="441" y="656"/>
                </a:cubicBezTo>
                <a:cubicBezTo>
                  <a:pt x="536" y="688"/>
                  <a:pt x="444" y="650"/>
                  <a:pt x="504" y="690"/>
                </a:cubicBezTo>
                <a:cubicBezTo>
                  <a:pt x="532" y="709"/>
                  <a:pt x="582" y="706"/>
                  <a:pt x="615" y="711"/>
                </a:cubicBezTo>
                <a:cubicBezTo>
                  <a:pt x="655" y="725"/>
                  <a:pt x="617" y="707"/>
                  <a:pt x="649" y="739"/>
                </a:cubicBezTo>
                <a:cubicBezTo>
                  <a:pt x="664" y="754"/>
                  <a:pt x="712" y="774"/>
                  <a:pt x="733" y="781"/>
                </a:cubicBezTo>
                <a:cubicBezTo>
                  <a:pt x="760" y="823"/>
                  <a:pt x="769" y="815"/>
                  <a:pt x="823" y="808"/>
                </a:cubicBezTo>
                <a:cubicBezTo>
                  <a:pt x="818" y="740"/>
                  <a:pt x="834" y="710"/>
                  <a:pt x="774" y="690"/>
                </a:cubicBezTo>
                <a:cubicBezTo>
                  <a:pt x="756" y="665"/>
                  <a:pt x="731" y="638"/>
                  <a:pt x="705" y="621"/>
                </a:cubicBezTo>
                <a:cubicBezTo>
                  <a:pt x="700" y="614"/>
                  <a:pt x="697" y="606"/>
                  <a:pt x="691" y="600"/>
                </a:cubicBezTo>
                <a:cubicBezTo>
                  <a:pt x="678" y="589"/>
                  <a:pt x="649" y="572"/>
                  <a:pt x="649" y="572"/>
                </a:cubicBezTo>
                <a:cubicBezTo>
                  <a:pt x="606" y="511"/>
                  <a:pt x="664" y="586"/>
                  <a:pt x="615" y="545"/>
                </a:cubicBezTo>
                <a:cubicBezTo>
                  <a:pt x="609" y="540"/>
                  <a:pt x="607" y="530"/>
                  <a:pt x="601" y="524"/>
                </a:cubicBezTo>
                <a:cubicBezTo>
                  <a:pt x="575" y="498"/>
                  <a:pt x="530" y="500"/>
                  <a:pt x="497" y="496"/>
                </a:cubicBezTo>
                <a:cubicBezTo>
                  <a:pt x="490" y="494"/>
                  <a:pt x="483" y="492"/>
                  <a:pt x="476" y="489"/>
                </a:cubicBezTo>
                <a:cubicBezTo>
                  <a:pt x="468" y="485"/>
                  <a:pt x="463" y="478"/>
                  <a:pt x="455" y="475"/>
                </a:cubicBezTo>
                <a:cubicBezTo>
                  <a:pt x="442" y="469"/>
                  <a:pt x="413" y="461"/>
                  <a:pt x="413" y="461"/>
                </a:cubicBezTo>
                <a:cubicBezTo>
                  <a:pt x="406" y="456"/>
                  <a:pt x="399" y="453"/>
                  <a:pt x="393" y="447"/>
                </a:cubicBezTo>
                <a:cubicBezTo>
                  <a:pt x="387" y="441"/>
                  <a:pt x="386" y="431"/>
                  <a:pt x="379" y="427"/>
                </a:cubicBezTo>
                <a:cubicBezTo>
                  <a:pt x="366" y="419"/>
                  <a:pt x="351" y="418"/>
                  <a:pt x="337" y="413"/>
                </a:cubicBezTo>
                <a:cubicBezTo>
                  <a:pt x="329" y="410"/>
                  <a:pt x="324" y="402"/>
                  <a:pt x="316" y="399"/>
                </a:cubicBezTo>
                <a:cubicBezTo>
                  <a:pt x="303" y="393"/>
                  <a:pt x="289" y="390"/>
                  <a:pt x="275" y="385"/>
                </a:cubicBezTo>
                <a:cubicBezTo>
                  <a:pt x="268" y="383"/>
                  <a:pt x="254" y="378"/>
                  <a:pt x="254" y="378"/>
                </a:cubicBezTo>
                <a:cubicBezTo>
                  <a:pt x="245" y="364"/>
                  <a:pt x="235" y="350"/>
                  <a:pt x="226" y="336"/>
                </a:cubicBezTo>
                <a:cubicBezTo>
                  <a:pt x="221" y="329"/>
                  <a:pt x="212" y="316"/>
                  <a:pt x="212" y="316"/>
                </a:cubicBezTo>
                <a:cubicBezTo>
                  <a:pt x="219" y="296"/>
                  <a:pt x="217" y="273"/>
                  <a:pt x="226" y="253"/>
                </a:cubicBezTo>
                <a:cubicBezTo>
                  <a:pt x="243" y="216"/>
                  <a:pt x="297" y="210"/>
                  <a:pt x="330" y="205"/>
                </a:cubicBezTo>
                <a:cubicBezTo>
                  <a:pt x="363" y="105"/>
                  <a:pt x="330" y="209"/>
                  <a:pt x="351" y="135"/>
                </a:cubicBezTo>
                <a:cubicBezTo>
                  <a:pt x="353" y="128"/>
                  <a:pt x="352" y="118"/>
                  <a:pt x="358" y="114"/>
                </a:cubicBezTo>
                <a:cubicBezTo>
                  <a:pt x="370" y="105"/>
                  <a:pt x="399" y="100"/>
                  <a:pt x="399" y="100"/>
                </a:cubicBezTo>
                <a:cubicBezTo>
                  <a:pt x="441" y="104"/>
                  <a:pt x="486" y="97"/>
                  <a:pt x="524" y="114"/>
                </a:cubicBezTo>
                <a:cubicBezTo>
                  <a:pt x="538" y="120"/>
                  <a:pt x="550" y="175"/>
                  <a:pt x="552" y="177"/>
                </a:cubicBezTo>
                <a:cubicBezTo>
                  <a:pt x="575" y="211"/>
                  <a:pt x="581" y="249"/>
                  <a:pt x="594" y="288"/>
                </a:cubicBezTo>
                <a:cubicBezTo>
                  <a:pt x="600" y="305"/>
                  <a:pt x="651" y="308"/>
                  <a:pt x="656" y="309"/>
                </a:cubicBezTo>
                <a:cubicBezTo>
                  <a:pt x="670" y="313"/>
                  <a:pt x="698" y="323"/>
                  <a:pt x="698" y="323"/>
                </a:cubicBezTo>
                <a:cubicBezTo>
                  <a:pt x="725" y="362"/>
                  <a:pt x="734" y="328"/>
                  <a:pt x="746" y="371"/>
                </a:cubicBezTo>
                <a:cubicBezTo>
                  <a:pt x="755" y="454"/>
                  <a:pt x="748" y="483"/>
                  <a:pt x="830" y="510"/>
                </a:cubicBezTo>
                <a:cubicBezTo>
                  <a:pt x="846" y="534"/>
                  <a:pt x="843" y="550"/>
                  <a:pt x="871" y="558"/>
                </a:cubicBezTo>
                <a:cubicBezTo>
                  <a:pt x="898" y="576"/>
                  <a:pt x="928" y="582"/>
                  <a:pt x="955" y="600"/>
                </a:cubicBezTo>
                <a:cubicBezTo>
                  <a:pt x="976" y="593"/>
                  <a:pt x="993" y="594"/>
                  <a:pt x="969" y="558"/>
                </a:cubicBezTo>
                <a:cubicBezTo>
                  <a:pt x="961" y="546"/>
                  <a:pt x="941" y="550"/>
                  <a:pt x="927" y="545"/>
                </a:cubicBezTo>
                <a:cubicBezTo>
                  <a:pt x="922" y="538"/>
                  <a:pt x="919" y="530"/>
                  <a:pt x="913" y="524"/>
                </a:cubicBezTo>
                <a:cubicBezTo>
                  <a:pt x="907" y="518"/>
                  <a:pt x="897" y="517"/>
                  <a:pt x="892" y="510"/>
                </a:cubicBezTo>
                <a:cubicBezTo>
                  <a:pt x="865" y="476"/>
                  <a:pt x="910" y="497"/>
                  <a:pt x="864" y="482"/>
                </a:cubicBezTo>
                <a:cubicBezTo>
                  <a:pt x="847" y="431"/>
                  <a:pt x="871" y="490"/>
                  <a:pt x="837" y="447"/>
                </a:cubicBezTo>
                <a:cubicBezTo>
                  <a:pt x="821" y="427"/>
                  <a:pt x="830" y="393"/>
                  <a:pt x="816" y="371"/>
                </a:cubicBezTo>
                <a:cubicBezTo>
                  <a:pt x="805" y="355"/>
                  <a:pt x="789" y="346"/>
                  <a:pt x="774" y="336"/>
                </a:cubicBezTo>
                <a:cubicBezTo>
                  <a:pt x="743" y="291"/>
                  <a:pt x="723" y="248"/>
                  <a:pt x="677" y="218"/>
                </a:cubicBezTo>
                <a:cubicBezTo>
                  <a:pt x="645" y="171"/>
                  <a:pt x="665" y="182"/>
                  <a:pt x="628" y="170"/>
                </a:cubicBezTo>
                <a:cubicBezTo>
                  <a:pt x="596" y="121"/>
                  <a:pt x="610" y="142"/>
                  <a:pt x="587" y="107"/>
                </a:cubicBezTo>
                <a:cubicBezTo>
                  <a:pt x="583" y="101"/>
                  <a:pt x="585" y="92"/>
                  <a:pt x="580" y="87"/>
                </a:cubicBezTo>
                <a:cubicBezTo>
                  <a:pt x="568" y="75"/>
                  <a:pt x="538" y="59"/>
                  <a:pt x="538" y="59"/>
                </a:cubicBezTo>
                <a:cubicBezTo>
                  <a:pt x="518" y="0"/>
                  <a:pt x="437" y="35"/>
                  <a:pt x="386" y="38"/>
                </a:cubicBezTo>
                <a:cubicBezTo>
                  <a:pt x="370" y="43"/>
                  <a:pt x="350" y="41"/>
                  <a:pt x="337" y="52"/>
                </a:cubicBezTo>
                <a:cubicBezTo>
                  <a:pt x="331" y="57"/>
                  <a:pt x="335" y="67"/>
                  <a:pt x="330" y="73"/>
                </a:cubicBezTo>
                <a:cubicBezTo>
                  <a:pt x="318" y="88"/>
                  <a:pt x="298" y="97"/>
                  <a:pt x="288" y="114"/>
                </a:cubicBezTo>
                <a:cubicBezTo>
                  <a:pt x="284" y="121"/>
                  <a:pt x="281" y="130"/>
                  <a:pt x="275" y="135"/>
                </a:cubicBezTo>
                <a:cubicBezTo>
                  <a:pt x="263" y="145"/>
                  <a:pt x="246" y="147"/>
                  <a:pt x="233" y="156"/>
                </a:cubicBezTo>
                <a:cubicBezTo>
                  <a:pt x="211" y="189"/>
                  <a:pt x="206" y="227"/>
                  <a:pt x="184" y="260"/>
                </a:cubicBezTo>
                <a:cubicBezTo>
                  <a:pt x="194" y="418"/>
                  <a:pt x="177" y="333"/>
                  <a:pt x="226" y="406"/>
                </a:cubicBezTo>
                <a:cubicBezTo>
                  <a:pt x="248" y="494"/>
                  <a:pt x="295" y="466"/>
                  <a:pt x="351" y="503"/>
                </a:cubicBezTo>
                <a:cubicBezTo>
                  <a:pt x="358" y="508"/>
                  <a:pt x="364" y="516"/>
                  <a:pt x="372" y="517"/>
                </a:cubicBezTo>
                <a:cubicBezTo>
                  <a:pt x="411" y="523"/>
                  <a:pt x="451" y="522"/>
                  <a:pt x="490" y="524"/>
                </a:cubicBezTo>
                <a:cubicBezTo>
                  <a:pt x="531" y="586"/>
                  <a:pt x="606" y="586"/>
                  <a:pt x="670" y="607"/>
                </a:cubicBezTo>
                <a:cubicBezTo>
                  <a:pt x="692" y="640"/>
                  <a:pt x="697" y="678"/>
                  <a:pt x="719" y="711"/>
                </a:cubicBezTo>
                <a:cubicBezTo>
                  <a:pt x="717" y="718"/>
                  <a:pt x="719" y="733"/>
                  <a:pt x="712" y="732"/>
                </a:cubicBezTo>
                <a:cubicBezTo>
                  <a:pt x="686" y="728"/>
                  <a:pt x="643" y="680"/>
                  <a:pt x="608" y="670"/>
                </a:cubicBezTo>
                <a:cubicBezTo>
                  <a:pt x="571" y="645"/>
                  <a:pt x="553" y="647"/>
                  <a:pt x="504" y="642"/>
                </a:cubicBezTo>
                <a:cubicBezTo>
                  <a:pt x="385" y="602"/>
                  <a:pt x="537" y="651"/>
                  <a:pt x="420" y="621"/>
                </a:cubicBezTo>
                <a:cubicBezTo>
                  <a:pt x="406" y="617"/>
                  <a:pt x="379" y="607"/>
                  <a:pt x="379" y="607"/>
                </a:cubicBezTo>
                <a:cubicBezTo>
                  <a:pt x="339" y="547"/>
                  <a:pt x="392" y="618"/>
                  <a:pt x="344" y="579"/>
                </a:cubicBezTo>
                <a:cubicBezTo>
                  <a:pt x="301" y="545"/>
                  <a:pt x="359" y="566"/>
                  <a:pt x="309" y="552"/>
                </a:cubicBezTo>
                <a:cubicBezTo>
                  <a:pt x="275" y="530"/>
                  <a:pt x="238" y="530"/>
                  <a:pt x="198" y="524"/>
                </a:cubicBezTo>
                <a:cubicBezTo>
                  <a:pt x="164" y="513"/>
                  <a:pt x="134" y="523"/>
                  <a:pt x="101" y="531"/>
                </a:cubicBezTo>
                <a:cubicBezTo>
                  <a:pt x="94" y="536"/>
                  <a:pt x="80" y="537"/>
                  <a:pt x="80" y="545"/>
                </a:cubicBezTo>
                <a:cubicBezTo>
                  <a:pt x="69" y="744"/>
                  <a:pt x="100" y="869"/>
                  <a:pt x="80" y="697"/>
                </a:cubicBezTo>
                <a:cubicBezTo>
                  <a:pt x="78" y="683"/>
                  <a:pt x="75" y="670"/>
                  <a:pt x="73" y="656"/>
                </a:cubicBezTo>
                <a:cubicBezTo>
                  <a:pt x="43" y="742"/>
                  <a:pt x="58" y="841"/>
                  <a:pt x="4" y="919"/>
                </a:cubicBezTo>
                <a:cubicBezTo>
                  <a:pt x="8" y="998"/>
                  <a:pt x="0" y="1078"/>
                  <a:pt x="18" y="1155"/>
                </a:cubicBezTo>
                <a:cubicBezTo>
                  <a:pt x="20" y="1162"/>
                  <a:pt x="32" y="1160"/>
                  <a:pt x="39" y="1162"/>
                </a:cubicBezTo>
                <a:cubicBezTo>
                  <a:pt x="66" y="1153"/>
                  <a:pt x="59" y="1162"/>
                  <a:pt x="59" y="1134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" name="Freeform 53"/>
          <p:cNvSpPr>
            <a:spLocks/>
          </p:cNvSpPr>
          <p:nvPr/>
        </p:nvSpPr>
        <p:spPr bwMode="auto">
          <a:xfrm>
            <a:off x="8010525" y="3878263"/>
            <a:ext cx="771525" cy="865187"/>
          </a:xfrm>
          <a:custGeom>
            <a:avLst/>
            <a:gdLst>
              <a:gd name="T0" fmla="*/ 942538598 w 486"/>
              <a:gd name="T1" fmla="*/ 0 h 545"/>
              <a:gd name="T2" fmla="*/ 783769389 w 486"/>
              <a:gd name="T3" fmla="*/ 120967426 h 545"/>
              <a:gd name="T4" fmla="*/ 733366277 w 486"/>
              <a:gd name="T5" fmla="*/ 226813929 h 545"/>
              <a:gd name="T6" fmla="*/ 627518153 w 486"/>
              <a:gd name="T7" fmla="*/ 262096080 h 545"/>
              <a:gd name="T8" fmla="*/ 471270093 w 486"/>
              <a:gd name="T9" fmla="*/ 332660383 h 545"/>
              <a:gd name="T10" fmla="*/ 191531877 w 486"/>
              <a:gd name="T11" fmla="*/ 594756463 h 545"/>
              <a:gd name="T12" fmla="*/ 85685316 w 486"/>
              <a:gd name="T13" fmla="*/ 647678897 h 545"/>
              <a:gd name="T14" fmla="*/ 103327199 w 486"/>
              <a:gd name="T15" fmla="*/ 856852643 h 545"/>
              <a:gd name="T16" fmla="*/ 191531877 w 486"/>
              <a:gd name="T17" fmla="*/ 1083664885 h 545"/>
              <a:gd name="T18" fmla="*/ 312499396 w 486"/>
              <a:gd name="T19" fmla="*/ 1189511339 h 545"/>
              <a:gd name="T20" fmla="*/ 783769389 w 486"/>
              <a:gd name="T21" fmla="*/ 1345762454 h 545"/>
              <a:gd name="T22" fmla="*/ 1098788246 w 486"/>
              <a:gd name="T23" fmla="*/ 1328120584 h 545"/>
              <a:gd name="T24" fmla="*/ 977820776 w 486"/>
              <a:gd name="T25" fmla="*/ 1154229188 h 545"/>
              <a:gd name="T26" fmla="*/ 662801919 w 486"/>
              <a:gd name="T27" fmla="*/ 1066024603 h 545"/>
              <a:gd name="T28" fmla="*/ 206652810 w 486"/>
              <a:gd name="T29" fmla="*/ 821570293 h 545"/>
              <a:gd name="T30" fmla="*/ 471270093 w 486"/>
              <a:gd name="T31" fmla="*/ 594756463 h 545"/>
              <a:gd name="T32" fmla="*/ 627518153 w 486"/>
              <a:gd name="T33" fmla="*/ 524192161 h 545"/>
              <a:gd name="T34" fmla="*/ 942538598 w 486"/>
              <a:gd name="T35" fmla="*/ 332660383 h 545"/>
              <a:gd name="T36" fmla="*/ 1030744838 w 486"/>
              <a:gd name="T37" fmla="*/ 103325531 h 545"/>
              <a:gd name="T38" fmla="*/ 942538598 w 486"/>
              <a:gd name="T39" fmla="*/ 0 h 54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86"/>
              <a:gd name="T61" fmla="*/ 0 h 545"/>
              <a:gd name="T62" fmla="*/ 486 w 486"/>
              <a:gd name="T63" fmla="*/ 545 h 54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86" h="545">
                <a:moveTo>
                  <a:pt x="374" y="0"/>
                </a:moveTo>
                <a:cubicBezTo>
                  <a:pt x="352" y="15"/>
                  <a:pt x="333" y="33"/>
                  <a:pt x="311" y="48"/>
                </a:cubicBezTo>
                <a:cubicBezTo>
                  <a:pt x="307" y="60"/>
                  <a:pt x="304" y="82"/>
                  <a:pt x="291" y="90"/>
                </a:cubicBezTo>
                <a:cubicBezTo>
                  <a:pt x="278" y="98"/>
                  <a:pt x="263" y="99"/>
                  <a:pt x="249" y="104"/>
                </a:cubicBezTo>
                <a:cubicBezTo>
                  <a:pt x="226" y="112"/>
                  <a:pt x="209" y="124"/>
                  <a:pt x="187" y="132"/>
                </a:cubicBezTo>
                <a:cubicBezTo>
                  <a:pt x="168" y="160"/>
                  <a:pt x="106" y="221"/>
                  <a:pt x="76" y="236"/>
                </a:cubicBezTo>
                <a:cubicBezTo>
                  <a:pt x="13" y="268"/>
                  <a:pt x="99" y="213"/>
                  <a:pt x="34" y="257"/>
                </a:cubicBezTo>
                <a:cubicBezTo>
                  <a:pt x="9" y="292"/>
                  <a:pt x="0" y="313"/>
                  <a:pt x="41" y="340"/>
                </a:cubicBezTo>
                <a:cubicBezTo>
                  <a:pt x="52" y="372"/>
                  <a:pt x="57" y="402"/>
                  <a:pt x="76" y="430"/>
                </a:cubicBezTo>
                <a:cubicBezTo>
                  <a:pt x="85" y="462"/>
                  <a:pt x="96" y="454"/>
                  <a:pt x="124" y="472"/>
                </a:cubicBezTo>
                <a:cubicBezTo>
                  <a:pt x="145" y="536"/>
                  <a:pt x="258" y="527"/>
                  <a:pt x="311" y="534"/>
                </a:cubicBezTo>
                <a:cubicBezTo>
                  <a:pt x="353" y="532"/>
                  <a:pt x="398" y="545"/>
                  <a:pt x="436" y="527"/>
                </a:cubicBezTo>
                <a:cubicBezTo>
                  <a:pt x="486" y="504"/>
                  <a:pt x="393" y="461"/>
                  <a:pt x="388" y="458"/>
                </a:cubicBezTo>
                <a:cubicBezTo>
                  <a:pt x="358" y="414"/>
                  <a:pt x="309" y="438"/>
                  <a:pt x="263" y="423"/>
                </a:cubicBezTo>
                <a:cubicBezTo>
                  <a:pt x="220" y="359"/>
                  <a:pt x="141" y="365"/>
                  <a:pt x="82" y="326"/>
                </a:cubicBezTo>
                <a:cubicBezTo>
                  <a:pt x="55" y="231"/>
                  <a:pt x="121" y="243"/>
                  <a:pt x="187" y="236"/>
                </a:cubicBezTo>
                <a:cubicBezTo>
                  <a:pt x="209" y="228"/>
                  <a:pt x="226" y="216"/>
                  <a:pt x="249" y="208"/>
                </a:cubicBezTo>
                <a:cubicBezTo>
                  <a:pt x="291" y="145"/>
                  <a:pt x="299" y="141"/>
                  <a:pt x="374" y="132"/>
                </a:cubicBezTo>
                <a:cubicBezTo>
                  <a:pt x="384" y="101"/>
                  <a:pt x="399" y="72"/>
                  <a:pt x="409" y="41"/>
                </a:cubicBezTo>
                <a:cubicBezTo>
                  <a:pt x="389" y="13"/>
                  <a:pt x="401" y="27"/>
                  <a:pt x="374" y="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" name="Freeform 54"/>
          <p:cNvSpPr>
            <a:spLocks/>
          </p:cNvSpPr>
          <p:nvPr/>
        </p:nvSpPr>
        <p:spPr bwMode="auto">
          <a:xfrm>
            <a:off x="8413750" y="4837113"/>
            <a:ext cx="322263" cy="352425"/>
          </a:xfrm>
          <a:custGeom>
            <a:avLst/>
            <a:gdLst>
              <a:gd name="T0" fmla="*/ 476311119 w 203"/>
              <a:gd name="T1" fmla="*/ 365423449 h 222"/>
              <a:gd name="T2" fmla="*/ 390625600 w 203"/>
              <a:gd name="T3" fmla="*/ 559474732 h 222"/>
              <a:gd name="T4" fmla="*/ 337701459 w 203"/>
              <a:gd name="T5" fmla="*/ 524192554 h 222"/>
              <a:gd name="T6" fmla="*/ 267136996 w 203"/>
              <a:gd name="T7" fmla="*/ 418346021 h 222"/>
              <a:gd name="T8" fmla="*/ 161290251 w 203"/>
              <a:gd name="T9" fmla="*/ 244455982 h 222"/>
              <a:gd name="T10" fmla="*/ 143649929 w 203"/>
              <a:gd name="T11" fmla="*/ 191531872 h 222"/>
              <a:gd name="T12" fmla="*/ 40322563 w 203"/>
              <a:gd name="T13" fmla="*/ 120967516 h 222"/>
              <a:gd name="T14" fmla="*/ 5040320 w 203"/>
              <a:gd name="T15" fmla="*/ 68045019 h 222"/>
              <a:gd name="T16" fmla="*/ 196572483 w 203"/>
              <a:gd name="T17" fmla="*/ 0 h 222"/>
              <a:gd name="T18" fmla="*/ 511593351 w 203"/>
              <a:gd name="T19" fmla="*/ 50403124 h 222"/>
              <a:gd name="T20" fmla="*/ 390625600 w 203"/>
              <a:gd name="T21" fmla="*/ 103327196 h 222"/>
              <a:gd name="T22" fmla="*/ 143649929 w 203"/>
              <a:gd name="T23" fmla="*/ 120967516 h 222"/>
              <a:gd name="T24" fmla="*/ 196572483 w 203"/>
              <a:gd name="T25" fmla="*/ 156249694 h 222"/>
              <a:gd name="T26" fmla="*/ 320061137 w 203"/>
              <a:gd name="T27" fmla="*/ 279738160 h 222"/>
              <a:gd name="T28" fmla="*/ 476311119 w 203"/>
              <a:gd name="T29" fmla="*/ 365423449 h 22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03"/>
              <a:gd name="T46" fmla="*/ 0 h 222"/>
              <a:gd name="T47" fmla="*/ 203 w 203"/>
              <a:gd name="T48" fmla="*/ 222 h 222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03" h="222">
                <a:moveTo>
                  <a:pt x="189" y="145"/>
                </a:moveTo>
                <a:cubicBezTo>
                  <a:pt x="184" y="182"/>
                  <a:pt x="191" y="209"/>
                  <a:pt x="155" y="222"/>
                </a:cubicBezTo>
                <a:cubicBezTo>
                  <a:pt x="148" y="217"/>
                  <a:pt x="140" y="214"/>
                  <a:pt x="134" y="208"/>
                </a:cubicBezTo>
                <a:cubicBezTo>
                  <a:pt x="123" y="195"/>
                  <a:pt x="106" y="166"/>
                  <a:pt x="106" y="166"/>
                </a:cubicBezTo>
                <a:cubicBezTo>
                  <a:pt x="98" y="128"/>
                  <a:pt x="95" y="118"/>
                  <a:pt x="64" y="97"/>
                </a:cubicBezTo>
                <a:cubicBezTo>
                  <a:pt x="62" y="90"/>
                  <a:pt x="62" y="81"/>
                  <a:pt x="57" y="76"/>
                </a:cubicBezTo>
                <a:cubicBezTo>
                  <a:pt x="45" y="64"/>
                  <a:pt x="16" y="48"/>
                  <a:pt x="16" y="48"/>
                </a:cubicBezTo>
                <a:cubicBezTo>
                  <a:pt x="11" y="41"/>
                  <a:pt x="0" y="35"/>
                  <a:pt x="2" y="27"/>
                </a:cubicBezTo>
                <a:cubicBezTo>
                  <a:pt x="6" y="8"/>
                  <a:pt x="68" y="2"/>
                  <a:pt x="78" y="0"/>
                </a:cubicBezTo>
                <a:cubicBezTo>
                  <a:pt x="121" y="6"/>
                  <a:pt x="159" y="15"/>
                  <a:pt x="203" y="20"/>
                </a:cubicBezTo>
                <a:cubicBezTo>
                  <a:pt x="193" y="49"/>
                  <a:pt x="183" y="51"/>
                  <a:pt x="155" y="41"/>
                </a:cubicBezTo>
                <a:cubicBezTo>
                  <a:pt x="122" y="43"/>
                  <a:pt x="89" y="39"/>
                  <a:pt x="57" y="48"/>
                </a:cubicBezTo>
                <a:cubicBezTo>
                  <a:pt x="49" y="50"/>
                  <a:pt x="72" y="56"/>
                  <a:pt x="78" y="62"/>
                </a:cubicBezTo>
                <a:cubicBezTo>
                  <a:pt x="124" y="115"/>
                  <a:pt x="84" y="97"/>
                  <a:pt x="127" y="111"/>
                </a:cubicBezTo>
                <a:cubicBezTo>
                  <a:pt x="134" y="132"/>
                  <a:pt x="166" y="168"/>
                  <a:pt x="189" y="145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" name="Rectangle 55"/>
          <p:cNvSpPr>
            <a:spLocks noChangeArrowheads="1"/>
          </p:cNvSpPr>
          <p:nvPr/>
        </p:nvSpPr>
        <p:spPr bwMode="auto">
          <a:xfrm>
            <a:off x="2819400" y="4724400"/>
            <a:ext cx="609600" cy="457200"/>
          </a:xfrm>
          <a:prstGeom prst="rect">
            <a:avLst/>
          </a:prstGeom>
          <a:solidFill>
            <a:schemeClr val="accent1">
              <a:alpha val="27843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Text Box 56"/>
          <p:cNvSpPr txBox="1">
            <a:spLocks noChangeArrowheads="1"/>
          </p:cNvSpPr>
          <p:nvPr/>
        </p:nvSpPr>
        <p:spPr bwMode="auto">
          <a:xfrm>
            <a:off x="6400800" y="63246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View showing pores</a:t>
            </a:r>
          </a:p>
        </p:txBody>
      </p:sp>
    </p:spTree>
    <p:extLst>
      <p:ext uri="{BB962C8B-B14F-4D97-AF65-F5344CB8AC3E}">
        <p14:creationId xmlns:p14="http://schemas.microsoft.com/office/powerpoint/2010/main" val="351534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02706E-6 L 0.55833 0.02221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900" y="1100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8" dur="2000" fill="hold"/>
                                        <p:tgtEl>
                                          <p:spTgt spid="53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  <p:par>
                                <p:cTn id="99" presetID="9" presetClass="exit" presetSubtype="0" fill="hold" grpId="3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9" grpId="0"/>
      <p:bldP spid="10" grpId="0" animBg="1"/>
      <p:bldP spid="11" grpId="0"/>
      <p:bldP spid="12" grpId="0" animBg="1"/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/>
      <p:bldP spid="37" grpId="0" animBg="1"/>
      <p:bldP spid="38" grpId="0" animBg="1"/>
      <p:bldP spid="39" grpId="0" animBg="1"/>
      <p:bldP spid="40" grpId="0"/>
      <p:bldP spid="41" grpId="0"/>
      <p:bldP spid="42" grpId="0" animBg="1"/>
      <p:bldP spid="43" grpId="0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3" grpId="1" animBg="1"/>
      <p:bldP spid="53" grpId="2" animBg="1"/>
      <p:bldP spid="53" grpId="3" animBg="1"/>
      <p:bldP spid="5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en-US" sz="4800" dirty="0">
                <a:latin typeface="Tahoma" pitchFamily="34" charset="0"/>
              </a:rPr>
              <a:t>Chromatography</a:t>
            </a:r>
            <a:r>
              <a:rPr lang="en-US" altLang="en-US" sz="4000" dirty="0">
                <a:latin typeface="Tahoma" pitchFamily="34" charset="0"/>
              </a:rPr>
              <a:t/>
            </a:r>
            <a:br>
              <a:rPr lang="en-US" altLang="en-US" sz="4000" dirty="0">
                <a:latin typeface="Tahoma" pitchFamily="34" charset="0"/>
              </a:rPr>
            </a:br>
            <a:r>
              <a:rPr lang="en-US" altLang="en-US" sz="4000" dirty="0">
                <a:latin typeface="Tahoma" pitchFamily="34" charset="0"/>
              </a:rPr>
              <a:t> </a:t>
            </a:r>
            <a:r>
              <a:rPr lang="en-US" altLang="en-US" sz="3200" dirty="0">
                <a:latin typeface="Tahoma" pitchFamily="34" charset="0"/>
              </a:rPr>
              <a:t>Parameters from Chromatograms</a:t>
            </a:r>
            <a:endParaRPr lang="en-US" altLang="en-US" sz="32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>
                <a:latin typeface="Tahoma" pitchFamily="34" charset="0"/>
              </a:rPr>
              <a:t>Determination of parameters from reading chromatogram (HPLC example)</a:t>
            </a:r>
          </a:p>
          <a:p>
            <a:pPr>
              <a:lnSpc>
                <a:spcPct val="90000"/>
              </a:lnSpc>
            </a:pPr>
            <a:r>
              <a:rPr lang="en-US" altLang="en-US" sz="2400" dirty="0" err="1">
                <a:solidFill>
                  <a:srgbClr val="009900"/>
                </a:solidFill>
                <a:latin typeface="Tahoma" pitchFamily="34" charset="0"/>
              </a:rPr>
              <a:t>t</a:t>
            </a:r>
            <a:r>
              <a:rPr lang="en-US" altLang="en-US" sz="2400" baseline="-25000" dirty="0" err="1">
                <a:solidFill>
                  <a:srgbClr val="009900"/>
                </a:solidFill>
                <a:latin typeface="Tahoma" pitchFamily="34" charset="0"/>
              </a:rPr>
              <a:t>M</a:t>
            </a:r>
            <a:r>
              <a:rPr lang="en-US" altLang="en-US" sz="2400" dirty="0">
                <a:solidFill>
                  <a:srgbClr val="009900"/>
                </a:solidFill>
                <a:latin typeface="Tahoma" pitchFamily="34" charset="0"/>
              </a:rPr>
              <a:t> = 2.37 min.  (normally determined by finding 1</a:t>
            </a:r>
            <a:r>
              <a:rPr lang="en-US" altLang="en-US" sz="2400" baseline="30000" dirty="0">
                <a:solidFill>
                  <a:srgbClr val="009900"/>
                </a:solidFill>
                <a:latin typeface="Tahoma" pitchFamily="34" charset="0"/>
              </a:rPr>
              <a:t>st</a:t>
            </a:r>
            <a:r>
              <a:rPr lang="en-US" altLang="en-US" sz="2400" dirty="0">
                <a:solidFill>
                  <a:srgbClr val="009900"/>
                </a:solidFill>
                <a:latin typeface="Tahoma" pitchFamily="34" charset="0"/>
              </a:rPr>
              <a:t> peak for </a:t>
            </a:r>
            <a:r>
              <a:rPr lang="en-US" altLang="en-US" sz="2400" dirty="0" err="1">
                <a:solidFill>
                  <a:srgbClr val="009900"/>
                </a:solidFill>
                <a:latin typeface="Tahoma" pitchFamily="34" charset="0"/>
              </a:rPr>
              <a:t>unretained</a:t>
            </a:r>
            <a:r>
              <a:rPr lang="en-US" altLang="en-US" sz="2400" dirty="0">
                <a:solidFill>
                  <a:srgbClr val="009900"/>
                </a:solidFill>
                <a:latin typeface="Tahoma" pitchFamily="34" charset="0"/>
              </a:rPr>
              <a:t> compounds </a:t>
            </a:r>
            <a:r>
              <a:rPr lang="en-US" altLang="en-US" sz="2400" dirty="0">
                <a:solidFill>
                  <a:srgbClr val="009900"/>
                </a:solidFill>
              </a:rPr>
              <a:t>–</a:t>
            </a:r>
            <a:r>
              <a:rPr lang="en-US" altLang="en-US" sz="2400" dirty="0">
                <a:solidFill>
                  <a:srgbClr val="009900"/>
                </a:solidFill>
                <a:latin typeface="Tahoma" pitchFamily="34" charset="0"/>
              </a:rPr>
              <a:t> contaminant below)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solidFill>
                  <a:srgbClr val="CC6600"/>
                </a:solidFill>
                <a:latin typeface="Tahoma" pitchFamily="34" charset="0"/>
              </a:rPr>
              <a:t>1</a:t>
            </a:r>
            <a:r>
              <a:rPr lang="en-US" altLang="en-US" sz="2400" baseline="30000" dirty="0">
                <a:solidFill>
                  <a:srgbClr val="CC6600"/>
                </a:solidFill>
                <a:latin typeface="Tahoma" pitchFamily="34" charset="0"/>
              </a:rPr>
              <a:t>st</a:t>
            </a:r>
            <a:r>
              <a:rPr lang="en-US" altLang="en-US" sz="2400" dirty="0">
                <a:solidFill>
                  <a:srgbClr val="CC6600"/>
                </a:solidFill>
                <a:latin typeface="Tahoma" pitchFamily="34" charset="0"/>
              </a:rPr>
              <a:t> peak, </a:t>
            </a:r>
            <a:r>
              <a:rPr lang="en-US" altLang="en-US" sz="2400" dirty="0" err="1">
                <a:solidFill>
                  <a:srgbClr val="CC6600"/>
                </a:solidFill>
                <a:latin typeface="Tahoma" pitchFamily="34" charset="0"/>
              </a:rPr>
              <a:t>t</a:t>
            </a:r>
            <a:r>
              <a:rPr lang="en-US" altLang="en-US" sz="2400" baseline="-25000" dirty="0" err="1">
                <a:solidFill>
                  <a:srgbClr val="CC6600"/>
                </a:solidFill>
                <a:latin typeface="Tahoma" pitchFamily="34" charset="0"/>
              </a:rPr>
              <a:t>R</a:t>
            </a:r>
            <a:r>
              <a:rPr lang="en-US" altLang="en-US" sz="2400" dirty="0">
                <a:solidFill>
                  <a:srgbClr val="CC6600"/>
                </a:solidFill>
                <a:latin typeface="Tahoma" pitchFamily="34" charset="0"/>
              </a:rPr>
              <a:t> = 4.96 min.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solidFill>
                  <a:srgbClr val="CC6600"/>
                </a:solidFill>
                <a:latin typeface="Tahoma" pitchFamily="34" charset="0"/>
              </a:rPr>
              <a:t>k (1</a:t>
            </a:r>
            <a:r>
              <a:rPr lang="en-US" altLang="en-US" sz="2400" baseline="30000" dirty="0">
                <a:solidFill>
                  <a:srgbClr val="CC6600"/>
                </a:solidFill>
                <a:latin typeface="Tahoma" pitchFamily="34" charset="0"/>
              </a:rPr>
              <a:t>st</a:t>
            </a:r>
            <a:r>
              <a:rPr lang="en-US" altLang="en-US" sz="2400" dirty="0">
                <a:solidFill>
                  <a:srgbClr val="CC6600"/>
                </a:solidFill>
                <a:latin typeface="Tahoma" pitchFamily="34" charset="0"/>
              </a:rPr>
              <a:t> peak) = (4.96 -2.37 min.)/2.37 min. = 1.09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4191000"/>
            <a:ext cx="7543800" cy="2332038"/>
          </a:xfrm>
          <a:prstGeom prst="rect">
            <a:avLst/>
          </a:prstGeom>
        </p:spPr>
      </p:pic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2339975" y="4625975"/>
            <a:ext cx="0" cy="1295400"/>
          </a:xfrm>
          <a:prstGeom prst="line">
            <a:avLst/>
          </a:prstGeom>
          <a:noFill/>
          <a:ln w="25400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3352800" y="4114800"/>
            <a:ext cx="152400" cy="533400"/>
          </a:xfrm>
          <a:prstGeom prst="ellipse">
            <a:avLst/>
          </a:prstGeom>
          <a:solidFill>
            <a:schemeClr val="accent1">
              <a:alpha val="0"/>
            </a:schemeClr>
          </a:solidFill>
          <a:ln w="19050">
            <a:solidFill>
              <a:srgbClr val="CC66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2144713" y="5922963"/>
            <a:ext cx="381000" cy="457200"/>
          </a:xfrm>
          <a:prstGeom prst="ellipse">
            <a:avLst/>
          </a:prstGeom>
          <a:solidFill>
            <a:schemeClr val="accent1">
              <a:alpha val="0"/>
            </a:schemeClr>
          </a:solidFill>
          <a:ln w="19050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1371600" y="5257800"/>
            <a:ext cx="990600" cy="0"/>
          </a:xfrm>
          <a:prstGeom prst="line">
            <a:avLst/>
          </a:prstGeom>
          <a:noFill/>
          <a:ln w="25400">
            <a:solidFill>
              <a:srgbClr val="0099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1371600" y="4495800"/>
            <a:ext cx="2057400" cy="0"/>
          </a:xfrm>
          <a:prstGeom prst="line">
            <a:avLst/>
          </a:prstGeom>
          <a:noFill/>
          <a:ln w="25400">
            <a:solidFill>
              <a:srgbClr val="CC66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02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r>
              <a:rPr lang="en-US" sz="5400" dirty="0">
                <a:latin typeface="Tahoma" pitchFamily="34" charset="0"/>
              </a:rPr>
              <a:t/>
            </a:r>
            <a:br>
              <a:rPr lang="en-US" sz="5400" dirty="0">
                <a:latin typeface="Tahoma" pitchFamily="34" charset="0"/>
              </a:rPr>
            </a:br>
            <a:r>
              <a:rPr lang="en-US" sz="3200" dirty="0">
                <a:latin typeface="Tahoma" pitchFamily="34" charset="0"/>
              </a:rPr>
              <a:t>Flow </a:t>
            </a:r>
            <a:r>
              <a:rPr lang="en-US" sz="3200" dirty="0"/>
              <a:t>–</a:t>
            </a:r>
            <a:r>
              <a:rPr lang="en-US" sz="3200" dirty="0">
                <a:latin typeface="Tahoma" pitchFamily="34" charset="0"/>
              </a:rPr>
              <a:t> Volume </a:t>
            </a:r>
            <a:r>
              <a:rPr lang="en-US" sz="3200" dirty="0"/>
              <a:t>–</a:t>
            </a:r>
            <a:r>
              <a:rPr lang="en-US" sz="3200" dirty="0">
                <a:latin typeface="Tahoma" pitchFamily="34" charset="0"/>
              </a:rPr>
              <a:t> Time Relationship</a:t>
            </a:r>
            <a:endParaRPr lang="en-US" altLang="en-US" sz="32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525963"/>
          </a:xfrm>
        </p:spPr>
        <p:txBody>
          <a:bodyPr/>
          <a:lstStyle/>
          <a:p>
            <a:r>
              <a:rPr lang="en-US" sz="2800" dirty="0">
                <a:latin typeface="Tahoma" pitchFamily="34" charset="0"/>
              </a:rPr>
              <a:t>Chromatographic parameters can be expressed in terms of volume or time</a:t>
            </a:r>
          </a:p>
          <a:p>
            <a:r>
              <a:rPr lang="en-US" sz="2800" dirty="0">
                <a:latin typeface="Tahoma" pitchFamily="34" charset="0"/>
              </a:rPr>
              <a:t>V = </a:t>
            </a:r>
            <a:r>
              <a:rPr lang="en-US" sz="2800" dirty="0" err="1">
                <a:latin typeface="Tahoma" pitchFamily="34" charset="0"/>
              </a:rPr>
              <a:t>F</a:t>
            </a:r>
            <a:r>
              <a:rPr lang="en-US" sz="2800" dirty="0" err="1">
                <a:cs typeface="Tahoma" pitchFamily="34" charset="0"/>
              </a:rPr>
              <a:t>·</a:t>
            </a:r>
            <a:r>
              <a:rPr lang="en-US" sz="2800" dirty="0" err="1">
                <a:latin typeface="Tahoma" pitchFamily="34" charset="0"/>
              </a:rPr>
              <a:t>t</a:t>
            </a:r>
            <a:r>
              <a:rPr lang="en-US" sz="2800" dirty="0">
                <a:latin typeface="Tahoma" pitchFamily="34" charset="0"/>
              </a:rPr>
              <a:t> where F = volume flow rate</a:t>
            </a:r>
          </a:p>
          <a:p>
            <a:r>
              <a:rPr lang="en-US" sz="2800" dirty="0">
                <a:latin typeface="Tahoma" pitchFamily="34" charset="0"/>
              </a:rPr>
              <a:t>t</a:t>
            </a:r>
            <a:r>
              <a:rPr lang="en-US" sz="2800" baseline="-25000" dirty="0">
                <a:latin typeface="Tahoma" pitchFamily="34" charset="0"/>
              </a:rPr>
              <a:t>m</a:t>
            </a:r>
            <a:r>
              <a:rPr lang="en-US" sz="2800" dirty="0">
                <a:latin typeface="Tahoma" pitchFamily="34" charset="0"/>
              </a:rPr>
              <a:t> also can be determined as </a:t>
            </a:r>
            <a:r>
              <a:rPr lang="en-US" sz="2800" dirty="0" err="1">
                <a:latin typeface="Tahoma" pitchFamily="34" charset="0"/>
              </a:rPr>
              <a:t>V</a:t>
            </a:r>
            <a:r>
              <a:rPr lang="en-US" sz="2800" baseline="-25000" dirty="0" err="1">
                <a:latin typeface="Tahoma" pitchFamily="34" charset="0"/>
              </a:rPr>
              <a:t>m</a:t>
            </a:r>
            <a:r>
              <a:rPr lang="en-US" sz="2800" dirty="0">
                <a:latin typeface="Tahoma" pitchFamily="34" charset="0"/>
              </a:rPr>
              <a:t>/F</a:t>
            </a:r>
          </a:p>
          <a:p>
            <a:r>
              <a:rPr lang="en-US" sz="2800" dirty="0">
                <a:latin typeface="Tahoma" pitchFamily="34" charset="0"/>
              </a:rPr>
              <a:t>k can be related to K through volumes:</a:t>
            </a:r>
          </a:p>
          <a:p>
            <a:endParaRPr lang="en-US" sz="2800" dirty="0">
              <a:latin typeface="Tahoma" pitchFamily="34" charset="0"/>
            </a:endParaRPr>
          </a:p>
          <a:p>
            <a:endParaRPr lang="en-US" sz="2800" dirty="0">
              <a:latin typeface="Tahoma" pitchFamily="34" charset="0"/>
            </a:endParaRPr>
          </a:p>
          <a:p>
            <a:pPr>
              <a:buFontTx/>
              <a:buNone/>
            </a:pPr>
            <a:r>
              <a:rPr lang="en-US" sz="2800" dirty="0">
                <a:latin typeface="Tahoma" pitchFamily="34" charset="0"/>
              </a:rPr>
              <a:t>note: V</a:t>
            </a:r>
            <a:r>
              <a:rPr lang="en-US" sz="2800" baseline="-25000" dirty="0">
                <a:latin typeface="Tahoma" pitchFamily="34" charset="0"/>
              </a:rPr>
              <a:t>s</a:t>
            </a:r>
            <a:r>
              <a:rPr lang="en-US" sz="2800" dirty="0">
                <a:latin typeface="Tahoma" pitchFamily="34" charset="0"/>
              </a:rPr>
              <a:t> is often hard to measure</a:t>
            </a:r>
          </a:p>
          <a:p>
            <a:r>
              <a:rPr lang="en-US" sz="2800" dirty="0">
                <a:latin typeface="Tahoma" pitchFamily="34" charset="0"/>
              </a:rPr>
              <a:t>k can be increased by increasing K or V</a:t>
            </a:r>
            <a:r>
              <a:rPr lang="en-US" sz="2800" baseline="-25000" dirty="0">
                <a:latin typeface="Tahoma" pitchFamily="34" charset="0"/>
              </a:rPr>
              <a:t>s</a:t>
            </a:r>
            <a:r>
              <a:rPr lang="en-US" sz="2800" dirty="0">
                <a:latin typeface="Tahoma" pitchFamily="34" charset="0"/>
              </a:rPr>
              <a:t>/</a:t>
            </a:r>
            <a:r>
              <a:rPr lang="en-US" sz="2800" dirty="0" err="1">
                <a:latin typeface="Tahoma" pitchFamily="34" charset="0"/>
              </a:rPr>
              <a:t>V</a:t>
            </a:r>
            <a:r>
              <a:rPr lang="en-US" sz="2800" baseline="-25000" dirty="0" err="1">
                <a:latin typeface="Tahoma" pitchFamily="34" charset="0"/>
              </a:rPr>
              <a:t>m</a:t>
            </a:r>
            <a:endParaRPr lang="en-US" sz="2800" baseline="-25000" dirty="0">
              <a:latin typeface="Tahoma" pitchFamily="34" charset="0"/>
            </a:endParaRP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1536700" y="4191000"/>
          <a:ext cx="2868613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Equation" r:id="rId4" imgW="1447560" imgH="431640" progId="Equation.3">
                  <p:embed/>
                </p:oleObj>
              </mc:Choice>
              <mc:Fallback>
                <p:oleObj name="Equation" r:id="rId4" imgW="1447560" imgH="431640" progId="Equation.3">
                  <p:embed/>
                  <p:pic>
                    <p:nvPicPr>
                      <p:cNvPr id="573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6700" y="4191000"/>
                        <a:ext cx="2868613" cy="855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3828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r>
              <a:rPr lang="en-US" sz="5400" dirty="0">
                <a:latin typeface="Tahoma" pitchFamily="34" charset="0"/>
              </a:rPr>
              <a:t/>
            </a:r>
            <a:br>
              <a:rPr lang="en-US" sz="5400" dirty="0">
                <a:latin typeface="Tahoma" pitchFamily="34" charset="0"/>
              </a:rPr>
            </a:br>
            <a:r>
              <a:rPr lang="en-US" sz="3200" dirty="0">
                <a:latin typeface="Tahoma" pitchFamily="34" charset="0"/>
              </a:rPr>
              <a:t>Retention Factor Values</a:t>
            </a:r>
            <a:endParaRPr lang="en-US" altLang="en-US" sz="32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525963"/>
          </a:xfrm>
        </p:spPr>
        <p:txBody>
          <a:bodyPr/>
          <a:lstStyle/>
          <a:p>
            <a:r>
              <a:rPr lang="en-US" dirty="0">
                <a:latin typeface="Tahoma" pitchFamily="34" charset="0"/>
              </a:rPr>
              <a:t>Practical k values</a:t>
            </a:r>
          </a:p>
          <a:p>
            <a:pPr lvl="1"/>
            <a:r>
              <a:rPr lang="en-US" dirty="0">
                <a:latin typeface="Tahoma" pitchFamily="34" charset="0"/>
              </a:rPr>
              <a:t>~0.5 to ~10</a:t>
            </a:r>
          </a:p>
          <a:p>
            <a:pPr lvl="1"/>
            <a:r>
              <a:rPr lang="en-US" dirty="0">
                <a:latin typeface="Tahoma" pitchFamily="34" charset="0"/>
              </a:rPr>
              <a:t>Small k values </a:t>
            </a:r>
            <a:r>
              <a:rPr lang="en-US" dirty="0">
                <a:latin typeface="Tahoma" pitchFamily="34" charset="0"/>
                <a:cs typeface="Times New Roman" pitchFamily="18" charset="0"/>
              </a:rPr>
              <a:t>→ interference more likely</a:t>
            </a:r>
          </a:p>
          <a:p>
            <a:pPr lvl="1"/>
            <a:r>
              <a:rPr lang="en-US" dirty="0">
                <a:latin typeface="Tahoma" pitchFamily="34" charset="0"/>
                <a:cs typeface="Times New Roman" pitchFamily="18" charset="0"/>
              </a:rPr>
              <a:t>Large k values → must wait long time</a:t>
            </a:r>
            <a:endParaRPr lang="en-US" dirty="0">
              <a:latin typeface="Tahoma" pitchFamily="34" charset="0"/>
            </a:endParaRPr>
          </a:p>
          <a:p>
            <a:r>
              <a:rPr lang="en-US" dirty="0">
                <a:latin typeface="Tahoma" pitchFamily="34" charset="0"/>
              </a:rPr>
              <a:t>Changing k values</a:t>
            </a:r>
          </a:p>
          <a:p>
            <a:pPr lvl="1"/>
            <a:r>
              <a:rPr lang="en-US" dirty="0">
                <a:latin typeface="Tahoma" pitchFamily="34" charset="0"/>
              </a:rPr>
              <a:t>Can change:</a:t>
            </a:r>
          </a:p>
          <a:p>
            <a:pPr lvl="2"/>
            <a:r>
              <a:rPr lang="en-US" dirty="0" err="1">
                <a:latin typeface="Tahoma" pitchFamily="34" charset="0"/>
              </a:rPr>
              <a:t>V</a:t>
            </a:r>
            <a:r>
              <a:rPr lang="en-US" baseline="-25000" dirty="0" err="1">
                <a:latin typeface="Tahoma" pitchFamily="34" charset="0"/>
              </a:rPr>
              <a:t>m</a:t>
            </a:r>
            <a:r>
              <a:rPr lang="en-US" dirty="0">
                <a:latin typeface="Tahoma" pitchFamily="34" charset="0"/>
              </a:rPr>
              <a:t>/V</a:t>
            </a:r>
            <a:r>
              <a:rPr lang="en-US" baseline="-25000" dirty="0">
                <a:latin typeface="Tahoma" pitchFamily="34" charset="0"/>
              </a:rPr>
              <a:t>s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/>
              <a:t>–</a:t>
            </a:r>
            <a:r>
              <a:rPr lang="en-US" dirty="0">
                <a:latin typeface="Tahoma" pitchFamily="34" charset="0"/>
              </a:rPr>
              <a:t> requires column change so less desired</a:t>
            </a:r>
          </a:p>
          <a:p>
            <a:pPr lvl="2"/>
            <a:r>
              <a:rPr lang="en-US" dirty="0" smtClean="0">
                <a:latin typeface="Tahoma" pitchFamily="34" charset="0"/>
              </a:rPr>
              <a:t>K </a:t>
            </a:r>
            <a:r>
              <a:rPr lang="en-US" dirty="0" smtClean="0"/>
              <a:t>–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>
                <a:latin typeface="Tahoma" pitchFamily="34" charset="0"/>
              </a:rPr>
              <a:t>this can be an </a:t>
            </a:r>
            <a:r>
              <a:rPr lang="en-US" dirty="0"/>
              <a:t>“</a:t>
            </a:r>
            <a:r>
              <a:rPr lang="en-US" dirty="0">
                <a:latin typeface="Tahoma" pitchFamily="34" charset="0"/>
              </a:rPr>
              <a:t>adjustment</a:t>
            </a:r>
            <a:r>
              <a:rPr lang="en-US" dirty="0"/>
              <a:t>”</a:t>
            </a:r>
            <a:r>
              <a:rPr lang="en-US" dirty="0">
                <a:latin typeface="Tahoma" pitchFamily="34" charset="0"/>
              </a:rPr>
              <a:t> without needing a column change</a:t>
            </a:r>
            <a:endParaRPr lang="en-US" dirty="0">
              <a:latin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643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br>
              <a:rPr lang="en-US" dirty="0">
                <a:latin typeface="Tahoma" pitchFamily="34" charset="0"/>
              </a:rPr>
            </a:br>
            <a:r>
              <a:rPr lang="en-US" sz="3600" dirty="0">
                <a:latin typeface="Tahoma" pitchFamily="34" charset="0"/>
              </a:rPr>
              <a:t>Changing </a:t>
            </a:r>
            <a:r>
              <a:rPr lang="en-US" sz="3600" dirty="0" smtClean="0">
                <a:latin typeface="Tahoma" pitchFamily="34" charset="0"/>
              </a:rPr>
              <a:t>k - GC</a:t>
            </a:r>
            <a:endParaRPr lang="en-US" altLang="en-US" sz="28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7010400" cy="4525963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sz="2800" dirty="0">
                <a:latin typeface="Tahoma" pitchFamily="34" charset="0"/>
              </a:rPr>
              <a:t>k adjustment in </a:t>
            </a:r>
            <a:r>
              <a:rPr lang="en-US" sz="2800" dirty="0" smtClean="0">
                <a:latin typeface="Tahoma" pitchFamily="34" charset="0"/>
              </a:rPr>
              <a:t>GC</a:t>
            </a:r>
          </a:p>
          <a:p>
            <a:pPr marL="1009650" lvl="1" indent="-609600">
              <a:lnSpc>
                <a:spcPct val="80000"/>
              </a:lnSpc>
            </a:pPr>
            <a:r>
              <a:rPr lang="en-US" sz="2400" dirty="0" smtClean="0">
                <a:latin typeface="Tahoma" pitchFamily="34" charset="0"/>
              </a:rPr>
              <a:t>k depends on volatility and polarity</a:t>
            </a:r>
          </a:p>
          <a:p>
            <a:pPr marL="1409700" lvl="2" indent="-609600">
              <a:lnSpc>
                <a:spcPct val="80000"/>
              </a:lnSpc>
            </a:pPr>
            <a:r>
              <a:rPr lang="en-US" sz="2000" dirty="0" smtClean="0">
                <a:latin typeface="Tahoma" pitchFamily="34" charset="0"/>
              </a:rPr>
              <a:t>Smaller k for more volatile </a:t>
            </a:r>
            <a:r>
              <a:rPr lang="en-US" sz="2000" dirty="0" err="1" smtClean="0">
                <a:latin typeface="Tahoma" pitchFamily="34" charset="0"/>
              </a:rPr>
              <a:t>analytes</a:t>
            </a:r>
            <a:endParaRPr lang="en-US" sz="2000" dirty="0" smtClean="0">
              <a:latin typeface="Tahoma" pitchFamily="34" charset="0"/>
            </a:endParaRPr>
          </a:p>
          <a:p>
            <a:pPr marL="1409700" lvl="2" indent="-609600">
              <a:lnSpc>
                <a:spcPct val="80000"/>
              </a:lnSpc>
            </a:pPr>
            <a:r>
              <a:rPr lang="en-US" sz="2000" dirty="0" smtClean="0">
                <a:latin typeface="Tahoma" pitchFamily="34" charset="0"/>
              </a:rPr>
              <a:t>Smaller k for </a:t>
            </a:r>
            <a:r>
              <a:rPr lang="en-US" sz="2000" dirty="0" err="1" smtClean="0">
                <a:latin typeface="Tahoma" pitchFamily="34" charset="0"/>
              </a:rPr>
              <a:t>analytes</a:t>
            </a:r>
            <a:r>
              <a:rPr lang="en-US" sz="2000" dirty="0" smtClean="0">
                <a:latin typeface="Tahoma" pitchFamily="34" charset="0"/>
              </a:rPr>
              <a:t> less like column polarity (e.g. polar compounds with non-polar column)</a:t>
            </a:r>
          </a:p>
          <a:p>
            <a:pPr marL="1009650" lvl="1" indent="-609600">
              <a:lnSpc>
                <a:spcPct val="80000"/>
              </a:lnSpc>
            </a:pPr>
            <a:r>
              <a:rPr lang="en-US" sz="2400" dirty="0" smtClean="0">
                <a:latin typeface="Tahoma" pitchFamily="34" charset="0"/>
              </a:rPr>
              <a:t>Volatility depends on T</a:t>
            </a:r>
          </a:p>
          <a:p>
            <a:pPr marL="1009650" lvl="1" indent="-609600">
              <a:lnSpc>
                <a:spcPct val="80000"/>
              </a:lnSpc>
            </a:pPr>
            <a:r>
              <a:rPr lang="en-US" sz="2400" dirty="0" smtClean="0">
                <a:latin typeface="Tahoma" pitchFamily="34" charset="0"/>
              </a:rPr>
              <a:t>Temperature controlled with oven 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sz="2400" dirty="0" smtClean="0">
                <a:latin typeface="Tahoma" pitchFamily="34" charset="0"/>
              </a:rPr>
              <a:t>at low T, compounds are less volatile and spend more time in stationary phase, so k is larger at low T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sz="2400" dirty="0" smtClean="0">
                <a:latin typeface="Tahoma" pitchFamily="34" charset="0"/>
              </a:rPr>
              <a:t>k also can be changed by changing column polarity (more expensive/less desired method)</a:t>
            </a:r>
          </a:p>
        </p:txBody>
      </p:sp>
    </p:spTree>
    <p:extLst>
      <p:ext uri="{BB962C8B-B14F-4D97-AF65-F5344CB8AC3E}">
        <p14:creationId xmlns:p14="http://schemas.microsoft.com/office/powerpoint/2010/main" val="2330644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br>
              <a:rPr lang="en-US" dirty="0">
                <a:latin typeface="Tahoma" pitchFamily="34" charset="0"/>
              </a:rPr>
            </a:br>
            <a:r>
              <a:rPr lang="en-US" sz="3600" dirty="0">
                <a:latin typeface="Tahoma" pitchFamily="34" charset="0"/>
              </a:rPr>
              <a:t>Changing </a:t>
            </a:r>
            <a:r>
              <a:rPr lang="en-US" sz="3600" dirty="0" smtClean="0">
                <a:latin typeface="Tahoma" pitchFamily="34" charset="0"/>
              </a:rPr>
              <a:t>k - HPLC</a:t>
            </a:r>
            <a:endParaRPr lang="en-US" altLang="en-US" sz="28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304800" y="1600200"/>
            <a:ext cx="6095999" cy="4525963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sz="2800" dirty="0" smtClean="0">
                <a:latin typeface="Tahoma" pitchFamily="34" charset="0"/>
              </a:rPr>
              <a:t>k in </a:t>
            </a:r>
            <a:r>
              <a:rPr lang="en-US" sz="2800" dirty="0">
                <a:latin typeface="Tahoma" pitchFamily="34" charset="0"/>
              </a:rPr>
              <a:t>HPLC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sz="2400" dirty="0" smtClean="0">
                <a:latin typeface="Tahoma" pitchFamily="34" charset="0"/>
              </a:rPr>
              <a:t>k depends on polarity of </a:t>
            </a:r>
            <a:r>
              <a:rPr lang="en-US" sz="2400" dirty="0" err="1" smtClean="0">
                <a:latin typeface="Tahoma" pitchFamily="34" charset="0"/>
              </a:rPr>
              <a:t>analyte</a:t>
            </a:r>
            <a:r>
              <a:rPr lang="en-US" sz="2400" dirty="0" smtClean="0">
                <a:latin typeface="Tahoma" pitchFamily="34" charset="0"/>
              </a:rPr>
              <a:t>, mobile and stationary phases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sz="2400" dirty="0" smtClean="0">
                <a:latin typeface="Tahoma" pitchFamily="34" charset="0"/>
              </a:rPr>
              <a:t>Mobile and stationary phases are usually opposite in polarity (best when </a:t>
            </a:r>
            <a:r>
              <a:rPr lang="en-US" sz="2400" dirty="0" err="1" smtClean="0">
                <a:latin typeface="Tahoma" pitchFamily="34" charset="0"/>
              </a:rPr>
              <a:t>analytes</a:t>
            </a:r>
            <a:r>
              <a:rPr lang="en-US" sz="2400" dirty="0" smtClean="0">
                <a:latin typeface="Tahoma" pitchFamily="34" charset="0"/>
              </a:rPr>
              <a:t> with intermediate polarity elute) 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sz="2400" dirty="0" smtClean="0">
                <a:latin typeface="Tahoma" pitchFamily="34" charset="0"/>
              </a:rPr>
              <a:t>Normal-phase HPLC is with a polar stationary phase and non-polar eluent (e.g. hexane + 2-propanol)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sz="2400" dirty="0" smtClean="0">
                <a:latin typeface="Tahoma" pitchFamily="34" charset="0"/>
              </a:rPr>
              <a:t>In the normal-phase example, </a:t>
            </a:r>
            <a:r>
              <a:rPr lang="en-US" sz="2400" dirty="0" err="1" smtClean="0">
                <a:latin typeface="Tahoma" pitchFamily="34" charset="0"/>
              </a:rPr>
              <a:t>Analyte</a:t>
            </a:r>
            <a:r>
              <a:rPr lang="en-US" sz="2400" dirty="0" smtClean="0">
                <a:latin typeface="Tahoma" pitchFamily="34" charset="0"/>
              </a:rPr>
              <a:t> X elutes before </a:t>
            </a:r>
            <a:r>
              <a:rPr lang="en-US" sz="2400" dirty="0" err="1" smtClean="0">
                <a:latin typeface="Tahoma" pitchFamily="34" charset="0"/>
              </a:rPr>
              <a:t>Analyte</a:t>
            </a:r>
            <a:r>
              <a:rPr lang="en-US" sz="2400" dirty="0" smtClean="0">
                <a:latin typeface="Tahoma" pitchFamily="34" charset="0"/>
              </a:rPr>
              <a:t> Y</a:t>
            </a:r>
            <a:endParaRPr lang="en-US" sz="2400" dirty="0">
              <a:latin typeface="Tahoma" pitchFamily="34" charset="0"/>
            </a:endParaRPr>
          </a:p>
          <a:p>
            <a:pPr marL="990600" lvl="1" indent="-533400">
              <a:lnSpc>
                <a:spcPct val="80000"/>
              </a:lnSpc>
            </a:pPr>
            <a:r>
              <a:rPr lang="en-US" sz="2400" dirty="0">
                <a:latin typeface="Tahoma" pitchFamily="34" charset="0"/>
              </a:rPr>
              <a:t>F</a:t>
            </a:r>
            <a:r>
              <a:rPr lang="en-US" sz="2400" dirty="0" smtClean="0">
                <a:latin typeface="Tahoma" pitchFamily="34" charset="0"/>
              </a:rPr>
              <a:t>or </a:t>
            </a:r>
            <a:r>
              <a:rPr lang="en-US" sz="2400" dirty="0">
                <a:latin typeface="Tahoma" pitchFamily="34" charset="0"/>
              </a:rPr>
              <a:t>reversed-phase HPLC (non-polar stationary phase, polar mobile phase), </a:t>
            </a:r>
            <a:r>
              <a:rPr lang="en-US" sz="2400" dirty="0" smtClean="0">
                <a:latin typeface="Tahoma" pitchFamily="34" charset="0"/>
              </a:rPr>
              <a:t>elution order is reversed</a:t>
            </a:r>
            <a:endParaRPr lang="en-US" sz="2400" dirty="0">
              <a:latin typeface="Tahoma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391400" y="16764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ahoma" pitchFamily="34" charset="0"/>
              </a:rPr>
              <a:t>Polarity Index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696200" y="2209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non-polar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543800" y="61722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polar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7543800" y="2362200"/>
            <a:ext cx="0" cy="3733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8153400" y="2819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Tahoma" pitchFamily="34" charset="0"/>
              </a:rPr>
              <a:t>C18</a:t>
            </a: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>
            <a:off x="7620000" y="2971800"/>
            <a:ext cx="45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8001000" y="57150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9900"/>
                </a:solidFill>
                <a:latin typeface="Tahoma" pitchFamily="34" charset="0"/>
              </a:rPr>
              <a:t>water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H="1">
            <a:off x="7543800" y="5943600"/>
            <a:ext cx="381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7848600" y="4953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  <a:latin typeface="Tahoma" pitchFamily="34" charset="0"/>
              </a:rPr>
              <a:t>methanol</a:t>
            </a: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H="1">
            <a:off x="7543800" y="5181600"/>
            <a:ext cx="228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7848600" y="3810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latin typeface="Tahoma" pitchFamily="34" charset="0"/>
              </a:rPr>
              <a:t>Analyte</a:t>
            </a:r>
            <a:r>
              <a:rPr lang="en-US" dirty="0">
                <a:latin typeface="Tahoma" pitchFamily="34" charset="0"/>
              </a:rPr>
              <a:t> X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 flipH="1">
            <a:off x="7543800" y="4038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6477000" y="58674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solidFill>
                  <a:srgbClr val="FF0000"/>
                </a:solidFill>
                <a:latin typeface="Tahoma" pitchFamily="34" charset="0"/>
              </a:rPr>
              <a:t>SiOH</a:t>
            </a:r>
            <a:endParaRPr lang="en-US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7086600" y="6019800"/>
            <a:ext cx="381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6324600" y="2438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9900"/>
                </a:solidFill>
                <a:latin typeface="Tahoma" pitchFamily="34" charset="0"/>
              </a:rPr>
              <a:t>hexane</a:t>
            </a:r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7239000" y="2667000"/>
            <a:ext cx="228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6400800" y="45720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009900"/>
                </a:solidFill>
                <a:latin typeface="Tahoma" pitchFamily="34" charset="0"/>
              </a:rPr>
              <a:t>2-propanol</a:t>
            </a:r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7391400" y="4724400"/>
            <a:ext cx="1524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7848600" y="4287934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latin typeface="Tahoma" pitchFamily="34" charset="0"/>
              </a:rPr>
              <a:t>Analyte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smtClean="0">
                <a:latin typeface="Tahoma" pitchFamily="34" charset="0"/>
              </a:rPr>
              <a:t>Y</a:t>
            </a:r>
            <a:endParaRPr lang="en-US" dirty="0">
              <a:latin typeface="Tahoma" pitchFamily="34" charset="0"/>
            </a:endParaRPr>
          </a:p>
        </p:txBody>
      </p:sp>
      <p:sp>
        <p:nvSpPr>
          <p:cNvPr id="24" name="Line 15"/>
          <p:cNvSpPr>
            <a:spLocks noChangeShapeType="1"/>
          </p:cNvSpPr>
          <p:nvPr/>
        </p:nvSpPr>
        <p:spPr bwMode="auto">
          <a:xfrm flipH="1">
            <a:off x="7543800" y="4516534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130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4" grpId="0" uiExpand="1"/>
      <p:bldP spid="5" grpId="0" uiExpand="1"/>
      <p:bldP spid="6" grpId="0" uiExpand="1"/>
      <p:bldP spid="7" grpId="0" uiExpand="1" animBg="1"/>
      <p:bldP spid="8" grpId="0" uiExpand="1"/>
      <p:bldP spid="9" grpId="0" uiExpand="1" animBg="1"/>
      <p:bldP spid="10" grpId="0" uiExpand="1"/>
      <p:bldP spid="11" grpId="0" uiExpand="1" animBg="1"/>
      <p:bldP spid="12" grpId="0" uiExpand="1"/>
      <p:bldP spid="13" grpId="0" uiExpand="1" animBg="1"/>
      <p:bldP spid="14" grpId="0" uiExpand="1"/>
      <p:bldP spid="15" grpId="0" uiExpand="1" animBg="1"/>
      <p:bldP spid="16" grpId="0"/>
      <p:bldP spid="16" grpId="1"/>
      <p:bldP spid="17" grpId="0" animBg="1"/>
      <p:bldP spid="17" grpId="1" animBg="1"/>
      <p:bldP spid="18" grpId="0"/>
      <p:bldP spid="18" grpId="1"/>
      <p:bldP spid="19" grpId="0" animBg="1"/>
      <p:bldP spid="19" grpId="1" animBg="1"/>
      <p:bldP spid="20" grpId="0"/>
      <p:bldP spid="20" grpId="1"/>
      <p:bldP spid="21" grpId="0" animBg="1"/>
      <p:bldP spid="21" grpId="1" animBg="1"/>
      <p:bldP spid="23" grpId="0" uiExpand="1"/>
      <p:bldP spid="24" grpId="0" uiExpan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br>
              <a:rPr lang="en-US" dirty="0">
                <a:latin typeface="Tahoma" pitchFamily="34" charset="0"/>
              </a:rPr>
            </a:br>
            <a:r>
              <a:rPr lang="en-US" sz="3600" dirty="0">
                <a:latin typeface="Tahoma" pitchFamily="34" charset="0"/>
              </a:rPr>
              <a:t>Changing </a:t>
            </a:r>
            <a:r>
              <a:rPr lang="en-US" sz="3600" dirty="0" smtClean="0">
                <a:latin typeface="Tahoma" pitchFamily="34" charset="0"/>
              </a:rPr>
              <a:t>k – HPLC – cont.</a:t>
            </a:r>
            <a:endParaRPr lang="en-US" altLang="en-US" sz="28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304800" y="1600200"/>
            <a:ext cx="6095999" cy="4525963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sz="2800" dirty="0" smtClean="0">
                <a:latin typeface="Tahoma" pitchFamily="34" charset="0"/>
              </a:rPr>
              <a:t>k </a:t>
            </a:r>
            <a:r>
              <a:rPr lang="en-US" sz="2800" dirty="0">
                <a:latin typeface="Tahoma" pitchFamily="34" charset="0"/>
              </a:rPr>
              <a:t>adjustment in HPLC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sz="2400" dirty="0" smtClean="0">
                <a:latin typeface="Tahoma" pitchFamily="34" charset="0"/>
              </a:rPr>
              <a:t>Increasing </a:t>
            </a:r>
            <a:r>
              <a:rPr lang="en-US" sz="2400" dirty="0">
                <a:latin typeface="Tahoma" pitchFamily="34" charset="0"/>
              </a:rPr>
              <a:t>“strong” solvent decreases </a:t>
            </a:r>
            <a:r>
              <a:rPr lang="en-US" sz="2400" dirty="0" smtClean="0">
                <a:latin typeface="Tahoma" pitchFamily="34" charset="0"/>
              </a:rPr>
              <a:t>k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sz="2400" dirty="0" smtClean="0">
                <a:latin typeface="Tahoma" pitchFamily="34" charset="0"/>
              </a:rPr>
              <a:t>Strong </a:t>
            </a:r>
            <a:r>
              <a:rPr lang="en-US" sz="2400" dirty="0">
                <a:latin typeface="Tahoma" pitchFamily="34" charset="0"/>
              </a:rPr>
              <a:t>solvent is one more like stationary </a:t>
            </a:r>
            <a:r>
              <a:rPr lang="en-US" sz="2400" dirty="0" smtClean="0">
                <a:latin typeface="Tahoma" pitchFamily="34" charset="0"/>
              </a:rPr>
              <a:t>phase (</a:t>
            </a:r>
            <a:r>
              <a:rPr lang="en-US" sz="2400" dirty="0">
                <a:latin typeface="Tahoma" pitchFamily="34" charset="0"/>
              </a:rPr>
              <a:t>2-propanol in normal-phase or methanol in reversed-phase</a:t>
            </a:r>
            <a:r>
              <a:rPr lang="en-US" sz="2400" dirty="0" smtClean="0">
                <a:latin typeface="Tahoma" pitchFamily="34" charset="0"/>
              </a:rPr>
              <a:t>)</a:t>
            </a:r>
            <a:endParaRPr lang="en-US" sz="2400" dirty="0">
              <a:latin typeface="Tahoma" pitchFamily="34" charset="0"/>
            </a:endParaRPr>
          </a:p>
          <a:p>
            <a:pPr marL="990600" lvl="1" indent="-533400">
              <a:lnSpc>
                <a:spcPct val="80000"/>
              </a:lnSpc>
            </a:pPr>
            <a:r>
              <a:rPr lang="en-US" sz="2400" dirty="0" smtClean="0">
                <a:latin typeface="Tahoma" pitchFamily="34" charset="0"/>
              </a:rPr>
              <a:t>for </a:t>
            </a:r>
            <a:r>
              <a:rPr lang="en-US" sz="2400" dirty="0">
                <a:latin typeface="Tahoma" pitchFamily="34" charset="0"/>
              </a:rPr>
              <a:t>reversed-phase HPLC </a:t>
            </a:r>
            <a:r>
              <a:rPr lang="en-US" sz="2400" dirty="0" smtClean="0">
                <a:latin typeface="Tahoma" pitchFamily="34" charset="0"/>
              </a:rPr>
              <a:t>Increasing </a:t>
            </a:r>
            <a:r>
              <a:rPr lang="en-US" sz="2400" dirty="0">
                <a:latin typeface="Tahoma" pitchFamily="34" charset="0"/>
              </a:rPr>
              <a:t>% methanol decreases k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sz="2400" dirty="0">
                <a:latin typeface="Tahoma" pitchFamily="34" charset="0"/>
              </a:rPr>
              <a:t>opposite change needed in </a:t>
            </a:r>
            <a:r>
              <a:rPr lang="en-US" sz="2400" dirty="0" smtClean="0">
                <a:latin typeface="Tahoma" pitchFamily="34" charset="0"/>
              </a:rPr>
              <a:t>normal-phase </a:t>
            </a:r>
            <a:r>
              <a:rPr lang="en-US" sz="2400" dirty="0">
                <a:latin typeface="Tahoma" pitchFamily="34" charset="0"/>
              </a:rPr>
              <a:t>HPLC (polar stationary phase)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391400" y="16764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Polarity Index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696200" y="2209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non-polar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543800" y="61722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polar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7543800" y="2362200"/>
            <a:ext cx="0" cy="3733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8153400" y="2819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Tahoma" pitchFamily="34" charset="0"/>
              </a:rPr>
              <a:t>C18</a:t>
            </a: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>
            <a:off x="7620000" y="2971800"/>
            <a:ext cx="45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8001000" y="57150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  <a:latin typeface="Tahoma" pitchFamily="34" charset="0"/>
              </a:rPr>
              <a:t>water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H="1">
            <a:off x="7543800" y="5943600"/>
            <a:ext cx="381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7848600" y="4953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  <a:latin typeface="Tahoma" pitchFamily="34" charset="0"/>
              </a:rPr>
              <a:t>methanol</a:t>
            </a: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H="1">
            <a:off x="7543800" y="5181600"/>
            <a:ext cx="228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7848600" y="3810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Analyte X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 flipH="1">
            <a:off x="7543800" y="4038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6477000" y="58674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Tahoma" pitchFamily="34" charset="0"/>
              </a:rPr>
              <a:t>SiOH</a:t>
            </a:r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7086600" y="6019800"/>
            <a:ext cx="381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6324600" y="2438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  <a:latin typeface="Tahoma" pitchFamily="34" charset="0"/>
              </a:rPr>
              <a:t>hexane</a:t>
            </a:r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7239000" y="2667000"/>
            <a:ext cx="228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6400800" y="45720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009900"/>
                </a:solidFill>
                <a:latin typeface="Tahoma" pitchFamily="34" charset="0"/>
              </a:rPr>
              <a:t>2-propanol</a:t>
            </a:r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7391400" y="4724400"/>
            <a:ext cx="1524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7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4" grpId="0"/>
      <p:bldP spid="5" grpId="0"/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17" grpId="0" animBg="1"/>
      <p:bldP spid="18" grpId="0"/>
      <p:bldP spid="19" grpId="0" animBg="1"/>
      <p:bldP spid="20" grpId="0"/>
      <p:bldP spid="2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br>
              <a:rPr lang="en-US" dirty="0">
                <a:latin typeface="Tahoma" pitchFamily="34" charset="0"/>
              </a:rPr>
            </a:br>
            <a:r>
              <a:rPr lang="en-US" sz="3600" dirty="0">
                <a:latin typeface="Tahoma" pitchFamily="34" charset="0"/>
              </a:rPr>
              <a:t>Some Questions</a:t>
            </a:r>
            <a:endParaRPr lang="en-US" altLang="en-US" sz="28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7010400" cy="4525963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dirty="0">
                <a:latin typeface="Tahoma" pitchFamily="34" charset="0"/>
              </a:rPr>
              <a:t>List 3 main components of chromatographs.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dirty="0">
                <a:latin typeface="Tahoma" pitchFamily="34" charset="0"/>
              </a:rPr>
              <a:t>A chemist purchases a new open tubular GC column that is identical to the old GC column except for having a greater film thickness of stationary phase.  How will the following parameters will be affected (assuming column run as before):  K, k, </a:t>
            </a:r>
            <a:r>
              <a:rPr lang="en-US" sz="2400" dirty="0" err="1">
                <a:latin typeface="Tahoma" pitchFamily="34" charset="0"/>
              </a:rPr>
              <a:t>t</a:t>
            </a:r>
            <a:r>
              <a:rPr lang="en-US" sz="2400" baseline="-25000" dirty="0" err="1">
                <a:latin typeface="Tahoma" pitchFamily="34" charset="0"/>
              </a:rPr>
              <a:t>M</a:t>
            </a:r>
            <a:r>
              <a:rPr lang="en-US" sz="2400" dirty="0">
                <a:latin typeface="Tahoma" pitchFamily="34" charset="0"/>
              </a:rPr>
              <a:t>, </a:t>
            </a:r>
            <a:r>
              <a:rPr lang="en-US" sz="2400" dirty="0" err="1">
                <a:latin typeface="Tahoma" pitchFamily="34" charset="0"/>
              </a:rPr>
              <a:t>t</a:t>
            </a:r>
            <a:r>
              <a:rPr lang="en-US" sz="2400" baseline="-25000" dirty="0" err="1">
                <a:latin typeface="Tahoma" pitchFamily="34" charset="0"/>
              </a:rPr>
              <a:t>R</a:t>
            </a:r>
            <a:r>
              <a:rPr lang="en-US" sz="2400" dirty="0">
                <a:latin typeface="Tahoma" pitchFamily="34" charset="0"/>
              </a:rPr>
              <a:t>(component X)?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dirty="0">
                <a:latin typeface="Tahoma" pitchFamily="34" charset="0"/>
              </a:rPr>
              <a:t>What “easy” change can be made to increase k</a:t>
            </a:r>
            <a:r>
              <a:rPr lang="en-US" sz="2400" baseline="-25000" dirty="0">
                <a:latin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</a:rPr>
              <a:t>in GC? In normal phase HPLC using a hexane/</a:t>
            </a:r>
            <a:r>
              <a:rPr lang="en-US" sz="2400" dirty="0" err="1">
                <a:latin typeface="Tahoma" pitchFamily="34" charset="0"/>
              </a:rPr>
              <a:t>ethylacetate</a:t>
            </a:r>
            <a:r>
              <a:rPr lang="en-US" sz="2400" dirty="0">
                <a:latin typeface="Tahoma" pitchFamily="34" charset="0"/>
              </a:rPr>
              <a:t> mobile phase?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dirty="0">
                <a:latin typeface="Tahoma" pitchFamily="34" charset="0"/>
              </a:rPr>
              <a:t>A GC is operated close to the maximum column temperature and for a desired </a:t>
            </a:r>
            <a:r>
              <a:rPr lang="en-US" sz="2400" dirty="0" err="1">
                <a:latin typeface="Tahoma" pitchFamily="34" charset="0"/>
              </a:rPr>
              <a:t>analyte</a:t>
            </a:r>
            <a:r>
              <a:rPr lang="en-US" sz="2400" dirty="0">
                <a:latin typeface="Tahoma" pitchFamily="34" charset="0"/>
              </a:rPr>
              <a:t>, k = 10.  Is this good?  What change could be made to improve the analysis?</a:t>
            </a:r>
          </a:p>
        </p:txBody>
      </p:sp>
    </p:spTree>
    <p:extLst>
      <p:ext uri="{BB962C8B-B14F-4D97-AF65-F5344CB8AC3E}">
        <p14:creationId xmlns:p14="http://schemas.microsoft.com/office/powerpoint/2010/main" val="135971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br>
              <a:rPr lang="en-US" dirty="0">
                <a:latin typeface="Tahoma" pitchFamily="34" charset="0"/>
              </a:rPr>
            </a:br>
            <a:r>
              <a:rPr lang="en-US" sz="3600" dirty="0">
                <a:latin typeface="Tahoma" pitchFamily="34" charset="0"/>
              </a:rPr>
              <a:t>Selectivity </a:t>
            </a:r>
            <a:endParaRPr lang="en-US" altLang="en-US" sz="28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7010400" cy="4525963"/>
          </a:xfrm>
        </p:spPr>
        <p:txBody>
          <a:bodyPr/>
          <a:lstStyle/>
          <a:p>
            <a:r>
              <a:rPr lang="en-US" sz="2400" dirty="0">
                <a:latin typeface="Tahoma" pitchFamily="34" charset="0"/>
              </a:rPr>
              <a:t>Selectivity is given by </a:t>
            </a:r>
            <a:r>
              <a:rPr lang="en-US" sz="2400" dirty="0">
                <a:latin typeface="Symbol" pitchFamily="18" charset="2"/>
              </a:rPr>
              <a:t>a</a:t>
            </a:r>
            <a:r>
              <a:rPr lang="en-US" sz="2400" dirty="0">
                <a:latin typeface="Tahoma" pitchFamily="34" charset="0"/>
                <a:cs typeface="Arial" pitchFamily="34" charset="0"/>
              </a:rPr>
              <a:t>= relative retention (also called selectivity coefficient)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Symbol" pitchFamily="18" charset="2"/>
                <a:cs typeface="Arial" pitchFamily="34" charset="0"/>
              </a:rPr>
              <a:t>a</a:t>
            </a:r>
            <a:r>
              <a:rPr lang="en-US" sz="2400" dirty="0">
                <a:latin typeface="Tahoma" pitchFamily="34" charset="0"/>
                <a:cs typeface="Arial" pitchFamily="34" charset="0"/>
              </a:rPr>
              <a:t> = </a:t>
            </a:r>
            <a:r>
              <a:rPr lang="en-US" sz="2400" dirty="0" err="1">
                <a:latin typeface="Tahoma" pitchFamily="34" charset="0"/>
                <a:cs typeface="Arial" pitchFamily="34" charset="0"/>
              </a:rPr>
              <a:t>k</a:t>
            </a:r>
            <a:r>
              <a:rPr lang="en-US" sz="2400" baseline="-25000" dirty="0" err="1">
                <a:latin typeface="Tahoma" pitchFamily="34" charset="0"/>
                <a:cs typeface="Arial" pitchFamily="34" charset="0"/>
              </a:rPr>
              <a:t>y</a:t>
            </a:r>
            <a:r>
              <a:rPr lang="en-US" sz="2400" dirty="0">
                <a:latin typeface="Tahoma" pitchFamily="34" charset="0"/>
                <a:cs typeface="Arial" pitchFamily="34" charset="0"/>
              </a:rPr>
              <a:t>/</a:t>
            </a:r>
            <a:r>
              <a:rPr lang="en-US" sz="2400" dirty="0" err="1">
                <a:latin typeface="Tahoma" pitchFamily="34" charset="0"/>
                <a:cs typeface="Arial" pitchFamily="34" charset="0"/>
              </a:rPr>
              <a:t>k</a:t>
            </a:r>
            <a:r>
              <a:rPr lang="en-US" sz="2400" baseline="-25000" dirty="0" err="1">
                <a:latin typeface="Tahoma" pitchFamily="34" charset="0"/>
                <a:cs typeface="Arial" pitchFamily="34" charset="0"/>
              </a:rPr>
              <a:t>x</a:t>
            </a:r>
            <a:r>
              <a:rPr lang="en-US" sz="2400" dirty="0">
                <a:latin typeface="Tahoma" pitchFamily="34" charset="0"/>
                <a:cs typeface="Arial" pitchFamily="34" charset="0"/>
              </a:rPr>
              <a:t> (where </a:t>
            </a:r>
            <a:r>
              <a:rPr lang="en-US" sz="2400" dirty="0" err="1">
                <a:latin typeface="Tahoma" pitchFamily="34" charset="0"/>
                <a:cs typeface="Arial" pitchFamily="34" charset="0"/>
              </a:rPr>
              <a:t>t</a:t>
            </a:r>
            <a:r>
              <a:rPr lang="en-US" sz="2400" baseline="-25000" dirty="0" err="1">
                <a:latin typeface="Tahoma" pitchFamily="34" charset="0"/>
                <a:cs typeface="Arial" pitchFamily="34" charset="0"/>
              </a:rPr>
              <a:t>r</a:t>
            </a:r>
            <a:r>
              <a:rPr lang="en-US" sz="2400" dirty="0">
                <a:latin typeface="Tahoma" pitchFamily="34" charset="0"/>
                <a:cs typeface="Arial" pitchFamily="34" charset="0"/>
              </a:rPr>
              <a:t>(y) &gt; </a:t>
            </a:r>
            <a:r>
              <a:rPr lang="en-US" sz="2400" dirty="0" err="1">
                <a:latin typeface="Tahoma" pitchFamily="34" charset="0"/>
                <a:cs typeface="Arial" pitchFamily="34" charset="0"/>
              </a:rPr>
              <a:t>t</a:t>
            </a:r>
            <a:r>
              <a:rPr lang="en-US" sz="2400" baseline="-25000" dirty="0" err="1">
                <a:latin typeface="Tahoma" pitchFamily="34" charset="0"/>
                <a:cs typeface="Arial" pitchFamily="34" charset="0"/>
              </a:rPr>
              <a:t>r</a:t>
            </a:r>
            <a:r>
              <a:rPr lang="en-US" sz="2400" dirty="0">
                <a:latin typeface="Tahoma" pitchFamily="34" charset="0"/>
                <a:cs typeface="Arial" pitchFamily="34" charset="0"/>
              </a:rPr>
              <a:t>(x))</a:t>
            </a:r>
          </a:p>
          <a:p>
            <a:r>
              <a:rPr lang="en-US" sz="2400" dirty="0">
                <a:latin typeface="Tahoma" pitchFamily="34" charset="0"/>
                <a:cs typeface="Arial" pitchFamily="34" charset="0"/>
              </a:rPr>
              <a:t>A larger </a:t>
            </a:r>
            <a:r>
              <a:rPr lang="en-US" sz="2400" dirty="0">
                <a:latin typeface="Symbol" pitchFamily="18" charset="2"/>
                <a:cs typeface="Arial" pitchFamily="34" charset="0"/>
              </a:rPr>
              <a:t>a</a:t>
            </a:r>
            <a:r>
              <a:rPr lang="en-US" sz="2400" dirty="0">
                <a:latin typeface="Tahoma" pitchFamily="34" charset="0"/>
                <a:cs typeface="Arial" pitchFamily="34" charset="0"/>
              </a:rPr>
              <a:t> value means a better separation.  An </a:t>
            </a:r>
            <a:r>
              <a:rPr lang="en-US" sz="2400" dirty="0">
                <a:latin typeface="Symbol" pitchFamily="18" charset="2"/>
                <a:cs typeface="Arial" pitchFamily="34" charset="0"/>
              </a:rPr>
              <a:t>a</a:t>
            </a:r>
            <a:r>
              <a:rPr lang="en-US" sz="2400" dirty="0">
                <a:latin typeface="Tahoma" pitchFamily="34" charset="0"/>
                <a:cs typeface="Arial" pitchFamily="34" charset="0"/>
              </a:rPr>
              <a:t> value close to 1 means a difficult separation.</a:t>
            </a:r>
          </a:p>
          <a:p>
            <a:r>
              <a:rPr lang="en-US" sz="2400" dirty="0">
                <a:latin typeface="Tahoma" pitchFamily="34" charset="0"/>
                <a:cs typeface="Arial" pitchFamily="34" charset="0"/>
              </a:rPr>
              <a:t>Note that </a:t>
            </a:r>
            <a:r>
              <a:rPr lang="en-US" sz="2400" dirty="0">
                <a:latin typeface="Symbol" pitchFamily="18" charset="2"/>
                <a:cs typeface="Arial" pitchFamily="34" charset="0"/>
              </a:rPr>
              <a:t>a</a:t>
            </a:r>
            <a:r>
              <a:rPr lang="en-US" sz="2400" dirty="0">
                <a:latin typeface="Tahoma" pitchFamily="34" charset="0"/>
                <a:cs typeface="Arial" pitchFamily="34" charset="0"/>
              </a:rPr>
              <a:t> = </a:t>
            </a:r>
            <a:r>
              <a:rPr lang="en-US" sz="2400" dirty="0" err="1">
                <a:latin typeface="Tahoma" pitchFamily="34" charset="0"/>
                <a:cs typeface="Arial" pitchFamily="34" charset="0"/>
              </a:rPr>
              <a:t>K</a:t>
            </a:r>
            <a:r>
              <a:rPr lang="en-US" sz="2400" baseline="-25000" dirty="0" err="1">
                <a:latin typeface="Tahoma" pitchFamily="34" charset="0"/>
                <a:cs typeface="Arial" pitchFamily="34" charset="0"/>
              </a:rPr>
              <a:t>y</a:t>
            </a:r>
            <a:r>
              <a:rPr lang="en-US" sz="2400" dirty="0">
                <a:latin typeface="Tahoma" pitchFamily="34" charset="0"/>
                <a:cs typeface="Arial" pitchFamily="34" charset="0"/>
              </a:rPr>
              <a:t>/</a:t>
            </a:r>
            <a:r>
              <a:rPr lang="en-US" sz="2400" dirty="0" err="1">
                <a:latin typeface="Tahoma" pitchFamily="34" charset="0"/>
                <a:cs typeface="Arial" pitchFamily="34" charset="0"/>
              </a:rPr>
              <a:t>K</a:t>
            </a:r>
            <a:r>
              <a:rPr lang="en-US" sz="2400" baseline="-25000" dirty="0" err="1">
                <a:latin typeface="Tahoma" pitchFamily="34" charset="0"/>
                <a:cs typeface="Arial" pitchFamily="34" charset="0"/>
              </a:rPr>
              <a:t>x</a:t>
            </a:r>
            <a:r>
              <a:rPr lang="en-US" sz="2400" dirty="0">
                <a:latin typeface="Tahoma" pitchFamily="34" charset="0"/>
                <a:cs typeface="Arial" pitchFamily="34" charset="0"/>
              </a:rPr>
              <a:t> also applies</a:t>
            </a:r>
          </a:p>
        </p:txBody>
      </p:sp>
    </p:spTree>
    <p:extLst>
      <p:ext uri="{BB962C8B-B14F-4D97-AF65-F5344CB8AC3E}">
        <p14:creationId xmlns:p14="http://schemas.microsoft.com/office/powerpoint/2010/main" val="393402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  <a:cs typeface="Tahoma" charset="0"/>
              </a:rPr>
              <a:t>Announcements</a:t>
            </a: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7162800" cy="4525963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Homework Set 3 – Posted – new due date for collected homework: 5/9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Last Quiz – Thursday – on Mass Spectrometry Calculations</a:t>
            </a:r>
          </a:p>
          <a:p>
            <a:pPr eaLnBrk="1" hangingPunct="1"/>
            <a:r>
              <a:rPr lang="en-US" altLang="en-US" sz="2800" dirty="0">
                <a:latin typeface="Tahoma" charset="0"/>
                <a:cs typeface="Tahoma" charset="0"/>
              </a:rPr>
              <a:t>Today’s Lecture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Chromatography</a:t>
            </a:r>
            <a:endParaRPr lang="en-US" altLang="en-US" sz="2400" dirty="0">
              <a:latin typeface="Tahoma" charset="0"/>
              <a:cs typeface="Tahoma" charset="0"/>
            </a:endParaRPr>
          </a:p>
          <a:p>
            <a:pPr lvl="2" eaLnBrk="1" hangingPunct="1"/>
            <a:r>
              <a:rPr lang="en-US" altLang="en-US" sz="2000" dirty="0">
                <a:latin typeface="Tahoma" charset="0"/>
                <a:cs typeface="Tahoma" charset="0"/>
              </a:rPr>
              <a:t>Overview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Partitioning and Retention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Selectivity (if time)</a:t>
            </a:r>
          </a:p>
        </p:txBody>
      </p:sp>
    </p:spTree>
    <p:extLst>
      <p:ext uri="{BB962C8B-B14F-4D97-AF65-F5344CB8AC3E}">
        <p14:creationId xmlns:p14="http://schemas.microsoft.com/office/powerpoint/2010/main" val="217797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br>
              <a:rPr lang="en-US" dirty="0">
                <a:latin typeface="Tahoma" pitchFamily="34" charset="0"/>
              </a:rPr>
            </a:br>
            <a:r>
              <a:rPr lang="en-US" sz="3600" dirty="0" smtClean="0">
                <a:latin typeface="Tahoma" pitchFamily="34" charset="0"/>
              </a:rPr>
              <a:t>Selectivity – cont. </a:t>
            </a:r>
            <a:endParaRPr lang="en-US" altLang="en-US" sz="2800" dirty="0" smtClean="0">
              <a:latin typeface="Tahoma" charset="0"/>
              <a:cs typeface="Tahoma" charset="0"/>
            </a:endParaRPr>
          </a:p>
        </p:txBody>
      </p:sp>
      <p:sp>
        <p:nvSpPr>
          <p:cNvPr id="4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70104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>
                <a:latin typeface="Tahoma" pitchFamily="34" charset="0"/>
              </a:rPr>
              <a:t>Determination of parameters from reading chromatogram (HPLC example)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solidFill>
                  <a:srgbClr val="6633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sz="2400" dirty="0">
                <a:solidFill>
                  <a:srgbClr val="663300"/>
                </a:solidFill>
                <a:latin typeface="Symbol" pitchFamily="18" charset="2"/>
              </a:rPr>
              <a:t>a </a:t>
            </a:r>
            <a:r>
              <a:rPr lang="en-US" altLang="en-US" sz="2400" dirty="0">
                <a:solidFill>
                  <a:srgbClr val="663300"/>
                </a:solidFill>
                <a:latin typeface="Tahoma" pitchFamily="34" charset="0"/>
              </a:rPr>
              <a:t>(for 1</a:t>
            </a:r>
            <a:r>
              <a:rPr lang="en-US" altLang="en-US" sz="2400" baseline="30000" dirty="0">
                <a:solidFill>
                  <a:srgbClr val="663300"/>
                </a:solidFill>
                <a:latin typeface="Tahoma" pitchFamily="34" charset="0"/>
              </a:rPr>
              <a:t>st</a:t>
            </a:r>
            <a:r>
              <a:rPr lang="en-US" altLang="en-US" sz="2400" dirty="0">
                <a:solidFill>
                  <a:srgbClr val="663300"/>
                </a:solidFill>
                <a:latin typeface="Tahoma" pitchFamily="34" charset="0"/>
              </a:rPr>
              <a:t> 2 peaks) = k</a:t>
            </a:r>
            <a:r>
              <a:rPr lang="en-US" altLang="en-US" sz="2400" baseline="-25000" dirty="0">
                <a:solidFill>
                  <a:srgbClr val="663300"/>
                </a:solidFill>
                <a:latin typeface="Tahoma" pitchFamily="34" charset="0"/>
              </a:rPr>
              <a:t>B</a:t>
            </a:r>
            <a:r>
              <a:rPr lang="en-US" altLang="en-US" sz="2400" dirty="0">
                <a:solidFill>
                  <a:srgbClr val="663300"/>
                </a:solidFill>
                <a:latin typeface="Tahoma" pitchFamily="34" charset="0"/>
              </a:rPr>
              <a:t>/ k</a:t>
            </a:r>
            <a:r>
              <a:rPr lang="en-US" altLang="en-US" sz="2400" baseline="-25000" dirty="0">
                <a:solidFill>
                  <a:srgbClr val="663300"/>
                </a:solidFill>
                <a:latin typeface="Tahoma" pitchFamily="34" charset="0"/>
              </a:rPr>
              <a:t>A</a:t>
            </a:r>
            <a:r>
              <a:rPr lang="en-US" altLang="en-US" sz="2400" dirty="0">
                <a:solidFill>
                  <a:srgbClr val="663300"/>
                </a:solidFill>
                <a:latin typeface="Tahoma" pitchFamily="34" charset="0"/>
              </a:rPr>
              <a:t> = </a:t>
            </a:r>
            <a:r>
              <a:rPr lang="en-US" altLang="en-US" sz="2400" dirty="0" err="1">
                <a:solidFill>
                  <a:srgbClr val="663300"/>
                </a:solidFill>
                <a:latin typeface="Tahoma" pitchFamily="34" charset="0"/>
              </a:rPr>
              <a:t>t</a:t>
            </a:r>
            <a:r>
              <a:rPr lang="en-US" altLang="en-US" sz="2400" baseline="-25000" dirty="0" err="1">
                <a:solidFill>
                  <a:srgbClr val="663300"/>
                </a:solidFill>
                <a:latin typeface="Tahoma" pitchFamily="34" charset="0"/>
              </a:rPr>
              <a:t>RB</a:t>
            </a:r>
            <a:r>
              <a:rPr lang="en-US" altLang="en-US" sz="2400" dirty="0">
                <a:solidFill>
                  <a:srgbClr val="663300"/>
                </a:solidFill>
              </a:rPr>
              <a:t>’</a:t>
            </a:r>
            <a:r>
              <a:rPr lang="en-US" altLang="en-US" sz="2400" dirty="0">
                <a:solidFill>
                  <a:srgbClr val="663300"/>
                </a:solidFill>
                <a:latin typeface="Tahoma" pitchFamily="34" charset="0"/>
              </a:rPr>
              <a:t>/ </a:t>
            </a:r>
            <a:r>
              <a:rPr lang="en-US" altLang="en-US" sz="2400" dirty="0" err="1">
                <a:solidFill>
                  <a:srgbClr val="663300"/>
                </a:solidFill>
                <a:latin typeface="Tahoma" pitchFamily="34" charset="0"/>
              </a:rPr>
              <a:t>t</a:t>
            </a:r>
            <a:r>
              <a:rPr lang="en-US" altLang="en-US" sz="2400" baseline="-25000" dirty="0" err="1">
                <a:solidFill>
                  <a:srgbClr val="663300"/>
                </a:solidFill>
                <a:latin typeface="Tahoma" pitchFamily="34" charset="0"/>
              </a:rPr>
              <a:t>RA</a:t>
            </a:r>
            <a:r>
              <a:rPr lang="en-US" altLang="en-US" sz="2400" dirty="0">
                <a:solidFill>
                  <a:srgbClr val="663300"/>
                </a:solidFill>
              </a:rPr>
              <a:t>’</a:t>
            </a:r>
            <a:r>
              <a:rPr lang="en-US" altLang="en-US" sz="2400" dirty="0">
                <a:solidFill>
                  <a:srgbClr val="663300"/>
                </a:solidFill>
                <a:latin typeface="Tahoma" pitchFamily="34" charset="0"/>
              </a:rPr>
              <a:t> = (5.757 </a:t>
            </a:r>
            <a:r>
              <a:rPr lang="en-US" altLang="en-US" sz="2400" dirty="0">
                <a:solidFill>
                  <a:srgbClr val="663300"/>
                </a:solidFill>
              </a:rPr>
              <a:t>–</a:t>
            </a:r>
            <a:r>
              <a:rPr lang="en-US" altLang="en-US" sz="2400" dirty="0">
                <a:solidFill>
                  <a:srgbClr val="663300"/>
                </a:solidFill>
                <a:latin typeface="Tahoma" pitchFamily="34" charset="0"/>
              </a:rPr>
              <a:t> 2.374)/(4.958 </a:t>
            </a:r>
            <a:r>
              <a:rPr lang="en-US" altLang="en-US" sz="2400" dirty="0">
                <a:solidFill>
                  <a:srgbClr val="663300"/>
                </a:solidFill>
              </a:rPr>
              <a:t>–</a:t>
            </a:r>
            <a:r>
              <a:rPr lang="en-US" altLang="en-US" sz="2400" dirty="0">
                <a:solidFill>
                  <a:srgbClr val="663300"/>
                </a:solidFill>
                <a:latin typeface="Tahoma" pitchFamily="34" charset="0"/>
              </a:rPr>
              <a:t> 2.374) = 1.31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4191000"/>
            <a:ext cx="7543800" cy="2332038"/>
          </a:xfrm>
          <a:prstGeom prst="rect">
            <a:avLst/>
          </a:prstGeom>
        </p:spPr>
      </p:pic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2339975" y="4625975"/>
            <a:ext cx="0" cy="1295400"/>
          </a:xfrm>
          <a:prstGeom prst="line">
            <a:avLst/>
          </a:prstGeom>
          <a:noFill/>
          <a:ln w="25400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2144713" y="5922963"/>
            <a:ext cx="381000" cy="457200"/>
          </a:xfrm>
          <a:prstGeom prst="ellipse">
            <a:avLst/>
          </a:prstGeom>
          <a:solidFill>
            <a:schemeClr val="accent1">
              <a:alpha val="0"/>
            </a:schemeClr>
          </a:solidFill>
          <a:ln w="19050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 rot="1241727">
            <a:off x="3276600" y="4343400"/>
            <a:ext cx="685800" cy="304800"/>
          </a:xfrm>
          <a:prstGeom prst="ellipse">
            <a:avLst/>
          </a:prstGeom>
          <a:noFill/>
          <a:ln w="25400">
            <a:solidFill>
              <a:srgbClr val="66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81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pitchFamily="34" charset="0"/>
              </a:rPr>
              <a:t>Chromatography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sz="3600" dirty="0"/>
              <a:t>Overview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>
                <a:latin typeface="Tahoma" pitchFamily="34" charset="0"/>
              </a:rPr>
              <a:t>Chromatography is an area of </a:t>
            </a:r>
            <a:r>
              <a:rPr lang="en-US" altLang="en-US" sz="2400" dirty="0"/>
              <a:t>“</a:t>
            </a:r>
            <a:r>
              <a:rPr lang="en-US" altLang="en-US" sz="2400" dirty="0">
                <a:latin typeface="Tahoma" pitchFamily="34" charset="0"/>
              </a:rPr>
              <a:t>Separation Science</a:t>
            </a:r>
            <a:r>
              <a:rPr lang="en-US" altLang="en-US" sz="2400" dirty="0"/>
              <a:t>”</a:t>
            </a:r>
            <a:endParaRPr lang="en-US" altLang="en-US" sz="2400" dirty="0"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400" dirty="0">
                <a:latin typeface="Tahoma" pitchFamily="34" charset="0"/>
              </a:rPr>
              <a:t>Separation Science also includes other separation techniques (both instrumental, like capillary electrophoresis, and non-instrumental, like liquid-liquid extraction)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latin typeface="Tahoma" pitchFamily="34" charset="0"/>
              </a:rPr>
              <a:t>Main Purposes of Separations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>
                <a:latin typeface="Tahoma" pitchFamily="34" charset="0"/>
              </a:rPr>
              <a:t>Quantitative or qualitative analysis of unknown mixtures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>
                <a:latin typeface="Tahoma" pitchFamily="34" charset="0"/>
              </a:rPr>
              <a:t>Isolation of compounds (e.g. from reactions or from biological samples)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latin typeface="Tahoma" pitchFamily="34" charset="0"/>
              </a:rPr>
              <a:t>Main advantage/disadvantage vs. other methods: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>
                <a:latin typeface="Tahoma" pitchFamily="34" charset="0"/>
              </a:rPr>
              <a:t>Better for complex samples (separation gives selectivity)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>
                <a:latin typeface="Tahoma" pitchFamily="34" charset="0"/>
              </a:rPr>
              <a:t>Time required for separation to occur</a:t>
            </a:r>
          </a:p>
        </p:txBody>
      </p:sp>
    </p:spTree>
    <p:extLst>
      <p:ext uri="{BB962C8B-B14F-4D97-AF65-F5344CB8AC3E}">
        <p14:creationId xmlns:p14="http://schemas.microsoft.com/office/powerpoint/2010/main" val="1825895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latin typeface="Tahoma" pitchFamily="34" charset="0"/>
              </a:rPr>
              <a:t>Chromatography</a:t>
            </a:r>
            <a:r>
              <a:rPr lang="en-US" altLang="en-US" sz="2200" smtClean="0">
                <a:latin typeface="Tahoma" pitchFamily="34" charset="0"/>
              </a:rPr>
              <a:t/>
            </a:r>
            <a:br>
              <a:rPr lang="en-US" altLang="en-US" sz="2200" smtClean="0">
                <a:latin typeface="Tahoma" pitchFamily="34" charset="0"/>
              </a:rPr>
            </a:br>
            <a:r>
              <a:rPr lang="en-US" altLang="en-US" sz="2200" smtClean="0">
                <a:latin typeface="Tahoma" pitchFamily="34" charset="0"/>
              </a:rPr>
              <a:t> </a:t>
            </a:r>
            <a:r>
              <a:rPr lang="en-US" altLang="en-US" sz="2800" smtClean="0">
                <a:latin typeface="Tahoma" pitchFamily="34" charset="0"/>
              </a:rPr>
              <a:t>Instrument Overview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r>
              <a:rPr lang="en-US" altLang="en-US" sz="2800" smtClean="0">
                <a:latin typeface="Tahoma" pitchFamily="34" charset="0"/>
              </a:rPr>
              <a:t>Chromatograph = instrument</a:t>
            </a:r>
          </a:p>
          <a:p>
            <a:r>
              <a:rPr lang="en-US" altLang="en-US" sz="2800" smtClean="0">
                <a:latin typeface="Tahoma" pitchFamily="34" charset="0"/>
              </a:rPr>
              <a:t>Chromatogram = detection vs. time (vol.) plot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57200" y="2819400"/>
            <a:ext cx="419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Tahoma" pitchFamily="34" charset="0"/>
              </a:rPr>
              <a:t>Chromatograph Components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304800" y="3733800"/>
            <a:ext cx="762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228600" y="4953000"/>
            <a:ext cx="16002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>
                <a:latin typeface="Tahoma" pitchFamily="34" charset="0"/>
              </a:rPr>
              <a:t>Mobile Phase Reservoir</a:t>
            </a:r>
          </a:p>
        </p:txBody>
      </p:sp>
      <p:sp>
        <p:nvSpPr>
          <p:cNvPr id="46087" name="Freeform 7"/>
          <p:cNvSpPr>
            <a:spLocks/>
          </p:cNvSpPr>
          <p:nvPr/>
        </p:nvSpPr>
        <p:spPr bwMode="auto">
          <a:xfrm>
            <a:off x="660400" y="3581400"/>
            <a:ext cx="1016000" cy="838200"/>
          </a:xfrm>
          <a:custGeom>
            <a:avLst/>
            <a:gdLst>
              <a:gd name="T0" fmla="*/ 2147483647 w 640"/>
              <a:gd name="T1" fmla="*/ 2147483647 h 992"/>
              <a:gd name="T2" fmla="*/ 2147483647 w 640"/>
              <a:gd name="T3" fmla="*/ 2147483647 h 992"/>
              <a:gd name="T4" fmla="*/ 2147483647 w 640"/>
              <a:gd name="T5" fmla="*/ 2147483647 h 992"/>
              <a:gd name="T6" fmla="*/ 2147483647 w 640"/>
              <a:gd name="T7" fmla="*/ 2147483647 h 992"/>
              <a:gd name="T8" fmla="*/ 2147483647 w 640"/>
              <a:gd name="T9" fmla="*/ 2147483647 h 992"/>
              <a:gd name="T10" fmla="*/ 2147483647 w 640"/>
              <a:gd name="T11" fmla="*/ 2147483647 h 992"/>
              <a:gd name="T12" fmla="*/ 2147483647 w 640"/>
              <a:gd name="T13" fmla="*/ 2147483647 h 992"/>
              <a:gd name="T14" fmla="*/ 2147483647 w 640"/>
              <a:gd name="T15" fmla="*/ 2147483647 h 99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40"/>
              <a:gd name="T25" fmla="*/ 0 h 992"/>
              <a:gd name="T26" fmla="*/ 640 w 640"/>
              <a:gd name="T27" fmla="*/ 992 h 99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40" h="992">
                <a:moveTo>
                  <a:pt x="16" y="176"/>
                </a:moveTo>
                <a:cubicBezTo>
                  <a:pt x="12" y="164"/>
                  <a:pt x="8" y="152"/>
                  <a:pt x="16" y="128"/>
                </a:cubicBezTo>
                <a:cubicBezTo>
                  <a:pt x="24" y="104"/>
                  <a:pt x="0" y="48"/>
                  <a:pt x="64" y="32"/>
                </a:cubicBezTo>
                <a:cubicBezTo>
                  <a:pt x="128" y="16"/>
                  <a:pt x="320" y="0"/>
                  <a:pt x="400" y="32"/>
                </a:cubicBezTo>
                <a:cubicBezTo>
                  <a:pt x="480" y="64"/>
                  <a:pt x="520" y="112"/>
                  <a:pt x="544" y="224"/>
                </a:cubicBezTo>
                <a:cubicBezTo>
                  <a:pt x="568" y="336"/>
                  <a:pt x="560" y="584"/>
                  <a:pt x="544" y="704"/>
                </a:cubicBezTo>
                <a:cubicBezTo>
                  <a:pt x="528" y="824"/>
                  <a:pt x="432" y="896"/>
                  <a:pt x="448" y="944"/>
                </a:cubicBezTo>
                <a:cubicBezTo>
                  <a:pt x="464" y="992"/>
                  <a:pt x="608" y="984"/>
                  <a:pt x="640" y="992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1676400" y="4191000"/>
            <a:ext cx="1524000" cy="6000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>
                <a:latin typeface="Tahoma" pitchFamily="34" charset="0"/>
              </a:rPr>
              <a:t>Flow/Pressure Control</a:t>
            </a:r>
          </a:p>
        </p:txBody>
      </p:sp>
      <p:sp>
        <p:nvSpPr>
          <p:cNvPr id="46089" name="Freeform 9"/>
          <p:cNvSpPr>
            <a:spLocks/>
          </p:cNvSpPr>
          <p:nvPr/>
        </p:nvSpPr>
        <p:spPr bwMode="auto">
          <a:xfrm>
            <a:off x="3200400" y="4495800"/>
            <a:ext cx="304800" cy="1588"/>
          </a:xfrm>
          <a:custGeom>
            <a:avLst/>
            <a:gdLst>
              <a:gd name="T0" fmla="*/ 0 w 192"/>
              <a:gd name="T1" fmla="*/ 0 h 1"/>
              <a:gd name="T2" fmla="*/ 2147483647 w 192"/>
              <a:gd name="T3" fmla="*/ 0 h 1"/>
              <a:gd name="T4" fmla="*/ 0 60000 65536"/>
              <a:gd name="T5" fmla="*/ 0 60000 65536"/>
              <a:gd name="T6" fmla="*/ 0 w 192"/>
              <a:gd name="T7" fmla="*/ 0 h 1"/>
              <a:gd name="T8" fmla="*/ 192 w 19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2" h="1">
                <a:moveTo>
                  <a:pt x="0" y="0"/>
                </a:moveTo>
                <a:cubicBezTo>
                  <a:pt x="80" y="0"/>
                  <a:pt x="160" y="0"/>
                  <a:pt x="192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3505200" y="4191000"/>
            <a:ext cx="533400" cy="609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91" name="AutoShape 11"/>
          <p:cNvSpPr>
            <a:spLocks noChangeArrowheads="1"/>
          </p:cNvSpPr>
          <p:nvPr/>
        </p:nvSpPr>
        <p:spPr bwMode="auto">
          <a:xfrm>
            <a:off x="3657600" y="3733800"/>
            <a:ext cx="228600" cy="4572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3124200" y="3352800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>
                <a:latin typeface="Tahoma" pitchFamily="34" charset="0"/>
              </a:rPr>
              <a:t>Sample In</a:t>
            </a: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3276600" y="5029200"/>
            <a:ext cx="1066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>
                <a:latin typeface="Tahoma" pitchFamily="34" charset="0"/>
              </a:rPr>
              <a:t>Injector</a:t>
            </a:r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4267200" y="4343400"/>
            <a:ext cx="1676400" cy="304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4038600" y="44958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4267200" y="3733800"/>
            <a:ext cx="1752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>
                <a:latin typeface="Tahoma" pitchFamily="34" charset="0"/>
              </a:rPr>
              <a:t>Chromatographic Column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6324600" y="4038600"/>
            <a:ext cx="1371600" cy="7223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>
                <a:latin typeface="Tahoma" pitchFamily="34" charset="0"/>
              </a:rPr>
              <a:t>Detector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600">
              <a:latin typeface="Tahoma" pitchFamily="34" charset="0"/>
            </a:endParaRPr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>
            <a:off x="5943600" y="4495800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9" name="Freeform 19"/>
          <p:cNvSpPr>
            <a:spLocks/>
          </p:cNvSpPr>
          <p:nvPr/>
        </p:nvSpPr>
        <p:spPr bwMode="auto">
          <a:xfrm>
            <a:off x="7696200" y="4495800"/>
            <a:ext cx="457200" cy="457200"/>
          </a:xfrm>
          <a:custGeom>
            <a:avLst/>
            <a:gdLst>
              <a:gd name="T0" fmla="*/ 0 w 288"/>
              <a:gd name="T1" fmla="*/ 0 h 288"/>
              <a:gd name="T2" fmla="*/ 2147483647 w 288"/>
              <a:gd name="T3" fmla="*/ 2147483647 h 288"/>
              <a:gd name="T4" fmla="*/ 2147483647 w 288"/>
              <a:gd name="T5" fmla="*/ 2147483647 h 288"/>
              <a:gd name="T6" fmla="*/ 0 60000 65536"/>
              <a:gd name="T7" fmla="*/ 0 60000 65536"/>
              <a:gd name="T8" fmla="*/ 0 60000 65536"/>
              <a:gd name="T9" fmla="*/ 0 w 288"/>
              <a:gd name="T10" fmla="*/ 0 h 288"/>
              <a:gd name="T11" fmla="*/ 288 w 288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288">
                <a:moveTo>
                  <a:pt x="0" y="0"/>
                </a:moveTo>
                <a:cubicBezTo>
                  <a:pt x="96" y="0"/>
                  <a:pt x="192" y="0"/>
                  <a:pt x="240" y="48"/>
                </a:cubicBezTo>
                <a:cubicBezTo>
                  <a:pt x="288" y="96"/>
                  <a:pt x="280" y="248"/>
                  <a:pt x="288" y="288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0" name="Text Box 20"/>
          <p:cNvSpPr txBox="1">
            <a:spLocks noChangeArrowheads="1"/>
          </p:cNvSpPr>
          <p:nvPr/>
        </p:nvSpPr>
        <p:spPr bwMode="auto">
          <a:xfrm>
            <a:off x="7315200" y="4953000"/>
            <a:ext cx="18288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>
                <a:latin typeface="Tahoma" pitchFamily="34" charset="0"/>
              </a:rPr>
              <a:t>Waste or fraction collection</a:t>
            </a:r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5181600" y="6172200"/>
            <a:ext cx="1524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102" name="Rectangle 22"/>
          <p:cNvSpPr>
            <a:spLocks noChangeArrowheads="1"/>
          </p:cNvSpPr>
          <p:nvPr/>
        </p:nvSpPr>
        <p:spPr bwMode="auto">
          <a:xfrm>
            <a:off x="5334000" y="5181600"/>
            <a:ext cx="1219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103" name="Freeform 23"/>
          <p:cNvSpPr>
            <a:spLocks/>
          </p:cNvSpPr>
          <p:nvPr/>
        </p:nvSpPr>
        <p:spPr bwMode="auto">
          <a:xfrm>
            <a:off x="5387975" y="5997575"/>
            <a:ext cx="241300" cy="177800"/>
          </a:xfrm>
          <a:custGeom>
            <a:avLst/>
            <a:gdLst>
              <a:gd name="T0" fmla="*/ 2147483647 w 152"/>
              <a:gd name="T1" fmla="*/ 2147483647 h 112"/>
              <a:gd name="T2" fmla="*/ 2147483647 w 152"/>
              <a:gd name="T3" fmla="*/ 2147483647 h 112"/>
              <a:gd name="T4" fmla="*/ 0 w 152"/>
              <a:gd name="T5" fmla="*/ 2147483647 h 112"/>
              <a:gd name="T6" fmla="*/ 0 60000 65536"/>
              <a:gd name="T7" fmla="*/ 0 60000 65536"/>
              <a:gd name="T8" fmla="*/ 0 60000 65536"/>
              <a:gd name="T9" fmla="*/ 0 w 152"/>
              <a:gd name="T10" fmla="*/ 0 h 112"/>
              <a:gd name="T11" fmla="*/ 152 w 152"/>
              <a:gd name="T12" fmla="*/ 112 h 1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2" h="112">
                <a:moveTo>
                  <a:pt x="48" y="16"/>
                </a:moveTo>
                <a:cubicBezTo>
                  <a:pt x="100" y="8"/>
                  <a:pt x="152" y="0"/>
                  <a:pt x="144" y="16"/>
                </a:cubicBezTo>
                <a:cubicBezTo>
                  <a:pt x="136" y="32"/>
                  <a:pt x="24" y="96"/>
                  <a:pt x="0" y="11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4" name="Freeform 24"/>
          <p:cNvSpPr>
            <a:spLocks/>
          </p:cNvSpPr>
          <p:nvPr/>
        </p:nvSpPr>
        <p:spPr bwMode="auto">
          <a:xfrm>
            <a:off x="6280150" y="6019800"/>
            <a:ext cx="304800" cy="177800"/>
          </a:xfrm>
          <a:custGeom>
            <a:avLst/>
            <a:gdLst>
              <a:gd name="T0" fmla="*/ 2147483647 w 192"/>
              <a:gd name="T1" fmla="*/ 2147483647 h 112"/>
              <a:gd name="T2" fmla="*/ 0 w 192"/>
              <a:gd name="T3" fmla="*/ 2147483647 h 112"/>
              <a:gd name="T4" fmla="*/ 2147483647 w 192"/>
              <a:gd name="T5" fmla="*/ 2147483647 h 112"/>
              <a:gd name="T6" fmla="*/ 0 60000 65536"/>
              <a:gd name="T7" fmla="*/ 0 60000 65536"/>
              <a:gd name="T8" fmla="*/ 0 60000 65536"/>
              <a:gd name="T9" fmla="*/ 0 w 192"/>
              <a:gd name="T10" fmla="*/ 0 h 112"/>
              <a:gd name="T11" fmla="*/ 192 w 192"/>
              <a:gd name="T12" fmla="*/ 112 h 1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112">
                <a:moveTo>
                  <a:pt x="192" y="16"/>
                </a:moveTo>
                <a:cubicBezTo>
                  <a:pt x="96" y="8"/>
                  <a:pt x="0" y="0"/>
                  <a:pt x="0" y="16"/>
                </a:cubicBezTo>
                <a:cubicBezTo>
                  <a:pt x="0" y="32"/>
                  <a:pt x="160" y="96"/>
                  <a:pt x="192" y="11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5" name="Freeform 25"/>
          <p:cNvSpPr>
            <a:spLocks/>
          </p:cNvSpPr>
          <p:nvPr/>
        </p:nvSpPr>
        <p:spPr bwMode="auto">
          <a:xfrm>
            <a:off x="4572000" y="4724400"/>
            <a:ext cx="1841500" cy="1549400"/>
          </a:xfrm>
          <a:custGeom>
            <a:avLst/>
            <a:gdLst>
              <a:gd name="T0" fmla="*/ 2147483647 w 1160"/>
              <a:gd name="T1" fmla="*/ 0 h 976"/>
              <a:gd name="T2" fmla="*/ 2147483647 w 1160"/>
              <a:gd name="T3" fmla="*/ 2147483647 h 976"/>
              <a:gd name="T4" fmla="*/ 2147483647 w 1160"/>
              <a:gd name="T5" fmla="*/ 2147483647 h 976"/>
              <a:gd name="T6" fmla="*/ 2147483647 w 1160"/>
              <a:gd name="T7" fmla="*/ 2147483647 h 976"/>
              <a:gd name="T8" fmla="*/ 0 w 1160"/>
              <a:gd name="T9" fmla="*/ 2147483647 h 976"/>
              <a:gd name="T10" fmla="*/ 2147483647 w 1160"/>
              <a:gd name="T11" fmla="*/ 2147483647 h 976"/>
              <a:gd name="T12" fmla="*/ 2147483647 w 1160"/>
              <a:gd name="T13" fmla="*/ 2147483647 h 9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160"/>
              <a:gd name="T22" fmla="*/ 0 h 976"/>
              <a:gd name="T23" fmla="*/ 1160 w 1160"/>
              <a:gd name="T24" fmla="*/ 976 h 9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160" h="976">
                <a:moveTo>
                  <a:pt x="1152" y="0"/>
                </a:moveTo>
                <a:cubicBezTo>
                  <a:pt x="1156" y="52"/>
                  <a:pt x="1160" y="104"/>
                  <a:pt x="1104" y="144"/>
                </a:cubicBezTo>
                <a:cubicBezTo>
                  <a:pt x="1048" y="184"/>
                  <a:pt x="968" y="224"/>
                  <a:pt x="816" y="240"/>
                </a:cubicBezTo>
                <a:cubicBezTo>
                  <a:pt x="664" y="256"/>
                  <a:pt x="328" y="184"/>
                  <a:pt x="192" y="240"/>
                </a:cubicBezTo>
                <a:cubicBezTo>
                  <a:pt x="56" y="296"/>
                  <a:pt x="0" y="464"/>
                  <a:pt x="0" y="576"/>
                </a:cubicBezTo>
                <a:cubicBezTo>
                  <a:pt x="0" y="688"/>
                  <a:pt x="128" y="848"/>
                  <a:pt x="192" y="912"/>
                </a:cubicBezTo>
                <a:cubicBezTo>
                  <a:pt x="256" y="976"/>
                  <a:pt x="352" y="952"/>
                  <a:pt x="384" y="960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6" name="Text Box 26"/>
          <p:cNvSpPr txBox="1">
            <a:spLocks noChangeArrowheads="1"/>
          </p:cNvSpPr>
          <p:nvPr/>
        </p:nvSpPr>
        <p:spPr bwMode="auto">
          <a:xfrm>
            <a:off x="2895600" y="5867400"/>
            <a:ext cx="1752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>
                <a:latin typeface="Tahoma" pitchFamily="34" charset="0"/>
              </a:rPr>
              <a:t>Signal to data recorder</a:t>
            </a:r>
          </a:p>
        </p:txBody>
      </p:sp>
      <p:sp>
        <p:nvSpPr>
          <p:cNvPr id="46107" name="Rectangle 27"/>
          <p:cNvSpPr>
            <a:spLocks noChangeArrowheads="1"/>
          </p:cNvSpPr>
          <p:nvPr/>
        </p:nvSpPr>
        <p:spPr bwMode="auto">
          <a:xfrm>
            <a:off x="5410200" y="5257800"/>
            <a:ext cx="10668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108" name="Freeform 28"/>
          <p:cNvSpPr>
            <a:spLocks/>
          </p:cNvSpPr>
          <p:nvPr/>
        </p:nvSpPr>
        <p:spPr bwMode="auto">
          <a:xfrm>
            <a:off x="5416550" y="5392738"/>
            <a:ext cx="1042988" cy="504825"/>
          </a:xfrm>
          <a:custGeom>
            <a:avLst/>
            <a:gdLst>
              <a:gd name="T0" fmla="*/ 0 w 657"/>
              <a:gd name="T1" fmla="*/ 2147483647 h 318"/>
              <a:gd name="T2" fmla="*/ 2147483647 w 657"/>
              <a:gd name="T3" fmla="*/ 2147483647 h 318"/>
              <a:gd name="T4" fmla="*/ 2147483647 w 657"/>
              <a:gd name="T5" fmla="*/ 2147483647 h 318"/>
              <a:gd name="T6" fmla="*/ 2147483647 w 657"/>
              <a:gd name="T7" fmla="*/ 2147483647 h 318"/>
              <a:gd name="T8" fmla="*/ 2147483647 w 657"/>
              <a:gd name="T9" fmla="*/ 2147483647 h 318"/>
              <a:gd name="T10" fmla="*/ 2147483647 w 657"/>
              <a:gd name="T11" fmla="*/ 2147483647 h 318"/>
              <a:gd name="T12" fmla="*/ 2147483647 w 657"/>
              <a:gd name="T13" fmla="*/ 2147483647 h 318"/>
              <a:gd name="T14" fmla="*/ 2147483647 w 657"/>
              <a:gd name="T15" fmla="*/ 2147483647 h 318"/>
              <a:gd name="T16" fmla="*/ 2147483647 w 657"/>
              <a:gd name="T17" fmla="*/ 2147483647 h 318"/>
              <a:gd name="T18" fmla="*/ 2147483647 w 657"/>
              <a:gd name="T19" fmla="*/ 2147483647 h 318"/>
              <a:gd name="T20" fmla="*/ 2147483647 w 657"/>
              <a:gd name="T21" fmla="*/ 2147483647 h 318"/>
              <a:gd name="T22" fmla="*/ 2147483647 w 657"/>
              <a:gd name="T23" fmla="*/ 2147483647 h 318"/>
              <a:gd name="T24" fmla="*/ 2147483647 w 657"/>
              <a:gd name="T25" fmla="*/ 2147483647 h 318"/>
              <a:gd name="T26" fmla="*/ 2147483647 w 657"/>
              <a:gd name="T27" fmla="*/ 2147483647 h 318"/>
              <a:gd name="T28" fmla="*/ 2147483647 w 657"/>
              <a:gd name="T29" fmla="*/ 2147483647 h 318"/>
              <a:gd name="T30" fmla="*/ 2147483647 w 657"/>
              <a:gd name="T31" fmla="*/ 2147483647 h 318"/>
              <a:gd name="T32" fmla="*/ 2147483647 w 657"/>
              <a:gd name="T33" fmla="*/ 2147483647 h 318"/>
              <a:gd name="T34" fmla="*/ 2147483647 w 657"/>
              <a:gd name="T35" fmla="*/ 2147483647 h 318"/>
              <a:gd name="T36" fmla="*/ 2147483647 w 657"/>
              <a:gd name="T37" fmla="*/ 2147483647 h 318"/>
              <a:gd name="T38" fmla="*/ 2147483647 w 657"/>
              <a:gd name="T39" fmla="*/ 2147483647 h 318"/>
              <a:gd name="T40" fmla="*/ 2147483647 w 657"/>
              <a:gd name="T41" fmla="*/ 2147483647 h 318"/>
              <a:gd name="T42" fmla="*/ 2147483647 w 657"/>
              <a:gd name="T43" fmla="*/ 2147483647 h 318"/>
              <a:gd name="T44" fmla="*/ 2147483647 w 657"/>
              <a:gd name="T45" fmla="*/ 2147483647 h 318"/>
              <a:gd name="T46" fmla="*/ 2147483647 w 657"/>
              <a:gd name="T47" fmla="*/ 2147483647 h 31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657"/>
              <a:gd name="T73" fmla="*/ 0 h 318"/>
              <a:gd name="T74" fmla="*/ 657 w 657"/>
              <a:gd name="T75" fmla="*/ 318 h 318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657" h="318">
                <a:moveTo>
                  <a:pt x="0" y="303"/>
                </a:moveTo>
                <a:cubicBezTo>
                  <a:pt x="22" y="300"/>
                  <a:pt x="45" y="300"/>
                  <a:pt x="66" y="295"/>
                </a:cubicBezTo>
                <a:cubicBezTo>
                  <a:pt x="115" y="283"/>
                  <a:pt x="105" y="184"/>
                  <a:pt x="118" y="148"/>
                </a:cubicBezTo>
                <a:cubicBezTo>
                  <a:pt x="129" y="182"/>
                  <a:pt x="137" y="216"/>
                  <a:pt x="147" y="251"/>
                </a:cubicBezTo>
                <a:cubicBezTo>
                  <a:pt x="150" y="261"/>
                  <a:pt x="148" y="273"/>
                  <a:pt x="155" y="281"/>
                </a:cubicBezTo>
                <a:cubicBezTo>
                  <a:pt x="160" y="287"/>
                  <a:pt x="170" y="286"/>
                  <a:pt x="177" y="288"/>
                </a:cubicBezTo>
                <a:cubicBezTo>
                  <a:pt x="199" y="256"/>
                  <a:pt x="194" y="221"/>
                  <a:pt x="206" y="185"/>
                </a:cubicBezTo>
                <a:cubicBezTo>
                  <a:pt x="209" y="192"/>
                  <a:pt x="211" y="200"/>
                  <a:pt x="214" y="207"/>
                </a:cubicBezTo>
                <a:cubicBezTo>
                  <a:pt x="216" y="214"/>
                  <a:pt x="213" y="229"/>
                  <a:pt x="221" y="229"/>
                </a:cubicBezTo>
                <a:cubicBezTo>
                  <a:pt x="229" y="229"/>
                  <a:pt x="226" y="214"/>
                  <a:pt x="229" y="207"/>
                </a:cubicBezTo>
                <a:cubicBezTo>
                  <a:pt x="233" y="199"/>
                  <a:pt x="238" y="192"/>
                  <a:pt x="243" y="185"/>
                </a:cubicBezTo>
                <a:cubicBezTo>
                  <a:pt x="247" y="126"/>
                  <a:pt x="236" y="62"/>
                  <a:pt x="258" y="7"/>
                </a:cubicBezTo>
                <a:cubicBezTo>
                  <a:pt x="261" y="0"/>
                  <a:pt x="264" y="22"/>
                  <a:pt x="266" y="29"/>
                </a:cubicBezTo>
                <a:cubicBezTo>
                  <a:pt x="269" y="37"/>
                  <a:pt x="271" y="44"/>
                  <a:pt x="273" y="52"/>
                </a:cubicBezTo>
                <a:cubicBezTo>
                  <a:pt x="278" y="89"/>
                  <a:pt x="283" y="125"/>
                  <a:pt x="288" y="162"/>
                </a:cubicBezTo>
                <a:cubicBezTo>
                  <a:pt x="294" y="205"/>
                  <a:pt x="294" y="287"/>
                  <a:pt x="339" y="303"/>
                </a:cubicBezTo>
                <a:cubicBezTo>
                  <a:pt x="347" y="296"/>
                  <a:pt x="357" y="290"/>
                  <a:pt x="362" y="281"/>
                </a:cubicBezTo>
                <a:cubicBezTo>
                  <a:pt x="370" y="267"/>
                  <a:pt x="376" y="236"/>
                  <a:pt x="376" y="236"/>
                </a:cubicBezTo>
                <a:cubicBezTo>
                  <a:pt x="380" y="247"/>
                  <a:pt x="400" y="297"/>
                  <a:pt x="406" y="303"/>
                </a:cubicBezTo>
                <a:cubicBezTo>
                  <a:pt x="412" y="308"/>
                  <a:pt x="421" y="308"/>
                  <a:pt x="428" y="310"/>
                </a:cubicBezTo>
                <a:cubicBezTo>
                  <a:pt x="462" y="260"/>
                  <a:pt x="453" y="283"/>
                  <a:pt x="465" y="244"/>
                </a:cubicBezTo>
                <a:cubicBezTo>
                  <a:pt x="471" y="264"/>
                  <a:pt x="477" y="318"/>
                  <a:pt x="494" y="266"/>
                </a:cubicBezTo>
                <a:cubicBezTo>
                  <a:pt x="532" y="278"/>
                  <a:pt x="513" y="306"/>
                  <a:pt x="546" y="310"/>
                </a:cubicBezTo>
                <a:cubicBezTo>
                  <a:pt x="583" y="314"/>
                  <a:pt x="620" y="310"/>
                  <a:pt x="657" y="31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9" name="Text Box 29"/>
          <p:cNvSpPr txBox="1">
            <a:spLocks noChangeArrowheads="1"/>
          </p:cNvSpPr>
          <p:nvPr/>
        </p:nvSpPr>
        <p:spPr bwMode="auto">
          <a:xfrm>
            <a:off x="6781800" y="5791200"/>
            <a:ext cx="198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Tahoma" pitchFamily="34" charset="0"/>
              </a:rPr>
              <a:t>Chromatogram</a:t>
            </a:r>
          </a:p>
        </p:txBody>
      </p:sp>
      <p:sp>
        <p:nvSpPr>
          <p:cNvPr id="46110" name="Line 30"/>
          <p:cNvSpPr>
            <a:spLocks noChangeShapeType="1"/>
          </p:cNvSpPr>
          <p:nvPr/>
        </p:nvSpPr>
        <p:spPr bwMode="auto">
          <a:xfrm flipH="1" flipV="1">
            <a:off x="6324600" y="58674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00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  <p:bldP spid="46084" grpId="0"/>
      <p:bldP spid="46085" grpId="0" animBg="1"/>
      <p:bldP spid="46086" grpId="0"/>
      <p:bldP spid="46087" grpId="0" animBg="1"/>
      <p:bldP spid="46088" grpId="0" animBg="1"/>
      <p:bldP spid="46089" grpId="0" animBg="1"/>
      <p:bldP spid="46090" grpId="0" animBg="1"/>
      <p:bldP spid="46091" grpId="0" animBg="1"/>
      <p:bldP spid="46092" grpId="0"/>
      <p:bldP spid="46093" grpId="0"/>
      <p:bldP spid="46094" grpId="0" animBg="1"/>
      <p:bldP spid="46095" grpId="0" animBg="1"/>
      <p:bldP spid="46096" grpId="0"/>
      <p:bldP spid="46097" grpId="0" animBg="1"/>
      <p:bldP spid="46098" grpId="0" animBg="1"/>
      <p:bldP spid="46099" grpId="0" animBg="1"/>
      <p:bldP spid="46100" grpId="0"/>
      <p:bldP spid="46101" grpId="0" animBg="1"/>
      <p:bldP spid="46102" grpId="0" animBg="1"/>
      <p:bldP spid="46103" grpId="0" animBg="1"/>
      <p:bldP spid="46104" grpId="0" animBg="1"/>
      <p:bldP spid="46105" grpId="0" animBg="1"/>
      <p:bldP spid="46106" grpId="0"/>
      <p:bldP spid="46107" grpId="0" animBg="1"/>
      <p:bldP spid="46108" grpId="0" animBg="1"/>
      <p:bldP spid="46109" grpId="0"/>
      <p:bldP spid="461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pitchFamily="34" charset="0"/>
              </a:rPr>
              <a:t>Chromatography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sz="3200" dirty="0">
                <a:latin typeface="Tahoma" pitchFamily="34" charset="0"/>
              </a:rPr>
              <a:t> </a:t>
            </a:r>
            <a:r>
              <a:rPr lang="en-US" altLang="en-US" sz="3600" dirty="0">
                <a:latin typeface="Tahoma" pitchFamily="34" charset="0"/>
              </a:rPr>
              <a:t>Partition Theory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441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latin typeface="Tahoma" pitchFamily="34" charset="0"/>
              </a:rPr>
              <a:t>All Chromatographic separations involve partitioning between distinct phases (mobile phase and stationary phase)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latin typeface="Tahoma" pitchFamily="34" charset="0"/>
              </a:rPr>
              <a:t>The first part of Chapter 22-1 deals with liquid </a:t>
            </a:r>
            <a:r>
              <a:rPr lang="en-US" altLang="en-US" sz="2000" dirty="0"/>
              <a:t>–</a:t>
            </a:r>
            <a:r>
              <a:rPr lang="en-US" altLang="en-US" sz="2000" dirty="0">
                <a:latin typeface="Tahoma" pitchFamily="34" charset="0"/>
              </a:rPr>
              <a:t> liquid extractions (covered only for understand of partitioning)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latin typeface="Tahoma" pitchFamily="34" charset="0"/>
              </a:rPr>
              <a:t>Liquid-liquid extraction involves two liquid phases (top phase is less dense)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latin typeface="Tahoma" pitchFamily="34" charset="0"/>
              </a:rPr>
              <a:t>An </a:t>
            </a:r>
            <a:r>
              <a:rPr lang="en-US" altLang="en-US" sz="2000" dirty="0" err="1">
                <a:latin typeface="Tahoma" pitchFamily="34" charset="0"/>
              </a:rPr>
              <a:t>analyte</a:t>
            </a:r>
            <a:r>
              <a:rPr lang="en-US" altLang="en-US" sz="2000" dirty="0">
                <a:latin typeface="Tahoma" pitchFamily="34" charset="0"/>
              </a:rPr>
              <a:t> (X) will partition between the two phases until equilibrium is reached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latin typeface="Tahoma" pitchFamily="34" charset="0"/>
              </a:rPr>
              <a:t>Phase 1 = initial (or </a:t>
            </a:r>
            <a:r>
              <a:rPr lang="en-US" altLang="en-US" sz="2000" dirty="0" err="1">
                <a:latin typeface="Tahoma" pitchFamily="34" charset="0"/>
              </a:rPr>
              <a:t>raffinate</a:t>
            </a:r>
            <a:r>
              <a:rPr lang="en-US" altLang="en-US" sz="2000" dirty="0">
                <a:latin typeface="Tahoma" pitchFamily="34" charset="0"/>
              </a:rPr>
              <a:t>) phase, phase 2 = extract phase, K = partition coefficient = constant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943600" y="2438400"/>
            <a:ext cx="1066800" cy="1752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 flipV="1">
            <a:off x="6096000" y="3733800"/>
            <a:ext cx="3048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V="1">
            <a:off x="6096000" y="2438400"/>
            <a:ext cx="1588" cy="1295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6096000" y="2667000"/>
            <a:ext cx="7620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6858000" y="2438400"/>
            <a:ext cx="1588" cy="1295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>
            <a:off x="6553200" y="3733800"/>
            <a:ext cx="3048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6400800" y="4038600"/>
            <a:ext cx="1524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6096000" y="3276600"/>
            <a:ext cx="7620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6248400" y="2819400"/>
            <a:ext cx="685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/>
              <a:t>X(org)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6096000" y="3352800"/>
            <a:ext cx="685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/>
              <a:t>X(aq)</a:t>
            </a: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V="1">
            <a:off x="6248400" y="31242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7315200" y="24384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organic phase</a:t>
            </a:r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flipH="1">
            <a:off x="6705600" y="266700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7162800" y="4038600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aqueous phase</a:t>
            </a:r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H="1" flipV="1">
            <a:off x="6553200" y="38100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9" name="Object 19"/>
          <p:cNvGraphicFramePr>
            <a:graphicFrameLocks noChangeAspect="1"/>
          </p:cNvGraphicFramePr>
          <p:nvPr/>
        </p:nvGraphicFramePr>
        <p:xfrm>
          <a:off x="5257800" y="5184775"/>
          <a:ext cx="1295400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4" imgW="634725" imgH="431613" progId="Equation.3">
                  <p:embed/>
                </p:oleObj>
              </mc:Choice>
              <mc:Fallback>
                <p:oleObj name="Equation" r:id="rId4" imgW="634725" imgH="431613" progId="Equation.3">
                  <p:embed/>
                  <p:pic>
                    <p:nvPicPr>
                      <p:cNvPr id="4917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5184775"/>
                        <a:ext cx="1295400" cy="881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922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 animBg="1"/>
      <p:bldP spid="15" grpId="0"/>
      <p:bldP spid="16" grpId="0" animBg="1"/>
      <p:bldP spid="17" grpId="0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dirty="0">
                <a:latin typeface="Tahoma" pitchFamily="34" charset="0"/>
              </a:rPr>
              <a:t>Chromatography</a:t>
            </a:r>
            <a:r>
              <a:rPr lang="en-US" sz="4000" dirty="0">
                <a:latin typeface="Tahoma" pitchFamily="34" charset="0"/>
              </a:rPr>
              <a:t/>
            </a:r>
            <a:br>
              <a:rPr lang="en-US" sz="4000" dirty="0">
                <a:latin typeface="Tahoma" pitchFamily="34" charset="0"/>
              </a:rPr>
            </a:br>
            <a:r>
              <a:rPr lang="en-US" sz="3600" dirty="0">
                <a:latin typeface="Tahoma" pitchFamily="34" charset="0"/>
              </a:rPr>
              <a:t> Partition Theory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1"/>
            <a:ext cx="7620000" cy="3200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latin typeface="Tahoma" pitchFamily="34" charset="0"/>
              </a:rPr>
              <a:t>Partitioning between phases is more complicated when </a:t>
            </a:r>
            <a:r>
              <a:rPr lang="en-US" sz="2000" dirty="0" err="1">
                <a:latin typeface="Tahoma" pitchFamily="34" charset="0"/>
              </a:rPr>
              <a:t>analyte</a:t>
            </a:r>
            <a:r>
              <a:rPr lang="en-US" sz="2000" dirty="0">
                <a:latin typeface="Tahoma" pitchFamily="34" charset="0"/>
              </a:rPr>
              <a:t> changes forms in one phase</a:t>
            </a:r>
          </a:p>
          <a:p>
            <a:pPr>
              <a:lnSpc>
                <a:spcPct val="80000"/>
              </a:lnSpc>
            </a:pPr>
            <a:r>
              <a:rPr lang="en-US" sz="2000" dirty="0">
                <a:latin typeface="Tahoma" pitchFamily="34" charset="0"/>
              </a:rPr>
              <a:t>Example: phenol (HA) extraction from water to </a:t>
            </a:r>
            <a:r>
              <a:rPr lang="en-US" sz="2000" dirty="0" err="1">
                <a:latin typeface="Tahoma" pitchFamily="34" charset="0"/>
              </a:rPr>
              <a:t>octanol</a:t>
            </a:r>
            <a:endParaRPr lang="en-US" sz="2000" dirty="0">
              <a:latin typeface="Tahoma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Tahoma" pitchFamily="34" charset="0"/>
              </a:rPr>
              <a:t>partitioning of HA reaches an equilibrium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Tahoma" pitchFamily="34" charset="0"/>
              </a:rPr>
              <a:t>however, HA can exist as HA (acid form) or A</a:t>
            </a:r>
            <a:r>
              <a:rPr lang="en-US" sz="1800" baseline="30000" dirty="0">
                <a:latin typeface="Tahoma" pitchFamily="34" charset="0"/>
              </a:rPr>
              <a:t>-</a:t>
            </a:r>
            <a:r>
              <a:rPr lang="en-US" sz="1800" dirty="0">
                <a:latin typeface="Tahoma" pitchFamily="34" charset="0"/>
              </a:rPr>
              <a:t> (base form)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Tahoma" pitchFamily="34" charset="0"/>
              </a:rPr>
              <a:t>A</a:t>
            </a:r>
            <a:r>
              <a:rPr lang="en-US" sz="1800" baseline="30000" dirty="0">
                <a:latin typeface="Tahoma" pitchFamily="34" charset="0"/>
              </a:rPr>
              <a:t>-</a:t>
            </a:r>
            <a:r>
              <a:rPr lang="en-US" sz="1800" dirty="0">
                <a:latin typeface="Tahoma" pitchFamily="34" charset="0"/>
              </a:rPr>
              <a:t> only will exist in water, not in </a:t>
            </a:r>
            <a:r>
              <a:rPr lang="en-US" sz="1800" dirty="0" err="1">
                <a:latin typeface="Tahoma" pitchFamily="34" charset="0"/>
              </a:rPr>
              <a:t>octanol</a:t>
            </a:r>
            <a:r>
              <a:rPr lang="en-US" sz="1800" dirty="0">
                <a:latin typeface="Tahoma" pitchFamily="34" charset="0"/>
              </a:rPr>
              <a:t> (K</a:t>
            </a:r>
            <a:r>
              <a:rPr lang="en-US" sz="1800" baseline="-25000" dirty="0">
                <a:latin typeface="Tahoma" pitchFamily="34" charset="0"/>
              </a:rPr>
              <a:t>A-</a:t>
            </a:r>
            <a:r>
              <a:rPr lang="en-US" sz="1800" dirty="0">
                <a:latin typeface="Tahoma" pitchFamily="34" charset="0"/>
              </a:rPr>
              <a:t> = 0)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Tahoma" pitchFamily="34" charset="0"/>
              </a:rPr>
              <a:t>A distribution coefficient, D, describes the partitioning of total forms of phenol between two phases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Tahoma" pitchFamily="34" charset="0"/>
              </a:rPr>
              <a:t>While K is pH independent, D depends on pH (lower equation derived from combining D equation with </a:t>
            </a:r>
            <a:r>
              <a:rPr lang="en-US" sz="1800" dirty="0" err="1">
                <a:latin typeface="Tahoma" pitchFamily="34" charset="0"/>
              </a:rPr>
              <a:t>K</a:t>
            </a:r>
            <a:r>
              <a:rPr lang="en-US" sz="1800" baseline="-25000" dirty="0" err="1">
                <a:latin typeface="Tahoma" pitchFamily="34" charset="0"/>
              </a:rPr>
              <a:t>a</a:t>
            </a:r>
            <a:r>
              <a:rPr lang="en-US" sz="1800" dirty="0">
                <a:latin typeface="Tahoma" pitchFamily="34" charset="0"/>
              </a:rPr>
              <a:t> equation)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Tahoma" pitchFamily="34" charset="0"/>
              </a:rPr>
              <a:t>D ~ K at low pH, while at high pH, D gets small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685800" y="4876800"/>
          <a:ext cx="1981200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Equation" r:id="rId4" imgW="1358310" imgH="431613" progId="Equation.3">
                  <p:embed/>
                </p:oleObj>
              </mc:Choice>
              <mc:Fallback>
                <p:oleObj name="Equation" r:id="rId4" imgW="1358310" imgH="431613" progId="Equation.3">
                  <p:embed/>
                  <p:pic>
                    <p:nvPicPr>
                      <p:cNvPr id="12493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876800"/>
                        <a:ext cx="1981200" cy="630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3352800" y="5943600"/>
          <a:ext cx="1652588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Equation" r:id="rId6" imgW="1092200" imgH="457200" progId="Equation.3">
                  <p:embed/>
                </p:oleObj>
              </mc:Choice>
              <mc:Fallback>
                <p:oleObj name="Equation" r:id="rId6" imgW="1092200" imgH="457200" progId="Equation.3">
                  <p:embed/>
                  <p:pic>
                    <p:nvPicPr>
                      <p:cNvPr id="12493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943600"/>
                        <a:ext cx="1652588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3200400" y="4876800"/>
          <a:ext cx="350520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Equation" r:id="rId8" imgW="2565400" imgH="469900" progId="Equation.3">
                  <p:embed/>
                </p:oleObj>
              </mc:Choice>
              <mc:Fallback>
                <p:oleObj name="Equation" r:id="rId8" imgW="2565400" imgH="469900" progId="Equation.3">
                  <p:embed/>
                  <p:pic>
                    <p:nvPicPr>
                      <p:cNvPr id="12493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876800"/>
                        <a:ext cx="3505200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4181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r>
              <a:rPr lang="en-US" sz="4000" dirty="0">
                <a:latin typeface="Tahoma" pitchFamily="34" charset="0"/>
              </a:rPr>
              <a:t/>
            </a:r>
            <a:br>
              <a:rPr lang="en-US" sz="4000" dirty="0">
                <a:latin typeface="Tahoma" pitchFamily="34" charset="0"/>
              </a:rPr>
            </a:br>
            <a:r>
              <a:rPr lang="en-US" sz="3600" dirty="0">
                <a:latin typeface="Tahoma" pitchFamily="34" charset="0"/>
              </a:rPr>
              <a:t> Questions on Partition Theory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525963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sz="2400" dirty="0">
                <a:latin typeface="Tahoma" pitchFamily="34" charset="0"/>
              </a:rPr>
              <a:t>The compound 1-butanol has a hexane – water partition ratio (K = [1-but]</a:t>
            </a:r>
            <a:r>
              <a:rPr lang="en-US" sz="2400" baseline="-25000" dirty="0">
                <a:latin typeface="Tahoma" pitchFamily="34" charset="0"/>
              </a:rPr>
              <a:t>hexane</a:t>
            </a:r>
            <a:r>
              <a:rPr lang="en-US" sz="2400" dirty="0">
                <a:latin typeface="Tahoma" pitchFamily="34" charset="0"/>
              </a:rPr>
              <a:t>/[1-but]</a:t>
            </a:r>
            <a:r>
              <a:rPr lang="en-US" sz="2400" baseline="-25000" dirty="0">
                <a:latin typeface="Tahoma" pitchFamily="34" charset="0"/>
              </a:rPr>
              <a:t>water</a:t>
            </a:r>
            <a:r>
              <a:rPr lang="en-US" sz="2400" dirty="0">
                <a:latin typeface="Tahoma" pitchFamily="34" charset="0"/>
              </a:rPr>
              <a:t>) of 11.  Will its partition ratio for diethyl ether – water be greater or smaller?</a:t>
            </a:r>
          </a:p>
          <a:p>
            <a:pPr marL="533400" indent="-533400">
              <a:buFontTx/>
              <a:buAutoNum type="arabicPeriod"/>
            </a:pPr>
            <a:r>
              <a:rPr lang="en-US" sz="2400" dirty="0">
                <a:latin typeface="Tahoma" pitchFamily="34" charset="0"/>
              </a:rPr>
              <a:t>Methyl and ethyl amines are indicators of fish spoilage and are basic (conjugate acids have </a:t>
            </a:r>
            <a:r>
              <a:rPr lang="en-US" sz="2400" dirty="0" err="1">
                <a:latin typeface="Tahoma" pitchFamily="34" charset="0"/>
              </a:rPr>
              <a:t>pK</a:t>
            </a:r>
            <a:r>
              <a:rPr lang="en-US" sz="2400" baseline="-25000" dirty="0" err="1">
                <a:latin typeface="Tahoma" pitchFamily="34" charset="0"/>
              </a:rPr>
              <a:t>a</a:t>
            </a:r>
            <a:r>
              <a:rPr lang="en-US" sz="2400" dirty="0">
                <a:latin typeface="Tahoma" pitchFamily="34" charset="0"/>
              </a:rPr>
              <a:t> values around 10 to 11).  It is desired to remove the amines from hydrophobic compounds in fish by liquid – liquid extraction using ethyl acetate and water.  What pH should be used and in which phase will the amines reside?</a:t>
            </a:r>
          </a:p>
        </p:txBody>
      </p:sp>
    </p:spTree>
    <p:extLst>
      <p:ext uri="{BB962C8B-B14F-4D97-AF65-F5344CB8AC3E}">
        <p14:creationId xmlns:p14="http://schemas.microsoft.com/office/powerpoint/2010/main" val="171420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Tahoma" pitchFamily="34" charset="0"/>
              </a:rPr>
              <a:t>Chromatography</a:t>
            </a:r>
            <a:r>
              <a:rPr lang="en-US" altLang="en-US" sz="6600" dirty="0">
                <a:latin typeface="Tahoma" pitchFamily="34" charset="0"/>
              </a:rPr>
              <a:t/>
            </a:r>
            <a:br>
              <a:rPr lang="en-US" altLang="en-US" sz="6600" dirty="0">
                <a:latin typeface="Tahoma" pitchFamily="34" charset="0"/>
              </a:rPr>
            </a:br>
            <a:r>
              <a:rPr lang="en-US" altLang="en-US" sz="2800" dirty="0">
                <a:latin typeface="Tahoma" pitchFamily="34" charset="0"/>
              </a:rPr>
              <a:t>Separation Theory: The good, the bad and the ugly</a:t>
            </a:r>
            <a:endParaRPr lang="en-US" altLang="en-US" sz="28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525963"/>
          </a:xfrm>
        </p:spPr>
        <p:txBody>
          <a:bodyPr/>
          <a:lstStyle/>
          <a:p>
            <a:r>
              <a:rPr lang="en-US" altLang="en-US" sz="2800" b="1" dirty="0"/>
              <a:t>The Good:</a:t>
            </a:r>
            <a:r>
              <a:rPr lang="en-US" altLang="en-US" sz="2800" dirty="0"/>
              <a:t> Separation based on differential partitioning (differences in K)</a:t>
            </a:r>
          </a:p>
          <a:p>
            <a:r>
              <a:rPr lang="en-US" altLang="en-US" sz="2800" b="1" dirty="0"/>
              <a:t>The Bad:</a:t>
            </a:r>
            <a:r>
              <a:rPr lang="en-US" altLang="en-US" sz="2800" dirty="0"/>
              <a:t> Band Broadening (limits separation efficiency and dilutes </a:t>
            </a:r>
            <a:r>
              <a:rPr lang="en-US" altLang="en-US" sz="2800" dirty="0" err="1"/>
              <a:t>analytes</a:t>
            </a:r>
            <a:r>
              <a:rPr lang="en-US" altLang="en-US" sz="2800" dirty="0"/>
              <a:t>)</a:t>
            </a:r>
          </a:p>
          <a:p>
            <a:r>
              <a:rPr lang="en-US" altLang="en-US" sz="2800" b="1" dirty="0"/>
              <a:t>The Ugly:</a:t>
            </a:r>
            <a:r>
              <a:rPr lang="en-US" altLang="en-US" sz="2800" dirty="0"/>
              <a:t> Non-ideal behavior (causes non-Gaussian peak shapes)</a:t>
            </a:r>
          </a:p>
        </p:txBody>
      </p:sp>
    </p:spTree>
    <p:extLst>
      <p:ext uri="{BB962C8B-B14F-4D97-AF65-F5344CB8AC3E}">
        <p14:creationId xmlns:p14="http://schemas.microsoft.com/office/powerpoint/2010/main" val="695613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1143000"/>
          </a:xfrm>
        </p:spPr>
        <p:txBody>
          <a:bodyPr/>
          <a:lstStyle/>
          <a:p>
            <a:pPr eaLnBrk="1" hangingPunct="1"/>
            <a:r>
              <a:rPr lang="en-US" sz="4000" dirty="0">
                <a:latin typeface="Tahoma" pitchFamily="34" charset="0"/>
              </a:rPr>
              <a:t>Chromatography</a:t>
            </a:r>
            <a:r>
              <a:rPr lang="en-US" sz="2200" dirty="0">
                <a:latin typeface="Tahoma" pitchFamily="34" charset="0"/>
              </a:rPr>
              <a:t/>
            </a:r>
            <a:br>
              <a:rPr lang="en-US" sz="2200" dirty="0">
                <a:latin typeface="Tahoma" pitchFamily="34" charset="0"/>
              </a:rPr>
            </a:br>
            <a:r>
              <a:rPr lang="en-US" sz="2200" dirty="0">
                <a:latin typeface="Tahoma" pitchFamily="34" charset="0"/>
              </a:rPr>
              <a:t> </a:t>
            </a:r>
            <a:r>
              <a:rPr lang="en-US" sz="2800" dirty="0">
                <a:latin typeface="Tahoma" pitchFamily="34" charset="0"/>
              </a:rPr>
              <a:t>Partition Theory</a:t>
            </a:r>
            <a:endParaRPr lang="en-US" altLang="en-US" sz="28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ahoma" pitchFamily="34" charset="0"/>
              </a:rPr>
              <a:t>Partitioning in Chromatographic Columns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pitchFamily="34" charset="0"/>
              </a:rPr>
              <a:t>K = [X]</a:t>
            </a:r>
            <a:r>
              <a:rPr lang="en-US" sz="2000" baseline="-25000" dirty="0">
                <a:latin typeface="Tahoma" pitchFamily="34" charset="0"/>
              </a:rPr>
              <a:t>s</a:t>
            </a:r>
            <a:r>
              <a:rPr lang="en-US" sz="2000" dirty="0">
                <a:latin typeface="Tahoma" pitchFamily="34" charset="0"/>
              </a:rPr>
              <a:t>/[X]</a:t>
            </a:r>
            <a:r>
              <a:rPr lang="en-US" sz="2000" baseline="-25000" dirty="0">
                <a:latin typeface="Tahoma" pitchFamily="34" charset="0"/>
              </a:rPr>
              <a:t>m</a:t>
            </a:r>
            <a:r>
              <a:rPr lang="en-US" sz="2000" dirty="0">
                <a:latin typeface="Tahoma" pitchFamily="34" charset="0"/>
              </a:rPr>
              <a:t> where s is for stationary phase and m is for mobile phase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pitchFamily="34" charset="0"/>
              </a:rPr>
              <a:t>Above equation is designed where mobile and stationary phases are liquids, but a related equation can be used with other </a:t>
            </a:r>
            <a:r>
              <a:rPr lang="en-US" sz="2000" dirty="0" smtClean="0">
                <a:latin typeface="Tahoma" pitchFamily="34" charset="0"/>
              </a:rPr>
              <a:t>phases (e.g. gas mobile phase in GC)</a:t>
            </a:r>
            <a:endParaRPr lang="en-US" sz="2000" dirty="0">
              <a:latin typeface="Tahoma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pitchFamily="34" charset="0"/>
              </a:rPr>
              <a:t>K value affects how long it takes a solute to go through column because the solute is only moving when it is in the mobile phase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pitchFamily="34" charset="0"/>
              </a:rPr>
              <a:t>Solutes with larger K values (e.g. Y below) move through columns more slowly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143000" y="4953000"/>
            <a:ext cx="5181600" cy="1371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1752600" y="5181600"/>
            <a:ext cx="533400" cy="533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1828800" y="5257800"/>
            <a:ext cx="381000" cy="381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2362200" y="5181600"/>
            <a:ext cx="533400" cy="533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2438400" y="5257800"/>
            <a:ext cx="381000" cy="381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1524000" y="5715000"/>
            <a:ext cx="533400" cy="533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1600200" y="5791200"/>
            <a:ext cx="381000" cy="381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2133600" y="5715000"/>
            <a:ext cx="533400" cy="533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2209800" y="5791200"/>
            <a:ext cx="381000" cy="381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13"/>
          <p:cNvSpPr>
            <a:spLocks noChangeArrowheads="1"/>
          </p:cNvSpPr>
          <p:nvPr/>
        </p:nvSpPr>
        <p:spPr bwMode="auto">
          <a:xfrm>
            <a:off x="2971800" y="5029200"/>
            <a:ext cx="533400" cy="533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3048000" y="5105400"/>
            <a:ext cx="381000" cy="381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429000" y="5638800"/>
            <a:ext cx="533400" cy="533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16"/>
          <p:cNvSpPr>
            <a:spLocks noChangeArrowheads="1"/>
          </p:cNvSpPr>
          <p:nvPr/>
        </p:nvSpPr>
        <p:spPr bwMode="auto">
          <a:xfrm>
            <a:off x="3505200" y="5715000"/>
            <a:ext cx="381000" cy="381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Oval 17"/>
          <p:cNvSpPr>
            <a:spLocks noChangeArrowheads="1"/>
          </p:cNvSpPr>
          <p:nvPr/>
        </p:nvSpPr>
        <p:spPr bwMode="auto">
          <a:xfrm>
            <a:off x="2819400" y="5638800"/>
            <a:ext cx="533400" cy="533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2895600" y="5715000"/>
            <a:ext cx="381000" cy="381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609600" y="58674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X</a:t>
            </a: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533400" y="52578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1974247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-2.82905E-6 C 0.01111 0.00162 0.02448 0.00255 0.0342 0.01088 C 0.04375 0.00856 0.05295 0.01041 0.0625 0.0125 C 0.06649 0.01527 0.06997 0.01851 0.07413 0.02036 C 0.0849 0.0192 0.09254 0.02059 0.10243 0.01874 C 0.11198 0.01504 0.11111 0.02105 0.11302 0.00625 C 0.11893 0.00903 0.11545 0.01088 0.11424 0.01874 C 0.11268 0.01828 0.11024 0.0192 0.10955 0.01735 C 0.10886 0.01573 0.11042 0.0125 0.11181 0.0125 C 0.11302 0.0125 0.11268 0.01573 0.11302 0.01735 C 0.10295 0.02129 0.10834 0.04419 0.11302 0.05321 C 0.11181 0.05367 0.11007 0.05622 0.10955 0.05483 C 0.10886 0.05321 0.11129 0.05182 0.11181 0.0502 C 0.11563 0.03863 0.11146 0.0421 0.11771 0.0391 C 0.11927 0.03308 0.11858 0.0317 0.12587 0.03285 C 0.12726 0.03308 0.12952 0.03424 0.12952 0.03609 C 0.12952 0.03771 0.12709 0.03517 0.12587 0.03447 C 0.12465 0.03378 0.12361 0.03239 0.1224 0.03146 C 0.12552 0.03748 0.12639 0.03979 0.12483 0.04696 C 0.12413 0.0502 0.1224 0.05645 0.1224 0.05645 C 0.125 0.07009 0.13264 0.06385 0.14358 0.06269 C 0.14479 0.06223 0.14601 0.062 0.14705 0.06107 C 0.14809 0.05992 0.14827 0.05737 0.14948 0.05645 C 0.15156 0.0546 0.1566 0.05321 0.1566 0.05321 C 0.15816 0.05367 0.16667 0.05529 0.16719 0.05645 C 0.16771 0.05783 0.16597 0.06269 0.16597 0.06107 C 0.16597 0.04812 0.17136 0.04858 0.17882 0.04557 C 0.1816 0.03447 0.17882 0.03725 0.18472 0.03447 C 0.1908 0.03725 0.18837 0.04025 0.19184 0.04696 C 0.19219 0.05275 0.19063 0.05945 0.19306 0.06431 C 0.19445 0.06686 0.19774 0.06292 0.2 0.06269 C 0.20625 0.062 0.21268 0.06154 0.21893 0.06107 C 0.2257 0.0583 0.22188 0.05205 0.22952 0.04858 C 0.23264 0.04904 0.23594 0.05136 0.23889 0.0502 C 0.24011 0.04974 0.23698 0.04696 0.23768 0.04557 C 0.23854 0.04372 0.24427 0.04141 0.24601 0.04072 C 0.24445 0.04696 0.24254 0.05159 0.24011 0.04234 C 0.24167 0.03401 0.24323 0.03331 0.24948 0.03146 C 0.25643 0.02499 0.26459 0.02961 0.27188 0.0236 C 0.27222 0.02198 0.27205 0.0199 0.27292 0.01874 C 0.27587 0.01481 0.28004 0.02059 0.27292 0.01411 C 0.27066 0.02452 0.25903 0.01897 0.27656 0.02198 C 0.28073 0.04349 0.27535 0.0347 0.30365 0.03285 C 0.32292 0.02522 0.3059 0.03146 0.3566 0.03146 " pathEditMode="relative" ptsTypes="fffffffffffffffffffffffffffffffffffffffffffA">
                                      <p:cBhvr>
                                        <p:cTn id="64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2622 0.00047 0.0526 -0.00046 0.07882 0.00162 C 0.08056 0.00185 0.07622 0.0044 0.07517 0.00625 C 0.07448 0.00764 0.07431 0.00926 0.07396 0.01087 C 0.07726 0.03192 0.07153 0.00764 0.08108 0.02036 C 0.08281 0.02267 0.08108 0.02915 0.08351 0.02984 C 0.09861 0.03424 0.08663 0.03123 0.11997 0.03285 C 0.12396 0.03239 0.12778 0.03169 0.13177 0.03123 C 0.13611 0.03077 0.1408 0.03216 0.14462 0.02984 C 0.14844 0.02753 0.14948 0.02013 0.15295 0.01712 C 0.15451 0.03886 0.15451 0.03262 0.17292 0.03447 C 0.18698 0.03378 0.20521 0.04465 0.21528 0.03123 C 0.22691 0.01573 0.20295 0.0384 0.21997 0.02337 C 0.2217 0.01666 0.22274 0.01041 0.22587 0.00463 C 0.23056 0.01434 0.22691 0.00417 0.22691 0.01411 C 0.22691 0.0192 0.22813 0.0236 0.22934 0.02822 C 0.27951 0.02753 0.33594 0.03031 0.38698 0.02337 C 0.4026 0.02383 0.4184 0.02499 0.43403 0.02499 C 0.44358 0.02499 0.43125 0.02059 0.44115 0.02499 C 0.4434 0.02707 0.44653 0.03424 0.44809 0.03123 C 0.45243 0.0229 0.46007 0.02337 0.46701 0.02036 C 0.51875 0.02337 0.48576 0.02198 0.5658 0.02198 " pathEditMode="relative" ptsTypes="fffffffffffffffffffffA">
                                      <p:cBhvr>
                                        <p:cTn id="66" dur="3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build="allAtOnce"/>
      <p:bldP spid="20" grpId="0"/>
      <p:bldP spid="20" grpId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4329</TotalTime>
  <Words>1331</Words>
  <Application>Microsoft Office PowerPoint</Application>
  <PresentationFormat>On-screen Show (4:3)</PresentationFormat>
  <Paragraphs>187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Symbol</vt:lpstr>
      <vt:lpstr>Tahoma</vt:lpstr>
      <vt:lpstr>Times New Roman</vt:lpstr>
      <vt:lpstr>Default Design</vt:lpstr>
      <vt:lpstr>Equation</vt:lpstr>
      <vt:lpstr>Chem. 133 – 5/2 Lecture</vt:lpstr>
      <vt:lpstr>Announcements</vt:lpstr>
      <vt:lpstr>Chromatography Overview</vt:lpstr>
      <vt:lpstr>Chromatography  Instrument Overview</vt:lpstr>
      <vt:lpstr>Chromatography  Partition Theory</vt:lpstr>
      <vt:lpstr>Chromatography  Partition Theory</vt:lpstr>
      <vt:lpstr>Chromatography  Questions on Partition Theory</vt:lpstr>
      <vt:lpstr>Chromatography Separation Theory: The good, the bad and the ugly</vt:lpstr>
      <vt:lpstr>Chromatography  Partition Theory</vt:lpstr>
      <vt:lpstr>Chromatography Basis for Separation</vt:lpstr>
      <vt:lpstr>Chromatography  More on Stationary Phases</vt:lpstr>
      <vt:lpstr>Chromatography  Parameters from Chromatograms</vt:lpstr>
      <vt:lpstr>Chromatography Flow – Volume – Time Relationship</vt:lpstr>
      <vt:lpstr>Chromatography Retention Factor Values</vt:lpstr>
      <vt:lpstr>Chromatography Changing k - GC</vt:lpstr>
      <vt:lpstr>Chromatography Changing k - HPLC</vt:lpstr>
      <vt:lpstr>Chromatography Changing k – HPLC – cont.</vt:lpstr>
      <vt:lpstr>Chromatography Some Questions</vt:lpstr>
      <vt:lpstr>Chromatography Selectivity </vt:lpstr>
      <vt:lpstr>Chromatography Selectivity – cont. 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390</cp:revision>
  <dcterms:created xsi:type="dcterms:W3CDTF">2005-09-14T19:27:31Z</dcterms:created>
  <dcterms:modified xsi:type="dcterms:W3CDTF">2017-05-03T00:21:30Z</dcterms:modified>
</cp:coreProperties>
</file>