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9"/>
  </p:notesMasterIdLst>
  <p:sldIdLst>
    <p:sldId id="280" r:id="rId2"/>
    <p:sldId id="339" r:id="rId3"/>
    <p:sldId id="434" r:id="rId4"/>
    <p:sldId id="435" r:id="rId5"/>
    <p:sldId id="436" r:id="rId6"/>
    <p:sldId id="443" r:id="rId7"/>
    <p:sldId id="446" r:id="rId8"/>
    <p:sldId id="445" r:id="rId9"/>
    <p:sldId id="447" r:id="rId10"/>
    <p:sldId id="448" r:id="rId11"/>
    <p:sldId id="449" r:id="rId12"/>
    <p:sldId id="450" r:id="rId13"/>
    <p:sldId id="456" r:id="rId14"/>
    <p:sldId id="457" r:id="rId15"/>
    <p:sldId id="458" r:id="rId16"/>
    <p:sldId id="459" r:id="rId17"/>
    <p:sldId id="46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4627" autoAdjust="0"/>
  </p:normalViewPr>
  <p:slideViewPr>
    <p:cSldViewPr>
      <p:cViewPr varScale="1">
        <p:scale>
          <a:sx n="98" d="100"/>
          <a:sy n="98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186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4810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9148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633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5/4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Shape of Chromatographic Peak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r>
              <a:rPr lang="en-US" sz="2400" dirty="0"/>
              <a:t>Gaussian Distribution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r>
              <a:rPr lang="en-US" sz="2400" dirty="0"/>
              <a:t>Normal Distribution Area = 1</a:t>
            </a:r>
          </a:p>
          <a:p>
            <a:r>
              <a:rPr lang="en-US" sz="2400" dirty="0"/>
              <a:t>Widths</a:t>
            </a:r>
          </a:p>
          <a:p>
            <a:pPr lvl="1"/>
            <a:r>
              <a:rPr lang="el-GR" sz="2000" dirty="0">
                <a:cs typeface="Arial" pitchFamily="34" charset="0"/>
              </a:rPr>
              <a:t>σ</a:t>
            </a:r>
            <a:r>
              <a:rPr lang="en-US" sz="2000" dirty="0">
                <a:cs typeface="Arial" pitchFamily="34" charset="0"/>
              </a:rPr>
              <a:t> (</a:t>
            </a:r>
            <a:r>
              <a:rPr lang="en-US" sz="2000" dirty="0" err="1">
                <a:cs typeface="Arial" pitchFamily="34" charset="0"/>
              </a:rPr>
              <a:t>std</a:t>
            </a:r>
            <a:r>
              <a:rPr lang="en-US" sz="2000" dirty="0">
                <a:cs typeface="Arial" pitchFamily="34" charset="0"/>
              </a:rPr>
              <a:t> deviation)</a:t>
            </a:r>
          </a:p>
          <a:p>
            <a:pPr lvl="1"/>
            <a:r>
              <a:rPr lang="en-US" sz="2000" dirty="0">
                <a:cs typeface="Arial" pitchFamily="34" charset="0"/>
              </a:rPr>
              <a:t>w = 4</a:t>
            </a:r>
            <a:r>
              <a:rPr lang="el-GR" sz="2000" dirty="0">
                <a:cs typeface="Arial" pitchFamily="34" charset="0"/>
              </a:rPr>
              <a:t>σ</a:t>
            </a:r>
            <a:endParaRPr lang="en-US" sz="2000" dirty="0">
              <a:cs typeface="Arial" pitchFamily="34" charset="0"/>
            </a:endParaRPr>
          </a:p>
          <a:p>
            <a:pPr lvl="1"/>
            <a:r>
              <a:rPr lang="en-US" sz="2000" dirty="0">
                <a:cs typeface="Arial" pitchFamily="34" charset="0"/>
              </a:rPr>
              <a:t>w</a:t>
            </a:r>
            <a:r>
              <a:rPr lang="en-US" sz="2000" baseline="-25000" dirty="0">
                <a:cs typeface="Arial" pitchFamily="34" charset="0"/>
              </a:rPr>
              <a:t>1/2</a:t>
            </a:r>
            <a:r>
              <a:rPr lang="en-US" sz="2000" dirty="0">
                <a:cs typeface="Arial" pitchFamily="34" charset="0"/>
              </a:rPr>
              <a:t> = 2.35</a:t>
            </a:r>
            <a:r>
              <a:rPr lang="el-GR" sz="2000" dirty="0">
                <a:cs typeface="Arial" pitchFamily="34" charset="0"/>
              </a:rPr>
              <a:t>σ</a:t>
            </a:r>
            <a:endParaRPr lang="en-US" sz="2000" dirty="0">
              <a:cs typeface="Arial" pitchFamily="34" charset="0"/>
            </a:endParaRPr>
          </a:p>
          <a:p>
            <a:pPr lvl="1"/>
            <a:r>
              <a:rPr lang="en-US" sz="2000" dirty="0">
                <a:cs typeface="Arial" pitchFamily="34" charset="0"/>
              </a:rPr>
              <a:t>w’ = Area/</a:t>
            </a:r>
            <a:r>
              <a:rPr lang="en-US" sz="2000" dirty="0" err="1">
                <a:cs typeface="Arial" pitchFamily="34" charset="0"/>
              </a:rPr>
              <a:t>y</a:t>
            </a:r>
            <a:r>
              <a:rPr lang="en-US" sz="2000" baseline="-25000" dirty="0" err="1">
                <a:cs typeface="Arial" pitchFamily="34" charset="0"/>
              </a:rPr>
              <a:t>max</a:t>
            </a:r>
            <a:r>
              <a:rPr lang="en-US" sz="2000" dirty="0">
                <a:cs typeface="Arial" pitchFamily="34" charset="0"/>
              </a:rPr>
              <a:t> = 2.51</a:t>
            </a:r>
            <a:r>
              <a:rPr lang="el-GR" sz="2000" dirty="0">
                <a:cs typeface="Arial" pitchFamily="34" charset="0"/>
              </a:rPr>
              <a:t>σ</a:t>
            </a:r>
            <a:r>
              <a:rPr lang="en-US" sz="2000" dirty="0">
                <a:cs typeface="Arial" pitchFamily="34" charset="0"/>
              </a:rPr>
              <a:t> (commonly given by integrators</a:t>
            </a:r>
            <a:r>
              <a:rPr lang="en-US" sz="2000" dirty="0" smtClean="0">
                <a:cs typeface="Arial" pitchFamily="34" charset="0"/>
              </a:rPr>
              <a:t>)</a:t>
            </a:r>
            <a:endParaRPr lang="en-US" sz="2000" dirty="0"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/>
        </p:nvGraphicFramePr>
        <p:xfrm>
          <a:off x="762000" y="1981200"/>
          <a:ext cx="32766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4" imgW="2005729" imgH="533169" progId="Equation.3">
                  <p:embed/>
                </p:oleObj>
              </mc:Choice>
              <mc:Fallback>
                <p:oleObj name="Equation" r:id="rId4" imgW="2005729" imgH="533169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81200"/>
                        <a:ext cx="327660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609600" y="4191000"/>
            <a:ext cx="1447800" cy="381000"/>
          </a:xfrm>
          <a:prstGeom prst="ellipse">
            <a:avLst/>
          </a:prstGeom>
          <a:solidFill>
            <a:schemeClr val="accent1"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5257800" y="3175000"/>
            <a:ext cx="3276600" cy="2705100"/>
          </a:xfrm>
          <a:custGeom>
            <a:avLst/>
            <a:gdLst>
              <a:gd name="T0" fmla="*/ 0 w 2064"/>
              <a:gd name="T1" fmla="*/ 2147483647 h 1704"/>
              <a:gd name="T2" fmla="*/ 2147483647 w 2064"/>
              <a:gd name="T3" fmla="*/ 2147483647 h 1704"/>
              <a:gd name="T4" fmla="*/ 2147483647 w 2064"/>
              <a:gd name="T5" fmla="*/ 2147483647 h 1704"/>
              <a:gd name="T6" fmla="*/ 2147483647 w 2064"/>
              <a:gd name="T7" fmla="*/ 2147483647 h 1704"/>
              <a:gd name="T8" fmla="*/ 2147483647 w 2064"/>
              <a:gd name="T9" fmla="*/ 2147483647 h 1704"/>
              <a:gd name="T10" fmla="*/ 2147483647 w 2064"/>
              <a:gd name="T11" fmla="*/ 2147483647 h 1704"/>
              <a:gd name="T12" fmla="*/ 2147483647 w 2064"/>
              <a:gd name="T13" fmla="*/ 2147483647 h 1704"/>
              <a:gd name="T14" fmla="*/ 2147483647 w 2064"/>
              <a:gd name="T15" fmla="*/ 2147483647 h 1704"/>
              <a:gd name="T16" fmla="*/ 2147483647 w 2064"/>
              <a:gd name="T17" fmla="*/ 2147483647 h 1704"/>
              <a:gd name="T18" fmla="*/ 2147483647 w 2064"/>
              <a:gd name="T19" fmla="*/ 2147483647 h 1704"/>
              <a:gd name="T20" fmla="*/ 2147483647 w 2064"/>
              <a:gd name="T21" fmla="*/ 2147483647 h 1704"/>
              <a:gd name="T22" fmla="*/ 2147483647 w 2064"/>
              <a:gd name="T23" fmla="*/ 2147483647 h 1704"/>
              <a:gd name="T24" fmla="*/ 2147483647 w 2064"/>
              <a:gd name="T25" fmla="*/ 2147483647 h 170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064"/>
              <a:gd name="T40" fmla="*/ 0 h 1704"/>
              <a:gd name="T41" fmla="*/ 2064 w 2064"/>
              <a:gd name="T42" fmla="*/ 1704 h 170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064" h="1704">
                <a:moveTo>
                  <a:pt x="0" y="1648"/>
                </a:moveTo>
                <a:cubicBezTo>
                  <a:pt x="88" y="1652"/>
                  <a:pt x="176" y="1656"/>
                  <a:pt x="240" y="1648"/>
                </a:cubicBezTo>
                <a:cubicBezTo>
                  <a:pt x="304" y="1640"/>
                  <a:pt x="336" y="1632"/>
                  <a:pt x="384" y="1600"/>
                </a:cubicBezTo>
                <a:cubicBezTo>
                  <a:pt x="432" y="1568"/>
                  <a:pt x="472" y="1576"/>
                  <a:pt x="528" y="1456"/>
                </a:cubicBezTo>
                <a:cubicBezTo>
                  <a:pt x="584" y="1336"/>
                  <a:pt x="664" y="1088"/>
                  <a:pt x="720" y="880"/>
                </a:cubicBezTo>
                <a:cubicBezTo>
                  <a:pt x="776" y="672"/>
                  <a:pt x="824" y="352"/>
                  <a:pt x="864" y="208"/>
                </a:cubicBezTo>
                <a:cubicBezTo>
                  <a:pt x="904" y="64"/>
                  <a:pt x="928" y="32"/>
                  <a:pt x="960" y="16"/>
                </a:cubicBezTo>
                <a:cubicBezTo>
                  <a:pt x="992" y="0"/>
                  <a:pt x="1024" y="32"/>
                  <a:pt x="1056" y="112"/>
                </a:cubicBezTo>
                <a:cubicBezTo>
                  <a:pt x="1088" y="192"/>
                  <a:pt x="1120" y="352"/>
                  <a:pt x="1152" y="496"/>
                </a:cubicBezTo>
                <a:cubicBezTo>
                  <a:pt x="1184" y="640"/>
                  <a:pt x="1208" y="832"/>
                  <a:pt x="1248" y="976"/>
                </a:cubicBezTo>
                <a:cubicBezTo>
                  <a:pt x="1288" y="1120"/>
                  <a:pt x="1328" y="1248"/>
                  <a:pt x="1392" y="1360"/>
                </a:cubicBezTo>
                <a:cubicBezTo>
                  <a:pt x="1456" y="1472"/>
                  <a:pt x="1520" y="1592"/>
                  <a:pt x="1632" y="1648"/>
                </a:cubicBezTo>
                <a:cubicBezTo>
                  <a:pt x="1744" y="1704"/>
                  <a:pt x="1992" y="1688"/>
                  <a:pt x="2064" y="169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57800" y="22860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Gaussian Shape (Supposedly)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423025" y="44196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543800" y="4267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pitchFamily="34" charset="0"/>
              </a:rPr>
              <a:t>2</a:t>
            </a:r>
            <a:r>
              <a:rPr lang="el-GR">
                <a:cs typeface="Arial" pitchFamily="34" charset="0"/>
              </a:rPr>
              <a:t>σ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6096000" y="27432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6781800" y="2743200"/>
            <a:ext cx="739775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5181600" y="58674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239000" y="28956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Inflection lines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68580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6248400" y="3124200"/>
            <a:ext cx="1066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477000" y="5943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  <a:endParaRPr lang="en-US" baseline="-25000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6096000" y="59436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486400" y="3200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495800" y="39624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Height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5334000" y="4572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562600" y="47244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Half Height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6400800" y="45720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6477000" y="4724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</a:t>
            </a:r>
            <a:r>
              <a:rPr lang="en-US" baseline="-25000"/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256366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 animBg="1"/>
      <p:bldP spid="18" grpId="0" animBg="1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Chromatography</a:t>
            </a:r>
            <a:r>
              <a:rPr lang="en-US" sz="5400" dirty="0">
                <a:latin typeface="Tahoma" pitchFamily="34" charset="0"/>
              </a:rPr>
              <a:t/>
            </a:r>
            <a:br>
              <a:rPr lang="en-US" sz="54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Column Efficiency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Good efficiency means: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pitchFamily="34" charset="0"/>
              </a:rPr>
              <a:t>Large N value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pitchFamily="34" charset="0"/>
              </a:rPr>
              <a:t>Late eluting peaks still have narrow peak widths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Relative measure of efficiency = H = Plate height = L/N where L = column length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H = length of column needed to get a plate number of 1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Smaller H means greater efficiency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Note: H is independent of L, N depends on L</a:t>
            </a:r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914400" y="5181600"/>
            <a:ext cx="7505700" cy="1079500"/>
          </a:xfrm>
          <a:custGeom>
            <a:avLst/>
            <a:gdLst>
              <a:gd name="T0" fmla="*/ 0 w 4728"/>
              <a:gd name="T1" fmla="*/ 2147483647 h 2008"/>
              <a:gd name="T2" fmla="*/ 2147483647 w 4728"/>
              <a:gd name="T3" fmla="*/ 2147483647 h 2008"/>
              <a:gd name="T4" fmla="*/ 2147483647 w 4728"/>
              <a:gd name="T5" fmla="*/ 2147483647 h 2008"/>
              <a:gd name="T6" fmla="*/ 2147483647 w 4728"/>
              <a:gd name="T7" fmla="*/ 2147483647 h 2008"/>
              <a:gd name="T8" fmla="*/ 2147483647 w 4728"/>
              <a:gd name="T9" fmla="*/ 2147483647 h 2008"/>
              <a:gd name="T10" fmla="*/ 2147483647 w 4728"/>
              <a:gd name="T11" fmla="*/ 2147483647 h 2008"/>
              <a:gd name="T12" fmla="*/ 2147483647 w 4728"/>
              <a:gd name="T13" fmla="*/ 2147483647 h 2008"/>
              <a:gd name="T14" fmla="*/ 2147483647 w 4728"/>
              <a:gd name="T15" fmla="*/ 2147483647 h 2008"/>
              <a:gd name="T16" fmla="*/ 2147483647 w 4728"/>
              <a:gd name="T17" fmla="*/ 2147483647 h 2008"/>
              <a:gd name="T18" fmla="*/ 2147483647 w 4728"/>
              <a:gd name="T19" fmla="*/ 2147483647 h 2008"/>
              <a:gd name="T20" fmla="*/ 2147483647 w 4728"/>
              <a:gd name="T21" fmla="*/ 2147483647 h 200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728"/>
              <a:gd name="T34" fmla="*/ 0 h 2008"/>
              <a:gd name="T35" fmla="*/ 4728 w 4728"/>
              <a:gd name="T36" fmla="*/ 2008 h 200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728" h="2008">
                <a:moveTo>
                  <a:pt x="0" y="1952"/>
                </a:moveTo>
                <a:cubicBezTo>
                  <a:pt x="1168" y="1952"/>
                  <a:pt x="2336" y="1952"/>
                  <a:pt x="2832" y="1952"/>
                </a:cubicBezTo>
                <a:cubicBezTo>
                  <a:pt x="3328" y="1952"/>
                  <a:pt x="2928" y="1960"/>
                  <a:pt x="2976" y="1952"/>
                </a:cubicBezTo>
                <a:cubicBezTo>
                  <a:pt x="3024" y="1944"/>
                  <a:pt x="3088" y="1976"/>
                  <a:pt x="3120" y="1904"/>
                </a:cubicBezTo>
                <a:cubicBezTo>
                  <a:pt x="3152" y="1832"/>
                  <a:pt x="3152" y="1832"/>
                  <a:pt x="3168" y="1520"/>
                </a:cubicBezTo>
                <a:cubicBezTo>
                  <a:pt x="3184" y="1208"/>
                  <a:pt x="3200" y="64"/>
                  <a:pt x="3216" y="32"/>
                </a:cubicBezTo>
                <a:cubicBezTo>
                  <a:pt x="3232" y="0"/>
                  <a:pt x="3248" y="1016"/>
                  <a:pt x="3264" y="1328"/>
                </a:cubicBezTo>
                <a:cubicBezTo>
                  <a:pt x="3280" y="1640"/>
                  <a:pt x="3272" y="1800"/>
                  <a:pt x="3312" y="1904"/>
                </a:cubicBezTo>
                <a:cubicBezTo>
                  <a:pt x="3352" y="2008"/>
                  <a:pt x="3296" y="1944"/>
                  <a:pt x="3504" y="1952"/>
                </a:cubicBezTo>
                <a:cubicBezTo>
                  <a:pt x="3712" y="1960"/>
                  <a:pt x="4392" y="1952"/>
                  <a:pt x="4560" y="1952"/>
                </a:cubicBezTo>
                <a:cubicBezTo>
                  <a:pt x="4728" y="1952"/>
                  <a:pt x="4620" y="1952"/>
                  <a:pt x="4512" y="19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362200" y="46482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large N Value</a:t>
            </a: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914400" y="5499100"/>
            <a:ext cx="7315200" cy="990600"/>
          </a:xfrm>
          <a:custGeom>
            <a:avLst/>
            <a:gdLst>
              <a:gd name="T0" fmla="*/ 0 w 4608"/>
              <a:gd name="T1" fmla="*/ 2147483647 h 624"/>
              <a:gd name="T2" fmla="*/ 2147483647 w 4608"/>
              <a:gd name="T3" fmla="*/ 2147483647 h 624"/>
              <a:gd name="T4" fmla="*/ 2147483647 w 4608"/>
              <a:gd name="T5" fmla="*/ 2147483647 h 624"/>
              <a:gd name="T6" fmla="*/ 2147483647 w 4608"/>
              <a:gd name="T7" fmla="*/ 2147483647 h 624"/>
              <a:gd name="T8" fmla="*/ 2147483647 w 4608"/>
              <a:gd name="T9" fmla="*/ 2147483647 h 624"/>
              <a:gd name="T10" fmla="*/ 2147483647 w 4608"/>
              <a:gd name="T11" fmla="*/ 2147483647 h 624"/>
              <a:gd name="T12" fmla="*/ 2147483647 w 4608"/>
              <a:gd name="T13" fmla="*/ 2147483647 h 624"/>
              <a:gd name="T14" fmla="*/ 2147483647 w 4608"/>
              <a:gd name="T15" fmla="*/ 2147483647 h 624"/>
              <a:gd name="T16" fmla="*/ 2147483647 w 4608"/>
              <a:gd name="T17" fmla="*/ 2147483647 h 6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608"/>
              <a:gd name="T28" fmla="*/ 0 h 624"/>
              <a:gd name="T29" fmla="*/ 4608 w 4608"/>
              <a:gd name="T30" fmla="*/ 624 h 6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608" h="624">
                <a:moveTo>
                  <a:pt x="0" y="568"/>
                </a:moveTo>
                <a:cubicBezTo>
                  <a:pt x="428" y="584"/>
                  <a:pt x="856" y="600"/>
                  <a:pt x="1104" y="568"/>
                </a:cubicBezTo>
                <a:cubicBezTo>
                  <a:pt x="1352" y="536"/>
                  <a:pt x="1392" y="456"/>
                  <a:pt x="1488" y="376"/>
                </a:cubicBezTo>
                <a:cubicBezTo>
                  <a:pt x="1584" y="296"/>
                  <a:pt x="1616" y="144"/>
                  <a:pt x="1680" y="88"/>
                </a:cubicBezTo>
                <a:cubicBezTo>
                  <a:pt x="1744" y="32"/>
                  <a:pt x="1808" y="0"/>
                  <a:pt x="1872" y="40"/>
                </a:cubicBezTo>
                <a:cubicBezTo>
                  <a:pt x="1936" y="80"/>
                  <a:pt x="1992" y="240"/>
                  <a:pt x="2064" y="328"/>
                </a:cubicBezTo>
                <a:cubicBezTo>
                  <a:pt x="2136" y="416"/>
                  <a:pt x="2168" y="520"/>
                  <a:pt x="2304" y="568"/>
                </a:cubicBezTo>
                <a:cubicBezTo>
                  <a:pt x="2440" y="616"/>
                  <a:pt x="2496" y="608"/>
                  <a:pt x="2880" y="616"/>
                </a:cubicBezTo>
                <a:cubicBezTo>
                  <a:pt x="3264" y="624"/>
                  <a:pt x="3936" y="620"/>
                  <a:pt x="4608" y="6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191000" y="44196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low N value</a:t>
            </a:r>
          </a:p>
        </p:txBody>
      </p:sp>
    </p:spTree>
    <p:extLst>
      <p:ext uri="{BB962C8B-B14F-4D97-AF65-F5344CB8AC3E}">
        <p14:creationId xmlns:p14="http://schemas.microsoft.com/office/powerpoint/2010/main" val="140831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4" grpId="1" animBg="1"/>
      <p:bldP spid="5" grpId="0"/>
      <p:bldP spid="5" grpId="1"/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Chromatography</a:t>
            </a:r>
            <a:r>
              <a:rPr lang="en-US" sz="5400" dirty="0">
                <a:latin typeface="Tahoma" pitchFamily="34" charset="0"/>
              </a:rPr>
              <a:t/>
            </a:r>
            <a:br>
              <a:rPr lang="en-US" sz="54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Measurement of Efficiency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Measuring N and H is valid under isocratic/isothermal conditions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Later eluting peaks normally used to avoid effects from extra-column broadening (from injector, detector, etc.)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Example: N = 16(14.6/0.9)</a:t>
            </a:r>
            <a:r>
              <a:rPr lang="en-US" sz="2400" baseline="30000" dirty="0">
                <a:latin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</a:rPr>
              <a:t> = 4200 (vs. ~3000 for </a:t>
            </a:r>
            <a:r>
              <a:rPr lang="en-US" sz="2400" dirty="0" err="1">
                <a:latin typeface="Tahoma" pitchFamily="34" charset="0"/>
              </a:rPr>
              <a:t>pk</a:t>
            </a:r>
            <a:r>
              <a:rPr lang="en-US" sz="2400" dirty="0">
                <a:latin typeface="Tahoma" pitchFamily="34" charset="0"/>
              </a:rPr>
              <a:t> 3)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H = L/N = 250 mm/4200 = 0.06 mm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3463" y="3938588"/>
            <a:ext cx="7077075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7000875" y="5902325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6969125" y="5165725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7172325" y="516255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553200" y="61722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ahoma" pitchFamily="34" charset="0"/>
              </a:rPr>
              <a:t>W ~ 0.9 min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7162800" y="3429000"/>
            <a:ext cx="0" cy="1371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0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9" grpId="0" animBg="1"/>
      <p:bldP spid="10" grpId="0" animBg="1"/>
      <p:bldP spid="11" grpId="0" animBg="1"/>
      <p:bldP spid="12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Causes of Band 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There are three major causes of band broadening (according to theory)</a:t>
            </a:r>
          </a:p>
          <a:p>
            <a:r>
              <a:rPr lang="en-US" sz="2800" dirty="0">
                <a:latin typeface="Tahoma" pitchFamily="34" charset="0"/>
              </a:rPr>
              <a:t>These depend on the linear velocity (u = L/t</a:t>
            </a:r>
            <a:r>
              <a:rPr lang="en-US" sz="2800" baseline="-25000" dirty="0">
                <a:latin typeface="Tahoma" pitchFamily="34" charset="0"/>
              </a:rPr>
              <a:t>m</a:t>
            </a:r>
            <a:r>
              <a:rPr lang="en-US" sz="2800" dirty="0">
                <a:latin typeface="Tahoma" pitchFamily="34" charset="0"/>
              </a:rPr>
              <a:t>)</a:t>
            </a:r>
          </a:p>
          <a:p>
            <a:r>
              <a:rPr lang="en-US" sz="2800" dirty="0">
                <a:latin typeface="Tahoma" pitchFamily="34" charset="0"/>
              </a:rPr>
              <a:t>Given by van </a:t>
            </a:r>
            <a:r>
              <a:rPr lang="en-US" sz="2800" dirty="0" err="1">
                <a:latin typeface="Tahoma" pitchFamily="34" charset="0"/>
              </a:rPr>
              <a:t>Deemter</a:t>
            </a:r>
            <a:r>
              <a:rPr lang="en-US" sz="2800" dirty="0">
                <a:latin typeface="Tahoma" pitchFamily="34" charset="0"/>
              </a:rPr>
              <a:t> Equation:</a:t>
            </a:r>
          </a:p>
          <a:p>
            <a:endParaRPr lang="en-US" sz="2800" dirty="0">
              <a:latin typeface="Tahoma" pitchFamily="34" charset="0"/>
            </a:endParaRPr>
          </a:p>
          <a:p>
            <a:endParaRPr lang="en-US" sz="2800" dirty="0">
              <a:latin typeface="Tahoma" pitchFamily="34" charset="0"/>
            </a:endParaRPr>
          </a:p>
          <a:p>
            <a:endParaRPr lang="en-US" sz="2800" dirty="0">
              <a:latin typeface="Tahoma" pitchFamily="34" charset="0"/>
            </a:endParaRPr>
          </a:p>
          <a:p>
            <a:pPr lvl="1"/>
            <a:r>
              <a:rPr lang="en-US" sz="2400" dirty="0">
                <a:latin typeface="Tahoma" pitchFamily="34" charset="0"/>
              </a:rPr>
              <a:t>where H = Plate Height, and A, B, and C are </a:t>
            </a:r>
            <a:r>
              <a:rPr lang="en-US" sz="2400" dirty="0"/>
              <a:t>“</a:t>
            </a:r>
            <a:r>
              <a:rPr lang="en-US" sz="2400" dirty="0">
                <a:latin typeface="Tahoma" pitchFamily="34" charset="0"/>
              </a:rPr>
              <a:t>constants</a:t>
            </a:r>
            <a:r>
              <a:rPr lang="en-US" sz="2400" dirty="0"/>
              <a:t>”</a:t>
            </a:r>
            <a:endParaRPr lang="en-US" sz="2400" dirty="0">
              <a:latin typeface="Tahoma" pitchFamily="34" charset="0"/>
            </a:endParaRPr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69817745"/>
              </p:ext>
            </p:extLst>
          </p:nvPr>
        </p:nvGraphicFramePr>
        <p:xfrm>
          <a:off x="1752600" y="4038600"/>
          <a:ext cx="27940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4" imgW="1016000" imgH="393700" progId="Equation.3">
                  <p:embed/>
                </p:oleObj>
              </mc:Choice>
              <mc:Fallback>
                <p:oleObj name="Equation" r:id="rId4" imgW="1016000" imgH="3937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038600"/>
                        <a:ext cx="2794000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79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Band </a:t>
            </a:r>
            <a:r>
              <a:rPr lang="en-US" sz="3600" dirty="0">
                <a:latin typeface="Tahoma" pitchFamily="34" charset="0"/>
              </a:rPr>
              <a:t>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95400" y="2057400"/>
            <a:ext cx="6781800" cy="3657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124200" y="59436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u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81000" y="3048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209800" y="24384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Most efficient velocity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6670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295400" y="5410200"/>
            <a:ext cx="67818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791200" y="4800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term</a:t>
            </a:r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1404938" y="2057400"/>
            <a:ext cx="6629400" cy="3657600"/>
          </a:xfrm>
          <a:custGeom>
            <a:avLst/>
            <a:gdLst>
              <a:gd name="T0" fmla="*/ 0 w 4176"/>
              <a:gd name="T1" fmla="*/ 0 h 2304"/>
              <a:gd name="T2" fmla="*/ 2147483647 w 4176"/>
              <a:gd name="T3" fmla="*/ 2147483647 h 2304"/>
              <a:gd name="T4" fmla="*/ 2147483647 w 4176"/>
              <a:gd name="T5" fmla="*/ 2147483647 h 2304"/>
              <a:gd name="T6" fmla="*/ 2147483647 w 4176"/>
              <a:gd name="T7" fmla="*/ 2147483647 h 2304"/>
              <a:gd name="T8" fmla="*/ 2147483647 w 4176"/>
              <a:gd name="T9" fmla="*/ 2147483647 h 2304"/>
              <a:gd name="T10" fmla="*/ 2147483647 w 4176"/>
              <a:gd name="T11" fmla="*/ 2147483647 h 2304"/>
              <a:gd name="T12" fmla="*/ 2147483647 w 4176"/>
              <a:gd name="T13" fmla="*/ 2147483647 h 2304"/>
              <a:gd name="T14" fmla="*/ 2147483647 w 4176"/>
              <a:gd name="T15" fmla="*/ 2147483647 h 23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176"/>
              <a:gd name="T25" fmla="*/ 0 h 2304"/>
              <a:gd name="T26" fmla="*/ 4176 w 4176"/>
              <a:gd name="T27" fmla="*/ 2304 h 230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176" h="2304">
                <a:moveTo>
                  <a:pt x="0" y="0"/>
                </a:moveTo>
                <a:cubicBezTo>
                  <a:pt x="4" y="216"/>
                  <a:pt x="8" y="432"/>
                  <a:pt x="48" y="672"/>
                </a:cubicBezTo>
                <a:cubicBezTo>
                  <a:pt x="88" y="912"/>
                  <a:pt x="184" y="1256"/>
                  <a:pt x="240" y="1440"/>
                </a:cubicBezTo>
                <a:cubicBezTo>
                  <a:pt x="296" y="1624"/>
                  <a:pt x="320" y="1680"/>
                  <a:pt x="384" y="1776"/>
                </a:cubicBezTo>
                <a:cubicBezTo>
                  <a:pt x="448" y="1872"/>
                  <a:pt x="512" y="1952"/>
                  <a:pt x="624" y="2016"/>
                </a:cubicBezTo>
                <a:cubicBezTo>
                  <a:pt x="736" y="2080"/>
                  <a:pt x="816" y="2120"/>
                  <a:pt x="1056" y="2160"/>
                </a:cubicBezTo>
                <a:cubicBezTo>
                  <a:pt x="1296" y="2200"/>
                  <a:pt x="1544" y="2232"/>
                  <a:pt x="2064" y="2256"/>
                </a:cubicBezTo>
                <a:cubicBezTo>
                  <a:pt x="2584" y="2280"/>
                  <a:pt x="3824" y="2296"/>
                  <a:pt x="4176" y="23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52400" y="4038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 term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1066800" y="41910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3"/>
          <p:cNvSpPr>
            <a:spLocks/>
          </p:cNvSpPr>
          <p:nvPr/>
        </p:nvSpPr>
        <p:spPr bwMode="auto">
          <a:xfrm>
            <a:off x="1295400" y="2895600"/>
            <a:ext cx="6781800" cy="2819400"/>
          </a:xfrm>
          <a:custGeom>
            <a:avLst/>
            <a:gdLst>
              <a:gd name="T0" fmla="*/ 0 w 4272"/>
              <a:gd name="T1" fmla="*/ 2147483647 h 1776"/>
              <a:gd name="T2" fmla="*/ 2147483647 w 4272"/>
              <a:gd name="T3" fmla="*/ 2147483647 h 1776"/>
              <a:gd name="T4" fmla="*/ 2147483647 w 4272"/>
              <a:gd name="T5" fmla="*/ 0 h 1776"/>
              <a:gd name="T6" fmla="*/ 0 60000 65536"/>
              <a:gd name="T7" fmla="*/ 0 60000 65536"/>
              <a:gd name="T8" fmla="*/ 0 60000 65536"/>
              <a:gd name="T9" fmla="*/ 0 w 4272"/>
              <a:gd name="T10" fmla="*/ 0 h 1776"/>
              <a:gd name="T11" fmla="*/ 4272 w 4272"/>
              <a:gd name="T12" fmla="*/ 1776 h 1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72" h="1776">
                <a:moveTo>
                  <a:pt x="0" y="1776"/>
                </a:moveTo>
                <a:cubicBezTo>
                  <a:pt x="412" y="1660"/>
                  <a:pt x="824" y="1544"/>
                  <a:pt x="1536" y="1248"/>
                </a:cubicBezTo>
                <a:cubicBezTo>
                  <a:pt x="2248" y="952"/>
                  <a:pt x="3816" y="208"/>
                  <a:pt x="42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943600" y="3886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 term</a:t>
            </a:r>
          </a:p>
        </p:txBody>
      </p:sp>
      <p:sp>
        <p:nvSpPr>
          <p:cNvPr id="18" name="Freeform 15"/>
          <p:cNvSpPr>
            <a:spLocks/>
          </p:cNvSpPr>
          <p:nvPr/>
        </p:nvSpPr>
        <p:spPr bwMode="auto">
          <a:xfrm>
            <a:off x="1447800" y="2057400"/>
            <a:ext cx="6629400" cy="2692400"/>
          </a:xfrm>
          <a:custGeom>
            <a:avLst/>
            <a:gdLst>
              <a:gd name="T0" fmla="*/ 0 w 4176"/>
              <a:gd name="T1" fmla="*/ 0 h 1696"/>
              <a:gd name="T2" fmla="*/ 2147483647 w 4176"/>
              <a:gd name="T3" fmla="*/ 2147483647 h 1696"/>
              <a:gd name="T4" fmla="*/ 2147483647 w 4176"/>
              <a:gd name="T5" fmla="*/ 2147483647 h 1696"/>
              <a:gd name="T6" fmla="*/ 2147483647 w 4176"/>
              <a:gd name="T7" fmla="*/ 2147483647 h 1696"/>
              <a:gd name="T8" fmla="*/ 2147483647 w 4176"/>
              <a:gd name="T9" fmla="*/ 2147483647 h 1696"/>
              <a:gd name="T10" fmla="*/ 2147483647 w 4176"/>
              <a:gd name="T11" fmla="*/ 2147483647 h 1696"/>
              <a:gd name="T12" fmla="*/ 2147483647 w 4176"/>
              <a:gd name="T13" fmla="*/ 2147483647 h 1696"/>
              <a:gd name="T14" fmla="*/ 2147483647 w 4176"/>
              <a:gd name="T15" fmla="*/ 2147483647 h 1696"/>
              <a:gd name="T16" fmla="*/ 2147483647 w 4176"/>
              <a:gd name="T17" fmla="*/ 2147483647 h 169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76"/>
              <a:gd name="T28" fmla="*/ 0 h 1696"/>
              <a:gd name="T29" fmla="*/ 4176 w 4176"/>
              <a:gd name="T30" fmla="*/ 1696 h 169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76" h="1696">
                <a:moveTo>
                  <a:pt x="0" y="0"/>
                </a:moveTo>
                <a:cubicBezTo>
                  <a:pt x="16" y="200"/>
                  <a:pt x="32" y="400"/>
                  <a:pt x="48" y="528"/>
                </a:cubicBezTo>
                <a:cubicBezTo>
                  <a:pt x="64" y="656"/>
                  <a:pt x="72" y="672"/>
                  <a:pt x="96" y="768"/>
                </a:cubicBezTo>
                <a:cubicBezTo>
                  <a:pt x="120" y="864"/>
                  <a:pt x="144" y="976"/>
                  <a:pt x="192" y="1104"/>
                </a:cubicBezTo>
                <a:cubicBezTo>
                  <a:pt x="240" y="1232"/>
                  <a:pt x="312" y="1440"/>
                  <a:pt x="384" y="1536"/>
                </a:cubicBezTo>
                <a:cubicBezTo>
                  <a:pt x="456" y="1632"/>
                  <a:pt x="504" y="1664"/>
                  <a:pt x="624" y="1680"/>
                </a:cubicBezTo>
                <a:cubicBezTo>
                  <a:pt x="744" y="1696"/>
                  <a:pt x="928" y="1672"/>
                  <a:pt x="1104" y="1632"/>
                </a:cubicBezTo>
                <a:cubicBezTo>
                  <a:pt x="1280" y="1592"/>
                  <a:pt x="1168" y="1656"/>
                  <a:pt x="1680" y="1440"/>
                </a:cubicBezTo>
                <a:cubicBezTo>
                  <a:pt x="2192" y="1224"/>
                  <a:pt x="3760" y="520"/>
                  <a:pt x="4176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8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/>
      <p:bldP spid="13" grpId="0" animBg="1"/>
      <p:bldP spid="14" grpId="0"/>
      <p:bldP spid="15" grpId="0" animBg="1"/>
      <p:bldP spid="16" grpId="0" animBg="1"/>
      <p:bldP spid="17" grpId="0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Band </a:t>
            </a:r>
            <a:r>
              <a:rPr lang="en-US" sz="3600" dirty="0">
                <a:latin typeface="Tahoma" pitchFamily="34" charset="0"/>
              </a:rPr>
              <a:t>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r>
              <a:rPr lang="en-US" sz="2800" dirty="0"/>
              <a:t>“</a:t>
            </a:r>
            <a:r>
              <a:rPr lang="en-US" sz="2800" dirty="0">
                <a:latin typeface="Tahoma" pitchFamily="34" charset="0"/>
              </a:rPr>
              <a:t>Constant</a:t>
            </a:r>
            <a:r>
              <a:rPr lang="en-US" sz="2800" dirty="0"/>
              <a:t>”</a:t>
            </a:r>
            <a:r>
              <a:rPr lang="en-US" sz="2800" dirty="0">
                <a:latin typeface="Tahoma" pitchFamily="34" charset="0"/>
              </a:rPr>
              <a:t> Terms</a:t>
            </a:r>
          </a:p>
          <a:p>
            <a:pPr lvl="1"/>
            <a:r>
              <a:rPr lang="en-US" sz="2400" dirty="0">
                <a:latin typeface="Tahoma" pitchFamily="34" charset="0"/>
              </a:rPr>
              <a:t>A term: This is due to </a:t>
            </a:r>
            <a:r>
              <a:rPr lang="en-US" sz="2400" dirty="0"/>
              <a:t>“</a:t>
            </a:r>
            <a:r>
              <a:rPr lang="en-US" sz="2400" dirty="0">
                <a:latin typeface="Tahoma" pitchFamily="34" charset="0"/>
              </a:rPr>
              <a:t>eddy diffusion</a:t>
            </a:r>
            <a:r>
              <a:rPr lang="en-US" sz="2400" dirty="0"/>
              <a:t>”</a:t>
            </a:r>
            <a:r>
              <a:rPr lang="en-US" sz="2400" dirty="0">
                <a:latin typeface="Tahoma" pitchFamily="34" charset="0"/>
              </a:rPr>
              <a:t> or multiple paths</a:t>
            </a:r>
          </a:p>
          <a:p>
            <a:pPr lvl="1"/>
            <a:r>
              <a:rPr lang="en-US" sz="2400" dirty="0">
                <a:latin typeface="Tahoma" pitchFamily="34" charset="0"/>
              </a:rPr>
              <a:t>Independent of u</a:t>
            </a:r>
          </a:p>
          <a:p>
            <a:pPr lvl="1"/>
            <a:r>
              <a:rPr lang="en-US" sz="2400" dirty="0">
                <a:latin typeface="Tahoma" pitchFamily="34" charset="0"/>
              </a:rPr>
              <a:t>Smaller A term for: a) small particles, or b) no particles (best)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0" y="1752600"/>
            <a:ext cx="22860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624513" y="18034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562600" y="2593975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562600" y="22606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853113" y="2074863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943600" y="1755775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172200" y="21844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324600" y="2565400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5943600" y="2579688"/>
            <a:ext cx="304800" cy="304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81600" y="1981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X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81600" y="2184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X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181600" y="2438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X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7150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562600" y="3200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dispersion</a:t>
            </a:r>
          </a:p>
        </p:txBody>
      </p:sp>
    </p:spTree>
    <p:extLst>
      <p:ext uri="{BB962C8B-B14F-4D97-AF65-F5344CB8AC3E}">
        <p14:creationId xmlns:p14="http://schemas.microsoft.com/office/powerpoint/2010/main" val="272631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23 C 0.00208 -0.00046 0.00399 -0.00023 0.00521 -0.00185 C 0.00642 -0.00347 0.00555 -0.00671 0.00677 -0.0081 C 0.0158 -0.01736 0.02621 -0.01805 0.03646 -0.02268 C 0.03958 -0.02199 0.04305 -0.02245 0.04583 -0.0206 C 0.05156 -0.01666 0.04687 -0.01296 0.05052 -0.0081 C 0.05173 -0.00648 0.05364 -0.00671 0.05521 -0.00602 C 0.06076 0.00533 0.0585 0.01829 0.06927 0.02315 C 0.07274 0.02222 0.07934 0.02176 0.08177 0.0169 C 0.08368 0.0132 0.0835 0.00834 0.08489 0.0044 " pathEditMode="relative" ptsTypes="fffffffffA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84 0.00186 0.0243 0.00417 0.04218 0.00209 C 0.05295 -0.00277 0.0644 -0.00046 0.075 0.00417 C 0.08836 0.00278 0.0993 -0.00023 0.1125 -0.00208 C 0.12378 -0.00578 0.11666 -0.00416 0.13437 -0.00416 " pathEditMode="relative" ptsTypes="ffffA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89 -0.00254 0.00937 -0.00555 0.01719 -0.0125 C 0.01875 -0.025 0.01857 -0.02893 0.025 -0.0375 C 0.02708 -0.04583 0.02986 -0.04722 0.03594 -0.05 C 0.06493 -0.04745 0.0592 -0.05555 0.0625 -0.025 C 0.06198 -0.01875 0.06371 -0.01134 0.06094 -0.00625 C 0.0592 -0.00277 0.05399 -0.00694 0.05156 -0.00416 C 0.04861 -0.00069 0.04965 0.00672 0.04687 0.01042 " pathEditMode="relative" ptsTypes="fffffffA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4" grpId="1"/>
      <p:bldP spid="15" grpId="0"/>
      <p:bldP spid="15" grpId="1"/>
      <p:bldP spid="16" grpId="0"/>
      <p:bldP spid="16" grpId="1"/>
      <p:bldP spid="17" grpId="0" animBg="1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Band </a:t>
            </a:r>
            <a:r>
              <a:rPr lang="en-US" sz="3600" dirty="0">
                <a:latin typeface="Tahoma" pitchFamily="34" charset="0"/>
              </a:rPr>
              <a:t>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B Term </a:t>
            </a:r>
            <a:r>
              <a:rPr lang="en-US" sz="2800" dirty="0"/>
              <a:t>–</a:t>
            </a:r>
            <a:r>
              <a:rPr lang="en-US" sz="2800" dirty="0">
                <a:latin typeface="Tahoma" pitchFamily="34" charset="0"/>
              </a:rPr>
              <a:t> Molecular Diffusion</a:t>
            </a:r>
          </a:p>
          <a:p>
            <a:pPr lvl="1"/>
            <a:r>
              <a:rPr lang="en-US" sz="2400" dirty="0">
                <a:latin typeface="Tahoma" pitchFamily="34" charset="0"/>
              </a:rPr>
              <a:t>Molecular diffusion is caused by random motions of molecules</a:t>
            </a:r>
          </a:p>
          <a:p>
            <a:pPr lvl="1"/>
            <a:r>
              <a:rPr lang="en-US" sz="2400" dirty="0">
                <a:latin typeface="Tahoma" pitchFamily="34" charset="0"/>
              </a:rPr>
              <a:t>Larger for smaller molecules</a:t>
            </a:r>
          </a:p>
          <a:p>
            <a:pPr lvl="1"/>
            <a:r>
              <a:rPr lang="en-US" sz="2400" dirty="0">
                <a:latin typeface="Tahoma" pitchFamily="34" charset="0"/>
              </a:rPr>
              <a:t>Much larger for gases</a:t>
            </a:r>
          </a:p>
          <a:p>
            <a:pPr lvl="1"/>
            <a:r>
              <a:rPr lang="en-US" sz="2400" dirty="0">
                <a:latin typeface="Tahoma" pitchFamily="34" charset="0"/>
              </a:rPr>
              <a:t>Dispersion increases with time spent in mobile phase</a:t>
            </a:r>
          </a:p>
          <a:p>
            <a:pPr lvl="1"/>
            <a:r>
              <a:rPr lang="en-US" sz="2400" dirty="0">
                <a:latin typeface="Tahoma" pitchFamily="34" charset="0"/>
              </a:rPr>
              <a:t>Slower flow means more time in mobile phase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219200" y="5181600"/>
            <a:ext cx="6781800" cy="838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810000" y="52578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3810000" y="5410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3810000" y="56388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3810000" y="61722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971800" y="63246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Band broadening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>
            <a:off x="3352800" y="61722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6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7.40741E-7 C -0.00139 -0.0007 0.00174 7.40741E-7 0.00174 -0.00208 C 0.00174 -0.00417 -0.00139 -0.0037 -0.00295 -0.00417 C -0.01944 -0.00903 -0.00642 -0.0037 -0.01701 -0.00833 C 0.00434 -0.01551 0.06997 -0.01435 0.03143 -0.00417 C 0.03733 -0.00162 0.03872 0.0037 0.04393 0.00833 C 0.0533 0.00764 0.07205 0.00625 0.07205 0.00648 " pathEditMode="relative" rAng="0" ptsTypes="ffffffA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" y="-4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4.07407E-6 C 0.00434 -0.0007 0.01285 0.00324 0.01893 -0.00209 C 0.02379 -0.00625 0.00747 -0.00417 0.00174 -0.00417 C -0.0118 -0.00417 -0.02534 -0.00278 -0.03889 -0.00209 C -0.04687 0.00138 -0.04774 0.00393 -0.04045 0.01041 C -0.03784 0.00995 -0.01857 0.0037 -0.01857 0.0125 " pathEditMode="relative" rAng="0" ptsTypes="fffffA">
                                      <p:cBhvr>
                                        <p:cTn id="3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0" y="3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3.7037E-6 C 0.00018 -0.00069 0.00417 0.00093 0.00643 -0.00208 C 0.00799 -0.00416 0.00278 -0.00995 0.00486 -0.01041 C 0.01511 -0.0125 0.0257 -0.00902 0.03611 -0.00833 C 0.03559 -0.00555 0.03664 -0.00069 0.03455 -3.7037E-6 C 0.029 0.00186 0.02309 -0.00069 0.01736 -0.00208 C 0.01407 -0.00277 0.01129 -0.00601 0.00799 -0.00625 C 0.00122 -0.00694 -0.00555 -0.00764 -0.01232 -0.00833 C -0.02708 -0.01226 -0.08333 -0.00625 -0.05451 -0.00625 " pathEditMode="relative" rAng="0" ptsTypes="ffffffffA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-5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19" grpId="0" animBg="1"/>
      <p:bldP spid="20" grpId="0"/>
      <p:bldP spid="20" grpId="1"/>
      <p:bldP spid="21" grpId="0"/>
      <p:bldP spid="21" grpId="1"/>
      <p:bldP spid="22" grpId="0"/>
      <p:bldP spid="22" grpId="1"/>
      <p:bldP spid="23" grpId="0" animBg="1"/>
      <p:bldP spid="23" grpId="1" animBg="1"/>
      <p:bldP spid="24" grpId="0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Band </a:t>
            </a:r>
            <a:r>
              <a:rPr lang="en-US" sz="3600" dirty="0">
                <a:latin typeface="Tahoma" pitchFamily="34" charset="0"/>
              </a:rPr>
              <a:t>Broadening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C term </a:t>
            </a:r>
            <a:r>
              <a:rPr lang="en-US" sz="2800" dirty="0"/>
              <a:t>–</a:t>
            </a:r>
            <a:r>
              <a:rPr lang="en-US" sz="2800" dirty="0">
                <a:latin typeface="Tahoma" pitchFamily="34" charset="0"/>
              </a:rPr>
              <a:t> Mass transfer to and within the stationary phase</a:t>
            </a:r>
          </a:p>
          <a:p>
            <a:pPr lvl="1"/>
            <a:r>
              <a:rPr lang="en-US" sz="2400" dirty="0" err="1">
                <a:latin typeface="Tahoma" pitchFamily="34" charset="0"/>
              </a:rPr>
              <a:t>Analyte</a:t>
            </a:r>
            <a:r>
              <a:rPr lang="en-US" sz="2400" dirty="0">
                <a:latin typeface="Tahoma" pitchFamily="34" charset="0"/>
              </a:rPr>
              <a:t> molecules in stationary phase are not moving and get left behind</a:t>
            </a:r>
          </a:p>
          <a:p>
            <a:pPr lvl="1"/>
            <a:r>
              <a:rPr lang="en-US" sz="2400" dirty="0">
                <a:latin typeface="Tahoma" pitchFamily="34" charset="0"/>
              </a:rPr>
              <a:t>The greater u, the more dispersion occurs</a:t>
            </a:r>
          </a:p>
          <a:p>
            <a:pPr lvl="1"/>
            <a:r>
              <a:rPr lang="en-US" sz="2400" dirty="0">
                <a:latin typeface="Tahoma" pitchFamily="34" charset="0"/>
              </a:rPr>
              <a:t>Less dispersion for smaller particles and thinner films of stationary phase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2362200" y="5181600"/>
            <a:ext cx="1219200" cy="1295400"/>
          </a:xfrm>
          <a:prstGeom prst="ellips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143000" y="49530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143000" y="51054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X</a:t>
            </a: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352800" y="52578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505200" y="54102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dispersion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04800" y="58674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Column particle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1905000" y="5943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8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996 -0.00186 0.02083 0.00301 0.02969 -0.01459 C 0.04653 -0.01019 0.04201 -0.01042 0.07031 -0.01459 C 0.07361 -0.01505 0.07656 -0.01736 0.07969 -0.01875 C 0.08125 -0.01945 0.08437 -0.02084 0.08437 -0.02084 C 0.1085 -0.01019 0.09045 -0.01644 0.14062 -0.01875 C 0.15347 -0.02454 0.15625 -0.02153 0.17031 -0.01875 C 0.17899 -0.01297 0.18767 -0.01412 0.19687 -0.01875 C 0.19913 -0.01991 0.20087 -0.02176 0.20312 -0.02292 C 0.20607 -0.02454 0.21232 -0.02709 0.21232 -0.02709 C 0.24826 -0.02037 0.27621 -0.02084 0.31562 -0.02084 " pathEditMode="relative" ptsTypes="ffffffffffA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0093 C 0.01267 0.00023 0.02587 0.00232 0.03819 -0.00092 C 0.04479 -0.00254 0.04774 -0.01134 0.0533 -0.01528 C 0.06979 -0.01366 0.08438 -0.01018 0.1 -0.00463 C 0.11302 -0.00648 0.17552 -0.01805 0.15156 -0.00092 C 0.15451 -0.01042 0.15087 -0.00463 0.15833 -0.00463 C 0.1599 -0.00463 0.16163 -0.00579 0.16319 -0.00625 C 0.16163 -0.00694 0.1599 -0.00856 0.15833 -0.0081 C 0.15625 -0.00764 0.1533 -0.00671 0.1533 -0.00463 C 0.1533 -0.00278 0.1566 -0.00579 0.15833 -0.00625 C 0.15417 0.00671 0.15278 -0.0162 0.16163 -0.01713 C 0.17604 -0.01875 0.19045 -0.01829 0.20486 -0.01898 C 0.21285 -0.02454 0.20799 -0.02315 0.21997 -0.01898 C 0.22153 -0.01829 0.225 -0.01713 0.225 -0.0169 " pathEditMode="relative" rAng="0" ptsTypes="fffffffffffff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00" y="-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11" grpId="0" animBg="1"/>
      <p:bldP spid="12" grpId="0"/>
      <p:bldP spid="12" grpId="1"/>
      <p:bldP spid="13" grpId="0"/>
      <p:bldP spid="13" grpId="1"/>
      <p:bldP spid="14" grpId="0" animBg="1"/>
      <p:bldP spid="16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Homework Set 3 – due date for collected homework: 5/9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Last Quiz – Today</a:t>
            </a:r>
          </a:p>
          <a:p>
            <a:pPr eaLnBrk="1" hangingPunct="1"/>
            <a:r>
              <a:rPr lang="en-US" altLang="en-US" sz="2800" dirty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Chromatography</a:t>
            </a:r>
            <a:endParaRPr lang="en-US" altLang="en-US" sz="2400" dirty="0">
              <a:latin typeface="Tahoma" charset="0"/>
              <a:cs typeface="Tahoma" charset="0"/>
            </a:endParaRP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Partitioning and Retention (just final questions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Selectivity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Band broadening</a:t>
            </a: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Some </a:t>
            </a:r>
            <a:r>
              <a:rPr lang="en-US" sz="3600" dirty="0" smtClean="0">
                <a:latin typeface="Tahoma" pitchFamily="34" charset="0"/>
              </a:rPr>
              <a:t>Questions – </a:t>
            </a:r>
            <a:r>
              <a:rPr lang="en-US" sz="3600" dirty="0" smtClean="0">
                <a:solidFill>
                  <a:srgbClr val="FF0000"/>
                </a:solidFill>
                <a:latin typeface="Tahoma" pitchFamily="34" charset="0"/>
              </a:rPr>
              <a:t>Did 1</a:t>
            </a:r>
            <a:r>
              <a:rPr lang="en-US" sz="3600" baseline="30000" dirty="0" smtClean="0">
                <a:solidFill>
                  <a:srgbClr val="FF0000"/>
                </a:solidFill>
                <a:latin typeface="Tahoma" pitchFamily="34" charset="0"/>
              </a:rPr>
              <a:t>st</a:t>
            </a:r>
            <a:r>
              <a:rPr lang="en-US" sz="3600" dirty="0" smtClean="0">
                <a:solidFill>
                  <a:srgbClr val="FF0000"/>
                </a:solidFill>
                <a:latin typeface="Tahoma" pitchFamily="34" charset="0"/>
              </a:rPr>
              <a:t> 2 last time</a:t>
            </a:r>
            <a:endParaRPr lang="en-US" altLang="en-US" sz="2800" dirty="0" smtClean="0">
              <a:solidFill>
                <a:srgbClr val="FF0000"/>
              </a:solidFill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List 3 main components of chromatographs.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A chemist purchases a new open tubular GC column that is identical to the old GC column except for having a greater film thickness of stationary phase.  How will the following parameters will be affected (assuming column run as before):  K, k, </a:t>
            </a:r>
            <a:r>
              <a:rPr lang="en-US" sz="2400" dirty="0" err="1">
                <a:latin typeface="Tahoma" pitchFamily="34" charset="0"/>
              </a:rPr>
              <a:t>t</a:t>
            </a:r>
            <a:r>
              <a:rPr lang="en-US" sz="2400" baseline="-25000" dirty="0" err="1">
                <a:latin typeface="Tahoma" pitchFamily="34" charset="0"/>
              </a:rPr>
              <a:t>M</a:t>
            </a:r>
            <a:r>
              <a:rPr lang="en-US" sz="2400" dirty="0">
                <a:latin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</a:rPr>
              <a:t>t</a:t>
            </a:r>
            <a:r>
              <a:rPr lang="en-US" sz="2400" baseline="-25000" dirty="0" err="1">
                <a:latin typeface="Tahoma" pitchFamily="34" charset="0"/>
              </a:rPr>
              <a:t>R</a:t>
            </a:r>
            <a:r>
              <a:rPr lang="en-US" sz="2400" dirty="0">
                <a:latin typeface="Tahoma" pitchFamily="34" charset="0"/>
              </a:rPr>
              <a:t>(component X)?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What “easy” change can be made to increase k</a:t>
            </a:r>
            <a:r>
              <a:rPr lang="en-US" sz="2400" baseline="-25000" dirty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in GC? In normal phase HPLC using a hexane/</a:t>
            </a:r>
            <a:r>
              <a:rPr lang="en-US" sz="2400" dirty="0" err="1">
                <a:latin typeface="Tahoma" pitchFamily="34" charset="0"/>
              </a:rPr>
              <a:t>ethylacetate</a:t>
            </a:r>
            <a:r>
              <a:rPr lang="en-US" sz="2400" dirty="0">
                <a:latin typeface="Tahoma" pitchFamily="34" charset="0"/>
              </a:rPr>
              <a:t> mobile phase?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A GC is operated close to the maximum column temperature and for a desired </a:t>
            </a:r>
            <a:r>
              <a:rPr lang="en-US" sz="2400" dirty="0" err="1">
                <a:latin typeface="Tahoma" pitchFamily="34" charset="0"/>
              </a:rPr>
              <a:t>analyte</a:t>
            </a:r>
            <a:r>
              <a:rPr lang="en-US" sz="2400" dirty="0">
                <a:latin typeface="Tahoma" pitchFamily="34" charset="0"/>
              </a:rPr>
              <a:t>, k = 10.  Is this good?  What change could be made to improve the analysis?</a:t>
            </a:r>
          </a:p>
        </p:txBody>
      </p:sp>
    </p:spTree>
    <p:extLst>
      <p:ext uri="{BB962C8B-B14F-4D97-AF65-F5344CB8AC3E}">
        <p14:creationId xmlns:p14="http://schemas.microsoft.com/office/powerpoint/2010/main" val="135971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Selectivity 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sz="2400" dirty="0">
                <a:latin typeface="Tahoma" pitchFamily="34" charset="0"/>
              </a:rPr>
              <a:t>Selectivity is given by </a:t>
            </a:r>
            <a:r>
              <a:rPr lang="en-US" sz="2400" dirty="0">
                <a:latin typeface="Symbol" pitchFamily="18" charset="2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= relative retention (also called selectivity coefficient)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= 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y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/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x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(where 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t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r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(y) &gt; 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t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r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(x))</a:t>
            </a:r>
          </a:p>
          <a:p>
            <a:r>
              <a:rPr lang="en-US" sz="2400" dirty="0">
                <a:latin typeface="Tahoma" pitchFamily="34" charset="0"/>
                <a:cs typeface="Arial" pitchFamily="34" charset="0"/>
              </a:rPr>
              <a:t>A larger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value means a better separation.  An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value close to 1 means a difficult separation.</a:t>
            </a:r>
          </a:p>
          <a:p>
            <a:r>
              <a:rPr lang="en-US" sz="2400" dirty="0">
                <a:latin typeface="Tahoma" pitchFamily="34" charset="0"/>
                <a:cs typeface="Arial" pitchFamily="34" charset="0"/>
              </a:rPr>
              <a:t>Note that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= 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y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/</a:t>
            </a:r>
            <a:r>
              <a:rPr lang="en-US" sz="2400" dirty="0" err="1">
                <a:latin typeface="Tahoma" pitchFamily="34" charset="0"/>
                <a:cs typeface="Arial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Arial" pitchFamily="34" charset="0"/>
              </a:rPr>
              <a:t>x</a:t>
            </a:r>
            <a:r>
              <a:rPr lang="en-US" sz="2400" dirty="0">
                <a:latin typeface="Tahoma" pitchFamily="34" charset="0"/>
                <a:cs typeface="Arial" pitchFamily="34" charset="0"/>
              </a:rPr>
              <a:t> also applies</a:t>
            </a:r>
          </a:p>
        </p:txBody>
      </p:sp>
    </p:spTree>
    <p:extLst>
      <p:ext uri="{BB962C8B-B14F-4D97-AF65-F5344CB8AC3E}">
        <p14:creationId xmlns:p14="http://schemas.microsoft.com/office/powerpoint/2010/main" val="393402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Selectivity – cont. 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>
                <a:latin typeface="Tahoma" pitchFamily="34" charset="0"/>
              </a:rPr>
              <a:t>Determination of parameters from reading chromatogram (HPLC example)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altLang="en-US" sz="2400" dirty="0">
                <a:solidFill>
                  <a:srgbClr val="663300"/>
                </a:solidFill>
                <a:latin typeface="Symbol" pitchFamily="18" charset="2"/>
              </a:rPr>
              <a:t>a 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(for 1</a:t>
            </a:r>
            <a:r>
              <a:rPr lang="en-US" altLang="en-US" sz="2400" baseline="30000" dirty="0">
                <a:solidFill>
                  <a:srgbClr val="663300"/>
                </a:solidFill>
                <a:latin typeface="Tahoma" pitchFamily="34" charset="0"/>
              </a:rPr>
              <a:t>st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2 peaks) = k</a:t>
            </a:r>
            <a:r>
              <a:rPr lang="en-US" altLang="en-US" sz="2400" baseline="-25000" dirty="0">
                <a:solidFill>
                  <a:srgbClr val="663300"/>
                </a:solidFill>
                <a:latin typeface="Tahoma" pitchFamily="34" charset="0"/>
              </a:rPr>
              <a:t>B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/ k</a:t>
            </a:r>
            <a:r>
              <a:rPr lang="en-US" altLang="en-US" sz="2400" baseline="-25000" dirty="0">
                <a:solidFill>
                  <a:srgbClr val="663300"/>
                </a:solidFill>
                <a:latin typeface="Tahoma" pitchFamily="34" charset="0"/>
              </a:rPr>
              <a:t>A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= </a:t>
            </a:r>
            <a:r>
              <a:rPr lang="en-US" altLang="en-US" sz="2400" dirty="0" err="1">
                <a:solidFill>
                  <a:srgbClr val="663300"/>
                </a:solidFill>
                <a:latin typeface="Tahoma" pitchFamily="34" charset="0"/>
              </a:rPr>
              <a:t>t</a:t>
            </a:r>
            <a:r>
              <a:rPr lang="en-US" altLang="en-US" sz="2400" baseline="-25000" dirty="0" err="1">
                <a:solidFill>
                  <a:srgbClr val="663300"/>
                </a:solidFill>
                <a:latin typeface="Tahoma" pitchFamily="34" charset="0"/>
              </a:rPr>
              <a:t>RB</a:t>
            </a:r>
            <a:r>
              <a:rPr lang="en-US" altLang="en-US" sz="2400" dirty="0">
                <a:solidFill>
                  <a:srgbClr val="663300"/>
                </a:solidFill>
              </a:rPr>
              <a:t>’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/ </a:t>
            </a:r>
            <a:r>
              <a:rPr lang="en-US" altLang="en-US" sz="2400" dirty="0" err="1">
                <a:solidFill>
                  <a:srgbClr val="663300"/>
                </a:solidFill>
                <a:latin typeface="Tahoma" pitchFamily="34" charset="0"/>
              </a:rPr>
              <a:t>t</a:t>
            </a:r>
            <a:r>
              <a:rPr lang="en-US" altLang="en-US" sz="2400" baseline="-25000" dirty="0" err="1">
                <a:solidFill>
                  <a:srgbClr val="663300"/>
                </a:solidFill>
                <a:latin typeface="Tahoma" pitchFamily="34" charset="0"/>
              </a:rPr>
              <a:t>RA</a:t>
            </a:r>
            <a:r>
              <a:rPr lang="en-US" altLang="en-US" sz="2400" dirty="0">
                <a:solidFill>
                  <a:srgbClr val="663300"/>
                </a:solidFill>
              </a:rPr>
              <a:t>’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= (5.757 </a:t>
            </a:r>
            <a:r>
              <a:rPr lang="en-US" altLang="en-US" sz="2400" dirty="0">
                <a:solidFill>
                  <a:srgbClr val="663300"/>
                </a:solidFill>
              </a:rPr>
              <a:t>–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2.374)/(4.958 </a:t>
            </a:r>
            <a:r>
              <a:rPr lang="en-US" altLang="en-US" sz="2400" dirty="0">
                <a:solidFill>
                  <a:srgbClr val="663300"/>
                </a:solidFill>
              </a:rPr>
              <a:t>–</a:t>
            </a:r>
            <a:r>
              <a:rPr lang="en-US" altLang="en-US" sz="2400" dirty="0">
                <a:solidFill>
                  <a:srgbClr val="663300"/>
                </a:solidFill>
                <a:latin typeface="Tahoma" pitchFamily="34" charset="0"/>
              </a:rPr>
              <a:t> 2.374) = 1.31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4191000"/>
            <a:ext cx="7543800" cy="2332038"/>
          </a:xfrm>
          <a:prstGeom prst="rect">
            <a:avLst/>
          </a:prstGeom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339975" y="4625975"/>
            <a:ext cx="0" cy="1295400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2144713" y="5922963"/>
            <a:ext cx="381000" cy="457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 rot="1241727">
            <a:off x="3276600" y="4343400"/>
            <a:ext cx="685800" cy="304800"/>
          </a:xfrm>
          <a:prstGeom prst="ellipse">
            <a:avLst/>
          </a:prstGeom>
          <a:noFill/>
          <a:ln w="254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81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Selectivity - Continued 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How can </a:t>
            </a:r>
            <a:r>
              <a:rPr lang="en-US" sz="28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800" dirty="0">
                <a:latin typeface="Tahoma" pitchFamily="34" charset="0"/>
              </a:rPr>
              <a:t> be increased?</a:t>
            </a:r>
          </a:p>
          <a:p>
            <a:pPr lvl="1"/>
            <a:r>
              <a:rPr lang="en-US" sz="2400" dirty="0">
                <a:latin typeface="Tahoma" pitchFamily="34" charset="0"/>
              </a:rPr>
              <a:t>Not always easy to increase</a:t>
            </a:r>
          </a:p>
          <a:p>
            <a:pPr lvl="1"/>
            <a:r>
              <a:rPr lang="en-US" sz="2400" dirty="0">
                <a:latin typeface="Tahoma" pitchFamily="34" charset="0"/>
              </a:rPr>
              <a:t>In GC, a new column often is needed (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only changes if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x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and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  <a:cs typeface="Tahoma" pitchFamily="34" charset="0"/>
              </a:rPr>
              <a:t>y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change with T differently – e.g. have different heats of vaporization)</a:t>
            </a:r>
          </a:p>
          <a:p>
            <a:pPr lvl="1"/>
            <a:r>
              <a:rPr lang="en-US" sz="2400" dirty="0">
                <a:latin typeface="Tahoma" pitchFamily="34" charset="0"/>
              </a:rPr>
              <a:t>Example:</a:t>
            </a:r>
          </a:p>
          <a:p>
            <a:pPr lvl="2"/>
            <a:r>
              <a:rPr lang="en-US" sz="2000" dirty="0">
                <a:latin typeface="Tahoma" pitchFamily="34" charset="0"/>
              </a:rPr>
              <a:t>Separation of hexane from acetone</a:t>
            </a:r>
          </a:p>
          <a:p>
            <a:pPr lvl="2"/>
            <a:r>
              <a:rPr lang="en-US" sz="2000" dirty="0">
                <a:latin typeface="Tahoma" pitchFamily="34" charset="0"/>
              </a:rPr>
              <a:t>Both have similar boiling points</a:t>
            </a:r>
          </a:p>
          <a:p>
            <a:pPr lvl="2"/>
            <a:r>
              <a:rPr lang="en-US" sz="2000" dirty="0">
                <a:latin typeface="Tahoma" pitchFamily="34" charset="0"/>
              </a:rPr>
              <a:t>With a weakly polar column </a:t>
            </a:r>
            <a:r>
              <a:rPr lang="en-US" sz="2000" dirty="0">
                <a:latin typeface="Symbol" pitchFamily="18" charset="2"/>
                <a:cs typeface="Tahoma" pitchFamily="34" charset="0"/>
              </a:rPr>
              <a:t>a</a:t>
            </a:r>
            <a:r>
              <a:rPr lang="en-US" sz="2000" dirty="0">
                <a:latin typeface="Tahoma" pitchFamily="34" charset="0"/>
              </a:rPr>
              <a:t> is near 1, but going to a polar column will cause greater retention of acetone.</a:t>
            </a:r>
          </a:p>
        </p:txBody>
      </p:sp>
    </p:spTree>
    <p:extLst>
      <p:ext uri="{BB962C8B-B14F-4D97-AF65-F5344CB8AC3E}">
        <p14:creationId xmlns:p14="http://schemas.microsoft.com/office/powerpoint/2010/main" val="150548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Selectivity - Continued 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sz="2400" dirty="0">
                <a:latin typeface="Tahoma" pitchFamily="34" charset="0"/>
              </a:rPr>
              <a:t>How can </a:t>
            </a:r>
            <a:r>
              <a:rPr lang="en-US" sz="2400" dirty="0">
                <a:latin typeface="Symbol" pitchFamily="18" charset="2"/>
                <a:cs typeface="Arial" pitchFamily="34" charset="0"/>
              </a:rPr>
              <a:t>a</a:t>
            </a:r>
            <a:r>
              <a:rPr lang="en-US" sz="2400" dirty="0">
                <a:latin typeface="Tahoma" pitchFamily="34" charset="0"/>
              </a:rPr>
              <a:t> be increased?</a:t>
            </a:r>
          </a:p>
          <a:p>
            <a:pPr lvl="1"/>
            <a:r>
              <a:rPr lang="en-US" sz="2000" dirty="0">
                <a:latin typeface="Tahoma" pitchFamily="34" charset="0"/>
              </a:rPr>
              <a:t>Mobile phase changes often can be used in HPLC (no need for column change)</a:t>
            </a:r>
          </a:p>
          <a:p>
            <a:pPr lvl="1"/>
            <a:r>
              <a:rPr lang="en-US" sz="2000" dirty="0">
                <a:latin typeface="Tahoma" pitchFamily="34" charset="0"/>
                <a:cs typeface="Tahoma" pitchFamily="34" charset="0"/>
              </a:rPr>
              <a:t>Possible changes:</a:t>
            </a:r>
          </a:p>
          <a:p>
            <a:pPr lvl="2"/>
            <a:r>
              <a:rPr lang="en-US" sz="1800" dirty="0">
                <a:latin typeface="Tahoma" pitchFamily="34" charset="0"/>
                <a:cs typeface="Tahoma" pitchFamily="34" charset="0"/>
              </a:rPr>
              <a:t>change in pH (e.g. adjust retention of weak acids by changing % in ion form)</a:t>
            </a:r>
          </a:p>
          <a:p>
            <a:pPr lvl="2"/>
            <a:r>
              <a:rPr lang="en-US" sz="1800" dirty="0">
                <a:latin typeface="Tahoma" pitchFamily="34" charset="0"/>
                <a:cs typeface="Tahoma" pitchFamily="34" charset="0"/>
              </a:rPr>
              <a:t>different </a:t>
            </a:r>
            <a:r>
              <a:rPr lang="en-US" sz="1800" dirty="0" err="1">
                <a:latin typeface="Tahoma" pitchFamily="34" charset="0"/>
                <a:cs typeface="Tahoma" pitchFamily="34" charset="0"/>
              </a:rPr>
              <a:t>analyte</a:t>
            </a:r>
            <a:r>
              <a:rPr lang="en-US" sz="1800" dirty="0">
                <a:latin typeface="Tahoma" pitchFamily="34" charset="0"/>
                <a:cs typeface="Tahoma" pitchFamily="34" charset="0"/>
              </a:rPr>
              <a:t> – solvent interactions</a:t>
            </a:r>
          </a:p>
          <a:p>
            <a:pPr lvl="2"/>
            <a:r>
              <a:rPr lang="en-US" sz="1800" dirty="0">
                <a:latin typeface="Tahoma" pitchFamily="34" charset="0"/>
                <a:cs typeface="Tahoma" pitchFamily="34" charset="0"/>
              </a:rPr>
              <a:t>for reversed phase, 3 common organic solvents are acetonitrile, methanol, and tetrahydrofuran (THF)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447800" y="4648200"/>
          <a:ext cx="5507038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ChemSketch" r:id="rId4" imgW="3462528" imgH="515112" progId="ACD.ChemSketch.20">
                  <p:embed/>
                </p:oleObj>
              </mc:Choice>
              <mc:Fallback>
                <p:oleObj name="ChemSketch" r:id="rId4" imgW="3462528" imgH="515112" progId="ACD.ChemSketch.2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648200"/>
                        <a:ext cx="5507038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71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Selectivity - Continued </a:t>
            </a:r>
            <a:endParaRPr lang="en-US" altLang="en-US" sz="28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dirty="0">
                <a:latin typeface="Symbol" pitchFamily="18" charset="2"/>
              </a:rPr>
              <a:t>a</a:t>
            </a:r>
            <a:r>
              <a:rPr lang="en-US" altLang="en-US" sz="2000" dirty="0">
                <a:latin typeface="Tahoma" pitchFamily="34" charset="0"/>
              </a:rPr>
              <a:t> values – research example </a:t>
            </a:r>
            <a:r>
              <a:rPr lang="en-US" altLang="en-US" sz="2000" dirty="0" smtClean="0">
                <a:latin typeface="Tahoma" pitchFamily="34" charset="0"/>
              </a:rPr>
              <a:t>for HPLC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>
                <a:latin typeface="Tahoma" pitchFamily="34" charset="0"/>
              </a:rPr>
              <a:t>Fatty </a:t>
            </a:r>
            <a:r>
              <a:rPr lang="en-US" altLang="en-US" sz="2000" dirty="0">
                <a:latin typeface="Tahoma" pitchFamily="34" charset="0"/>
              </a:rPr>
              <a:t>acid separation example: - separating C16:0 (HO</a:t>
            </a:r>
            <a:r>
              <a:rPr lang="en-US" altLang="en-US" sz="2000" baseline="-25000" dirty="0">
                <a:latin typeface="Tahoma" pitchFamily="34" charset="0"/>
              </a:rPr>
              <a:t>2</a:t>
            </a:r>
            <a:r>
              <a:rPr lang="en-US" altLang="en-US" sz="2000" dirty="0">
                <a:latin typeface="Tahoma" pitchFamily="34" charset="0"/>
              </a:rPr>
              <a:t>C(CH</a:t>
            </a:r>
            <a:r>
              <a:rPr lang="en-US" altLang="en-US" sz="2000" baseline="-25000" dirty="0">
                <a:latin typeface="Tahoma" pitchFamily="34" charset="0"/>
              </a:rPr>
              <a:t>2</a:t>
            </a:r>
            <a:r>
              <a:rPr lang="en-US" altLang="en-US" sz="2000" dirty="0">
                <a:latin typeface="Tahoma" pitchFamily="34" charset="0"/>
              </a:rPr>
              <a:t>)</a:t>
            </a:r>
            <a:r>
              <a:rPr lang="en-US" altLang="en-US" sz="2000" baseline="-25000" dirty="0">
                <a:latin typeface="Tahoma" pitchFamily="34" charset="0"/>
              </a:rPr>
              <a:t>14</a:t>
            </a:r>
            <a:r>
              <a:rPr lang="en-US" altLang="en-US" sz="2000" dirty="0">
                <a:latin typeface="Tahoma" pitchFamily="34" charset="0"/>
              </a:rPr>
              <a:t>CH</a:t>
            </a:r>
            <a:r>
              <a:rPr lang="en-US" altLang="en-US" sz="2000" baseline="-25000" dirty="0">
                <a:latin typeface="Tahoma" pitchFamily="34" charset="0"/>
              </a:rPr>
              <a:t>3</a:t>
            </a:r>
            <a:r>
              <a:rPr lang="en-US" altLang="en-US" sz="2000" dirty="0">
                <a:latin typeface="Tahoma" pitchFamily="34" charset="0"/>
              </a:rPr>
              <a:t>) from C18:1 (HO</a:t>
            </a:r>
            <a:r>
              <a:rPr lang="en-US" altLang="en-US" sz="2000" baseline="-25000" dirty="0">
                <a:latin typeface="Tahoma" pitchFamily="34" charset="0"/>
              </a:rPr>
              <a:t>2</a:t>
            </a:r>
            <a:r>
              <a:rPr lang="en-US" altLang="en-US" sz="2000" dirty="0">
                <a:latin typeface="Tahoma" pitchFamily="34" charset="0"/>
              </a:rPr>
              <a:t>C(CH</a:t>
            </a:r>
            <a:r>
              <a:rPr lang="en-US" altLang="en-US" sz="2000" baseline="-25000" dirty="0">
                <a:latin typeface="Tahoma" pitchFamily="34" charset="0"/>
              </a:rPr>
              <a:t>2</a:t>
            </a:r>
            <a:r>
              <a:rPr lang="en-US" altLang="en-US" sz="2000" dirty="0">
                <a:latin typeface="Tahoma" pitchFamily="34" charset="0"/>
              </a:rPr>
              <a:t>)</a:t>
            </a:r>
            <a:r>
              <a:rPr lang="en-US" altLang="en-US" sz="2000" baseline="-25000" dirty="0">
                <a:latin typeface="Tahoma" pitchFamily="34" charset="0"/>
              </a:rPr>
              <a:t>6</a:t>
            </a:r>
            <a:r>
              <a:rPr lang="en-US" altLang="en-US" sz="2000" dirty="0">
                <a:latin typeface="Tahoma" pitchFamily="34" charset="0"/>
              </a:rPr>
              <a:t>CH=CH(CH</a:t>
            </a:r>
            <a:r>
              <a:rPr lang="en-US" altLang="en-US" sz="2000" baseline="-25000" dirty="0">
                <a:latin typeface="Tahoma" pitchFamily="34" charset="0"/>
              </a:rPr>
              <a:t>2</a:t>
            </a:r>
            <a:r>
              <a:rPr lang="en-US" altLang="en-US" sz="2000" dirty="0">
                <a:latin typeface="Tahoma" pitchFamily="34" charset="0"/>
              </a:rPr>
              <a:t>)</a:t>
            </a:r>
            <a:r>
              <a:rPr lang="en-US" altLang="en-US" sz="2000" baseline="-25000" dirty="0">
                <a:latin typeface="Tahoma" pitchFamily="34" charset="0"/>
              </a:rPr>
              <a:t>6</a:t>
            </a:r>
            <a:r>
              <a:rPr lang="en-US" altLang="en-US" sz="2000" dirty="0">
                <a:latin typeface="Tahoma" pitchFamily="34" charset="0"/>
              </a:rPr>
              <a:t>CH</a:t>
            </a:r>
            <a:r>
              <a:rPr lang="en-US" altLang="en-US" sz="2000" baseline="-25000" dirty="0">
                <a:latin typeface="Tahoma" pitchFamily="34" charset="0"/>
              </a:rPr>
              <a:t>3</a:t>
            </a:r>
            <a:r>
              <a:rPr lang="en-US" altLang="en-US" sz="2000" dirty="0">
                <a:latin typeface="Tahoma" pitchFamily="34" charset="0"/>
              </a:rPr>
              <a:t>) fatty acids with organic plus aqueous formic acid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Tahoma" pitchFamily="34" charset="0"/>
              </a:rPr>
              <a:t>When using formic acid and acetonitrile, small </a:t>
            </a:r>
            <a:r>
              <a:rPr lang="en-US" altLang="en-US" sz="2000" dirty="0">
                <a:latin typeface="Symbol" panose="05050102010706020507" pitchFamily="18" charset="2"/>
              </a:rPr>
              <a:t>a</a:t>
            </a:r>
            <a:r>
              <a:rPr lang="en-US" altLang="en-US" sz="2000" dirty="0">
                <a:latin typeface="Tahoma" pitchFamily="34" charset="0"/>
              </a:rPr>
              <a:t> value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Tahoma" pitchFamily="34" charset="0"/>
              </a:rPr>
              <a:t>Replacement of methanol for acetonitrile improves </a:t>
            </a:r>
            <a:r>
              <a:rPr lang="en-US" altLang="en-US" sz="2000" dirty="0">
                <a:latin typeface="Symbol" panose="05050102010706020507" pitchFamily="18" charset="2"/>
              </a:rPr>
              <a:t>a</a:t>
            </a:r>
            <a:r>
              <a:rPr lang="en-US" altLang="en-US" sz="2000" dirty="0">
                <a:latin typeface="Tahoma" pitchFamily="34" charset="0"/>
              </a:rPr>
              <a:t> value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54003"/>
            <a:ext cx="4021360" cy="214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0604" y="5898093"/>
            <a:ext cx="3309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chromatogram – looks similar to this when used acetonitrile + formic acid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437435" y="3984156"/>
            <a:ext cx="304800" cy="766762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00400" y="3799490"/>
            <a:ext cx="1495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C16 + C18:1</a:t>
            </a:r>
            <a:endParaRPr lang="en-US" dirty="0"/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2742235" y="3984156"/>
            <a:ext cx="458165" cy="198715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779" y="3814004"/>
            <a:ext cx="3914775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876800" y="593467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actually went to 14% FA(</a:t>
            </a:r>
            <a:r>
              <a:rPr lang="en-US" dirty="0" err="1" smtClean="0"/>
              <a:t>aq</a:t>
            </a:r>
            <a:r>
              <a:rPr lang="en-US" dirty="0" smtClean="0"/>
              <a:t>) /21.5% acetonitrile/64.5% methanol to decrease tailing with methanol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1" y="3799490"/>
            <a:ext cx="973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C18:1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0340" y="4556260"/>
            <a:ext cx="973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C16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6916961" y="4826048"/>
            <a:ext cx="458165" cy="198715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4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" grpId="0"/>
      <p:bldP spid="6" grpId="0" animBg="1"/>
      <p:bldP spid="7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5400" dirty="0">
                <a:latin typeface="Tahoma" pitchFamily="34" charset="0"/>
              </a:rPr>
              <a:t/>
            </a:r>
            <a:br>
              <a:rPr lang="en-US" sz="54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Band Broadening </a:t>
            </a:r>
            <a:r>
              <a:rPr lang="en-US" sz="3600" dirty="0" smtClean="0"/>
              <a:t>–</a:t>
            </a:r>
            <a:r>
              <a:rPr lang="en-US" sz="3600" dirty="0" smtClean="0">
                <a:latin typeface="Tahoma" pitchFamily="34" charset="0"/>
              </a:rPr>
              <a:t> </a:t>
            </a:r>
            <a:r>
              <a:rPr lang="en-US" sz="3600" dirty="0">
                <a:latin typeface="Tahoma" pitchFamily="34" charset="0"/>
              </a:rPr>
              <a:t>The Bad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Original theory developed from number of simple separation steps (e.g. from fractional distillation columns)</a:t>
            </a:r>
          </a:p>
          <a:p>
            <a:r>
              <a:rPr lang="en-US" sz="2800" dirty="0">
                <a:latin typeface="Tahoma" pitchFamily="34" charset="0"/>
              </a:rPr>
              <a:t>N =  number of theoretical plates (or now plate number) = best absolute measure</a:t>
            </a:r>
          </a:p>
          <a:p>
            <a:r>
              <a:rPr lang="en-US" sz="2800" dirty="0">
                <a:latin typeface="Tahoma" pitchFamily="34" charset="0"/>
              </a:rPr>
              <a:t>N = 16(</a:t>
            </a:r>
            <a:r>
              <a:rPr lang="en-US" sz="2800" dirty="0" err="1">
                <a:latin typeface="Tahoma" pitchFamily="34" charset="0"/>
              </a:rPr>
              <a:t>t</a:t>
            </a:r>
            <a:r>
              <a:rPr lang="en-US" sz="2800" baseline="-25000" dirty="0" err="1">
                <a:latin typeface="Tahoma" pitchFamily="34" charset="0"/>
              </a:rPr>
              <a:t>r</a:t>
            </a:r>
            <a:r>
              <a:rPr lang="en-US" sz="2800" dirty="0">
                <a:latin typeface="Tahoma" pitchFamily="34" charset="0"/>
              </a:rPr>
              <a:t>/w)</a:t>
            </a:r>
            <a:r>
              <a:rPr lang="en-US" sz="2800" baseline="30000" dirty="0">
                <a:latin typeface="Tahoma" pitchFamily="34" charset="0"/>
              </a:rPr>
              <a:t>2</a:t>
            </a:r>
            <a:r>
              <a:rPr lang="en-US" sz="2800" dirty="0">
                <a:latin typeface="Tahoma" pitchFamily="34" charset="0"/>
              </a:rPr>
              <a:t> or = 5.55(</a:t>
            </a:r>
            <a:r>
              <a:rPr lang="en-US" sz="2800" dirty="0" err="1">
                <a:latin typeface="Tahoma" pitchFamily="34" charset="0"/>
              </a:rPr>
              <a:t>t</a:t>
            </a:r>
            <a:r>
              <a:rPr lang="en-US" sz="2800" baseline="-25000" dirty="0" err="1">
                <a:latin typeface="Tahoma" pitchFamily="34" charset="0"/>
              </a:rPr>
              <a:t>r</a:t>
            </a:r>
            <a:r>
              <a:rPr lang="en-US" sz="2800" dirty="0">
                <a:latin typeface="Tahoma" pitchFamily="34" charset="0"/>
              </a:rPr>
              <a:t>/w</a:t>
            </a:r>
            <a:r>
              <a:rPr lang="en-US" sz="2800" baseline="-25000" dirty="0">
                <a:latin typeface="Tahoma" pitchFamily="34" charset="0"/>
              </a:rPr>
              <a:t>1/2</a:t>
            </a:r>
            <a:r>
              <a:rPr lang="en-US" sz="2800" dirty="0">
                <a:latin typeface="Tahoma" pitchFamily="34" charset="0"/>
              </a:rPr>
              <a:t>)</a:t>
            </a:r>
            <a:r>
              <a:rPr lang="en-US" sz="2800" baseline="30000" dirty="0">
                <a:latin typeface="Tahoma" pitchFamily="34" charset="0"/>
              </a:rPr>
              <a:t>2</a:t>
            </a:r>
            <a:endParaRPr lang="en-US" sz="2800" dirty="0">
              <a:latin typeface="Tahoma" pitchFamily="34" charset="0"/>
            </a:endParaRPr>
          </a:p>
          <a:p>
            <a:pPr lvl="1"/>
            <a:r>
              <a:rPr lang="en-US" sz="2400" dirty="0">
                <a:latin typeface="Tahoma" pitchFamily="34" charset="0"/>
              </a:rPr>
              <a:t>w = peak width at baseline</a:t>
            </a:r>
          </a:p>
          <a:p>
            <a:pPr lvl="1"/>
            <a:r>
              <a:rPr lang="en-US" sz="2400" dirty="0">
                <a:latin typeface="Tahoma" pitchFamily="34" charset="0"/>
              </a:rPr>
              <a:t>w</a:t>
            </a:r>
            <a:r>
              <a:rPr lang="en-US" sz="2400" baseline="-25000" dirty="0">
                <a:latin typeface="Tahoma" pitchFamily="34" charset="0"/>
              </a:rPr>
              <a:t>1/2</a:t>
            </a:r>
            <a:r>
              <a:rPr lang="en-US" sz="2400" dirty="0">
                <a:latin typeface="Tahoma" pitchFamily="34" charset="0"/>
              </a:rPr>
              <a:t> = peak width at half height</a:t>
            </a:r>
          </a:p>
        </p:txBody>
      </p:sp>
    </p:spTree>
    <p:extLst>
      <p:ext uri="{BB962C8B-B14F-4D97-AF65-F5344CB8AC3E}">
        <p14:creationId xmlns:p14="http://schemas.microsoft.com/office/powerpoint/2010/main" val="224662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4462</TotalTime>
  <Words>920</Words>
  <Application>Microsoft Office PowerPoint</Application>
  <PresentationFormat>On-screen Show (4:3)</PresentationFormat>
  <Paragraphs>147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Symbol</vt:lpstr>
      <vt:lpstr>Tahoma</vt:lpstr>
      <vt:lpstr>Times New Roman</vt:lpstr>
      <vt:lpstr>Default Design</vt:lpstr>
      <vt:lpstr>ChemSketch</vt:lpstr>
      <vt:lpstr>Equation</vt:lpstr>
      <vt:lpstr>Chem. 133 – 5/4 Lecture</vt:lpstr>
      <vt:lpstr>Announcements</vt:lpstr>
      <vt:lpstr>Chromatography Some Questions – Did 1st 2 last time</vt:lpstr>
      <vt:lpstr>Chromatography Selectivity </vt:lpstr>
      <vt:lpstr>Chromatography Selectivity – cont. </vt:lpstr>
      <vt:lpstr>Chromatography Selectivity - Continued </vt:lpstr>
      <vt:lpstr>Chromatography Selectivity - Continued </vt:lpstr>
      <vt:lpstr>Chromatography Selectivity - Continued </vt:lpstr>
      <vt:lpstr>Chromatography Band Broadening – The Bad</vt:lpstr>
      <vt:lpstr>Chromatography Shape of Chromatographic Peak</vt:lpstr>
      <vt:lpstr>Chromatography Column Efficiency</vt:lpstr>
      <vt:lpstr>Chromatography Measurement of Efficiency</vt:lpstr>
      <vt:lpstr>Chromatography Causes of Band Broadening</vt:lpstr>
      <vt:lpstr>Chromatography Band Broadening</vt:lpstr>
      <vt:lpstr>Chromatography Band Broadening</vt:lpstr>
      <vt:lpstr>Chromatography Band Broadening</vt:lpstr>
      <vt:lpstr>Chromatography Band Broadening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398</cp:revision>
  <dcterms:created xsi:type="dcterms:W3CDTF">2005-09-14T19:27:31Z</dcterms:created>
  <dcterms:modified xsi:type="dcterms:W3CDTF">2017-05-04T16:32:32Z</dcterms:modified>
</cp:coreProperties>
</file>