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4"/>
  </p:notesMasterIdLst>
  <p:sldIdLst>
    <p:sldId id="280" r:id="rId2"/>
    <p:sldId id="339" r:id="rId3"/>
    <p:sldId id="464" r:id="rId4"/>
    <p:sldId id="450" r:id="rId5"/>
    <p:sldId id="456" r:id="rId6"/>
    <p:sldId id="457" r:id="rId7"/>
    <p:sldId id="458" r:id="rId8"/>
    <p:sldId id="459" r:id="rId9"/>
    <p:sldId id="460" r:id="rId10"/>
    <p:sldId id="465" r:id="rId11"/>
    <p:sldId id="466" r:id="rId12"/>
    <p:sldId id="467" r:id="rId13"/>
    <p:sldId id="472" r:id="rId14"/>
    <p:sldId id="473" r:id="rId15"/>
    <p:sldId id="474" r:id="rId16"/>
    <p:sldId id="470" r:id="rId17"/>
    <p:sldId id="482" r:id="rId18"/>
    <p:sldId id="483" r:id="rId19"/>
    <p:sldId id="484" r:id="rId20"/>
    <p:sldId id="485" r:id="rId21"/>
    <p:sldId id="479" r:id="rId22"/>
    <p:sldId id="48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4627" autoAdjust="0"/>
  </p:normalViewPr>
  <p:slideViewPr>
    <p:cSldViewPr>
      <p:cViewPr varScale="1">
        <p:scale>
          <a:sx n="98" d="100"/>
          <a:sy n="98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497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1027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5662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69907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3290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34707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952828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83096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43785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4679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18674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61875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0B81C3-9EC5-4561-AC15-FDDB2806C400}" type="slidenum">
              <a:rPr lang="en-US" sz="1200"/>
              <a:pPr algn="r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059111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4828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7944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5/9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200" dirty="0">
                <a:latin typeface="Tahoma" pitchFamily="34" charset="0"/>
              </a:rPr>
              <a:t>Some Questions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Column A is 100 mm long with H = 0.024 mm.  Column B is 250 mm long with H = 0.090 mm.  Which column will give more efficient separations (under conditions for determining H)?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Which van </a:t>
            </a:r>
            <a:r>
              <a:rPr lang="en-US" sz="2400" dirty="0" err="1">
                <a:latin typeface="Tahoma" pitchFamily="34" charset="0"/>
              </a:rPr>
              <a:t>Deemter</a:t>
            </a:r>
            <a:r>
              <a:rPr lang="en-US" sz="2400" dirty="0">
                <a:latin typeface="Tahoma" pitchFamily="34" charset="0"/>
              </a:rPr>
              <a:t> term is negligible in open tubular GC?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How can columns in HPLC be designed to decrease H? In open tubular GC?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Both using a longer column or using a column of smaller H will improve resolutions.  Which method will generally lead to a better chromatogram? Why?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491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2800" dirty="0">
                <a:latin typeface="Tahoma" pitchFamily="34" charset="0"/>
              </a:rPr>
              <a:t/>
            </a:r>
            <a:br>
              <a:rPr lang="en-US" sz="2800" dirty="0">
                <a:latin typeface="Tahoma" pitchFamily="34" charset="0"/>
              </a:rPr>
            </a:br>
            <a:r>
              <a:rPr lang="en-US" sz="3200" dirty="0">
                <a:latin typeface="Tahoma" pitchFamily="34" charset="0"/>
              </a:rPr>
              <a:t>Resolution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Resolution = measure of how well separated two peaks are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Resolution = </a:t>
            </a:r>
            <a:r>
              <a:rPr lang="el-GR" sz="2400" dirty="0">
                <a:latin typeface="Tahoma" pitchFamily="34" charset="0"/>
                <a:cs typeface="Tahoma" pitchFamily="34" charset="0"/>
              </a:rPr>
              <a:t>Δ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t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r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/w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av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(where w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av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= average peak width)  (use this equation for calculating resolution)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R</a:t>
            </a:r>
            <a:r>
              <a:rPr lang="en-US" sz="2400" baseline="-25000" dirty="0">
                <a:latin typeface="Tahoma" pitchFamily="34" charset="0"/>
              </a:rPr>
              <a:t>S</a:t>
            </a:r>
            <a:r>
              <a:rPr lang="en-US" sz="2400" dirty="0">
                <a:latin typeface="Tahoma" pitchFamily="34" charset="0"/>
              </a:rPr>
              <a:t> &lt; 1, means significant overlap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R</a:t>
            </a:r>
            <a:r>
              <a:rPr lang="en-US" sz="2400" baseline="-25000" dirty="0">
                <a:latin typeface="Tahoma" pitchFamily="34" charset="0"/>
              </a:rPr>
              <a:t>S</a:t>
            </a:r>
            <a:r>
              <a:rPr lang="en-US" sz="2400" dirty="0">
                <a:latin typeface="Tahoma" pitchFamily="34" charset="0"/>
              </a:rPr>
              <a:t> = 1.5, means about minimum for </a:t>
            </a:r>
            <a:r>
              <a:rPr lang="en-US" sz="2400" dirty="0"/>
              <a:t>“</a:t>
            </a:r>
            <a:r>
              <a:rPr lang="en-US" sz="2400" dirty="0">
                <a:latin typeface="Tahoma" pitchFamily="34" charset="0"/>
              </a:rPr>
              <a:t>baseline resolution</a:t>
            </a:r>
            <a:r>
              <a:rPr lang="en-US" sz="2400" dirty="0"/>
              <a:t>”</a:t>
            </a:r>
            <a:r>
              <a:rPr lang="en-US" sz="2400" dirty="0">
                <a:latin typeface="Tahoma" pitchFamily="34" charset="0"/>
              </a:rPr>
              <a:t> (at least for two peaks of equal height)</a:t>
            </a:r>
            <a:endParaRPr lang="el-GR" sz="24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71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 Resolution Example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</a:t>
            </a:r>
            <a:r>
              <a:rPr lang="en-US" sz="2800" baseline="-25000" dirty="0"/>
              <a:t>S</a:t>
            </a:r>
            <a:r>
              <a:rPr lang="en-US" sz="2800" dirty="0"/>
              <a:t> calculation example: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two retained peaks:</a:t>
            </a:r>
          </a:p>
          <a:p>
            <a:pPr lvl="2">
              <a:lnSpc>
                <a:spcPct val="90000"/>
              </a:lnSpc>
            </a:pPr>
            <a:r>
              <a:rPr lang="en-US" sz="2000" dirty="0" err="1"/>
              <a:t>t</a:t>
            </a:r>
            <a:r>
              <a:rPr lang="en-US" sz="2000" baseline="-25000" dirty="0" err="1"/>
              <a:t>R</a:t>
            </a:r>
            <a:r>
              <a:rPr lang="en-US" sz="2000" dirty="0"/>
              <a:t>(1</a:t>
            </a:r>
            <a:r>
              <a:rPr lang="en-US" sz="2000" baseline="30000" dirty="0"/>
              <a:t>st</a:t>
            </a:r>
            <a:r>
              <a:rPr lang="en-US" sz="2000" dirty="0"/>
              <a:t> </a:t>
            </a:r>
            <a:r>
              <a:rPr lang="en-US" sz="2000" dirty="0" err="1"/>
              <a:t>pk</a:t>
            </a:r>
            <a:r>
              <a:rPr lang="en-US" sz="2000" dirty="0"/>
              <a:t>) = 8.20 min., w (integrator) = w’ = 0.316 min, so w = 0.316</a:t>
            </a:r>
            <a:r>
              <a:rPr lang="en-US" sz="2000" dirty="0">
                <a:cs typeface="Arial" charset="0"/>
              </a:rPr>
              <a:t>·(4/2.5) =</a:t>
            </a:r>
            <a:r>
              <a:rPr lang="en-US" sz="2000" dirty="0"/>
              <a:t> 0.505 min.</a:t>
            </a:r>
          </a:p>
          <a:p>
            <a:pPr lvl="2">
              <a:lnSpc>
                <a:spcPct val="90000"/>
              </a:lnSpc>
            </a:pPr>
            <a:r>
              <a:rPr lang="en-US" sz="2000" dirty="0" err="1"/>
              <a:t>t</a:t>
            </a:r>
            <a:r>
              <a:rPr lang="en-US" sz="2000" baseline="-25000" dirty="0" err="1"/>
              <a:t>R</a:t>
            </a:r>
            <a:r>
              <a:rPr lang="en-US" sz="2000" dirty="0"/>
              <a:t>(2</a:t>
            </a:r>
            <a:r>
              <a:rPr lang="en-US" sz="2000" baseline="30000" dirty="0"/>
              <a:t>nd</a:t>
            </a:r>
            <a:r>
              <a:rPr lang="en-US" sz="2000" dirty="0"/>
              <a:t> </a:t>
            </a:r>
            <a:r>
              <a:rPr lang="en-US" sz="2000" dirty="0" err="1"/>
              <a:t>pk</a:t>
            </a:r>
            <a:r>
              <a:rPr lang="en-US" sz="2000" dirty="0"/>
              <a:t>) = 9.09 min., w = 0.536 min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/>
              <a:t>Resolution = 0.89/0.521 = </a:t>
            </a:r>
            <a:r>
              <a:rPr lang="en-US" sz="2000" b="1" dirty="0"/>
              <a:t>1.70  </a:t>
            </a:r>
            <a:r>
              <a:rPr lang="en-US" sz="2000" dirty="0"/>
              <a:t>(neglecting non-Gaussian peak shape)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/>
              <a:t>Resolution </a:t>
            </a:r>
            <a:r>
              <a:rPr lang="en-US" sz="2000" b="1" dirty="0"/>
              <a:t>not</a:t>
            </a:r>
            <a:r>
              <a:rPr lang="en-US" sz="2000" dirty="0"/>
              <a:t> baseline due to peak tailing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3810000"/>
            <a:ext cx="4038600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4572000" y="2133600"/>
          <a:ext cx="40386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ChemSketch" r:id="rId5" imgW="3587496" imgH="1021080" progId="ACD.ChemSketch.20">
                  <p:embed/>
                </p:oleObj>
              </mc:Choice>
              <mc:Fallback>
                <p:oleObj name="ChemSketch" r:id="rId5" imgW="3587496" imgH="1021080" progId="ACD.ChemSketch.20">
                  <p:embed/>
                  <p:pic>
                    <p:nvPicPr>
                      <p:cNvPr id="168965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133600"/>
                        <a:ext cx="4038600" cy="114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572000" y="32766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ahoma" pitchFamily="34" charset="0"/>
              </a:rPr>
              <a:t>mannosan – 8.20 min.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705600" y="3352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ahoma" pitchFamily="34" charset="0"/>
              </a:rPr>
              <a:t>galactosan – 9.09 min.</a:t>
            </a: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 rot="19101987">
            <a:off x="4495800" y="2209800"/>
            <a:ext cx="762000" cy="381000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5562600" y="2514600"/>
            <a:ext cx="457200" cy="685800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 rot="19101987">
            <a:off x="6858000" y="2209800"/>
            <a:ext cx="838200" cy="381000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 rot="20006097">
            <a:off x="7907338" y="2517775"/>
            <a:ext cx="457200" cy="762000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572000" y="14478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ahoma" pitchFamily="34" charset="0"/>
              </a:rPr>
              <a:t>main difference: axial – </a:t>
            </a:r>
            <a:r>
              <a:rPr lang="en-US" dirty="0" smtClean="0">
                <a:latin typeface="Tahoma" pitchFamily="34" charset="0"/>
              </a:rPr>
              <a:t>equatorial/axial </a:t>
            </a:r>
            <a:r>
              <a:rPr lang="en-US" dirty="0">
                <a:latin typeface="Tahoma" pitchFamily="34" charset="0"/>
              </a:rPr>
              <a:t>switch of 2 vs. 4 C OH </a:t>
            </a:r>
            <a:r>
              <a:rPr lang="en-US" dirty="0" smtClean="0">
                <a:latin typeface="Tahoma" pitchFamily="34" charset="0"/>
              </a:rPr>
              <a:t>groups</a:t>
            </a:r>
            <a:endParaRPr lang="en-US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2800" dirty="0">
                <a:latin typeface="Tahoma" pitchFamily="34" charset="0"/>
              </a:rPr>
              <a:t/>
            </a:r>
            <a:br>
              <a:rPr lang="en-US" sz="2800" dirty="0">
                <a:latin typeface="Tahoma" pitchFamily="34" charset="0"/>
              </a:rPr>
            </a:br>
            <a:r>
              <a:rPr lang="en-US" sz="3200" dirty="0">
                <a:latin typeface="Tahoma" pitchFamily="34" charset="0"/>
              </a:rPr>
              <a:t>Optimization </a:t>
            </a:r>
            <a:r>
              <a:rPr lang="en-US" sz="3200" dirty="0"/>
              <a:t>–</a:t>
            </a:r>
            <a:r>
              <a:rPr lang="en-US" sz="3200" dirty="0">
                <a:latin typeface="Tahoma" pitchFamily="34" charset="0"/>
              </a:rPr>
              <a:t> Resolution Equation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2590800"/>
            <a:ext cx="8077200" cy="3535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Will use equation qualitatively to figure out how to improve chromatograms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How to improve resolution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N (increase column length, use more efficient column)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</a:t>
            </a:r>
            <a:r>
              <a:rPr lang="en-US" sz="2000" dirty="0">
                <a:latin typeface="Symbol" pitchFamily="18" charset="2"/>
                <a:cs typeface="Times New Roman" pitchFamily="18" charset="0"/>
              </a:rPr>
              <a:t>a</a:t>
            </a:r>
            <a:r>
              <a:rPr lang="en-US" sz="2000" dirty="0">
                <a:latin typeface="Tahoma" pitchFamily="34" charset="0"/>
              </a:rPr>
              <a:t> (use more selective column or mobile phase)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k values (increase retention)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Which way works best?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in k is easiest (but only if k is initially small)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in </a:t>
            </a:r>
            <a:r>
              <a:rPr lang="en-US" sz="2000" dirty="0">
                <a:latin typeface="Symbol" pitchFamily="18" charset="2"/>
                <a:cs typeface="Times New Roman" pitchFamily="18" charset="0"/>
              </a:rPr>
              <a:t>a</a:t>
            </a:r>
            <a:r>
              <a:rPr lang="en-US" sz="2000" dirty="0">
                <a:latin typeface="Tahoma" pitchFamily="34" charset="0"/>
              </a:rPr>
              <a:t> is best, but often hardest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Often, changes in k lead to small, but unpredictable, changes in </a:t>
            </a:r>
            <a:r>
              <a:rPr lang="en-US" sz="2000" dirty="0">
                <a:latin typeface="Symbol" pitchFamily="18" charset="2"/>
                <a:cs typeface="Times New Roman" pitchFamily="18" charset="0"/>
              </a:rPr>
              <a:t>a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959514"/>
              </p:ext>
            </p:extLst>
          </p:nvPr>
        </p:nvGraphicFramePr>
        <p:xfrm>
          <a:off x="2878448" y="1524000"/>
          <a:ext cx="287813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4" imgW="1676400" imgH="482600" progId="Equation.3">
                  <p:embed/>
                </p:oleObj>
              </mc:Choice>
              <mc:Fallback>
                <p:oleObj name="Equation" r:id="rId4" imgW="1676400" imgH="482600" progId="Equation.3">
                  <p:embed/>
                  <p:pic>
                    <p:nvPicPr>
                      <p:cNvPr id="171012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448" y="1524000"/>
                        <a:ext cx="2878137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61410" y="1676400"/>
            <a:ext cx="228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not in version of text we are using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66010" y="23622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2 for 2</a:t>
            </a:r>
            <a:r>
              <a:rPr lang="en-US" baseline="30000">
                <a:latin typeface="Tahoma" pitchFamily="34" charset="0"/>
              </a:rPr>
              <a:t>nd</a:t>
            </a:r>
            <a:r>
              <a:rPr lang="en-US">
                <a:latin typeface="Tahoma" pitchFamily="34" charset="0"/>
              </a:rPr>
              <a:t> component to elute</a:t>
            </a:r>
          </a:p>
        </p:txBody>
      </p:sp>
    </p:spTree>
    <p:extLst>
      <p:ext uri="{BB962C8B-B14F-4D97-AF65-F5344CB8AC3E}">
        <p14:creationId xmlns:p14="http://schemas.microsoft.com/office/powerpoint/2010/main" val="270327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Graphical Representation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7200" y="1600200"/>
            <a:ext cx="37338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/>
          <p:cNvSpPr>
            <a:spLocks/>
          </p:cNvSpPr>
          <p:nvPr/>
        </p:nvSpPr>
        <p:spPr bwMode="auto">
          <a:xfrm>
            <a:off x="457200" y="2209800"/>
            <a:ext cx="3581400" cy="1257300"/>
          </a:xfrm>
          <a:custGeom>
            <a:avLst/>
            <a:gdLst>
              <a:gd name="T0" fmla="*/ 0 w 2256"/>
              <a:gd name="T1" fmla="*/ 1935480197 h 792"/>
              <a:gd name="T2" fmla="*/ 604837437 w 2256"/>
              <a:gd name="T3" fmla="*/ 1935480197 h 792"/>
              <a:gd name="T4" fmla="*/ 1693545061 w 2256"/>
              <a:gd name="T5" fmla="*/ 1935480197 h 792"/>
              <a:gd name="T6" fmla="*/ 2147483647 w 2256"/>
              <a:gd name="T7" fmla="*/ 1935480197 h 792"/>
              <a:gd name="T8" fmla="*/ 2147483647 w 2256"/>
              <a:gd name="T9" fmla="*/ 1572577412 h 792"/>
              <a:gd name="T10" fmla="*/ 2147483647 w 2256"/>
              <a:gd name="T11" fmla="*/ 0 h 792"/>
              <a:gd name="T12" fmla="*/ 2147483647 w 2256"/>
              <a:gd name="T13" fmla="*/ 1572577412 h 792"/>
              <a:gd name="T14" fmla="*/ 2147483647 w 2256"/>
              <a:gd name="T15" fmla="*/ 241935025 h 792"/>
              <a:gd name="T16" fmla="*/ 2147483647 w 2256"/>
              <a:gd name="T17" fmla="*/ 1693545272 h 792"/>
              <a:gd name="T18" fmla="*/ 2147483647 w 2256"/>
              <a:gd name="T19" fmla="*/ 1935480197 h 792"/>
              <a:gd name="T20" fmla="*/ 2147483647 w 2256"/>
              <a:gd name="T21" fmla="*/ 1935480197 h 7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56"/>
              <a:gd name="T34" fmla="*/ 0 h 792"/>
              <a:gd name="T35" fmla="*/ 2256 w 2256"/>
              <a:gd name="T36" fmla="*/ 792 h 7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56" h="792">
                <a:moveTo>
                  <a:pt x="0" y="768"/>
                </a:moveTo>
                <a:cubicBezTo>
                  <a:pt x="64" y="768"/>
                  <a:pt x="128" y="768"/>
                  <a:pt x="240" y="768"/>
                </a:cubicBezTo>
                <a:cubicBezTo>
                  <a:pt x="352" y="768"/>
                  <a:pt x="552" y="768"/>
                  <a:pt x="672" y="768"/>
                </a:cubicBezTo>
                <a:cubicBezTo>
                  <a:pt x="792" y="768"/>
                  <a:pt x="896" y="792"/>
                  <a:pt x="960" y="768"/>
                </a:cubicBezTo>
                <a:cubicBezTo>
                  <a:pt x="1024" y="744"/>
                  <a:pt x="1032" y="752"/>
                  <a:pt x="1056" y="624"/>
                </a:cubicBezTo>
                <a:cubicBezTo>
                  <a:pt x="1080" y="496"/>
                  <a:pt x="1080" y="0"/>
                  <a:pt x="1104" y="0"/>
                </a:cubicBezTo>
                <a:cubicBezTo>
                  <a:pt x="1128" y="0"/>
                  <a:pt x="1168" y="608"/>
                  <a:pt x="1200" y="624"/>
                </a:cubicBezTo>
                <a:cubicBezTo>
                  <a:pt x="1232" y="640"/>
                  <a:pt x="1264" y="88"/>
                  <a:pt x="1296" y="96"/>
                </a:cubicBezTo>
                <a:cubicBezTo>
                  <a:pt x="1328" y="104"/>
                  <a:pt x="1344" y="560"/>
                  <a:pt x="1392" y="672"/>
                </a:cubicBezTo>
                <a:cubicBezTo>
                  <a:pt x="1440" y="784"/>
                  <a:pt x="1440" y="752"/>
                  <a:pt x="1584" y="768"/>
                </a:cubicBezTo>
                <a:cubicBezTo>
                  <a:pt x="1728" y="784"/>
                  <a:pt x="1992" y="776"/>
                  <a:pt x="2256" y="76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Initial Separation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343400" y="2514600"/>
            <a:ext cx="6858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029200" y="1600200"/>
            <a:ext cx="37338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181600" y="16764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Smaller H (narrower peaks)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2133600" y="3733800"/>
            <a:ext cx="0" cy="457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4876800" y="4267200"/>
            <a:ext cx="37338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029200" y="4419600"/>
            <a:ext cx="358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Larger k or L -  separation increases more than width</a:t>
            </a:r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4876800" y="5105400"/>
            <a:ext cx="3733800" cy="1193800"/>
          </a:xfrm>
          <a:custGeom>
            <a:avLst/>
            <a:gdLst>
              <a:gd name="T0" fmla="*/ 0 w 2352"/>
              <a:gd name="T1" fmla="*/ 1333560213 h 920"/>
              <a:gd name="T2" fmla="*/ 2147483647 w 2352"/>
              <a:gd name="T3" fmla="*/ 1333560213 h 920"/>
              <a:gd name="T4" fmla="*/ 2147483647 w 2352"/>
              <a:gd name="T5" fmla="*/ 1010272770 h 920"/>
              <a:gd name="T6" fmla="*/ 2147483647 w 2352"/>
              <a:gd name="T7" fmla="*/ 40411427 h 920"/>
              <a:gd name="T8" fmla="*/ 2147483647 w 2352"/>
              <a:gd name="T9" fmla="*/ 1252738677 h 920"/>
              <a:gd name="T10" fmla="*/ 2147483647 w 2352"/>
              <a:gd name="T11" fmla="*/ 1333560213 h 920"/>
              <a:gd name="T12" fmla="*/ 2147483647 w 2352"/>
              <a:gd name="T13" fmla="*/ 121232994 h 920"/>
              <a:gd name="T14" fmla="*/ 2147483647 w 2352"/>
              <a:gd name="T15" fmla="*/ 1333560213 h 920"/>
              <a:gd name="T16" fmla="*/ 2147483647 w 2352"/>
              <a:gd name="T17" fmla="*/ 1414382073 h 9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52"/>
              <a:gd name="T28" fmla="*/ 0 h 920"/>
              <a:gd name="T29" fmla="*/ 2352 w 2352"/>
              <a:gd name="T30" fmla="*/ 920 h 9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52" h="920">
                <a:moveTo>
                  <a:pt x="0" y="792"/>
                </a:moveTo>
                <a:cubicBezTo>
                  <a:pt x="536" y="808"/>
                  <a:pt x="1072" y="824"/>
                  <a:pt x="1344" y="792"/>
                </a:cubicBezTo>
                <a:cubicBezTo>
                  <a:pt x="1616" y="760"/>
                  <a:pt x="1568" y="728"/>
                  <a:pt x="1632" y="600"/>
                </a:cubicBezTo>
                <a:cubicBezTo>
                  <a:pt x="1696" y="472"/>
                  <a:pt x="1688" y="0"/>
                  <a:pt x="1728" y="24"/>
                </a:cubicBezTo>
                <a:cubicBezTo>
                  <a:pt x="1768" y="48"/>
                  <a:pt x="1832" y="616"/>
                  <a:pt x="1872" y="744"/>
                </a:cubicBezTo>
                <a:cubicBezTo>
                  <a:pt x="1912" y="872"/>
                  <a:pt x="1936" y="904"/>
                  <a:pt x="1968" y="792"/>
                </a:cubicBezTo>
                <a:cubicBezTo>
                  <a:pt x="2000" y="680"/>
                  <a:pt x="2016" y="72"/>
                  <a:pt x="2064" y="72"/>
                </a:cubicBezTo>
                <a:cubicBezTo>
                  <a:pt x="2112" y="72"/>
                  <a:pt x="2208" y="664"/>
                  <a:pt x="2256" y="792"/>
                </a:cubicBezTo>
                <a:cubicBezTo>
                  <a:pt x="2304" y="920"/>
                  <a:pt x="2336" y="832"/>
                  <a:pt x="2352" y="84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4267200" y="3733800"/>
            <a:ext cx="533400" cy="457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81000" y="4267200"/>
            <a:ext cx="37338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33400" y="4419600"/>
            <a:ext cx="3657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Increased alpha (more retention of 2</a:t>
            </a:r>
            <a:r>
              <a:rPr lang="en-US" sz="1600" baseline="30000">
                <a:latin typeface="Tahoma" pitchFamily="34" charset="0"/>
              </a:rPr>
              <a:t>nd</a:t>
            </a:r>
            <a:r>
              <a:rPr lang="en-US" sz="1600">
                <a:latin typeface="Tahoma" pitchFamily="34" charset="0"/>
              </a:rPr>
              <a:t> peak)</a:t>
            </a:r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>
            <a:off x="381000" y="4876800"/>
            <a:ext cx="3657600" cy="1282700"/>
          </a:xfrm>
          <a:custGeom>
            <a:avLst/>
            <a:gdLst>
              <a:gd name="T0" fmla="*/ 0 w 2304"/>
              <a:gd name="T1" fmla="*/ 1854835233 h 808"/>
              <a:gd name="T2" fmla="*/ 2056447422 w 2304"/>
              <a:gd name="T3" fmla="*/ 1854835233 h 808"/>
              <a:gd name="T4" fmla="*/ 2147483647 w 2304"/>
              <a:gd name="T5" fmla="*/ 1854835233 h 808"/>
              <a:gd name="T6" fmla="*/ 2147483647 w 2304"/>
              <a:gd name="T7" fmla="*/ 1491932446 h 808"/>
              <a:gd name="T8" fmla="*/ 2147483647 w 2304"/>
              <a:gd name="T9" fmla="*/ 40322500 h 808"/>
              <a:gd name="T10" fmla="*/ 2147483647 w 2304"/>
              <a:gd name="T11" fmla="*/ 1733867770 h 808"/>
              <a:gd name="T12" fmla="*/ 2147483647 w 2304"/>
              <a:gd name="T13" fmla="*/ 1854835233 h 808"/>
              <a:gd name="T14" fmla="*/ 2147483647 w 2304"/>
              <a:gd name="T15" fmla="*/ 1854835233 h 808"/>
              <a:gd name="T16" fmla="*/ 2147483647 w 2304"/>
              <a:gd name="T17" fmla="*/ 1733867770 h 808"/>
              <a:gd name="T18" fmla="*/ 2147483647 w 2304"/>
              <a:gd name="T19" fmla="*/ 524192540 h 808"/>
              <a:gd name="T20" fmla="*/ 2147483647 w 2304"/>
              <a:gd name="T21" fmla="*/ 1733867770 h 808"/>
              <a:gd name="T22" fmla="*/ 2147483647 w 2304"/>
              <a:gd name="T23" fmla="*/ 1854835233 h 808"/>
              <a:gd name="T24" fmla="*/ 2147483647 w 2304"/>
              <a:gd name="T25" fmla="*/ 1854835233 h 80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304"/>
              <a:gd name="T40" fmla="*/ 0 h 808"/>
              <a:gd name="T41" fmla="*/ 2304 w 2304"/>
              <a:gd name="T42" fmla="*/ 808 h 80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304" h="808">
                <a:moveTo>
                  <a:pt x="0" y="736"/>
                </a:moveTo>
                <a:cubicBezTo>
                  <a:pt x="328" y="736"/>
                  <a:pt x="656" y="736"/>
                  <a:pt x="816" y="736"/>
                </a:cubicBezTo>
                <a:cubicBezTo>
                  <a:pt x="976" y="736"/>
                  <a:pt x="920" y="760"/>
                  <a:pt x="960" y="736"/>
                </a:cubicBezTo>
                <a:cubicBezTo>
                  <a:pt x="1000" y="712"/>
                  <a:pt x="1032" y="712"/>
                  <a:pt x="1056" y="592"/>
                </a:cubicBezTo>
                <a:cubicBezTo>
                  <a:pt x="1080" y="472"/>
                  <a:pt x="1080" y="0"/>
                  <a:pt x="1104" y="16"/>
                </a:cubicBezTo>
                <a:cubicBezTo>
                  <a:pt x="1128" y="32"/>
                  <a:pt x="1168" y="568"/>
                  <a:pt x="1200" y="688"/>
                </a:cubicBezTo>
                <a:cubicBezTo>
                  <a:pt x="1232" y="808"/>
                  <a:pt x="1248" y="728"/>
                  <a:pt x="1296" y="736"/>
                </a:cubicBezTo>
                <a:cubicBezTo>
                  <a:pt x="1344" y="744"/>
                  <a:pt x="1448" y="744"/>
                  <a:pt x="1488" y="736"/>
                </a:cubicBezTo>
                <a:cubicBezTo>
                  <a:pt x="1528" y="728"/>
                  <a:pt x="1520" y="776"/>
                  <a:pt x="1536" y="688"/>
                </a:cubicBezTo>
                <a:cubicBezTo>
                  <a:pt x="1552" y="600"/>
                  <a:pt x="1552" y="208"/>
                  <a:pt x="1584" y="208"/>
                </a:cubicBezTo>
                <a:cubicBezTo>
                  <a:pt x="1616" y="208"/>
                  <a:pt x="1656" y="600"/>
                  <a:pt x="1728" y="688"/>
                </a:cubicBezTo>
                <a:cubicBezTo>
                  <a:pt x="1800" y="776"/>
                  <a:pt x="1920" y="728"/>
                  <a:pt x="2016" y="736"/>
                </a:cubicBezTo>
                <a:cubicBezTo>
                  <a:pt x="2112" y="744"/>
                  <a:pt x="2208" y="740"/>
                  <a:pt x="2304" y="73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17"/>
          <p:cNvSpPr>
            <a:spLocks/>
          </p:cNvSpPr>
          <p:nvPr/>
        </p:nvSpPr>
        <p:spPr bwMode="auto">
          <a:xfrm>
            <a:off x="5410200" y="1981200"/>
            <a:ext cx="2743200" cy="1562100"/>
          </a:xfrm>
          <a:custGeom>
            <a:avLst/>
            <a:gdLst>
              <a:gd name="T0" fmla="*/ 0 w 2208"/>
              <a:gd name="T1" fmla="*/ 1770177574 h 1320"/>
              <a:gd name="T2" fmla="*/ 1185434904 w 2208"/>
              <a:gd name="T3" fmla="*/ 1770177574 h 1320"/>
              <a:gd name="T4" fmla="*/ 1555883835 w 2208"/>
              <a:gd name="T5" fmla="*/ 1702956412 h 1320"/>
              <a:gd name="T6" fmla="*/ 1629973808 w 2208"/>
              <a:gd name="T7" fmla="*/ 1030736215 h 1320"/>
              <a:gd name="T8" fmla="*/ 1704063781 w 2208"/>
              <a:gd name="T9" fmla="*/ 22407852 h 1320"/>
              <a:gd name="T10" fmla="*/ 1778153753 w 2208"/>
              <a:gd name="T11" fmla="*/ 1030736215 h 1320"/>
              <a:gd name="T12" fmla="*/ 1778153753 w 2208"/>
              <a:gd name="T13" fmla="*/ 1702956412 h 1320"/>
              <a:gd name="T14" fmla="*/ 2000422429 w 2208"/>
              <a:gd name="T15" fmla="*/ 1770177574 h 1320"/>
              <a:gd name="T16" fmla="*/ 2074512401 w 2208"/>
              <a:gd name="T17" fmla="*/ 1299624708 h 1320"/>
              <a:gd name="T18" fmla="*/ 2074512401 w 2208"/>
              <a:gd name="T19" fmla="*/ 22407852 h 1320"/>
              <a:gd name="T20" fmla="*/ 2147483647 w 2208"/>
              <a:gd name="T21" fmla="*/ 1434068215 h 1320"/>
              <a:gd name="T22" fmla="*/ 2147483647 w 2208"/>
              <a:gd name="T23" fmla="*/ 1770177574 h 1320"/>
              <a:gd name="T24" fmla="*/ 2147483647 w 2208"/>
              <a:gd name="T25" fmla="*/ 1837399919 h 1320"/>
              <a:gd name="T26" fmla="*/ 2147483647 w 2208"/>
              <a:gd name="T27" fmla="*/ 1837399919 h 13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208"/>
              <a:gd name="T43" fmla="*/ 0 h 1320"/>
              <a:gd name="T44" fmla="*/ 2208 w 2208"/>
              <a:gd name="T45" fmla="*/ 1320 h 13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208" h="1320">
                <a:moveTo>
                  <a:pt x="0" y="1264"/>
                </a:moveTo>
                <a:cubicBezTo>
                  <a:pt x="300" y="1268"/>
                  <a:pt x="600" y="1272"/>
                  <a:pt x="768" y="1264"/>
                </a:cubicBezTo>
                <a:cubicBezTo>
                  <a:pt x="936" y="1256"/>
                  <a:pt x="960" y="1304"/>
                  <a:pt x="1008" y="1216"/>
                </a:cubicBezTo>
                <a:cubicBezTo>
                  <a:pt x="1056" y="1128"/>
                  <a:pt x="1040" y="936"/>
                  <a:pt x="1056" y="736"/>
                </a:cubicBezTo>
                <a:cubicBezTo>
                  <a:pt x="1072" y="536"/>
                  <a:pt x="1088" y="16"/>
                  <a:pt x="1104" y="16"/>
                </a:cubicBezTo>
                <a:cubicBezTo>
                  <a:pt x="1120" y="16"/>
                  <a:pt x="1144" y="536"/>
                  <a:pt x="1152" y="736"/>
                </a:cubicBezTo>
                <a:cubicBezTo>
                  <a:pt x="1160" y="936"/>
                  <a:pt x="1128" y="1128"/>
                  <a:pt x="1152" y="1216"/>
                </a:cubicBezTo>
                <a:cubicBezTo>
                  <a:pt x="1176" y="1304"/>
                  <a:pt x="1264" y="1312"/>
                  <a:pt x="1296" y="1264"/>
                </a:cubicBezTo>
                <a:cubicBezTo>
                  <a:pt x="1328" y="1216"/>
                  <a:pt x="1336" y="1136"/>
                  <a:pt x="1344" y="928"/>
                </a:cubicBezTo>
                <a:cubicBezTo>
                  <a:pt x="1352" y="720"/>
                  <a:pt x="1328" y="0"/>
                  <a:pt x="1344" y="16"/>
                </a:cubicBezTo>
                <a:cubicBezTo>
                  <a:pt x="1360" y="32"/>
                  <a:pt x="1416" y="816"/>
                  <a:pt x="1440" y="1024"/>
                </a:cubicBezTo>
                <a:cubicBezTo>
                  <a:pt x="1464" y="1232"/>
                  <a:pt x="1440" y="1216"/>
                  <a:pt x="1488" y="1264"/>
                </a:cubicBezTo>
                <a:cubicBezTo>
                  <a:pt x="1536" y="1312"/>
                  <a:pt x="1608" y="1304"/>
                  <a:pt x="1728" y="1312"/>
                </a:cubicBezTo>
                <a:cubicBezTo>
                  <a:pt x="1848" y="1320"/>
                  <a:pt x="2028" y="1316"/>
                  <a:pt x="2208" y="131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>
            <a:off x="5029200" y="3471863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1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200" dirty="0">
                <a:latin typeface="Tahoma" pitchFamily="34" charset="0"/>
              </a:rPr>
              <a:t>Resolution/Optimization Questions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>
                <a:latin typeface="Tahoma" pitchFamily="34" charset="0"/>
              </a:rPr>
              <a:t>Why is it usually more difficult to improve the separation factor (</a:t>
            </a:r>
            <a:r>
              <a:rPr lang="en-US" dirty="0">
                <a:latin typeface="Symbol" pitchFamily="18" charset="2"/>
                <a:cs typeface="Times New Roman" pitchFamily="18" charset="0"/>
              </a:rPr>
              <a:t>a</a:t>
            </a:r>
            <a:r>
              <a:rPr lang="en-US" dirty="0">
                <a:latin typeface="Tahoma" pitchFamily="34" charset="0"/>
              </a:rPr>
              <a:t>) when there are a larger number of </a:t>
            </a:r>
            <a:r>
              <a:rPr lang="en-US" dirty="0" err="1">
                <a:latin typeface="Tahoma" pitchFamily="34" charset="0"/>
              </a:rPr>
              <a:t>analytes</a:t>
            </a:r>
            <a:r>
              <a:rPr lang="en-US" dirty="0">
                <a:latin typeface="Tahoma" pitchFamily="34" charset="0"/>
              </a:rPr>
              <a:t>/contaminants?</a:t>
            </a:r>
          </a:p>
          <a:p>
            <a:pPr marL="609600" indent="-609600">
              <a:buFontTx/>
              <a:buAutoNum type="arabicPeriod"/>
            </a:pPr>
            <a:r>
              <a:rPr lang="en-US" dirty="0">
                <a:latin typeface="Tahoma" pitchFamily="34" charset="0"/>
              </a:rPr>
              <a:t>Why is it effective to increase k to improve resolution ONLY if k is small to begin with</a:t>
            </a:r>
            <a:r>
              <a:rPr lang="en-US" dirty="0" smtClean="0">
                <a:latin typeface="Tahoma" pitchFamily="34" charset="0"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ahoma" pitchFamily="34" charset="0"/>
              </a:rPr>
              <a:t>Chromatography</a:t>
            </a:r>
            <a:br>
              <a:rPr lang="en-US" sz="4000" dirty="0" smtClean="0">
                <a:latin typeface="Tahoma" pitchFamily="34" charset="0"/>
              </a:rPr>
            </a:br>
            <a:r>
              <a:rPr lang="en-US" sz="3200" dirty="0">
                <a:latin typeface="Tahoma" charset="0"/>
              </a:rPr>
              <a:t>Optimization </a:t>
            </a:r>
            <a:r>
              <a:rPr lang="en-US" sz="3200" dirty="0"/>
              <a:t>–</a:t>
            </a:r>
            <a:r>
              <a:rPr lang="en-US" sz="3200" dirty="0">
                <a:latin typeface="Tahoma" charset="0"/>
              </a:rPr>
              <a:t> Some Questions</a:t>
            </a:r>
            <a:endParaRPr lang="en-US" sz="3200" dirty="0" smtClean="0">
              <a:latin typeface="Tahoma" pitchFamily="34" charset="0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810000" cy="4953000"/>
          </a:xfrm>
          <a:noFill/>
        </p:spPr>
        <p:txBody>
          <a:bodyPr/>
          <a:lstStyle/>
          <a:p>
            <a:r>
              <a:rPr lang="en-US" sz="2800" dirty="0">
                <a:latin typeface="Tahoma" charset="0"/>
              </a:rPr>
              <a:t>Indicate how the chromatograms could be improved?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4903788" y="1600200"/>
          <a:ext cx="3527425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Chart" r:id="rId4" imgW="5151120" imgH="3192780" progId="Excel.Sheet.8">
                  <p:embed/>
                </p:oleObj>
              </mc:Choice>
              <mc:Fallback>
                <p:oleObj name="Chart" r:id="rId4" imgW="5151120" imgH="3192780" progId="Excel.Sheet.8">
                  <p:embed/>
                  <p:pic>
                    <p:nvPicPr>
                      <p:cNvPr id="5122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1600200"/>
                        <a:ext cx="3527425" cy="218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4876800" y="3962400"/>
          <a:ext cx="3505200" cy="212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Chart" r:id="rId6" imgW="4983480" imgH="2491740" progId="Excel.Sheet.8">
                  <p:embed/>
                </p:oleObj>
              </mc:Choice>
              <mc:Fallback>
                <p:oleObj name="Chart" r:id="rId6" imgW="4983480" imgH="2491740" progId="Excel.Sheet.8">
                  <p:embed/>
                  <p:pic>
                    <p:nvPicPr>
                      <p:cNvPr id="512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962400"/>
                        <a:ext cx="3505200" cy="212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" y="3962400"/>
          <a:ext cx="4038600" cy="204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Chart" r:id="rId8" imgW="5090160" imgH="2583180" progId="Excel.Sheet.8">
                  <p:embed/>
                </p:oleObj>
              </mc:Choice>
              <mc:Fallback>
                <p:oleObj name="Chart" r:id="rId8" imgW="5090160" imgH="2583180" progId="Excel.Sheet.8">
                  <p:embed/>
                  <p:pic>
                    <p:nvPicPr>
                      <p:cNvPr id="5123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962400"/>
                        <a:ext cx="4038600" cy="204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064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Gas Chromatography (GC)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Introduction – Overview of Topics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</a:rPr>
              <a:t>Applications</a:t>
            </a:r>
          </a:p>
          <a:p>
            <a:pPr lvl="1"/>
            <a:r>
              <a:rPr lang="en-US" dirty="0">
                <a:latin typeface="Tahoma" pitchFamily="34" charset="0"/>
              </a:rPr>
              <a:t>Most common for volatile compounds</a:t>
            </a:r>
          </a:p>
          <a:p>
            <a:pPr lvl="1"/>
            <a:r>
              <a:rPr lang="en-US" dirty="0">
                <a:latin typeface="Tahoma" pitchFamily="34" charset="0"/>
              </a:rPr>
              <a:t>More common for non-polar to moderately polar compounds</a:t>
            </a:r>
          </a:p>
          <a:p>
            <a:r>
              <a:rPr lang="en-US" dirty="0">
                <a:latin typeface="Tahoma" pitchFamily="34" charset="0"/>
              </a:rPr>
              <a:t>Columns (packed vs. open tubular)</a:t>
            </a:r>
          </a:p>
          <a:p>
            <a:r>
              <a:rPr lang="en-US" dirty="0">
                <a:latin typeface="Tahoma" pitchFamily="34" charset="0"/>
              </a:rPr>
              <a:t>Sample Injection</a:t>
            </a:r>
          </a:p>
          <a:p>
            <a:r>
              <a:rPr lang="en-US" dirty="0">
                <a:latin typeface="Tahoma" pitchFamily="34" charset="0"/>
              </a:rPr>
              <a:t>Detectors</a:t>
            </a:r>
          </a:p>
        </p:txBody>
      </p:sp>
    </p:spTree>
    <p:extLst>
      <p:ext uri="{BB962C8B-B14F-4D97-AF65-F5344CB8AC3E}">
        <p14:creationId xmlns:p14="http://schemas.microsoft.com/office/powerpoint/2010/main" val="132609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GC</a:t>
            </a:r>
            <a:r>
              <a:rPr lang="en-US" sz="6600" dirty="0">
                <a:latin typeface="Tahoma" pitchFamily="34" charset="0"/>
              </a:rPr>
              <a:t> </a:t>
            </a:r>
            <a:br>
              <a:rPr lang="en-US" sz="66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Columns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Tahoma" pitchFamily="34" charset="0"/>
              </a:rPr>
              <a:t>Two Common Formats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Packed columns (older style)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Open tubular (typically long columns with small diameters)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Tahoma" pitchFamily="34" charset="0"/>
              </a:rPr>
              <a:t>Advantages of open tubular columns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Greater Efficiency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Better sensitivity with most detectors (due to less band broadening vs. lower mass through column)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Tahoma" pitchFamily="34" charset="0"/>
              </a:rPr>
              <a:t>Advantage of packed columns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Greater capacity</a:t>
            </a:r>
          </a:p>
        </p:txBody>
      </p:sp>
      <p:sp>
        <p:nvSpPr>
          <p:cNvPr id="4" name="Oval 15"/>
          <p:cNvSpPr>
            <a:spLocks noChangeArrowheads="1"/>
          </p:cNvSpPr>
          <p:nvPr/>
        </p:nvSpPr>
        <p:spPr bwMode="auto">
          <a:xfrm>
            <a:off x="5796892" y="3951287"/>
            <a:ext cx="1219200" cy="1219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16"/>
          <p:cNvSpPr>
            <a:spLocks noChangeArrowheads="1"/>
          </p:cNvSpPr>
          <p:nvPr/>
        </p:nvSpPr>
        <p:spPr bwMode="auto">
          <a:xfrm>
            <a:off x="5950879" y="4114800"/>
            <a:ext cx="903288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17"/>
          <p:cNvSpPr>
            <a:spLocks noChangeArrowheads="1"/>
          </p:cNvSpPr>
          <p:nvPr/>
        </p:nvSpPr>
        <p:spPr bwMode="auto">
          <a:xfrm>
            <a:off x="5992154" y="4159250"/>
            <a:ext cx="817563" cy="815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5720692" y="3276600"/>
            <a:ext cx="28194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 sz="1600"/>
              <a:t>Open Tubular</a:t>
            </a:r>
          </a:p>
          <a:p>
            <a:pPr>
              <a:spcBef>
                <a:spcPct val="15000"/>
              </a:spcBef>
            </a:pPr>
            <a:r>
              <a:rPr lang="en-US" sz="1600"/>
              <a:t>(end on, cross section view)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7354229" y="4300537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Column Wall (fused silica)</a:t>
            </a:r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>
            <a:off x="6973229" y="4452937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7125629" y="4986337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Mobile phase</a:t>
            </a:r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 flipH="1" flipV="1">
            <a:off x="6439829" y="4681537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4"/>
          <p:cNvSpPr>
            <a:spLocks noChangeShapeType="1"/>
          </p:cNvSpPr>
          <p:nvPr/>
        </p:nvSpPr>
        <p:spPr bwMode="auto">
          <a:xfrm flipH="1" flipV="1">
            <a:off x="6363629" y="4986337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7285463" y="5443537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Stationary </a:t>
            </a:r>
            <a:r>
              <a:rPr lang="en-US" sz="1600" dirty="0"/>
              <a:t>phase</a:t>
            </a:r>
          </a:p>
        </p:txBody>
      </p:sp>
    </p:spTree>
    <p:extLst>
      <p:ext uri="{BB962C8B-B14F-4D97-AF65-F5344CB8AC3E}">
        <p14:creationId xmlns:p14="http://schemas.microsoft.com/office/powerpoint/2010/main" val="414849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GC</a:t>
            </a:r>
            <a:r>
              <a:rPr lang="en-US" sz="6000" dirty="0">
                <a:latin typeface="Tahoma" pitchFamily="34" charset="0"/>
              </a:rPr>
              <a:t> </a:t>
            </a:r>
            <a:br>
              <a:rPr lang="en-US" sz="6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Stationary Phase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/>
          <a:lstStyle/>
          <a:p>
            <a:r>
              <a:rPr lang="en-US" sz="2400" dirty="0">
                <a:latin typeface="Tahoma" pitchFamily="34" charset="0"/>
              </a:rPr>
              <a:t>Selection of stationary phase affects k and </a:t>
            </a:r>
            <a:r>
              <a:rPr lang="en-US" sz="2400" dirty="0">
                <a:latin typeface="Symbol" pitchFamily="18" charset="2"/>
              </a:rPr>
              <a:t>a</a:t>
            </a:r>
            <a:r>
              <a:rPr lang="en-US" sz="2400" dirty="0">
                <a:latin typeface="Tahoma" pitchFamily="34" charset="0"/>
              </a:rPr>
              <a:t> values</a:t>
            </a:r>
          </a:p>
          <a:p>
            <a:r>
              <a:rPr lang="en-US" sz="2400" dirty="0">
                <a:latin typeface="Tahoma" pitchFamily="34" charset="0"/>
              </a:rPr>
              <a:t>Main concerns of stationary phase are: polarity, functional groups, maximum operating temperature, and column bleed (loss of stationary phase)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1295400" y="3962400"/>
          <a:ext cx="6096000" cy="259334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Functional Groups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Polarity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OV-1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methyl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Non-polar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OV-17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50% methyl/50% phenyl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Somewhat polar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OV-225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Cyanopropyl, methyl, and phenyl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More polar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carbowax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Ether groups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05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Homework Set 3 – due today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Quiz 5 (Ave on Q5 was 1.75</a:t>
            </a:r>
            <a:r>
              <a:rPr lang="en-US" altLang="en-US" sz="2800" smtClean="0">
                <a:latin typeface="Tahoma" charset="0"/>
                <a:cs typeface="Tahoma" charset="0"/>
              </a:rPr>
              <a:t>) </a:t>
            </a:r>
            <a:r>
              <a:rPr lang="en-US" altLang="en-US" sz="2800" smtClean="0">
                <a:latin typeface="Tahoma" charset="0"/>
                <a:cs typeface="Tahoma" charset="0"/>
              </a:rPr>
              <a:t>–</a:t>
            </a:r>
          </a:p>
          <a:p>
            <a:pPr eaLnBrk="1" hangingPunct="1"/>
            <a:r>
              <a:rPr lang="en-US" altLang="en-US" sz="2800" smtClean="0">
                <a:latin typeface="Tahoma" charset="0"/>
                <a:cs typeface="Tahoma" charset="0"/>
              </a:rPr>
              <a:t>Final </a:t>
            </a:r>
            <a:r>
              <a:rPr lang="en-US" altLang="en-US" sz="2800" dirty="0" smtClean="0">
                <a:latin typeface="Tahoma" charset="0"/>
                <a:cs typeface="Tahoma" charset="0"/>
              </a:rPr>
              <a:t>Exam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Thursday, May 18</a:t>
            </a:r>
            <a:r>
              <a:rPr lang="en-US" altLang="en-US" sz="2400" baseline="30000" dirty="0" smtClean="0">
                <a:latin typeface="Tahoma" charset="0"/>
                <a:cs typeface="Tahoma" charset="0"/>
              </a:rPr>
              <a:t>th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 12:45-2:45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About 50% Review/50% New Material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Allowed 1 8.5” x 11” sheet of notes (no equations provided)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Will review </a:t>
            </a:r>
            <a:r>
              <a:rPr lang="en-US" altLang="en-US" sz="2400" dirty="0">
                <a:latin typeface="Tahoma" charset="0"/>
                <a:cs typeface="Tahoma" charset="0"/>
              </a:rPr>
              <a:t>n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ew </a:t>
            </a:r>
            <a:r>
              <a:rPr lang="en-US" altLang="en-US" sz="2400" dirty="0">
                <a:latin typeface="Tahoma" charset="0"/>
                <a:cs typeface="Tahoma" charset="0"/>
              </a:rPr>
              <a:t>m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aterial on Thursday (5/11)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Final topic covered will be GC</a:t>
            </a: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GC</a:t>
            </a:r>
            <a:r>
              <a:rPr lang="en-US" sz="6600" dirty="0">
                <a:latin typeface="Tahoma" pitchFamily="34" charset="0"/>
              </a:rPr>
              <a:t> </a:t>
            </a:r>
            <a:br>
              <a:rPr lang="en-US" sz="66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Injection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Liquid Samples </a:t>
            </a:r>
            <a:r>
              <a:rPr lang="en-US" sz="2800" dirty="0" smtClean="0">
                <a:latin typeface="Tahoma" pitchFamily="34" charset="0"/>
              </a:rPr>
              <a:t>– Most Common</a:t>
            </a:r>
          </a:p>
          <a:p>
            <a:pPr lvl="1"/>
            <a:r>
              <a:rPr lang="en-US" sz="2400" dirty="0" smtClean="0">
                <a:latin typeface="Tahoma" pitchFamily="34" charset="0"/>
              </a:rPr>
              <a:t>Overload (solvent or sample) is a common problem</a:t>
            </a:r>
            <a:endParaRPr lang="en-US" sz="2400" dirty="0">
              <a:latin typeface="Tahoma" pitchFamily="34" charset="0"/>
            </a:endParaRPr>
          </a:p>
          <a:p>
            <a:pPr lvl="1"/>
            <a:r>
              <a:rPr lang="en-US" sz="2400" dirty="0" smtClean="0">
                <a:latin typeface="Tahoma" pitchFamily="34" charset="0"/>
              </a:rPr>
              <a:t>split/</a:t>
            </a:r>
            <a:r>
              <a:rPr lang="en-US" sz="2400" dirty="0" err="1" smtClean="0">
                <a:latin typeface="Tahoma" pitchFamily="34" charset="0"/>
              </a:rPr>
              <a:t>splitless</a:t>
            </a:r>
            <a:r>
              <a:rPr lang="en-US" sz="2400" dirty="0" smtClean="0">
                <a:latin typeface="Tahoma" pitchFamily="34" charset="0"/>
              </a:rPr>
              <a:t> injector minimizes this </a:t>
            </a:r>
            <a:r>
              <a:rPr lang="en-US" sz="2400" dirty="0">
                <a:latin typeface="Tahoma" pitchFamily="34" charset="0"/>
              </a:rPr>
              <a:t>(next page</a:t>
            </a:r>
            <a:r>
              <a:rPr lang="en-US" sz="2400" dirty="0" smtClean="0">
                <a:latin typeface="Tahoma" pitchFamily="34" charset="0"/>
              </a:rPr>
              <a:t>)</a:t>
            </a:r>
            <a:endParaRPr lang="en-US" sz="2800" dirty="0" smtClean="0">
              <a:latin typeface="Tahoma" pitchFamily="34" charset="0"/>
            </a:endParaRPr>
          </a:p>
          <a:p>
            <a:r>
              <a:rPr lang="en-US" sz="2800" dirty="0" smtClean="0">
                <a:latin typeface="Tahoma" pitchFamily="34" charset="0"/>
              </a:rPr>
              <a:t>Gas Samples</a:t>
            </a:r>
          </a:p>
          <a:p>
            <a:pPr lvl="1"/>
            <a:r>
              <a:rPr lang="en-US" sz="2400" dirty="0" smtClean="0">
                <a:latin typeface="Tahoma" pitchFamily="34" charset="0"/>
              </a:rPr>
              <a:t>Syringe Injection (standard injector)</a:t>
            </a:r>
          </a:p>
          <a:p>
            <a:pPr lvl="1"/>
            <a:r>
              <a:rPr lang="en-US" sz="2400" dirty="0" smtClean="0">
                <a:latin typeface="Tahoma" pitchFamily="34" charset="0"/>
              </a:rPr>
              <a:t>Fixed Loop Injectors (common for HPLC)</a:t>
            </a:r>
          </a:p>
          <a:p>
            <a:pPr lvl="1"/>
            <a:r>
              <a:rPr lang="en-US" sz="2400" dirty="0" smtClean="0">
                <a:latin typeface="Tahoma" pitchFamily="34" charset="0"/>
              </a:rPr>
              <a:t>Solid Phase </a:t>
            </a:r>
            <a:r>
              <a:rPr lang="en-US" sz="2400" dirty="0" err="1" smtClean="0">
                <a:latin typeface="Tahoma" pitchFamily="34" charset="0"/>
              </a:rPr>
              <a:t>Microextraction</a:t>
            </a:r>
            <a:r>
              <a:rPr lang="en-US" sz="2400" dirty="0" smtClean="0">
                <a:latin typeface="Tahoma" pitchFamily="34" charset="0"/>
              </a:rPr>
              <a:t> (SPME)</a:t>
            </a:r>
            <a:endParaRPr lang="en-US" sz="24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8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800" dirty="0">
                <a:latin typeface="Tahoma" pitchFamily="34" charset="0"/>
              </a:rPr>
              <a:t>GC</a:t>
            </a:r>
            <a:br>
              <a:rPr lang="en-US" sz="48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Sample Injection – </a:t>
            </a:r>
            <a:r>
              <a:rPr lang="en-US" sz="3600" dirty="0" smtClean="0">
                <a:latin typeface="Tahoma" pitchFamily="34" charset="0"/>
              </a:rPr>
              <a:t>Split/</a:t>
            </a:r>
            <a:r>
              <a:rPr lang="en-US" sz="3600" dirty="0" err="1" smtClean="0">
                <a:latin typeface="Tahoma" pitchFamily="34" charset="0"/>
              </a:rPr>
              <a:t>Splitless</a:t>
            </a:r>
            <a:endParaRPr lang="en-US" sz="3600" dirty="0" smtClean="0">
              <a:latin typeface="Tahoma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715000" y="2971800"/>
            <a:ext cx="609600" cy="381000"/>
          </a:xfrm>
          <a:prstGeom prst="rect">
            <a:avLst/>
          </a:prstGeom>
          <a:solidFill>
            <a:srgbClr val="333333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62800" y="22860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outside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5822950" y="2971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597535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605155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6051550" y="2971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791200" y="327660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648200" y="3352800"/>
            <a:ext cx="3886200" cy="76200"/>
          </a:xfrm>
          <a:prstGeom prst="rect">
            <a:avLst/>
          </a:prstGeom>
          <a:solidFill>
            <a:srgbClr val="80808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572000" y="24384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Septum</a:t>
            </a: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5410200" y="2667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248400" y="19812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Syringe port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6096000" y="22860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5867400" y="3505200"/>
            <a:ext cx="304800" cy="1600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5181600" y="4343400"/>
            <a:ext cx="685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4495800" y="41148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He in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5638800" y="5410200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Column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6096000" y="44958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7010400" y="4343400"/>
            <a:ext cx="152400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7010400" y="4343400"/>
            <a:ext cx="152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H="1">
            <a:off x="7010400" y="4343400"/>
            <a:ext cx="152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V="1">
            <a:off x="7086600" y="32004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781800" y="28194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Split vent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7315200" y="43434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Split valve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4495800" y="3581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liner</a:t>
            </a: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5029200" y="37338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5867400" y="1981200"/>
            <a:ext cx="3048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6019800" y="2438400"/>
            <a:ext cx="0" cy="838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5986463" y="1981200"/>
            <a:ext cx="762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33"/>
          <p:cNvSpPr>
            <a:spLocks noChangeArrowheads="1"/>
          </p:cNvSpPr>
          <p:nvPr/>
        </p:nvSpPr>
        <p:spPr bwMode="auto">
          <a:xfrm>
            <a:off x="5986463" y="3741738"/>
            <a:ext cx="76200" cy="762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6019800" y="4572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Content Placeholder 1"/>
          <p:cNvSpPr txBox="1">
            <a:spLocks/>
          </p:cNvSpPr>
          <p:nvPr/>
        </p:nvSpPr>
        <p:spPr>
          <a:xfrm>
            <a:off x="457200" y="1600200"/>
            <a:ext cx="407035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Split/</a:t>
            </a:r>
            <a:r>
              <a:rPr lang="en-US" sz="2000" dirty="0" err="1">
                <a:latin typeface="Tahoma" pitchFamily="34" charset="0"/>
              </a:rPr>
              <a:t>Splitless</a:t>
            </a:r>
            <a:r>
              <a:rPr lang="en-US" sz="2000" dirty="0">
                <a:latin typeface="Tahoma" pitchFamily="34" charset="0"/>
              </a:rPr>
              <a:t> Injectors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Injectors capable of running in two modes: split and </a:t>
            </a:r>
            <a:r>
              <a:rPr lang="en-US" sz="1800" dirty="0" err="1">
                <a:latin typeface="Tahoma" pitchFamily="34" charset="0"/>
              </a:rPr>
              <a:t>splitless</a:t>
            </a:r>
            <a:endParaRPr lang="en-US" sz="1800" dirty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Split injections used to avoid overloading columns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Injection Process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Syringe pierces septum and depressing plunger deposits liquid</a:t>
            </a:r>
          </a:p>
          <a:p>
            <a:pPr lvl="1">
              <a:lnSpc>
                <a:spcPct val="90000"/>
              </a:lnSpc>
            </a:pPr>
            <a:r>
              <a:rPr lang="en-US" sz="1800" dirty="0" err="1">
                <a:latin typeface="Tahoma" pitchFamily="34" charset="0"/>
              </a:rPr>
              <a:t>Analyte</a:t>
            </a:r>
            <a:r>
              <a:rPr lang="en-US" sz="1800" dirty="0">
                <a:latin typeface="Tahoma" pitchFamily="34" charset="0"/>
              </a:rPr>
              <a:t> volatilizes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Part injected (usually smaller fraction)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Part passed to vent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Fraction vented depends on split valve</a:t>
            </a:r>
          </a:p>
        </p:txBody>
      </p:sp>
    </p:spTree>
    <p:extLst>
      <p:ext uri="{BB962C8B-B14F-4D97-AF65-F5344CB8AC3E}">
        <p14:creationId xmlns:p14="http://schemas.microsoft.com/office/powerpoint/2010/main" val="99610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0.06667 " pathEditMode="relative" ptsTypes="AA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0.06667 " pathEditMode="relative" ptsTypes="AA">
                                      <p:cBhvr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0.06667 " pathEditMode="relative" ptsTypes="AA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3" grpId="0" animBg="1"/>
      <p:bldP spid="3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GC</a:t>
            </a:r>
            <a:r>
              <a:rPr lang="en-US" sz="6600" dirty="0">
                <a:latin typeface="Tahoma" pitchFamily="34" charset="0"/>
              </a:rPr>
              <a:t> </a:t>
            </a:r>
            <a:br>
              <a:rPr lang="en-US" sz="66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Injection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Split injection is used for: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Higher concentrations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Smaller diameter (OT) columns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Greater need for high resolution than high accuracy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In split injection, solvent overload is less problematic</a:t>
            </a:r>
          </a:p>
          <a:p>
            <a:pPr>
              <a:lnSpc>
                <a:spcPct val="80000"/>
              </a:lnSpc>
            </a:pPr>
            <a:r>
              <a:rPr lang="en-US" dirty="0" err="1">
                <a:latin typeface="Tahoma" pitchFamily="34" charset="0"/>
              </a:rPr>
              <a:t>Splitless</a:t>
            </a:r>
            <a:r>
              <a:rPr lang="en-US" dirty="0">
                <a:latin typeface="Tahoma" pitchFamily="34" charset="0"/>
              </a:rPr>
              <a:t> injection is used for trace analysis (~50% of injected sample put on column)</a:t>
            </a:r>
          </a:p>
        </p:txBody>
      </p:sp>
    </p:spTree>
    <p:extLst>
      <p:ext uri="{BB962C8B-B14F-4D97-AF65-F5344CB8AC3E}">
        <p14:creationId xmlns:p14="http://schemas.microsoft.com/office/powerpoint/2010/main" val="12199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II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</a:t>
            </a:r>
            <a:r>
              <a:rPr lang="en-US" altLang="en-US" sz="2800" dirty="0">
                <a:latin typeface="Tahoma" charset="0"/>
                <a:cs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Chromatography (general)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Band broadening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Resolution</a:t>
            </a:r>
            <a:endParaRPr lang="en-US" altLang="en-US" sz="2400" dirty="0" smtClean="0">
              <a:latin typeface="Tahoma" charset="0"/>
              <a:cs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Gas Chromatography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Columns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Injectors</a:t>
            </a:r>
            <a:endParaRPr lang="en-US" altLang="en-US" sz="20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48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Chromatography</a:t>
            </a:r>
            <a:r>
              <a:rPr lang="en-US" sz="5400" dirty="0">
                <a:latin typeface="Tahoma" pitchFamily="34" charset="0"/>
              </a:rPr>
              <a:t/>
            </a:r>
            <a:br>
              <a:rPr lang="en-US" sz="54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Measurement of Efficiency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Measuring N and H is valid under isocratic/isothermal conditions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Later eluting peaks normally used to avoid effects from extra-column broadening (from injector, detector, etc.)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Example: N = 16(14.6/0.9)</a:t>
            </a:r>
            <a:r>
              <a:rPr lang="en-US" sz="2400" baseline="30000" dirty="0">
                <a:latin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</a:rPr>
              <a:t> = 4200 (vs. ~3000 for </a:t>
            </a:r>
            <a:r>
              <a:rPr lang="en-US" sz="2400" dirty="0" err="1">
                <a:latin typeface="Tahoma" pitchFamily="34" charset="0"/>
              </a:rPr>
              <a:t>pk</a:t>
            </a:r>
            <a:r>
              <a:rPr lang="en-US" sz="2400" dirty="0">
                <a:latin typeface="Tahoma" pitchFamily="34" charset="0"/>
              </a:rPr>
              <a:t> 3)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H = L/N = 250 mm/4200 = 0.06 mm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3463" y="3938588"/>
            <a:ext cx="7077075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7000875" y="5902325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6969125" y="5165725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7172325" y="516255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553200" y="61722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ahoma" pitchFamily="34" charset="0"/>
              </a:rPr>
              <a:t>W ~ 0.9 min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7162800" y="3429000"/>
            <a:ext cx="0" cy="1371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0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9" grpId="0" animBg="1"/>
      <p:bldP spid="10" grpId="0" animBg="1"/>
      <p:bldP spid="11" grpId="0" animBg="1"/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Causes of Band 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There are three major causes of band broadening (according to theory)</a:t>
            </a:r>
          </a:p>
          <a:p>
            <a:r>
              <a:rPr lang="en-US" sz="2800" dirty="0">
                <a:latin typeface="Tahoma" pitchFamily="34" charset="0"/>
              </a:rPr>
              <a:t>These depend on the linear velocity (u = L/t</a:t>
            </a:r>
            <a:r>
              <a:rPr lang="en-US" sz="2800" baseline="-25000" dirty="0">
                <a:latin typeface="Tahoma" pitchFamily="34" charset="0"/>
              </a:rPr>
              <a:t>m</a:t>
            </a:r>
            <a:r>
              <a:rPr lang="en-US" sz="2800" dirty="0">
                <a:latin typeface="Tahoma" pitchFamily="34" charset="0"/>
              </a:rPr>
              <a:t>)</a:t>
            </a:r>
          </a:p>
          <a:p>
            <a:r>
              <a:rPr lang="en-US" sz="2800" dirty="0">
                <a:latin typeface="Tahoma" pitchFamily="34" charset="0"/>
              </a:rPr>
              <a:t>Given by van </a:t>
            </a:r>
            <a:r>
              <a:rPr lang="en-US" sz="2800" dirty="0" err="1">
                <a:latin typeface="Tahoma" pitchFamily="34" charset="0"/>
              </a:rPr>
              <a:t>Deemter</a:t>
            </a:r>
            <a:r>
              <a:rPr lang="en-US" sz="2800" dirty="0">
                <a:latin typeface="Tahoma" pitchFamily="34" charset="0"/>
              </a:rPr>
              <a:t> Equation:</a:t>
            </a:r>
          </a:p>
          <a:p>
            <a:endParaRPr lang="en-US" sz="2800" dirty="0">
              <a:latin typeface="Tahoma" pitchFamily="34" charset="0"/>
            </a:endParaRPr>
          </a:p>
          <a:p>
            <a:endParaRPr lang="en-US" sz="2800" dirty="0">
              <a:latin typeface="Tahoma" pitchFamily="34" charset="0"/>
            </a:endParaRPr>
          </a:p>
          <a:p>
            <a:endParaRPr lang="en-US" sz="2800" dirty="0">
              <a:latin typeface="Tahoma" pitchFamily="34" charset="0"/>
            </a:endParaRPr>
          </a:p>
          <a:p>
            <a:pPr lvl="1"/>
            <a:r>
              <a:rPr lang="en-US" sz="2400" dirty="0">
                <a:latin typeface="Tahoma" pitchFamily="34" charset="0"/>
              </a:rPr>
              <a:t>where H = Plate Height, and A, B, and C are </a:t>
            </a:r>
            <a:r>
              <a:rPr lang="en-US" sz="2400" dirty="0"/>
              <a:t>“</a:t>
            </a:r>
            <a:r>
              <a:rPr lang="en-US" sz="2400" dirty="0">
                <a:latin typeface="Tahoma" pitchFamily="34" charset="0"/>
              </a:rPr>
              <a:t>constants</a:t>
            </a:r>
            <a:r>
              <a:rPr lang="en-US" sz="2400" dirty="0"/>
              <a:t>”</a:t>
            </a:r>
            <a:endParaRPr lang="en-US" sz="2400" dirty="0">
              <a:latin typeface="Tahoma" pitchFamily="34" charset="0"/>
            </a:endParaRPr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69817745"/>
              </p:ext>
            </p:extLst>
          </p:nvPr>
        </p:nvGraphicFramePr>
        <p:xfrm>
          <a:off x="1752600" y="4038600"/>
          <a:ext cx="27940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4" imgW="1016000" imgH="393700" progId="Equation.3">
                  <p:embed/>
                </p:oleObj>
              </mc:Choice>
              <mc:Fallback>
                <p:oleObj name="Equation" r:id="rId4" imgW="1016000" imgH="3937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038600"/>
                        <a:ext cx="2794000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79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Band </a:t>
            </a:r>
            <a:r>
              <a:rPr lang="en-US" sz="3600" dirty="0">
                <a:latin typeface="Tahoma" pitchFamily="34" charset="0"/>
              </a:rPr>
              <a:t>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95400" y="2057400"/>
            <a:ext cx="6781800" cy="3657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124200" y="59436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u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1000" y="3048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209800" y="24384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Most efficient velocity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6670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295400" y="5410200"/>
            <a:ext cx="6781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791200" y="4800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term</a:t>
            </a:r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1404938" y="2057400"/>
            <a:ext cx="6629400" cy="3657600"/>
          </a:xfrm>
          <a:custGeom>
            <a:avLst/>
            <a:gdLst>
              <a:gd name="T0" fmla="*/ 0 w 4176"/>
              <a:gd name="T1" fmla="*/ 0 h 2304"/>
              <a:gd name="T2" fmla="*/ 2147483647 w 4176"/>
              <a:gd name="T3" fmla="*/ 2147483647 h 2304"/>
              <a:gd name="T4" fmla="*/ 2147483647 w 4176"/>
              <a:gd name="T5" fmla="*/ 2147483647 h 2304"/>
              <a:gd name="T6" fmla="*/ 2147483647 w 4176"/>
              <a:gd name="T7" fmla="*/ 2147483647 h 2304"/>
              <a:gd name="T8" fmla="*/ 2147483647 w 4176"/>
              <a:gd name="T9" fmla="*/ 2147483647 h 2304"/>
              <a:gd name="T10" fmla="*/ 2147483647 w 4176"/>
              <a:gd name="T11" fmla="*/ 2147483647 h 2304"/>
              <a:gd name="T12" fmla="*/ 2147483647 w 4176"/>
              <a:gd name="T13" fmla="*/ 2147483647 h 2304"/>
              <a:gd name="T14" fmla="*/ 2147483647 w 4176"/>
              <a:gd name="T15" fmla="*/ 2147483647 h 23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176"/>
              <a:gd name="T25" fmla="*/ 0 h 2304"/>
              <a:gd name="T26" fmla="*/ 4176 w 4176"/>
              <a:gd name="T27" fmla="*/ 2304 h 230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176" h="2304">
                <a:moveTo>
                  <a:pt x="0" y="0"/>
                </a:moveTo>
                <a:cubicBezTo>
                  <a:pt x="4" y="216"/>
                  <a:pt x="8" y="432"/>
                  <a:pt x="48" y="672"/>
                </a:cubicBezTo>
                <a:cubicBezTo>
                  <a:pt x="88" y="912"/>
                  <a:pt x="184" y="1256"/>
                  <a:pt x="240" y="1440"/>
                </a:cubicBezTo>
                <a:cubicBezTo>
                  <a:pt x="296" y="1624"/>
                  <a:pt x="320" y="1680"/>
                  <a:pt x="384" y="1776"/>
                </a:cubicBezTo>
                <a:cubicBezTo>
                  <a:pt x="448" y="1872"/>
                  <a:pt x="512" y="1952"/>
                  <a:pt x="624" y="2016"/>
                </a:cubicBezTo>
                <a:cubicBezTo>
                  <a:pt x="736" y="2080"/>
                  <a:pt x="816" y="2120"/>
                  <a:pt x="1056" y="2160"/>
                </a:cubicBezTo>
                <a:cubicBezTo>
                  <a:pt x="1296" y="2200"/>
                  <a:pt x="1544" y="2232"/>
                  <a:pt x="2064" y="2256"/>
                </a:cubicBezTo>
                <a:cubicBezTo>
                  <a:pt x="2584" y="2280"/>
                  <a:pt x="3824" y="2296"/>
                  <a:pt x="4176" y="23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52400" y="4038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 term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1066800" y="41910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3"/>
          <p:cNvSpPr>
            <a:spLocks/>
          </p:cNvSpPr>
          <p:nvPr/>
        </p:nvSpPr>
        <p:spPr bwMode="auto">
          <a:xfrm>
            <a:off x="1295400" y="2895600"/>
            <a:ext cx="6781800" cy="2819400"/>
          </a:xfrm>
          <a:custGeom>
            <a:avLst/>
            <a:gdLst>
              <a:gd name="T0" fmla="*/ 0 w 4272"/>
              <a:gd name="T1" fmla="*/ 2147483647 h 1776"/>
              <a:gd name="T2" fmla="*/ 2147483647 w 4272"/>
              <a:gd name="T3" fmla="*/ 2147483647 h 1776"/>
              <a:gd name="T4" fmla="*/ 2147483647 w 4272"/>
              <a:gd name="T5" fmla="*/ 0 h 1776"/>
              <a:gd name="T6" fmla="*/ 0 60000 65536"/>
              <a:gd name="T7" fmla="*/ 0 60000 65536"/>
              <a:gd name="T8" fmla="*/ 0 60000 65536"/>
              <a:gd name="T9" fmla="*/ 0 w 4272"/>
              <a:gd name="T10" fmla="*/ 0 h 1776"/>
              <a:gd name="T11" fmla="*/ 4272 w 4272"/>
              <a:gd name="T12" fmla="*/ 1776 h 1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2" h="1776">
                <a:moveTo>
                  <a:pt x="0" y="1776"/>
                </a:moveTo>
                <a:cubicBezTo>
                  <a:pt x="412" y="1660"/>
                  <a:pt x="824" y="1544"/>
                  <a:pt x="1536" y="1248"/>
                </a:cubicBezTo>
                <a:cubicBezTo>
                  <a:pt x="2248" y="952"/>
                  <a:pt x="3816" y="208"/>
                  <a:pt x="42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943600" y="3886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 term</a:t>
            </a:r>
          </a:p>
        </p:txBody>
      </p:sp>
      <p:sp>
        <p:nvSpPr>
          <p:cNvPr id="18" name="Freeform 15"/>
          <p:cNvSpPr>
            <a:spLocks/>
          </p:cNvSpPr>
          <p:nvPr/>
        </p:nvSpPr>
        <p:spPr bwMode="auto">
          <a:xfrm>
            <a:off x="1447800" y="2057400"/>
            <a:ext cx="6629400" cy="2692400"/>
          </a:xfrm>
          <a:custGeom>
            <a:avLst/>
            <a:gdLst>
              <a:gd name="T0" fmla="*/ 0 w 4176"/>
              <a:gd name="T1" fmla="*/ 0 h 1696"/>
              <a:gd name="T2" fmla="*/ 2147483647 w 4176"/>
              <a:gd name="T3" fmla="*/ 2147483647 h 1696"/>
              <a:gd name="T4" fmla="*/ 2147483647 w 4176"/>
              <a:gd name="T5" fmla="*/ 2147483647 h 1696"/>
              <a:gd name="T6" fmla="*/ 2147483647 w 4176"/>
              <a:gd name="T7" fmla="*/ 2147483647 h 1696"/>
              <a:gd name="T8" fmla="*/ 2147483647 w 4176"/>
              <a:gd name="T9" fmla="*/ 2147483647 h 1696"/>
              <a:gd name="T10" fmla="*/ 2147483647 w 4176"/>
              <a:gd name="T11" fmla="*/ 2147483647 h 1696"/>
              <a:gd name="T12" fmla="*/ 2147483647 w 4176"/>
              <a:gd name="T13" fmla="*/ 2147483647 h 1696"/>
              <a:gd name="T14" fmla="*/ 2147483647 w 4176"/>
              <a:gd name="T15" fmla="*/ 2147483647 h 1696"/>
              <a:gd name="T16" fmla="*/ 2147483647 w 4176"/>
              <a:gd name="T17" fmla="*/ 2147483647 h 16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76"/>
              <a:gd name="T28" fmla="*/ 0 h 1696"/>
              <a:gd name="T29" fmla="*/ 4176 w 4176"/>
              <a:gd name="T30" fmla="*/ 1696 h 16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76" h="1696">
                <a:moveTo>
                  <a:pt x="0" y="0"/>
                </a:moveTo>
                <a:cubicBezTo>
                  <a:pt x="16" y="200"/>
                  <a:pt x="32" y="400"/>
                  <a:pt x="48" y="528"/>
                </a:cubicBezTo>
                <a:cubicBezTo>
                  <a:pt x="64" y="656"/>
                  <a:pt x="72" y="672"/>
                  <a:pt x="96" y="768"/>
                </a:cubicBezTo>
                <a:cubicBezTo>
                  <a:pt x="120" y="864"/>
                  <a:pt x="144" y="976"/>
                  <a:pt x="192" y="1104"/>
                </a:cubicBezTo>
                <a:cubicBezTo>
                  <a:pt x="240" y="1232"/>
                  <a:pt x="312" y="1440"/>
                  <a:pt x="384" y="1536"/>
                </a:cubicBezTo>
                <a:cubicBezTo>
                  <a:pt x="456" y="1632"/>
                  <a:pt x="504" y="1664"/>
                  <a:pt x="624" y="1680"/>
                </a:cubicBezTo>
                <a:cubicBezTo>
                  <a:pt x="744" y="1696"/>
                  <a:pt x="928" y="1672"/>
                  <a:pt x="1104" y="1632"/>
                </a:cubicBezTo>
                <a:cubicBezTo>
                  <a:pt x="1280" y="1592"/>
                  <a:pt x="1168" y="1656"/>
                  <a:pt x="1680" y="1440"/>
                </a:cubicBezTo>
                <a:cubicBezTo>
                  <a:pt x="2192" y="1224"/>
                  <a:pt x="3760" y="520"/>
                  <a:pt x="4176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8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/>
      <p:bldP spid="13" grpId="0" animBg="1"/>
      <p:bldP spid="14" grpId="0"/>
      <p:bldP spid="15" grpId="0" animBg="1"/>
      <p:bldP spid="16" grpId="0" animBg="1"/>
      <p:bldP spid="17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Band </a:t>
            </a:r>
            <a:r>
              <a:rPr lang="en-US" sz="3600" dirty="0">
                <a:latin typeface="Tahoma" pitchFamily="34" charset="0"/>
              </a:rPr>
              <a:t>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r>
              <a:rPr lang="en-US" sz="2800" dirty="0"/>
              <a:t>“</a:t>
            </a:r>
            <a:r>
              <a:rPr lang="en-US" sz="2800" dirty="0">
                <a:latin typeface="Tahoma" pitchFamily="34" charset="0"/>
              </a:rPr>
              <a:t>Constant</a:t>
            </a:r>
            <a:r>
              <a:rPr lang="en-US" sz="2800" dirty="0"/>
              <a:t>”</a:t>
            </a:r>
            <a:r>
              <a:rPr lang="en-US" sz="2800" dirty="0">
                <a:latin typeface="Tahoma" pitchFamily="34" charset="0"/>
              </a:rPr>
              <a:t> Terms</a:t>
            </a:r>
          </a:p>
          <a:p>
            <a:pPr lvl="1"/>
            <a:r>
              <a:rPr lang="en-US" sz="2400" dirty="0">
                <a:latin typeface="Tahoma" pitchFamily="34" charset="0"/>
              </a:rPr>
              <a:t>A term: This is due to </a:t>
            </a:r>
            <a:r>
              <a:rPr lang="en-US" sz="2400" dirty="0"/>
              <a:t>“</a:t>
            </a:r>
            <a:r>
              <a:rPr lang="en-US" sz="2400" dirty="0">
                <a:latin typeface="Tahoma" pitchFamily="34" charset="0"/>
              </a:rPr>
              <a:t>eddy diffusion</a:t>
            </a:r>
            <a:r>
              <a:rPr lang="en-US" sz="2400" dirty="0"/>
              <a:t>”</a:t>
            </a:r>
            <a:r>
              <a:rPr lang="en-US" sz="2400" dirty="0">
                <a:latin typeface="Tahoma" pitchFamily="34" charset="0"/>
              </a:rPr>
              <a:t> or multiple paths</a:t>
            </a:r>
          </a:p>
          <a:p>
            <a:pPr lvl="1"/>
            <a:r>
              <a:rPr lang="en-US" sz="2400" dirty="0">
                <a:latin typeface="Tahoma" pitchFamily="34" charset="0"/>
              </a:rPr>
              <a:t>Independent of u</a:t>
            </a:r>
          </a:p>
          <a:p>
            <a:pPr lvl="1"/>
            <a:r>
              <a:rPr lang="en-US" sz="2400" dirty="0">
                <a:latin typeface="Tahoma" pitchFamily="34" charset="0"/>
              </a:rPr>
              <a:t>Smaller A term for: a) small particles, or b) no particles (best)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0" y="1752600"/>
            <a:ext cx="22860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624513" y="18034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562600" y="2593975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562600" y="22606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853113" y="2074863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943600" y="1755775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172200" y="21844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324600" y="25654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5943600" y="2579688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81600" y="1981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X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81600" y="2184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X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181600" y="2438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X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7150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562600" y="3200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dispersion</a:t>
            </a:r>
          </a:p>
        </p:txBody>
      </p:sp>
    </p:spTree>
    <p:extLst>
      <p:ext uri="{BB962C8B-B14F-4D97-AF65-F5344CB8AC3E}">
        <p14:creationId xmlns:p14="http://schemas.microsoft.com/office/powerpoint/2010/main" val="272631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23 C 0.00208 -0.00046 0.00399 -0.00023 0.00521 -0.00185 C 0.00642 -0.00347 0.00555 -0.00671 0.00677 -0.0081 C 0.0158 -0.01736 0.02621 -0.01805 0.03646 -0.02268 C 0.03958 -0.02199 0.04305 -0.02245 0.04583 -0.0206 C 0.05156 -0.01666 0.04687 -0.01296 0.05052 -0.0081 C 0.05173 -0.00648 0.05364 -0.00671 0.05521 -0.00602 C 0.06076 0.00533 0.0585 0.01829 0.06927 0.02315 C 0.07274 0.02222 0.07934 0.02176 0.08177 0.0169 C 0.08368 0.0132 0.0835 0.00834 0.08489 0.0044 " pathEditMode="relative" ptsTypes="fffffffffA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84 0.00186 0.0243 0.00417 0.04218 0.00209 C 0.05295 -0.00277 0.0644 -0.00046 0.075 0.00417 C 0.08836 0.00278 0.0993 -0.00023 0.1125 -0.00208 C 0.12378 -0.00578 0.11666 -0.00416 0.13437 -0.00416 " pathEditMode="relative" ptsTypes="ffffA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89 -0.00254 0.00937 -0.00555 0.01719 -0.0125 C 0.01875 -0.025 0.01857 -0.02893 0.025 -0.0375 C 0.02708 -0.04583 0.02986 -0.04722 0.03594 -0.05 C 0.06493 -0.04745 0.0592 -0.05555 0.0625 -0.025 C 0.06198 -0.01875 0.06371 -0.01134 0.06094 -0.00625 C 0.0592 -0.00277 0.05399 -0.00694 0.05156 -0.00416 C 0.04861 -0.00069 0.04965 0.00672 0.04687 0.01042 " pathEditMode="relative" ptsTypes="fffffffA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4" grpId="1"/>
      <p:bldP spid="15" grpId="0"/>
      <p:bldP spid="15" grpId="1"/>
      <p:bldP spid="16" grpId="0"/>
      <p:bldP spid="16" grpId="1"/>
      <p:bldP spid="1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Band </a:t>
            </a:r>
            <a:r>
              <a:rPr lang="en-US" sz="3600" dirty="0">
                <a:latin typeface="Tahoma" pitchFamily="34" charset="0"/>
              </a:rPr>
              <a:t>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B Term </a:t>
            </a:r>
            <a:r>
              <a:rPr lang="en-US" sz="2800" dirty="0"/>
              <a:t>–</a:t>
            </a:r>
            <a:r>
              <a:rPr lang="en-US" sz="2800" dirty="0">
                <a:latin typeface="Tahoma" pitchFamily="34" charset="0"/>
              </a:rPr>
              <a:t> Molecular Diffusion</a:t>
            </a:r>
          </a:p>
          <a:p>
            <a:pPr lvl="1"/>
            <a:r>
              <a:rPr lang="en-US" sz="2400" dirty="0">
                <a:latin typeface="Tahoma" pitchFamily="34" charset="0"/>
              </a:rPr>
              <a:t>Molecular diffusion is caused by random motions of molecules</a:t>
            </a:r>
          </a:p>
          <a:p>
            <a:pPr lvl="1"/>
            <a:r>
              <a:rPr lang="en-US" sz="2400" dirty="0">
                <a:latin typeface="Tahoma" pitchFamily="34" charset="0"/>
              </a:rPr>
              <a:t>Larger for smaller molecules</a:t>
            </a:r>
          </a:p>
          <a:p>
            <a:pPr lvl="1"/>
            <a:r>
              <a:rPr lang="en-US" sz="2400" dirty="0">
                <a:latin typeface="Tahoma" pitchFamily="34" charset="0"/>
              </a:rPr>
              <a:t>Much larger for gases</a:t>
            </a:r>
          </a:p>
          <a:p>
            <a:pPr lvl="1"/>
            <a:r>
              <a:rPr lang="en-US" sz="2400" dirty="0">
                <a:latin typeface="Tahoma" pitchFamily="34" charset="0"/>
              </a:rPr>
              <a:t>Dispersion increases with time spent in mobile phase</a:t>
            </a:r>
          </a:p>
          <a:p>
            <a:pPr lvl="1"/>
            <a:r>
              <a:rPr lang="en-US" sz="2400" dirty="0">
                <a:latin typeface="Tahoma" pitchFamily="34" charset="0"/>
              </a:rPr>
              <a:t>Slower flow means more time in mobile phase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219200" y="5181600"/>
            <a:ext cx="6781800" cy="838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810000" y="52578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3810000" y="5410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810000" y="56388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3810000" y="6172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971800" y="63246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Band broadening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>
            <a:off x="3352800" y="61722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6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7.40741E-7 C -0.00139 -0.0007 0.00174 7.40741E-7 0.00174 -0.00208 C 0.00174 -0.00417 -0.00139 -0.0037 -0.00295 -0.00417 C -0.01944 -0.00903 -0.00642 -0.0037 -0.01701 -0.00833 C 0.00434 -0.01551 0.06997 -0.01435 0.03143 -0.00417 C 0.03733 -0.00162 0.03872 0.0037 0.04393 0.00833 C 0.0533 0.00764 0.07205 0.00625 0.07205 0.00648 " pathEditMode="relative" rAng="0" ptsTypes="ffffffA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" y="-4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4.07407E-6 C 0.00434 -0.0007 0.01285 0.00324 0.01893 -0.00209 C 0.02379 -0.00625 0.00747 -0.00417 0.00174 -0.00417 C -0.0118 -0.00417 -0.02534 -0.00278 -0.03889 -0.00209 C -0.04687 0.00138 -0.04774 0.00393 -0.04045 0.01041 C -0.03784 0.00995 -0.01857 0.0037 -0.01857 0.0125 " pathEditMode="relative" rAng="0" ptsTypes="fffffA">
                                      <p:cBhvr>
                                        <p:cTn id="3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0" y="3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3.7037E-6 C 0.00018 -0.00069 0.00417 0.00093 0.00643 -0.00208 C 0.00799 -0.00416 0.00278 -0.00995 0.00486 -0.01041 C 0.01511 -0.0125 0.0257 -0.00902 0.03611 -0.00833 C 0.03559 -0.00555 0.03664 -0.00069 0.03455 -3.7037E-6 C 0.029 0.00186 0.02309 -0.00069 0.01736 -0.00208 C 0.01407 -0.00277 0.01129 -0.00601 0.00799 -0.00625 C 0.00122 -0.00694 -0.00555 -0.00764 -0.01232 -0.00833 C -0.02708 -0.01226 -0.08333 -0.00625 -0.05451 -0.00625 " pathEditMode="relative" rAng="0" ptsTypes="ffffffffA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-5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19" grpId="0" animBg="1"/>
      <p:bldP spid="20" grpId="0"/>
      <p:bldP spid="20" grpId="1"/>
      <p:bldP spid="21" grpId="0"/>
      <p:bldP spid="21" grpId="1"/>
      <p:bldP spid="22" grpId="0"/>
      <p:bldP spid="22" grpId="1"/>
      <p:bldP spid="23" grpId="0" animBg="1"/>
      <p:bldP spid="23" grpId="1" animBg="1"/>
      <p:bldP spid="24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Band </a:t>
            </a:r>
            <a:r>
              <a:rPr lang="en-US" sz="3600" dirty="0">
                <a:latin typeface="Tahoma" pitchFamily="34" charset="0"/>
              </a:rPr>
              <a:t>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C term </a:t>
            </a:r>
            <a:r>
              <a:rPr lang="en-US" sz="2800" dirty="0"/>
              <a:t>–</a:t>
            </a:r>
            <a:r>
              <a:rPr lang="en-US" sz="2800" dirty="0">
                <a:latin typeface="Tahoma" pitchFamily="34" charset="0"/>
              </a:rPr>
              <a:t> Mass transfer to and within the stationary phase</a:t>
            </a:r>
          </a:p>
          <a:p>
            <a:pPr lvl="1"/>
            <a:r>
              <a:rPr lang="en-US" sz="2400" dirty="0" err="1">
                <a:latin typeface="Tahoma" pitchFamily="34" charset="0"/>
              </a:rPr>
              <a:t>Analyte</a:t>
            </a:r>
            <a:r>
              <a:rPr lang="en-US" sz="2400" dirty="0">
                <a:latin typeface="Tahoma" pitchFamily="34" charset="0"/>
              </a:rPr>
              <a:t> molecules in stationary phase are not moving and get left behind</a:t>
            </a:r>
          </a:p>
          <a:p>
            <a:pPr lvl="1"/>
            <a:r>
              <a:rPr lang="en-US" sz="2400" dirty="0">
                <a:latin typeface="Tahoma" pitchFamily="34" charset="0"/>
              </a:rPr>
              <a:t>The greater u, the more dispersion occurs</a:t>
            </a:r>
          </a:p>
          <a:p>
            <a:pPr lvl="1"/>
            <a:r>
              <a:rPr lang="en-US" sz="2400" dirty="0">
                <a:latin typeface="Tahoma" pitchFamily="34" charset="0"/>
              </a:rPr>
              <a:t>Less dispersion for smaller particles and thinner films of stationary phase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2362200" y="5181600"/>
            <a:ext cx="1219200" cy="1295400"/>
          </a:xfrm>
          <a:prstGeom prst="ellips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143000" y="49530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143000" y="51054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352800" y="52578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505200" y="54102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dispersion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04800" y="58674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Column particle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1905000" y="5943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8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996 -0.00186 0.02083 0.00301 0.02969 -0.01459 C 0.04653 -0.01019 0.04201 -0.01042 0.07031 -0.01459 C 0.07361 -0.01505 0.07656 -0.01736 0.07969 -0.01875 C 0.08125 -0.01945 0.08437 -0.02084 0.08437 -0.02084 C 0.1085 -0.01019 0.09045 -0.01644 0.14062 -0.01875 C 0.15347 -0.02454 0.15625 -0.02153 0.17031 -0.01875 C 0.17899 -0.01297 0.18767 -0.01412 0.19687 -0.01875 C 0.19913 -0.01991 0.20087 -0.02176 0.20312 -0.02292 C 0.20607 -0.02454 0.21232 -0.02709 0.21232 -0.02709 C 0.24826 -0.02037 0.27621 -0.02084 0.31562 -0.02084 " pathEditMode="relative" ptsTypes="ffffffffffA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0093 C 0.01267 0.00023 0.02587 0.00232 0.03819 -0.00092 C 0.04479 -0.00254 0.04774 -0.01134 0.0533 -0.01528 C 0.06979 -0.01366 0.08438 -0.01018 0.1 -0.00463 C 0.11302 -0.00648 0.17552 -0.01805 0.15156 -0.00092 C 0.15451 -0.01042 0.15087 -0.00463 0.15833 -0.00463 C 0.1599 -0.00463 0.16163 -0.00579 0.16319 -0.00625 C 0.16163 -0.00694 0.1599 -0.00856 0.15833 -0.0081 C 0.15625 -0.00764 0.1533 -0.00671 0.1533 -0.00463 C 0.1533 -0.00278 0.1566 -0.00579 0.15833 -0.00625 C 0.15417 0.00671 0.15278 -0.0162 0.16163 -0.01713 C 0.17604 -0.01875 0.19045 -0.01829 0.20486 -0.01898 C 0.21285 -0.02454 0.20799 -0.02315 0.21997 -0.01898 C 0.22153 -0.01829 0.225 -0.01713 0.225 -0.0169 " pathEditMode="relative" rAng="0" ptsTypes="fffffffffffff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00" y="-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11" grpId="0" animBg="1"/>
      <p:bldP spid="12" grpId="0"/>
      <p:bldP spid="12" grpId="1"/>
      <p:bldP spid="13" grpId="0"/>
      <p:bldP spid="13" grpId="1"/>
      <p:bldP spid="14" grpId="0" animBg="1"/>
      <p:bldP spid="16" grpId="0"/>
      <p:bldP spid="1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4591</TotalTime>
  <Words>1110</Words>
  <Application>Microsoft Office PowerPoint</Application>
  <PresentationFormat>On-screen Show (4:3)</PresentationFormat>
  <Paragraphs>203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Symbol</vt:lpstr>
      <vt:lpstr>Tahoma</vt:lpstr>
      <vt:lpstr>Times New Roman</vt:lpstr>
      <vt:lpstr>Default Design</vt:lpstr>
      <vt:lpstr>Equation</vt:lpstr>
      <vt:lpstr>ChemSketch</vt:lpstr>
      <vt:lpstr>Chart</vt:lpstr>
      <vt:lpstr>Chem. 133 – 5/9 Lecture</vt:lpstr>
      <vt:lpstr>Announcements I</vt:lpstr>
      <vt:lpstr>Announcements II</vt:lpstr>
      <vt:lpstr>Chromatography Measurement of Efficiency</vt:lpstr>
      <vt:lpstr>Chromatography Causes of Band Broadening</vt:lpstr>
      <vt:lpstr>Chromatography Band Broadening</vt:lpstr>
      <vt:lpstr>Chromatography Band Broadening</vt:lpstr>
      <vt:lpstr>Chromatography Band Broadening</vt:lpstr>
      <vt:lpstr>Chromatography Band Broadening</vt:lpstr>
      <vt:lpstr>Chromatography Some Questions</vt:lpstr>
      <vt:lpstr>Chromatography Resolution</vt:lpstr>
      <vt:lpstr>Chromatography  Resolution Example</vt:lpstr>
      <vt:lpstr>Chromatography Optimization – Resolution Equation</vt:lpstr>
      <vt:lpstr>Chromatography Graphical Representation</vt:lpstr>
      <vt:lpstr>Chromatography Resolution/Optimization Questions</vt:lpstr>
      <vt:lpstr>Chromatography Optimization – Some Questions</vt:lpstr>
      <vt:lpstr>Gas Chromatography (GC) Introduction – Overview of Topics</vt:lpstr>
      <vt:lpstr>GC  Columns</vt:lpstr>
      <vt:lpstr>GC  Stationary Phase</vt:lpstr>
      <vt:lpstr>GC  Injection</vt:lpstr>
      <vt:lpstr>GC Sample Injection – Split/Splitless</vt:lpstr>
      <vt:lpstr>GC  Injection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415</cp:revision>
  <dcterms:created xsi:type="dcterms:W3CDTF">2005-09-14T19:27:31Z</dcterms:created>
  <dcterms:modified xsi:type="dcterms:W3CDTF">2017-05-09T15:41:44Z</dcterms:modified>
</cp:coreProperties>
</file>