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8"/>
  </p:notesMasterIdLst>
  <p:sldIdLst>
    <p:sldId id="280" r:id="rId2"/>
    <p:sldId id="339" r:id="rId3"/>
    <p:sldId id="464" r:id="rId4"/>
    <p:sldId id="472" r:id="rId5"/>
    <p:sldId id="473" r:id="rId6"/>
    <p:sldId id="474" r:id="rId7"/>
    <p:sldId id="470" r:id="rId8"/>
    <p:sldId id="482" r:id="rId9"/>
    <p:sldId id="483" r:id="rId10"/>
    <p:sldId id="484" r:id="rId11"/>
    <p:sldId id="485" r:id="rId12"/>
    <p:sldId id="479" r:id="rId13"/>
    <p:sldId id="487" r:id="rId14"/>
    <p:sldId id="491" r:id="rId15"/>
    <p:sldId id="492" r:id="rId16"/>
    <p:sldId id="49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4627" autoAdjust="0"/>
  </p:normalViewPr>
  <p:slideViewPr>
    <p:cSldViewPr>
      <p:cViewPr varScale="1">
        <p:scale>
          <a:sx n="86" d="100"/>
          <a:sy n="86" d="100"/>
        </p:scale>
        <p:origin x="90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4679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61875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0B81C3-9EC5-4561-AC15-FDDB2806C400}" type="slidenum">
              <a:rPr lang="en-US" sz="1200"/>
              <a:pPr algn="r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05911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4828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48288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48288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4828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186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7944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6990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329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3470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95282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8309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437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5/11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GC</a:t>
            </a:r>
            <a:r>
              <a:rPr lang="en-US" sz="6000" dirty="0">
                <a:latin typeface="Tahoma" pitchFamily="34" charset="0"/>
              </a:rPr>
              <a:t> </a:t>
            </a:r>
            <a:br>
              <a:rPr lang="en-US" sz="6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Stationary Phase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/>
          <a:lstStyle/>
          <a:p>
            <a:r>
              <a:rPr lang="en-US" sz="2400" dirty="0">
                <a:latin typeface="Tahoma" pitchFamily="34" charset="0"/>
              </a:rPr>
              <a:t>Selection of stationary phase affects k and </a:t>
            </a:r>
            <a:r>
              <a:rPr lang="en-US" sz="2400" dirty="0">
                <a:latin typeface="Symbol" pitchFamily="18" charset="2"/>
              </a:rPr>
              <a:t>a</a:t>
            </a:r>
            <a:r>
              <a:rPr lang="en-US" sz="2400" dirty="0">
                <a:latin typeface="Tahoma" pitchFamily="34" charset="0"/>
              </a:rPr>
              <a:t> values</a:t>
            </a:r>
          </a:p>
          <a:p>
            <a:r>
              <a:rPr lang="en-US" sz="2400" dirty="0">
                <a:latin typeface="Tahoma" pitchFamily="34" charset="0"/>
              </a:rPr>
              <a:t>Main concerns of stationary phase are: polarity, functional groups, maximum operating temperature, and column bleed (loss of stationary phase)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1295400" y="3962400"/>
          <a:ext cx="6096000" cy="259334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Functional Groups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Polarity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OV-1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methyl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Non-polar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OV-17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50% methyl/50% phenyl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Somewhat polar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OV-225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Cyanopropyl, methyl, and phenyl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More polar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carbowax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Ether groups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polar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05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GC</a:t>
            </a:r>
            <a:r>
              <a:rPr lang="en-US" sz="6600" dirty="0">
                <a:latin typeface="Tahoma" pitchFamily="34" charset="0"/>
              </a:rPr>
              <a:t> </a:t>
            </a:r>
            <a:br>
              <a:rPr lang="en-US" sz="66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Injection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Liquid Samples </a:t>
            </a:r>
            <a:r>
              <a:rPr lang="en-US" sz="2800" dirty="0" smtClean="0">
                <a:latin typeface="Tahoma" pitchFamily="34" charset="0"/>
              </a:rPr>
              <a:t>– Most Common</a:t>
            </a:r>
          </a:p>
          <a:p>
            <a:pPr lvl="1"/>
            <a:r>
              <a:rPr lang="en-US" sz="2400" dirty="0" smtClean="0">
                <a:latin typeface="Tahoma" pitchFamily="34" charset="0"/>
              </a:rPr>
              <a:t>Overload (solvent or sample) is a common problem</a:t>
            </a:r>
            <a:endParaRPr lang="en-US" sz="2400" dirty="0">
              <a:latin typeface="Tahoma" pitchFamily="34" charset="0"/>
            </a:endParaRPr>
          </a:p>
          <a:p>
            <a:pPr lvl="1"/>
            <a:r>
              <a:rPr lang="en-US" sz="2400" dirty="0" smtClean="0">
                <a:latin typeface="Tahoma" pitchFamily="34" charset="0"/>
              </a:rPr>
              <a:t>split/</a:t>
            </a:r>
            <a:r>
              <a:rPr lang="en-US" sz="2400" dirty="0" err="1" smtClean="0">
                <a:latin typeface="Tahoma" pitchFamily="34" charset="0"/>
              </a:rPr>
              <a:t>splitless</a:t>
            </a:r>
            <a:r>
              <a:rPr lang="en-US" sz="2400" dirty="0" smtClean="0">
                <a:latin typeface="Tahoma" pitchFamily="34" charset="0"/>
              </a:rPr>
              <a:t> injector minimizes this </a:t>
            </a:r>
            <a:r>
              <a:rPr lang="en-US" sz="2400" dirty="0">
                <a:latin typeface="Tahoma" pitchFamily="34" charset="0"/>
              </a:rPr>
              <a:t>(next page</a:t>
            </a:r>
            <a:r>
              <a:rPr lang="en-US" sz="2400" dirty="0" smtClean="0">
                <a:latin typeface="Tahoma" pitchFamily="34" charset="0"/>
              </a:rPr>
              <a:t>)</a:t>
            </a:r>
            <a:endParaRPr lang="en-US" sz="2800" dirty="0" smtClean="0">
              <a:latin typeface="Tahoma" pitchFamily="34" charset="0"/>
            </a:endParaRPr>
          </a:p>
          <a:p>
            <a:r>
              <a:rPr lang="en-US" sz="2800" dirty="0" smtClean="0">
                <a:latin typeface="Tahoma" pitchFamily="34" charset="0"/>
              </a:rPr>
              <a:t>Gas Samples</a:t>
            </a:r>
          </a:p>
          <a:p>
            <a:pPr lvl="1"/>
            <a:r>
              <a:rPr lang="en-US" sz="2400" dirty="0" smtClean="0">
                <a:latin typeface="Tahoma" pitchFamily="34" charset="0"/>
              </a:rPr>
              <a:t>Syringe Injection (standard injector)</a:t>
            </a:r>
          </a:p>
          <a:p>
            <a:pPr lvl="1"/>
            <a:r>
              <a:rPr lang="en-US" sz="2400" dirty="0" smtClean="0">
                <a:latin typeface="Tahoma" pitchFamily="34" charset="0"/>
              </a:rPr>
              <a:t>Fixed Loop Injectors (common for HPLC)</a:t>
            </a:r>
          </a:p>
          <a:p>
            <a:pPr lvl="1"/>
            <a:r>
              <a:rPr lang="en-US" sz="2400" dirty="0" smtClean="0">
                <a:latin typeface="Tahoma" pitchFamily="34" charset="0"/>
              </a:rPr>
              <a:t>Solid Phase </a:t>
            </a:r>
            <a:r>
              <a:rPr lang="en-US" sz="2400" dirty="0" err="1" smtClean="0">
                <a:latin typeface="Tahoma" pitchFamily="34" charset="0"/>
              </a:rPr>
              <a:t>Microextraction</a:t>
            </a:r>
            <a:r>
              <a:rPr lang="en-US" sz="2400" dirty="0" smtClean="0">
                <a:latin typeface="Tahoma" pitchFamily="34" charset="0"/>
              </a:rPr>
              <a:t> (SPME)</a:t>
            </a:r>
            <a:endParaRPr lang="en-US" sz="24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8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800" dirty="0">
                <a:latin typeface="Tahoma" pitchFamily="34" charset="0"/>
              </a:rPr>
              <a:t>GC</a:t>
            </a:r>
            <a:br>
              <a:rPr lang="en-US" sz="48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Sample Injection – </a:t>
            </a:r>
            <a:r>
              <a:rPr lang="en-US" sz="3600" dirty="0" smtClean="0">
                <a:latin typeface="Tahoma" pitchFamily="34" charset="0"/>
              </a:rPr>
              <a:t>Split/</a:t>
            </a:r>
            <a:r>
              <a:rPr lang="en-US" sz="3600" dirty="0" err="1" smtClean="0">
                <a:latin typeface="Tahoma" pitchFamily="34" charset="0"/>
              </a:rPr>
              <a:t>Splitless</a:t>
            </a:r>
            <a:endParaRPr lang="en-US" sz="3600" dirty="0" smtClean="0">
              <a:latin typeface="Tahoma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715000" y="2971800"/>
            <a:ext cx="609600" cy="381000"/>
          </a:xfrm>
          <a:prstGeom prst="rect">
            <a:avLst/>
          </a:prstGeom>
          <a:solidFill>
            <a:srgbClr val="333333">
              <a:alpha val="2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162800" y="22860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outside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5822950" y="2971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597535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605155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6051550" y="2971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791200" y="327660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648200" y="3352800"/>
            <a:ext cx="3886200" cy="76200"/>
          </a:xfrm>
          <a:prstGeom prst="rect">
            <a:avLst/>
          </a:prstGeom>
          <a:solidFill>
            <a:srgbClr val="808080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572000" y="24384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Septum</a:t>
            </a: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5410200" y="2667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248400" y="19812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Syringe port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>
            <a:off x="6096000" y="22860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5867400" y="3505200"/>
            <a:ext cx="304800" cy="1600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5181600" y="4343400"/>
            <a:ext cx="685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4495800" y="41148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He in</a:t>
            </a: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5638800" y="5410200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To Column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6096000" y="44958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7010400" y="4343400"/>
            <a:ext cx="152400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7010400" y="4343400"/>
            <a:ext cx="152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H="1">
            <a:off x="7010400" y="4343400"/>
            <a:ext cx="1524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V="1">
            <a:off x="7086600" y="32004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6781800" y="28194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Split vent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7315200" y="43434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Split valve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4495800" y="3581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liner</a:t>
            </a: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5029200" y="37338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5867400" y="1981200"/>
            <a:ext cx="3048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6019800" y="2438400"/>
            <a:ext cx="0" cy="838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5986463" y="1981200"/>
            <a:ext cx="76200" cy="4572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33"/>
          <p:cNvSpPr>
            <a:spLocks noChangeArrowheads="1"/>
          </p:cNvSpPr>
          <p:nvPr/>
        </p:nvSpPr>
        <p:spPr bwMode="auto">
          <a:xfrm>
            <a:off x="5986463" y="3741738"/>
            <a:ext cx="76200" cy="762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6019800" y="4572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Content Placeholder 1"/>
          <p:cNvSpPr txBox="1">
            <a:spLocks/>
          </p:cNvSpPr>
          <p:nvPr/>
        </p:nvSpPr>
        <p:spPr>
          <a:xfrm>
            <a:off x="457200" y="1600200"/>
            <a:ext cx="407035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Split/</a:t>
            </a:r>
            <a:r>
              <a:rPr lang="en-US" sz="2000" dirty="0" err="1">
                <a:latin typeface="Tahoma" pitchFamily="34" charset="0"/>
              </a:rPr>
              <a:t>Splitless</a:t>
            </a:r>
            <a:r>
              <a:rPr lang="en-US" sz="2000" dirty="0">
                <a:latin typeface="Tahoma" pitchFamily="34" charset="0"/>
              </a:rPr>
              <a:t> Injectors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Injectors capable of running in two modes: split and </a:t>
            </a:r>
            <a:r>
              <a:rPr lang="en-US" sz="1800" dirty="0" err="1">
                <a:latin typeface="Tahoma" pitchFamily="34" charset="0"/>
              </a:rPr>
              <a:t>splitless</a:t>
            </a:r>
            <a:endParaRPr lang="en-US" sz="1800" dirty="0">
              <a:latin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Split injections used to avoid overloading columns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Injection Process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Syringe pierces septum and depressing plunger deposits liquid</a:t>
            </a:r>
          </a:p>
          <a:p>
            <a:pPr lvl="1">
              <a:lnSpc>
                <a:spcPct val="90000"/>
              </a:lnSpc>
            </a:pPr>
            <a:r>
              <a:rPr lang="en-US" sz="1800" dirty="0" err="1">
                <a:latin typeface="Tahoma" pitchFamily="34" charset="0"/>
              </a:rPr>
              <a:t>Analyte</a:t>
            </a:r>
            <a:r>
              <a:rPr lang="en-US" sz="1800" dirty="0">
                <a:latin typeface="Tahoma" pitchFamily="34" charset="0"/>
              </a:rPr>
              <a:t> volatilizes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Part injected (usually smaller fraction)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Part passed to vent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Fraction vented depends on split valve</a:t>
            </a:r>
          </a:p>
        </p:txBody>
      </p:sp>
    </p:spTree>
    <p:extLst>
      <p:ext uri="{BB962C8B-B14F-4D97-AF65-F5344CB8AC3E}">
        <p14:creationId xmlns:p14="http://schemas.microsoft.com/office/powerpoint/2010/main" val="99610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0.06667 " pathEditMode="relative" ptsTypes="AA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0.06667 " pathEditMode="relative" ptsTypes="AA">
                                      <p:cBhvr>
                                        <p:cTn id="6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 0.06667 " pathEditMode="relative" ptsTypes="AA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3" grpId="0" animBg="1"/>
      <p:bldP spid="3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GC</a:t>
            </a:r>
            <a:r>
              <a:rPr lang="en-US" sz="6600" dirty="0">
                <a:latin typeface="Tahoma" pitchFamily="34" charset="0"/>
              </a:rPr>
              <a:t> </a:t>
            </a:r>
            <a:br>
              <a:rPr lang="en-US" sz="6600" dirty="0">
                <a:latin typeface="Tahoma" pitchFamily="34" charset="0"/>
              </a:rPr>
            </a:br>
            <a:r>
              <a:rPr lang="en-US" sz="3600" dirty="0" smtClean="0">
                <a:latin typeface="Tahoma" pitchFamily="34" charset="0"/>
              </a:rPr>
              <a:t>Injection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Split injection is used for: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Higher concentrations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Smaller diameter (OT) columns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Greater need for high resolution than high accuracy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ahoma" pitchFamily="34" charset="0"/>
              </a:rPr>
              <a:t>In split injection, solvent overload is less problematic</a:t>
            </a:r>
          </a:p>
          <a:p>
            <a:pPr>
              <a:lnSpc>
                <a:spcPct val="80000"/>
              </a:lnSpc>
            </a:pPr>
            <a:r>
              <a:rPr lang="en-US" dirty="0" err="1">
                <a:latin typeface="Tahoma" pitchFamily="34" charset="0"/>
              </a:rPr>
              <a:t>Splitless</a:t>
            </a:r>
            <a:r>
              <a:rPr lang="en-US" dirty="0">
                <a:latin typeface="Tahoma" pitchFamily="34" charset="0"/>
              </a:rPr>
              <a:t> injection is used for trace analysis (~50% of injected sample put on column)</a:t>
            </a:r>
          </a:p>
        </p:txBody>
      </p:sp>
    </p:spTree>
    <p:extLst>
      <p:ext uri="{BB962C8B-B14F-4D97-AF65-F5344CB8AC3E}">
        <p14:creationId xmlns:p14="http://schemas.microsoft.com/office/powerpoint/2010/main" val="12199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Topics Since Exam 2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525963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AutoNum type="alphaUcPeriod"/>
            </a:pPr>
            <a:r>
              <a:rPr lang="en-US" sz="2800" dirty="0">
                <a:latin typeface="Tahoma" pitchFamily="34" charset="0"/>
              </a:rPr>
              <a:t>Mass Spectrometry Topics</a:t>
            </a:r>
          </a:p>
          <a:p>
            <a:pPr marL="914400" lvl="1" indent="-51435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Isotope effect calculations*</a:t>
            </a:r>
          </a:p>
          <a:p>
            <a:pPr marL="914400" lvl="1" indent="-51435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Multiple charging calculations to determine M and z*</a:t>
            </a:r>
          </a:p>
          <a:p>
            <a:pPr marL="914400" lvl="1" indent="-51435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MS-MS use</a:t>
            </a:r>
          </a:p>
          <a:p>
            <a:pPr marL="914400" lvl="1" indent="-514350">
              <a:lnSpc>
                <a:spcPct val="80000"/>
              </a:lnSpc>
              <a:buFontTx/>
              <a:buAutoNum type="arabicPeriod"/>
            </a:pPr>
            <a:endParaRPr lang="en-US" sz="2000" dirty="0">
              <a:latin typeface="Tahoma" pitchFamily="34" charset="0"/>
            </a:endParaRPr>
          </a:p>
          <a:p>
            <a:pPr marL="514350" indent="-514350">
              <a:lnSpc>
                <a:spcPct val="80000"/>
              </a:lnSpc>
              <a:buAutoNum type="alphaUcPeriod"/>
            </a:pPr>
            <a:r>
              <a:rPr lang="en-US" sz="2800" dirty="0">
                <a:latin typeface="Tahoma" pitchFamily="34" charset="0"/>
              </a:rPr>
              <a:t>Chromatography</a:t>
            </a:r>
          </a:p>
          <a:p>
            <a:pPr marL="914400" lvl="1" indent="-514350">
              <a:lnSpc>
                <a:spcPct val="80000"/>
              </a:lnSpc>
              <a:buFontTx/>
              <a:buAutoNum type="arabicPeriod"/>
              <a:defRPr/>
            </a:pPr>
            <a:r>
              <a:rPr lang="en-US" sz="2400" dirty="0">
                <a:latin typeface="Tahoma" charset="0"/>
              </a:rPr>
              <a:t>Liquid – liquid partitioning equation*</a:t>
            </a:r>
          </a:p>
          <a:p>
            <a:pPr marL="914400" lvl="1" indent="-514350">
              <a:lnSpc>
                <a:spcPct val="80000"/>
              </a:lnSpc>
              <a:buFontTx/>
              <a:buAutoNum type="arabicPeriod"/>
              <a:defRPr/>
            </a:pPr>
            <a:r>
              <a:rPr lang="en-US" sz="2400" dirty="0">
                <a:latin typeface="Tahoma" charset="0"/>
              </a:rPr>
              <a:t>How reactions in water (e.g. acid/base) affect distribution between two phases</a:t>
            </a:r>
          </a:p>
          <a:p>
            <a:pPr marL="914400" lvl="1" indent="-514350">
              <a:lnSpc>
                <a:spcPct val="80000"/>
              </a:lnSpc>
              <a:buFontTx/>
              <a:buAutoNum type="arabicPeriod"/>
              <a:defRPr/>
            </a:pPr>
            <a:r>
              <a:rPr lang="en-US" sz="2400" dirty="0">
                <a:latin typeface="Tahoma" charset="0"/>
              </a:rPr>
              <a:t>Partitioning Equation in Chromatography*</a:t>
            </a:r>
          </a:p>
          <a:p>
            <a:pPr marL="914400" lvl="1" indent="-514350">
              <a:lnSpc>
                <a:spcPct val="80000"/>
              </a:lnSpc>
              <a:buFontTx/>
              <a:buAutoNum type="arabicPeriod"/>
              <a:defRPr/>
            </a:pPr>
            <a:r>
              <a:rPr lang="en-US" sz="2400" dirty="0">
                <a:latin typeface="Tahoma" charset="0"/>
              </a:rPr>
              <a:t>Qualitative understanding of effect of partition coefficient on retention on a chromatographic column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61722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*Means be able to solve problems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0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Topics Since Exam 2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None/>
              <a:defRPr/>
            </a:pPr>
            <a:r>
              <a:rPr lang="en-US" sz="2800" dirty="0">
                <a:latin typeface="Tahoma" charset="0"/>
              </a:rPr>
              <a:t>Chromatography – cont.</a:t>
            </a:r>
          </a:p>
          <a:p>
            <a:pPr marL="857250" lvl="1" indent="-457200">
              <a:lnSpc>
                <a:spcPct val="80000"/>
              </a:lnSpc>
              <a:buAutoNum type="arabicPeriod" startAt="5"/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Determination* and meaning of retention factor</a:t>
            </a:r>
          </a:p>
          <a:p>
            <a:pPr marL="857250" lvl="1" indent="-457200">
              <a:lnSpc>
                <a:spcPct val="80000"/>
              </a:lnSpc>
              <a:buAutoNum type="arabicPeriod" startAt="5"/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Factors affecting retention factors in GC and HPLC</a:t>
            </a:r>
          </a:p>
          <a:p>
            <a:pPr marL="857250" lvl="1" indent="-457200">
              <a:lnSpc>
                <a:spcPct val="80000"/>
              </a:lnSpc>
              <a:buAutoNum type="arabicPeriod" startAt="5"/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Knowledge of normal and reversed phase HPLC</a:t>
            </a:r>
          </a:p>
          <a:p>
            <a:pPr marL="857250" lvl="1" indent="-457200">
              <a:lnSpc>
                <a:spcPct val="80000"/>
              </a:lnSpc>
              <a:buAutoNum type="arabicPeriod" startAt="5"/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Relate partition coefficient and retention factor (including calculation of volumes)*</a:t>
            </a:r>
          </a:p>
          <a:p>
            <a:pPr marL="857250" lvl="1" indent="-457200">
              <a:lnSpc>
                <a:spcPct val="80000"/>
              </a:lnSpc>
              <a:buAutoNum type="arabicPeriod" startAt="5"/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Determination* and meaning of relative retention</a:t>
            </a:r>
          </a:p>
          <a:p>
            <a:pPr marL="857250" lvl="1" indent="-457200">
              <a:lnSpc>
                <a:spcPct val="80000"/>
              </a:lnSpc>
              <a:buAutoNum type="arabicPeriod" startAt="5"/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Practical ways to change retention in GC and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HPLC</a:t>
            </a:r>
          </a:p>
          <a:p>
            <a:pPr marL="857250" lvl="1" indent="-457200">
              <a:lnSpc>
                <a:spcPct val="80000"/>
              </a:lnSpc>
              <a:buAutoNum type="arabicPeriod" startAt="11"/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Relationship between volume, flow rate and time*</a:t>
            </a:r>
          </a:p>
          <a:p>
            <a:pPr marL="857250" lvl="1" indent="-457200">
              <a:lnSpc>
                <a:spcPct val="80000"/>
              </a:lnSpc>
              <a:buAutoNum type="arabicPeriod" startAt="11"/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</a:rPr>
              <a:t>What factors affect relative retention</a:t>
            </a:r>
          </a:p>
          <a:p>
            <a:pPr marL="857250" lvl="1" indent="-457200">
              <a:lnSpc>
                <a:spcPct val="80000"/>
              </a:lnSpc>
              <a:buAutoNum type="arabicPeriod" startAt="11"/>
              <a:defRPr/>
            </a:pPr>
            <a:r>
              <a:rPr lang="en-US" sz="2400" dirty="0">
                <a:latin typeface="Tahoma" charset="0"/>
              </a:rPr>
              <a:t>Meaning of plate number (N) and plate height (H</a:t>
            </a:r>
            <a:r>
              <a:rPr lang="en-US" sz="2400" dirty="0" smtClean="0">
                <a:latin typeface="Tahoma" charset="0"/>
              </a:rPr>
              <a:t>)</a:t>
            </a:r>
            <a:endParaRPr 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0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Topics Since Exam 2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marL="514350" indent="-514350">
              <a:lnSpc>
                <a:spcPct val="80000"/>
              </a:lnSpc>
              <a:buAutoNum type="alphaUcPeriod" startAt="2"/>
              <a:defRPr/>
            </a:pPr>
            <a:r>
              <a:rPr lang="en-US" dirty="0" smtClean="0">
                <a:latin typeface="Tahoma" charset="0"/>
              </a:rPr>
              <a:t>Chromatography </a:t>
            </a:r>
            <a:r>
              <a:rPr lang="en-US" dirty="0">
                <a:latin typeface="Tahoma" charset="0"/>
              </a:rPr>
              <a:t>– cont</a:t>
            </a:r>
            <a:r>
              <a:rPr lang="en-US" dirty="0" smtClean="0">
                <a:latin typeface="Tahoma" charset="0"/>
              </a:rPr>
              <a:t>.</a:t>
            </a:r>
          </a:p>
          <a:p>
            <a:pPr marL="400050" lvl="1" indent="0">
              <a:lnSpc>
                <a:spcPct val="80000"/>
              </a:lnSpc>
              <a:buNone/>
              <a:defRPr/>
            </a:pPr>
            <a:r>
              <a:rPr lang="en-US" sz="2400" dirty="0" smtClean="0">
                <a:latin typeface="Tahoma" charset="0"/>
              </a:rPr>
              <a:t>14. How </a:t>
            </a:r>
            <a:r>
              <a:rPr lang="en-US" sz="2400" dirty="0">
                <a:latin typeface="Tahoma" charset="0"/>
              </a:rPr>
              <a:t>to calculate N and H from </a:t>
            </a:r>
            <a:r>
              <a:rPr lang="en-US" sz="2400" dirty="0" smtClean="0">
                <a:latin typeface="Tahoma" charset="0"/>
              </a:rPr>
              <a:t>chromatograms*</a:t>
            </a:r>
          </a:p>
          <a:p>
            <a:pPr marL="857250" lvl="1" indent="-457200">
              <a:lnSpc>
                <a:spcPct val="80000"/>
              </a:lnSpc>
              <a:buAutoNum type="arabicPeriod" startAt="15"/>
              <a:defRPr/>
            </a:pPr>
            <a:r>
              <a:rPr lang="en-US" sz="2400" dirty="0" smtClean="0">
                <a:latin typeface="Tahoma" charset="0"/>
              </a:rPr>
              <a:t>Three </a:t>
            </a:r>
            <a:r>
              <a:rPr lang="en-US" sz="2400" dirty="0">
                <a:latin typeface="Tahoma" charset="0"/>
              </a:rPr>
              <a:t>causes of band broadening and how each depends on flow velocity</a:t>
            </a:r>
          </a:p>
          <a:p>
            <a:pPr marL="857250" lvl="1" indent="-457200">
              <a:lnSpc>
                <a:spcPct val="80000"/>
              </a:lnSpc>
              <a:buAutoNum type="arabicPeriod" startAt="15"/>
              <a:defRPr/>
            </a:pPr>
            <a:r>
              <a:rPr lang="en-US" sz="2400" dirty="0">
                <a:latin typeface="Tahoma" charset="0"/>
              </a:rPr>
              <a:t>Meaning of resolution and how to calculate it from chromatograms*</a:t>
            </a:r>
          </a:p>
          <a:p>
            <a:pPr marL="857250" lvl="1" indent="-457200">
              <a:lnSpc>
                <a:spcPct val="80000"/>
              </a:lnSpc>
              <a:buAutoNum type="arabicPeriod" startAt="15"/>
              <a:defRPr/>
            </a:pPr>
            <a:r>
              <a:rPr lang="en-US" sz="2400" dirty="0">
                <a:latin typeface="Tahoma" charset="0"/>
              </a:rPr>
              <a:t>Ways to improve resolution and applications to </a:t>
            </a:r>
            <a:r>
              <a:rPr lang="en-US" sz="2400">
                <a:latin typeface="Tahoma" charset="0"/>
              </a:rPr>
              <a:t>specific </a:t>
            </a:r>
            <a:r>
              <a:rPr lang="en-US" sz="2400" smtClean="0">
                <a:latin typeface="Tahoma" charset="0"/>
              </a:rPr>
              <a:t>separations</a:t>
            </a:r>
          </a:p>
          <a:p>
            <a:pPr marL="857250" lvl="1" indent="-457200">
              <a:lnSpc>
                <a:spcPct val="80000"/>
              </a:lnSpc>
              <a:buAutoNum type="arabicPeriod" startAt="15"/>
              <a:defRPr/>
            </a:pPr>
            <a:endParaRPr lang="en-US" sz="2400" dirty="0">
              <a:latin typeface="Tahoma" charset="0"/>
            </a:endParaRPr>
          </a:p>
          <a:p>
            <a:pPr marL="514350" indent="-514350">
              <a:lnSpc>
                <a:spcPct val="80000"/>
              </a:lnSpc>
              <a:buAutoNum type="alphaUcPeriod" startAt="3"/>
              <a:defRPr/>
            </a:pPr>
            <a:r>
              <a:rPr lang="en-US" sz="2800" dirty="0">
                <a:latin typeface="Tahoma" charset="0"/>
              </a:rPr>
              <a:t>Gas Chromatography</a:t>
            </a:r>
          </a:p>
          <a:p>
            <a:pPr marL="857250" lvl="1" indent="-457200">
              <a:lnSpc>
                <a:spcPct val="80000"/>
              </a:lnSpc>
              <a:buAutoNum type="arabicPeriod"/>
              <a:defRPr/>
            </a:pPr>
            <a:r>
              <a:rPr lang="en-US" sz="2400" dirty="0">
                <a:latin typeface="Tahoma" charset="0"/>
              </a:rPr>
              <a:t>Advantages of open tubular and packed columns</a:t>
            </a:r>
          </a:p>
          <a:p>
            <a:pPr marL="857250" lvl="1" indent="-457200">
              <a:lnSpc>
                <a:spcPct val="80000"/>
              </a:lnSpc>
              <a:buAutoNum type="arabicPeriod"/>
              <a:defRPr/>
            </a:pPr>
            <a:r>
              <a:rPr lang="en-US" sz="2400" dirty="0">
                <a:latin typeface="Tahoma" charset="0"/>
              </a:rPr>
              <a:t>Column stationary phases</a:t>
            </a:r>
          </a:p>
          <a:p>
            <a:pPr marL="857250" lvl="1" indent="-457200">
              <a:lnSpc>
                <a:spcPct val="80000"/>
              </a:lnSpc>
              <a:buAutoNum type="arabicPeriod"/>
              <a:defRPr/>
            </a:pPr>
            <a:r>
              <a:rPr lang="en-US" sz="2400" dirty="0">
                <a:latin typeface="Tahoma" charset="0"/>
              </a:rPr>
              <a:t>Injectors (for different sample types</a:t>
            </a:r>
            <a:r>
              <a:rPr lang="en-US" sz="2400" dirty="0" smtClean="0">
                <a:latin typeface="Tahoma" charset="0"/>
              </a:rPr>
              <a:t>)</a:t>
            </a:r>
          </a:p>
          <a:p>
            <a:pPr marL="857250" lvl="1" indent="-457200">
              <a:lnSpc>
                <a:spcPct val="80000"/>
              </a:lnSpc>
              <a:buAutoNum type="arabicPeriod" startAt="11"/>
              <a:defRPr/>
            </a:pPr>
            <a:endParaRPr lang="en-US" sz="24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0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Still grading last homework and make up quiz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Posting solutions of these (soon)</a:t>
            </a:r>
            <a:endParaRPr lang="en-US" altLang="en-US" sz="2800" dirty="0">
              <a:latin typeface="Tahoma" charset="0"/>
              <a:cs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Final Exam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Thursday, May 18</a:t>
            </a:r>
            <a:r>
              <a:rPr lang="en-US" altLang="en-US" sz="2400" baseline="30000" dirty="0" smtClean="0">
                <a:latin typeface="Tahoma" charset="0"/>
                <a:cs typeface="Tahoma" charset="0"/>
              </a:rPr>
              <a:t>th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 12:45-2:45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About 50% Review/50% New Material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Allowed 1 8.5” x 11” sheet of notes (no equations provided)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Reviewing new </a:t>
            </a:r>
            <a:r>
              <a:rPr lang="en-US" altLang="en-US" sz="2400" dirty="0">
                <a:latin typeface="Tahoma" charset="0"/>
                <a:cs typeface="Tahoma" charset="0"/>
              </a:rPr>
              <a:t>m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aterial (since Exam 2) today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Final topic covered will be GC</a:t>
            </a: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 II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</a:t>
            </a:r>
            <a:r>
              <a:rPr lang="en-US" altLang="en-US" sz="2800" dirty="0">
                <a:latin typeface="Tahoma" charset="0"/>
                <a:cs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Chromatography (general)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Resolution</a:t>
            </a:r>
            <a:endParaRPr lang="en-US" altLang="en-US" sz="2400" dirty="0" smtClean="0">
              <a:latin typeface="Tahoma" charset="0"/>
              <a:cs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Gas 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Chromatography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Columns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Injectors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Teaching Evaluations (lecture part only)</a:t>
            </a:r>
            <a:endParaRPr lang="en-US" altLang="en-US" sz="24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48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r>
              <a:rPr lang="en-US" sz="2800" dirty="0">
                <a:latin typeface="Tahoma" pitchFamily="34" charset="0"/>
              </a:rPr>
              <a:t/>
            </a:r>
            <a:br>
              <a:rPr lang="en-US" sz="2800" dirty="0">
                <a:latin typeface="Tahoma" pitchFamily="34" charset="0"/>
              </a:rPr>
            </a:br>
            <a:r>
              <a:rPr lang="en-US" sz="3200" dirty="0">
                <a:latin typeface="Tahoma" pitchFamily="34" charset="0"/>
              </a:rPr>
              <a:t>Optimization </a:t>
            </a:r>
            <a:r>
              <a:rPr lang="en-US" sz="3200" dirty="0"/>
              <a:t>–</a:t>
            </a:r>
            <a:r>
              <a:rPr lang="en-US" sz="3200" dirty="0">
                <a:latin typeface="Tahoma" pitchFamily="34" charset="0"/>
              </a:rPr>
              <a:t> Resolution Equation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33829" y="2819400"/>
            <a:ext cx="8242610" cy="3535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Will use equation qualitatively to figure out how to improve </a:t>
            </a:r>
            <a:r>
              <a:rPr lang="en-US" sz="2400" dirty="0" smtClean="0">
                <a:latin typeface="Tahoma" pitchFamily="34" charset="0"/>
              </a:rPr>
              <a:t>chromatograms (don’t use to calculate R</a:t>
            </a:r>
            <a:r>
              <a:rPr lang="en-US" sz="2400" baseline="-25000" dirty="0" smtClean="0">
                <a:latin typeface="Tahoma" pitchFamily="34" charset="0"/>
              </a:rPr>
              <a:t>S</a:t>
            </a:r>
            <a:r>
              <a:rPr lang="en-US" sz="2400" dirty="0" smtClean="0">
                <a:latin typeface="Tahoma" pitchFamily="34" charset="0"/>
              </a:rPr>
              <a:t> from chromatograms)</a:t>
            </a:r>
            <a:endParaRPr lang="en-US" sz="2400" dirty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How to improve resolution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N (increase column length, use more efficient column)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</a:t>
            </a:r>
            <a:r>
              <a:rPr lang="en-US" sz="2000" dirty="0">
                <a:latin typeface="Symbol" pitchFamily="18" charset="2"/>
                <a:cs typeface="Times New Roman" pitchFamily="18" charset="0"/>
              </a:rPr>
              <a:t>a</a:t>
            </a:r>
            <a:r>
              <a:rPr lang="en-US" sz="2000" dirty="0">
                <a:latin typeface="Tahoma" pitchFamily="34" charset="0"/>
              </a:rPr>
              <a:t> (use more selective column or mobile phase)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k values (increase retention)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pitchFamily="34" charset="0"/>
              </a:rPr>
              <a:t>Which way works best?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in k is easiest (but only if k is initially small)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Increase in </a:t>
            </a:r>
            <a:r>
              <a:rPr lang="en-US" sz="2000" dirty="0">
                <a:latin typeface="Symbol" pitchFamily="18" charset="2"/>
                <a:cs typeface="Times New Roman" pitchFamily="18" charset="0"/>
              </a:rPr>
              <a:t>a</a:t>
            </a:r>
            <a:r>
              <a:rPr lang="en-US" sz="2000" dirty="0">
                <a:latin typeface="Tahoma" pitchFamily="34" charset="0"/>
              </a:rPr>
              <a:t> is best, but often </a:t>
            </a:r>
            <a:r>
              <a:rPr lang="en-US" sz="2000" dirty="0" smtClean="0">
                <a:latin typeface="Tahoma" pitchFamily="34" charset="0"/>
              </a:rPr>
              <a:t>hardest</a:t>
            </a:r>
            <a:endParaRPr lang="en-US" sz="2000" dirty="0">
              <a:latin typeface="Tahoma" pitchFamily="34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959514"/>
              </p:ext>
            </p:extLst>
          </p:nvPr>
        </p:nvGraphicFramePr>
        <p:xfrm>
          <a:off x="2878448" y="1524000"/>
          <a:ext cx="287813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4" imgW="1676400" imgH="482600" progId="Equation.3">
                  <p:embed/>
                </p:oleObj>
              </mc:Choice>
              <mc:Fallback>
                <p:oleObj name="Equation" r:id="rId4" imgW="1676400" imgH="482600" progId="Equation.3">
                  <p:embed/>
                  <p:pic>
                    <p:nvPicPr>
                      <p:cNvPr id="171012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448" y="1524000"/>
                        <a:ext cx="2878137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61410" y="1676400"/>
            <a:ext cx="228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not in version of text we are using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966010" y="2362200"/>
            <a:ext cx="312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2 for 2</a:t>
            </a:r>
            <a:r>
              <a:rPr lang="en-US" baseline="30000">
                <a:latin typeface="Tahoma" pitchFamily="34" charset="0"/>
              </a:rPr>
              <a:t>nd</a:t>
            </a:r>
            <a:r>
              <a:rPr lang="en-US">
                <a:latin typeface="Tahoma" pitchFamily="34" charset="0"/>
              </a:rPr>
              <a:t> component to elute</a:t>
            </a:r>
          </a:p>
        </p:txBody>
      </p:sp>
    </p:spTree>
    <p:extLst>
      <p:ext uri="{BB962C8B-B14F-4D97-AF65-F5344CB8AC3E}">
        <p14:creationId xmlns:p14="http://schemas.microsoft.com/office/powerpoint/2010/main" val="270327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Chromatography</a:t>
            </a:r>
            <a:r>
              <a:rPr lang="en-US" sz="4000" dirty="0">
                <a:latin typeface="Tahoma" pitchFamily="34" charset="0"/>
              </a:rPr>
              <a:t/>
            </a:r>
            <a:br>
              <a:rPr lang="en-US" sz="40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Graphical Representation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57200" y="1600200"/>
            <a:ext cx="37338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4"/>
          <p:cNvSpPr>
            <a:spLocks/>
          </p:cNvSpPr>
          <p:nvPr/>
        </p:nvSpPr>
        <p:spPr bwMode="auto">
          <a:xfrm>
            <a:off x="457200" y="2209800"/>
            <a:ext cx="3581400" cy="1257300"/>
          </a:xfrm>
          <a:custGeom>
            <a:avLst/>
            <a:gdLst>
              <a:gd name="T0" fmla="*/ 0 w 2256"/>
              <a:gd name="T1" fmla="*/ 1935480197 h 792"/>
              <a:gd name="T2" fmla="*/ 604837437 w 2256"/>
              <a:gd name="T3" fmla="*/ 1935480197 h 792"/>
              <a:gd name="T4" fmla="*/ 1693545061 w 2256"/>
              <a:gd name="T5" fmla="*/ 1935480197 h 792"/>
              <a:gd name="T6" fmla="*/ 2147483647 w 2256"/>
              <a:gd name="T7" fmla="*/ 1935480197 h 792"/>
              <a:gd name="T8" fmla="*/ 2147483647 w 2256"/>
              <a:gd name="T9" fmla="*/ 1572577412 h 792"/>
              <a:gd name="T10" fmla="*/ 2147483647 w 2256"/>
              <a:gd name="T11" fmla="*/ 0 h 792"/>
              <a:gd name="T12" fmla="*/ 2147483647 w 2256"/>
              <a:gd name="T13" fmla="*/ 1572577412 h 792"/>
              <a:gd name="T14" fmla="*/ 2147483647 w 2256"/>
              <a:gd name="T15" fmla="*/ 241935025 h 792"/>
              <a:gd name="T16" fmla="*/ 2147483647 w 2256"/>
              <a:gd name="T17" fmla="*/ 1693545272 h 792"/>
              <a:gd name="T18" fmla="*/ 2147483647 w 2256"/>
              <a:gd name="T19" fmla="*/ 1935480197 h 792"/>
              <a:gd name="T20" fmla="*/ 2147483647 w 2256"/>
              <a:gd name="T21" fmla="*/ 1935480197 h 7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56"/>
              <a:gd name="T34" fmla="*/ 0 h 792"/>
              <a:gd name="T35" fmla="*/ 2256 w 2256"/>
              <a:gd name="T36" fmla="*/ 792 h 7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56" h="792">
                <a:moveTo>
                  <a:pt x="0" y="768"/>
                </a:moveTo>
                <a:cubicBezTo>
                  <a:pt x="64" y="768"/>
                  <a:pt x="128" y="768"/>
                  <a:pt x="240" y="768"/>
                </a:cubicBezTo>
                <a:cubicBezTo>
                  <a:pt x="352" y="768"/>
                  <a:pt x="552" y="768"/>
                  <a:pt x="672" y="768"/>
                </a:cubicBezTo>
                <a:cubicBezTo>
                  <a:pt x="792" y="768"/>
                  <a:pt x="896" y="792"/>
                  <a:pt x="960" y="768"/>
                </a:cubicBezTo>
                <a:cubicBezTo>
                  <a:pt x="1024" y="744"/>
                  <a:pt x="1032" y="752"/>
                  <a:pt x="1056" y="624"/>
                </a:cubicBezTo>
                <a:cubicBezTo>
                  <a:pt x="1080" y="496"/>
                  <a:pt x="1080" y="0"/>
                  <a:pt x="1104" y="0"/>
                </a:cubicBezTo>
                <a:cubicBezTo>
                  <a:pt x="1128" y="0"/>
                  <a:pt x="1168" y="608"/>
                  <a:pt x="1200" y="624"/>
                </a:cubicBezTo>
                <a:cubicBezTo>
                  <a:pt x="1232" y="640"/>
                  <a:pt x="1264" y="88"/>
                  <a:pt x="1296" y="96"/>
                </a:cubicBezTo>
                <a:cubicBezTo>
                  <a:pt x="1328" y="104"/>
                  <a:pt x="1344" y="560"/>
                  <a:pt x="1392" y="672"/>
                </a:cubicBezTo>
                <a:cubicBezTo>
                  <a:pt x="1440" y="784"/>
                  <a:pt x="1440" y="752"/>
                  <a:pt x="1584" y="768"/>
                </a:cubicBezTo>
                <a:cubicBezTo>
                  <a:pt x="1728" y="784"/>
                  <a:pt x="1992" y="776"/>
                  <a:pt x="2256" y="76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Initial Separation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343400" y="2514600"/>
            <a:ext cx="6858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029200" y="1600200"/>
            <a:ext cx="37338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181600" y="16764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Smaller H (narrower peaks)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2133600" y="3733800"/>
            <a:ext cx="0" cy="457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4876800" y="4267200"/>
            <a:ext cx="37338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029200" y="4419600"/>
            <a:ext cx="358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Larger k or L -  separation increases more than width</a:t>
            </a:r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4876800" y="5105400"/>
            <a:ext cx="3733800" cy="1193800"/>
          </a:xfrm>
          <a:custGeom>
            <a:avLst/>
            <a:gdLst>
              <a:gd name="T0" fmla="*/ 0 w 2352"/>
              <a:gd name="T1" fmla="*/ 1333560213 h 920"/>
              <a:gd name="T2" fmla="*/ 2147483647 w 2352"/>
              <a:gd name="T3" fmla="*/ 1333560213 h 920"/>
              <a:gd name="T4" fmla="*/ 2147483647 w 2352"/>
              <a:gd name="T5" fmla="*/ 1010272770 h 920"/>
              <a:gd name="T6" fmla="*/ 2147483647 w 2352"/>
              <a:gd name="T7" fmla="*/ 40411427 h 920"/>
              <a:gd name="T8" fmla="*/ 2147483647 w 2352"/>
              <a:gd name="T9" fmla="*/ 1252738677 h 920"/>
              <a:gd name="T10" fmla="*/ 2147483647 w 2352"/>
              <a:gd name="T11" fmla="*/ 1333560213 h 920"/>
              <a:gd name="T12" fmla="*/ 2147483647 w 2352"/>
              <a:gd name="T13" fmla="*/ 121232994 h 920"/>
              <a:gd name="T14" fmla="*/ 2147483647 w 2352"/>
              <a:gd name="T15" fmla="*/ 1333560213 h 920"/>
              <a:gd name="T16" fmla="*/ 2147483647 w 2352"/>
              <a:gd name="T17" fmla="*/ 1414382073 h 9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352"/>
              <a:gd name="T28" fmla="*/ 0 h 920"/>
              <a:gd name="T29" fmla="*/ 2352 w 2352"/>
              <a:gd name="T30" fmla="*/ 920 h 9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352" h="920">
                <a:moveTo>
                  <a:pt x="0" y="792"/>
                </a:moveTo>
                <a:cubicBezTo>
                  <a:pt x="536" y="808"/>
                  <a:pt x="1072" y="824"/>
                  <a:pt x="1344" y="792"/>
                </a:cubicBezTo>
                <a:cubicBezTo>
                  <a:pt x="1616" y="760"/>
                  <a:pt x="1568" y="728"/>
                  <a:pt x="1632" y="600"/>
                </a:cubicBezTo>
                <a:cubicBezTo>
                  <a:pt x="1696" y="472"/>
                  <a:pt x="1688" y="0"/>
                  <a:pt x="1728" y="24"/>
                </a:cubicBezTo>
                <a:cubicBezTo>
                  <a:pt x="1768" y="48"/>
                  <a:pt x="1832" y="616"/>
                  <a:pt x="1872" y="744"/>
                </a:cubicBezTo>
                <a:cubicBezTo>
                  <a:pt x="1912" y="872"/>
                  <a:pt x="1936" y="904"/>
                  <a:pt x="1968" y="792"/>
                </a:cubicBezTo>
                <a:cubicBezTo>
                  <a:pt x="2000" y="680"/>
                  <a:pt x="2016" y="72"/>
                  <a:pt x="2064" y="72"/>
                </a:cubicBezTo>
                <a:cubicBezTo>
                  <a:pt x="2112" y="72"/>
                  <a:pt x="2208" y="664"/>
                  <a:pt x="2256" y="792"/>
                </a:cubicBezTo>
                <a:cubicBezTo>
                  <a:pt x="2304" y="920"/>
                  <a:pt x="2336" y="832"/>
                  <a:pt x="2352" y="84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4267200" y="3733800"/>
            <a:ext cx="533400" cy="4572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81000" y="4267200"/>
            <a:ext cx="37338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33400" y="4419600"/>
            <a:ext cx="3657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Increased alpha (more retention of 2</a:t>
            </a:r>
            <a:r>
              <a:rPr lang="en-US" sz="1600" baseline="30000">
                <a:latin typeface="Tahoma" pitchFamily="34" charset="0"/>
              </a:rPr>
              <a:t>nd</a:t>
            </a:r>
            <a:r>
              <a:rPr lang="en-US" sz="1600">
                <a:latin typeface="Tahoma" pitchFamily="34" charset="0"/>
              </a:rPr>
              <a:t> peak)</a:t>
            </a:r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>
            <a:off x="381000" y="4876800"/>
            <a:ext cx="3657600" cy="1282700"/>
          </a:xfrm>
          <a:custGeom>
            <a:avLst/>
            <a:gdLst>
              <a:gd name="T0" fmla="*/ 0 w 2304"/>
              <a:gd name="T1" fmla="*/ 1854835233 h 808"/>
              <a:gd name="T2" fmla="*/ 2056447422 w 2304"/>
              <a:gd name="T3" fmla="*/ 1854835233 h 808"/>
              <a:gd name="T4" fmla="*/ 2147483647 w 2304"/>
              <a:gd name="T5" fmla="*/ 1854835233 h 808"/>
              <a:gd name="T6" fmla="*/ 2147483647 w 2304"/>
              <a:gd name="T7" fmla="*/ 1491932446 h 808"/>
              <a:gd name="T8" fmla="*/ 2147483647 w 2304"/>
              <a:gd name="T9" fmla="*/ 40322500 h 808"/>
              <a:gd name="T10" fmla="*/ 2147483647 w 2304"/>
              <a:gd name="T11" fmla="*/ 1733867770 h 808"/>
              <a:gd name="T12" fmla="*/ 2147483647 w 2304"/>
              <a:gd name="T13" fmla="*/ 1854835233 h 808"/>
              <a:gd name="T14" fmla="*/ 2147483647 w 2304"/>
              <a:gd name="T15" fmla="*/ 1854835233 h 808"/>
              <a:gd name="T16" fmla="*/ 2147483647 w 2304"/>
              <a:gd name="T17" fmla="*/ 1733867770 h 808"/>
              <a:gd name="T18" fmla="*/ 2147483647 w 2304"/>
              <a:gd name="T19" fmla="*/ 524192540 h 808"/>
              <a:gd name="T20" fmla="*/ 2147483647 w 2304"/>
              <a:gd name="T21" fmla="*/ 1733867770 h 808"/>
              <a:gd name="T22" fmla="*/ 2147483647 w 2304"/>
              <a:gd name="T23" fmla="*/ 1854835233 h 808"/>
              <a:gd name="T24" fmla="*/ 2147483647 w 2304"/>
              <a:gd name="T25" fmla="*/ 1854835233 h 80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304"/>
              <a:gd name="T40" fmla="*/ 0 h 808"/>
              <a:gd name="T41" fmla="*/ 2304 w 2304"/>
              <a:gd name="T42" fmla="*/ 808 h 80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304" h="808">
                <a:moveTo>
                  <a:pt x="0" y="736"/>
                </a:moveTo>
                <a:cubicBezTo>
                  <a:pt x="328" y="736"/>
                  <a:pt x="656" y="736"/>
                  <a:pt x="816" y="736"/>
                </a:cubicBezTo>
                <a:cubicBezTo>
                  <a:pt x="976" y="736"/>
                  <a:pt x="920" y="760"/>
                  <a:pt x="960" y="736"/>
                </a:cubicBezTo>
                <a:cubicBezTo>
                  <a:pt x="1000" y="712"/>
                  <a:pt x="1032" y="712"/>
                  <a:pt x="1056" y="592"/>
                </a:cubicBezTo>
                <a:cubicBezTo>
                  <a:pt x="1080" y="472"/>
                  <a:pt x="1080" y="0"/>
                  <a:pt x="1104" y="16"/>
                </a:cubicBezTo>
                <a:cubicBezTo>
                  <a:pt x="1128" y="32"/>
                  <a:pt x="1168" y="568"/>
                  <a:pt x="1200" y="688"/>
                </a:cubicBezTo>
                <a:cubicBezTo>
                  <a:pt x="1232" y="808"/>
                  <a:pt x="1248" y="728"/>
                  <a:pt x="1296" y="736"/>
                </a:cubicBezTo>
                <a:cubicBezTo>
                  <a:pt x="1344" y="744"/>
                  <a:pt x="1448" y="744"/>
                  <a:pt x="1488" y="736"/>
                </a:cubicBezTo>
                <a:cubicBezTo>
                  <a:pt x="1528" y="728"/>
                  <a:pt x="1520" y="776"/>
                  <a:pt x="1536" y="688"/>
                </a:cubicBezTo>
                <a:cubicBezTo>
                  <a:pt x="1552" y="600"/>
                  <a:pt x="1552" y="208"/>
                  <a:pt x="1584" y="208"/>
                </a:cubicBezTo>
                <a:cubicBezTo>
                  <a:pt x="1616" y="208"/>
                  <a:pt x="1656" y="600"/>
                  <a:pt x="1728" y="688"/>
                </a:cubicBezTo>
                <a:cubicBezTo>
                  <a:pt x="1800" y="776"/>
                  <a:pt x="1920" y="728"/>
                  <a:pt x="2016" y="736"/>
                </a:cubicBezTo>
                <a:cubicBezTo>
                  <a:pt x="2112" y="744"/>
                  <a:pt x="2208" y="740"/>
                  <a:pt x="2304" y="73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17"/>
          <p:cNvSpPr>
            <a:spLocks/>
          </p:cNvSpPr>
          <p:nvPr/>
        </p:nvSpPr>
        <p:spPr bwMode="auto">
          <a:xfrm>
            <a:off x="5410200" y="1981200"/>
            <a:ext cx="2743200" cy="1562100"/>
          </a:xfrm>
          <a:custGeom>
            <a:avLst/>
            <a:gdLst>
              <a:gd name="T0" fmla="*/ 0 w 2208"/>
              <a:gd name="T1" fmla="*/ 1770177574 h 1320"/>
              <a:gd name="T2" fmla="*/ 1185434904 w 2208"/>
              <a:gd name="T3" fmla="*/ 1770177574 h 1320"/>
              <a:gd name="T4" fmla="*/ 1555883835 w 2208"/>
              <a:gd name="T5" fmla="*/ 1702956412 h 1320"/>
              <a:gd name="T6" fmla="*/ 1629973808 w 2208"/>
              <a:gd name="T7" fmla="*/ 1030736215 h 1320"/>
              <a:gd name="T8" fmla="*/ 1704063781 w 2208"/>
              <a:gd name="T9" fmla="*/ 22407852 h 1320"/>
              <a:gd name="T10" fmla="*/ 1778153753 w 2208"/>
              <a:gd name="T11" fmla="*/ 1030736215 h 1320"/>
              <a:gd name="T12" fmla="*/ 1778153753 w 2208"/>
              <a:gd name="T13" fmla="*/ 1702956412 h 1320"/>
              <a:gd name="T14" fmla="*/ 2000422429 w 2208"/>
              <a:gd name="T15" fmla="*/ 1770177574 h 1320"/>
              <a:gd name="T16" fmla="*/ 2074512401 w 2208"/>
              <a:gd name="T17" fmla="*/ 1299624708 h 1320"/>
              <a:gd name="T18" fmla="*/ 2074512401 w 2208"/>
              <a:gd name="T19" fmla="*/ 22407852 h 1320"/>
              <a:gd name="T20" fmla="*/ 2147483647 w 2208"/>
              <a:gd name="T21" fmla="*/ 1434068215 h 1320"/>
              <a:gd name="T22" fmla="*/ 2147483647 w 2208"/>
              <a:gd name="T23" fmla="*/ 1770177574 h 1320"/>
              <a:gd name="T24" fmla="*/ 2147483647 w 2208"/>
              <a:gd name="T25" fmla="*/ 1837399919 h 1320"/>
              <a:gd name="T26" fmla="*/ 2147483647 w 2208"/>
              <a:gd name="T27" fmla="*/ 1837399919 h 13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208"/>
              <a:gd name="T43" fmla="*/ 0 h 1320"/>
              <a:gd name="T44" fmla="*/ 2208 w 2208"/>
              <a:gd name="T45" fmla="*/ 1320 h 13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208" h="1320">
                <a:moveTo>
                  <a:pt x="0" y="1264"/>
                </a:moveTo>
                <a:cubicBezTo>
                  <a:pt x="300" y="1268"/>
                  <a:pt x="600" y="1272"/>
                  <a:pt x="768" y="1264"/>
                </a:cubicBezTo>
                <a:cubicBezTo>
                  <a:pt x="936" y="1256"/>
                  <a:pt x="960" y="1304"/>
                  <a:pt x="1008" y="1216"/>
                </a:cubicBezTo>
                <a:cubicBezTo>
                  <a:pt x="1056" y="1128"/>
                  <a:pt x="1040" y="936"/>
                  <a:pt x="1056" y="736"/>
                </a:cubicBezTo>
                <a:cubicBezTo>
                  <a:pt x="1072" y="536"/>
                  <a:pt x="1088" y="16"/>
                  <a:pt x="1104" y="16"/>
                </a:cubicBezTo>
                <a:cubicBezTo>
                  <a:pt x="1120" y="16"/>
                  <a:pt x="1144" y="536"/>
                  <a:pt x="1152" y="736"/>
                </a:cubicBezTo>
                <a:cubicBezTo>
                  <a:pt x="1160" y="936"/>
                  <a:pt x="1128" y="1128"/>
                  <a:pt x="1152" y="1216"/>
                </a:cubicBezTo>
                <a:cubicBezTo>
                  <a:pt x="1176" y="1304"/>
                  <a:pt x="1264" y="1312"/>
                  <a:pt x="1296" y="1264"/>
                </a:cubicBezTo>
                <a:cubicBezTo>
                  <a:pt x="1328" y="1216"/>
                  <a:pt x="1336" y="1136"/>
                  <a:pt x="1344" y="928"/>
                </a:cubicBezTo>
                <a:cubicBezTo>
                  <a:pt x="1352" y="720"/>
                  <a:pt x="1328" y="0"/>
                  <a:pt x="1344" y="16"/>
                </a:cubicBezTo>
                <a:cubicBezTo>
                  <a:pt x="1360" y="32"/>
                  <a:pt x="1416" y="816"/>
                  <a:pt x="1440" y="1024"/>
                </a:cubicBezTo>
                <a:cubicBezTo>
                  <a:pt x="1464" y="1232"/>
                  <a:pt x="1440" y="1216"/>
                  <a:pt x="1488" y="1264"/>
                </a:cubicBezTo>
                <a:cubicBezTo>
                  <a:pt x="1536" y="1312"/>
                  <a:pt x="1608" y="1304"/>
                  <a:pt x="1728" y="1312"/>
                </a:cubicBezTo>
                <a:cubicBezTo>
                  <a:pt x="1848" y="1320"/>
                  <a:pt x="2028" y="1316"/>
                  <a:pt x="2208" y="131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>
            <a:off x="5029200" y="3471863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1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pitchFamily="34" charset="0"/>
              </a:rPr>
              <a:t>Chromatography</a:t>
            </a:r>
            <a:br>
              <a:rPr lang="en-US" dirty="0">
                <a:latin typeface="Tahoma" pitchFamily="34" charset="0"/>
              </a:rPr>
            </a:br>
            <a:r>
              <a:rPr lang="en-US" sz="3200" dirty="0">
                <a:latin typeface="Tahoma" pitchFamily="34" charset="0"/>
              </a:rPr>
              <a:t>Resolution/Optimization Questions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dirty="0">
                <a:latin typeface="Tahoma" pitchFamily="34" charset="0"/>
              </a:rPr>
              <a:t>Why is it usually more difficult to improve the separation factor (</a:t>
            </a:r>
            <a:r>
              <a:rPr lang="en-US" sz="2800" dirty="0">
                <a:latin typeface="Symbol" pitchFamily="18" charset="2"/>
                <a:cs typeface="Times New Roman" pitchFamily="18" charset="0"/>
              </a:rPr>
              <a:t>a</a:t>
            </a:r>
            <a:r>
              <a:rPr lang="en-US" sz="2800" dirty="0">
                <a:latin typeface="Tahoma" pitchFamily="34" charset="0"/>
              </a:rPr>
              <a:t>) when there are a larger number of </a:t>
            </a:r>
            <a:r>
              <a:rPr lang="en-US" sz="2800" dirty="0" err="1">
                <a:latin typeface="Tahoma" pitchFamily="34" charset="0"/>
              </a:rPr>
              <a:t>analytes</a:t>
            </a:r>
            <a:r>
              <a:rPr lang="en-US" sz="2800" dirty="0">
                <a:latin typeface="Tahoma" pitchFamily="34" charset="0"/>
              </a:rPr>
              <a:t>/contaminants?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Tahoma" pitchFamily="34" charset="0"/>
              </a:rPr>
              <a:t>Why is it effective to increase k to improve resolution ONLY if k is small to begin with</a:t>
            </a:r>
            <a:r>
              <a:rPr lang="en-US" sz="2800" dirty="0" smtClean="0">
                <a:latin typeface="Tahoma" pitchFamily="34" charset="0"/>
              </a:rPr>
              <a:t>?</a:t>
            </a:r>
          </a:p>
          <a:p>
            <a:pPr marL="609600" indent="-609600">
              <a:buFontTx/>
              <a:buAutoNum type="arabicPeriod"/>
            </a:pPr>
            <a:r>
              <a:rPr lang="en-US" sz="2800" dirty="0" smtClean="0">
                <a:latin typeface="Tahoma" pitchFamily="34" charset="0"/>
              </a:rPr>
              <a:t>If the resolution between 2 pairs of peaks is 1.20 with an HPLC column length of 100 mm, what column length (same packing material) is needed to get to a resolution of 1.50?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28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ahoma" pitchFamily="34" charset="0"/>
              </a:rPr>
              <a:t>Chromatography</a:t>
            </a:r>
            <a:br>
              <a:rPr lang="en-US" sz="4000" dirty="0" smtClean="0">
                <a:latin typeface="Tahoma" pitchFamily="34" charset="0"/>
              </a:rPr>
            </a:br>
            <a:r>
              <a:rPr lang="en-US" sz="3200" dirty="0">
                <a:latin typeface="Tahoma" charset="0"/>
              </a:rPr>
              <a:t>Optimization </a:t>
            </a:r>
            <a:r>
              <a:rPr lang="en-US" sz="3200" dirty="0"/>
              <a:t>–</a:t>
            </a:r>
            <a:r>
              <a:rPr lang="en-US" sz="3200" dirty="0">
                <a:latin typeface="Tahoma" charset="0"/>
              </a:rPr>
              <a:t> Some Questions</a:t>
            </a:r>
            <a:endParaRPr lang="en-US" sz="3200" dirty="0" smtClean="0">
              <a:latin typeface="Tahoma" pitchFamily="34" charset="0"/>
            </a:endParaRP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810000" cy="4953000"/>
          </a:xfrm>
          <a:noFill/>
        </p:spPr>
        <p:txBody>
          <a:bodyPr/>
          <a:lstStyle/>
          <a:p>
            <a:r>
              <a:rPr lang="en-US" sz="2800" dirty="0">
                <a:latin typeface="Tahoma" charset="0"/>
              </a:rPr>
              <a:t>Indicate how the chromatograms could be improved?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4903788" y="1600200"/>
          <a:ext cx="3527425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0" name="Chart" r:id="rId4" imgW="5151120" imgH="3192780" progId="Excel.Sheet.8">
                  <p:embed/>
                </p:oleObj>
              </mc:Choice>
              <mc:Fallback>
                <p:oleObj name="Chart" r:id="rId4" imgW="5151120" imgH="3192780" progId="Excel.Sheet.8">
                  <p:embed/>
                  <p:pic>
                    <p:nvPicPr>
                      <p:cNvPr id="5122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1600200"/>
                        <a:ext cx="3527425" cy="218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4876800" y="3962400"/>
          <a:ext cx="3505200" cy="212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1" name="Chart" r:id="rId6" imgW="4983480" imgH="2491740" progId="Excel.Sheet.8">
                  <p:embed/>
                </p:oleObj>
              </mc:Choice>
              <mc:Fallback>
                <p:oleObj name="Chart" r:id="rId6" imgW="4983480" imgH="2491740" progId="Excel.Sheet.8">
                  <p:embed/>
                  <p:pic>
                    <p:nvPicPr>
                      <p:cNvPr id="512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962400"/>
                        <a:ext cx="3505200" cy="212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" y="3962400"/>
          <a:ext cx="4038600" cy="204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2" name="Chart" r:id="rId8" imgW="5090160" imgH="2583180" progId="Excel.Sheet.8">
                  <p:embed/>
                </p:oleObj>
              </mc:Choice>
              <mc:Fallback>
                <p:oleObj name="Chart" r:id="rId8" imgW="5090160" imgH="2583180" progId="Excel.Sheet.8">
                  <p:embed/>
                  <p:pic>
                    <p:nvPicPr>
                      <p:cNvPr id="5123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962400"/>
                        <a:ext cx="4038600" cy="204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064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Gas Chromatography (GC)</a:t>
            </a:r>
            <a:r>
              <a:rPr lang="en-US" dirty="0">
                <a:latin typeface="Tahoma" pitchFamily="34" charset="0"/>
              </a:rPr>
              <a:t/>
            </a:r>
            <a:br>
              <a:rPr lang="en-US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Introduction – Overview of Topics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</a:rPr>
              <a:t>Applications</a:t>
            </a:r>
          </a:p>
          <a:p>
            <a:pPr lvl="1"/>
            <a:r>
              <a:rPr lang="en-US" dirty="0">
                <a:latin typeface="Tahoma" pitchFamily="34" charset="0"/>
              </a:rPr>
              <a:t>Most common for volatile compounds</a:t>
            </a:r>
          </a:p>
          <a:p>
            <a:pPr lvl="1"/>
            <a:r>
              <a:rPr lang="en-US" dirty="0">
                <a:latin typeface="Tahoma" pitchFamily="34" charset="0"/>
              </a:rPr>
              <a:t>More common for non-polar to moderately polar compounds</a:t>
            </a:r>
          </a:p>
          <a:p>
            <a:r>
              <a:rPr lang="en-US" dirty="0">
                <a:latin typeface="Tahoma" pitchFamily="34" charset="0"/>
              </a:rPr>
              <a:t>Columns (packed vs. open tubular)</a:t>
            </a:r>
          </a:p>
          <a:p>
            <a:r>
              <a:rPr lang="en-US" dirty="0">
                <a:latin typeface="Tahoma" pitchFamily="34" charset="0"/>
              </a:rPr>
              <a:t>Sample Injection</a:t>
            </a:r>
          </a:p>
          <a:p>
            <a:r>
              <a:rPr lang="en-US" dirty="0">
                <a:latin typeface="Tahoma" pitchFamily="34" charset="0"/>
              </a:rPr>
              <a:t>Detectors</a:t>
            </a:r>
          </a:p>
        </p:txBody>
      </p:sp>
    </p:spTree>
    <p:extLst>
      <p:ext uri="{BB962C8B-B14F-4D97-AF65-F5344CB8AC3E}">
        <p14:creationId xmlns:p14="http://schemas.microsoft.com/office/powerpoint/2010/main" val="132609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>
                <a:latin typeface="Tahoma" pitchFamily="34" charset="0"/>
              </a:rPr>
              <a:t>GC</a:t>
            </a:r>
            <a:r>
              <a:rPr lang="en-US" sz="6600" dirty="0">
                <a:latin typeface="Tahoma" pitchFamily="34" charset="0"/>
              </a:rPr>
              <a:t> </a:t>
            </a:r>
            <a:br>
              <a:rPr lang="en-US" sz="6600" dirty="0">
                <a:latin typeface="Tahoma" pitchFamily="34" charset="0"/>
              </a:rPr>
            </a:br>
            <a:r>
              <a:rPr lang="en-US" sz="3600" dirty="0">
                <a:latin typeface="Tahoma" pitchFamily="34" charset="0"/>
              </a:rPr>
              <a:t>Columns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Tahoma" pitchFamily="34" charset="0"/>
              </a:rPr>
              <a:t>Two Common Formats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Packed columns (older style)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Open tubular (typically long columns with small diameters)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Tahoma" pitchFamily="34" charset="0"/>
              </a:rPr>
              <a:t>Advantages of open tubular columns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Greater Efficiency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Better sensitivity with most detectors (due to less band broadening vs. lower mass through column)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Tahoma" pitchFamily="34" charset="0"/>
              </a:rPr>
              <a:t>Advantage of packed columns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ahoma" pitchFamily="34" charset="0"/>
              </a:rPr>
              <a:t>Greater capacity</a:t>
            </a:r>
          </a:p>
        </p:txBody>
      </p:sp>
      <p:sp>
        <p:nvSpPr>
          <p:cNvPr id="4" name="Oval 15"/>
          <p:cNvSpPr>
            <a:spLocks noChangeArrowheads="1"/>
          </p:cNvSpPr>
          <p:nvPr/>
        </p:nvSpPr>
        <p:spPr bwMode="auto">
          <a:xfrm>
            <a:off x="5796892" y="3951287"/>
            <a:ext cx="1219200" cy="1219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16"/>
          <p:cNvSpPr>
            <a:spLocks noChangeArrowheads="1"/>
          </p:cNvSpPr>
          <p:nvPr/>
        </p:nvSpPr>
        <p:spPr bwMode="auto">
          <a:xfrm>
            <a:off x="5950879" y="4114800"/>
            <a:ext cx="903288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17"/>
          <p:cNvSpPr>
            <a:spLocks noChangeArrowheads="1"/>
          </p:cNvSpPr>
          <p:nvPr/>
        </p:nvSpPr>
        <p:spPr bwMode="auto">
          <a:xfrm>
            <a:off x="5992154" y="4159250"/>
            <a:ext cx="817563" cy="8159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5720692" y="3276600"/>
            <a:ext cx="2819400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</a:pPr>
            <a:r>
              <a:rPr lang="en-US" sz="1600"/>
              <a:t>Open Tubular</a:t>
            </a:r>
          </a:p>
          <a:p>
            <a:pPr>
              <a:spcBef>
                <a:spcPct val="15000"/>
              </a:spcBef>
            </a:pPr>
            <a:r>
              <a:rPr lang="en-US" sz="1600"/>
              <a:t>(end on, cross section view)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7354229" y="4300537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Column Wall (fused silica)</a:t>
            </a:r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>
            <a:off x="6973229" y="4452937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7125629" y="4986337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Mobile phase</a:t>
            </a:r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 flipH="1" flipV="1">
            <a:off x="6439829" y="4681537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24"/>
          <p:cNvSpPr>
            <a:spLocks noChangeShapeType="1"/>
          </p:cNvSpPr>
          <p:nvPr/>
        </p:nvSpPr>
        <p:spPr bwMode="auto">
          <a:xfrm flipH="1" flipV="1">
            <a:off x="6363629" y="4986337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7285463" y="5443537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Stationary </a:t>
            </a:r>
            <a:r>
              <a:rPr lang="en-US" sz="1600" dirty="0"/>
              <a:t>phase</a:t>
            </a:r>
          </a:p>
        </p:txBody>
      </p:sp>
    </p:spTree>
    <p:extLst>
      <p:ext uri="{BB962C8B-B14F-4D97-AF65-F5344CB8AC3E}">
        <p14:creationId xmlns:p14="http://schemas.microsoft.com/office/powerpoint/2010/main" val="414849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4657</TotalTime>
  <Words>861</Words>
  <Application>Microsoft Office PowerPoint</Application>
  <PresentationFormat>On-screen Show (4:3)</PresentationFormat>
  <Paragraphs>161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Symbol</vt:lpstr>
      <vt:lpstr>Tahoma</vt:lpstr>
      <vt:lpstr>Times New Roman</vt:lpstr>
      <vt:lpstr>Default Design</vt:lpstr>
      <vt:lpstr>Equation</vt:lpstr>
      <vt:lpstr>Chart</vt:lpstr>
      <vt:lpstr>Chem. 133 – 5/11 Lecture</vt:lpstr>
      <vt:lpstr>Announcements I</vt:lpstr>
      <vt:lpstr>Announcements II</vt:lpstr>
      <vt:lpstr>Chromatography Optimization – Resolution Equation</vt:lpstr>
      <vt:lpstr>Chromatography Graphical Representation</vt:lpstr>
      <vt:lpstr>Chromatography Resolution/Optimization Questions</vt:lpstr>
      <vt:lpstr>Chromatography Optimization – Some Questions</vt:lpstr>
      <vt:lpstr>Gas Chromatography (GC) Introduction – Overview of Topics</vt:lpstr>
      <vt:lpstr>GC  Columns</vt:lpstr>
      <vt:lpstr>GC  Stationary Phase</vt:lpstr>
      <vt:lpstr>GC  Injection</vt:lpstr>
      <vt:lpstr>GC Sample Injection – Split/Splitless</vt:lpstr>
      <vt:lpstr>GC  Injection</vt:lpstr>
      <vt:lpstr>Topics Since Exam 2</vt:lpstr>
      <vt:lpstr>Topics Since Exam 2</vt:lpstr>
      <vt:lpstr>Topics Since Exam 2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425</cp:revision>
  <dcterms:created xsi:type="dcterms:W3CDTF">2005-09-14T19:27:31Z</dcterms:created>
  <dcterms:modified xsi:type="dcterms:W3CDTF">2017-05-11T17:08:20Z</dcterms:modified>
</cp:coreProperties>
</file>