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7"/>
  </p:notesMasterIdLst>
  <p:sldIdLst>
    <p:sldId id="280" r:id="rId2"/>
    <p:sldId id="308" r:id="rId3"/>
    <p:sldId id="318" r:id="rId4"/>
    <p:sldId id="319" r:id="rId5"/>
    <p:sldId id="309" r:id="rId6"/>
    <p:sldId id="310" r:id="rId7"/>
    <p:sldId id="320" r:id="rId8"/>
    <p:sldId id="321" r:id="rId9"/>
    <p:sldId id="322" r:id="rId10"/>
    <p:sldId id="339" r:id="rId11"/>
    <p:sldId id="323" r:id="rId12"/>
    <p:sldId id="324" r:id="rId13"/>
    <p:sldId id="325" r:id="rId14"/>
    <p:sldId id="337" r:id="rId15"/>
    <p:sldId id="326" r:id="rId16"/>
    <p:sldId id="327" r:id="rId17"/>
    <p:sldId id="328" r:id="rId18"/>
    <p:sldId id="329" r:id="rId19"/>
    <p:sldId id="330" r:id="rId20"/>
    <p:sldId id="331" r:id="rId21"/>
    <p:sldId id="333" r:id="rId22"/>
    <p:sldId id="332" r:id="rId23"/>
    <p:sldId id="338" r:id="rId24"/>
    <p:sldId id="335" r:id="rId25"/>
    <p:sldId id="33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6144" autoAdjust="0"/>
  </p:normalViewPr>
  <p:slideViewPr>
    <p:cSldViewPr>
      <p:cViewPr varScale="1">
        <p:scale>
          <a:sx n="103" d="100"/>
          <a:sy n="103" d="100"/>
        </p:scale>
        <p:origin x="2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0DB409-B4A8-4CC2-85FC-C0F65D706C0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03A008-69FF-42F9-A6FD-1B20895C960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6FC542-7C5E-4B28-A6E5-46C4622FE9E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B85B19-6711-42ED-9988-8E1CB5C1C6FF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A09309-8B6B-4E21-BBE2-98A15B51CDD4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169148-0E36-4387-9F56-D87719224B9F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CA6E2D-E804-4C4B-8406-F2E1A86F0A0A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185AFC-B67F-4261-9060-A4115C5EC72D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1FDF5A-C1D3-41BD-B633-0E40167C7163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8DF8CB-2163-4F0D-A32D-8FE15EF32FD8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27A027-B079-44D0-AC00-D3F98907AB8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B094D0-ACF3-4995-BF39-250D21147A5E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523D36-3702-49AD-8C1E-0615771CBCCA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B6E388-FCBF-40CB-BDBD-3DE1D4BF551D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6DE687-53E9-45A1-A8E8-CE3420D19272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1D7B72-85DE-4D75-BFC3-12491E86A52B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80C3-2AC0-4DD4-8351-331B2F21FD1E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E06515-D86C-454E-9D47-533FADC0D6E9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FB591A-EFB7-40F9-B06B-3E8FB1A8316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CF9775-EABA-48CB-94E9-3751971CBB3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55784-AE52-42CA-8B94-A7410E18EE8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05B2D0-8E5E-4A25-A62B-E51116A7662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DEA19-451D-429B-ABE8-643A1F77949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7A4EF6-2055-4D7B-927A-537ACBD2AD9E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ahoma" panose="020B0604030504040204" pitchFamily="34" charset="0"/>
              </a:rPr>
              <a:t>Chem. 1B – 8/30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First Day Stuff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Syllabus – cont.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Page 4 notes: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Midterm Exams (3 see schedule for dates)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Last year, these were 23 multiple choice questions (1 bonus) for 88 points plus one work out problem for 12 points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 expect the same format this year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The version of the scantron used (SC982-E) allows you to do work out problem on back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Examples tests from last year are posted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First Day Stuff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Syllabus – cont.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Page 5 notes: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Pay attention to pre-lab assignments and lab report deadlines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Don’t expect your lab instructor to give you additional time (past the end time of the lab period)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Disruptions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You are not required to be in lecture, but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Others are here to learn and can’t pay attention if disruptions are common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Help: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help office, other office hours, PALs program, private tutors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have good study habits early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First Day Stuff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Syllabus – cont.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Page 6 notes: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If you drop, you also need to check out of lab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Bonus points for student participation (up to 5 points for correct answers)</a:t>
            </a:r>
            <a:endParaRPr lang="en-US" alt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Page 7 notes: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Exam dates are not likely to change, but I may get one lectures behind (so could change exam content)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Homework should match where we are in lecture</a:t>
            </a:r>
          </a:p>
          <a:p>
            <a:pPr lvl="1" eaLnBrk="1" hangingPunct="1"/>
            <a:r>
              <a:rPr lang="en-US" altLang="en-US" sz="2400" b="1" smtClean="0">
                <a:latin typeface="Tahoma" panose="020B0604030504040204" pitchFamily="34" charset="0"/>
              </a:rPr>
              <a:t>See bottom for what you may need to restudy from Chem 1A</a:t>
            </a:r>
            <a:endParaRPr lang="en-US" altLang="en-US" b="1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First Day Stuff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Lab – First Two Weeks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Day 1: yesterday and today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mainly dealing with adding and overview of lab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diagnostic quiz is for you to know which parts of Chem 1A we expect you to know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read lab manual and understand procedures (many differences from Chem 1A)</a:t>
            </a:r>
            <a:endParaRPr lang="en-US" alt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Day 2: Wed. and Thur.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check in (+ adding students)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review of Chem 1A material (dissolution in water and solubility)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First Day Stuff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Lab – First Two Weeks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Day 3: Next Wed. and Thur. (no lab Mon./Tu.)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Pretty extensive pre-lab and then Exp. 1 (over two lab periods)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Only 2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nd</a:t>
            </a:r>
            <a:r>
              <a:rPr lang="en-US" altLang="en-US" sz="2400" smtClean="0">
                <a:latin typeface="Tahoma" panose="020B0604030504040204" pitchFamily="34" charset="0"/>
              </a:rPr>
              <a:t> period quiz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1A Review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Important Aspects for Chem 1B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See Bottom of p. 7 of Syllabus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Chapter 3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lvl="1" eaLnBrk="1" hangingPunct="1">
              <a:buFontTx/>
              <a:buChar char="-"/>
            </a:pPr>
            <a:r>
              <a:rPr lang="en-US" altLang="en-US" sz="2400" smtClean="0">
                <a:latin typeface="Tahoma" panose="020B0604030504040204" pitchFamily="34" charset="0"/>
              </a:rPr>
              <a:t>Nomenclature: = the language of chemistry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First, identify substance (molecule, ion, ionic compound, acid)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ions have charge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molecules vs. ionic compounds: ionic compounds have cation and anion and almost all cations are metals (NH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000" smtClean="0">
                <a:latin typeface="Tahoma" panose="020B0604030504040204" pitchFamily="34" charset="0"/>
              </a:rPr>
              <a:t> is exception)/molecules are all non-metals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molecule name: prefix first element prefix second element suffix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ionic compound name: metal [oxidation state] anion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anion names: memorize, but only as much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1A Review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Important Aspects for Chem 1B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64770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Chapter 3 – Nomenclature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How to learn: - memorize (use what ever technique works for you – e.g. flash cards) + can “categorize”</a:t>
            </a:r>
            <a:endParaRPr lang="en-US" altLang="en-US" sz="20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examples</a:t>
            </a:r>
            <a:endParaRPr lang="en-US" altLang="en-US" sz="20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ZnCl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name = _____; type = ________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OF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= ____________; type = ________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CuCl = ___________; type = ________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Na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SO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 = _________; type = ________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aluminum chlorite = __; type = ______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nitrous acid = ______; type = ________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781800" y="1752600"/>
            <a:ext cx="1668463" cy="1835150"/>
            <a:chOff x="1711" y="3216"/>
            <a:chExt cx="2628" cy="2891"/>
          </a:xfrm>
        </p:grpSpPr>
        <p:sp>
          <p:nvSpPr>
            <p:cNvPr id="33798" name="Freeform 3"/>
            <p:cNvSpPr>
              <a:spLocks/>
            </p:cNvSpPr>
            <p:nvPr/>
          </p:nvSpPr>
          <p:spPr bwMode="auto">
            <a:xfrm>
              <a:off x="2860" y="3216"/>
              <a:ext cx="343" cy="2891"/>
            </a:xfrm>
            <a:custGeom>
              <a:avLst/>
              <a:gdLst>
                <a:gd name="T0" fmla="*/ 104 w 343"/>
                <a:gd name="T1" fmla="*/ 374 h 2891"/>
                <a:gd name="T2" fmla="*/ 254 w 343"/>
                <a:gd name="T3" fmla="*/ 1462 h 2891"/>
                <a:gd name="T4" fmla="*/ 137 w 343"/>
                <a:gd name="T5" fmla="*/ 2651 h 2891"/>
                <a:gd name="T6" fmla="*/ 3 w 343"/>
                <a:gd name="T7" fmla="*/ 2567 h 2891"/>
                <a:gd name="T8" fmla="*/ 120 w 343"/>
                <a:gd name="T9" fmla="*/ 2802 h 2891"/>
                <a:gd name="T10" fmla="*/ 321 w 343"/>
                <a:gd name="T11" fmla="*/ 2032 h 2891"/>
                <a:gd name="T12" fmla="*/ 254 w 343"/>
                <a:gd name="T13" fmla="*/ 290 h 2891"/>
                <a:gd name="T14" fmla="*/ 104 w 343"/>
                <a:gd name="T15" fmla="*/ 374 h 28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3"/>
                <a:gd name="T25" fmla="*/ 0 h 2891"/>
                <a:gd name="T26" fmla="*/ 343 w 343"/>
                <a:gd name="T27" fmla="*/ 2891 h 28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3" h="2891">
                  <a:moveTo>
                    <a:pt x="104" y="374"/>
                  </a:moveTo>
                  <a:cubicBezTo>
                    <a:pt x="104" y="569"/>
                    <a:pt x="249" y="1083"/>
                    <a:pt x="254" y="1462"/>
                  </a:cubicBezTo>
                  <a:cubicBezTo>
                    <a:pt x="259" y="1841"/>
                    <a:pt x="179" y="2467"/>
                    <a:pt x="137" y="2651"/>
                  </a:cubicBezTo>
                  <a:cubicBezTo>
                    <a:pt x="95" y="2835"/>
                    <a:pt x="6" y="2542"/>
                    <a:pt x="3" y="2567"/>
                  </a:cubicBezTo>
                  <a:cubicBezTo>
                    <a:pt x="0" y="2592"/>
                    <a:pt x="67" y="2891"/>
                    <a:pt x="120" y="2802"/>
                  </a:cubicBezTo>
                  <a:cubicBezTo>
                    <a:pt x="173" y="2713"/>
                    <a:pt x="299" y="2451"/>
                    <a:pt x="321" y="2032"/>
                  </a:cubicBezTo>
                  <a:cubicBezTo>
                    <a:pt x="343" y="1613"/>
                    <a:pt x="293" y="580"/>
                    <a:pt x="254" y="290"/>
                  </a:cubicBezTo>
                  <a:cubicBezTo>
                    <a:pt x="215" y="0"/>
                    <a:pt x="104" y="179"/>
                    <a:pt x="104" y="374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Freeform 4"/>
            <p:cNvSpPr>
              <a:spLocks/>
            </p:cNvSpPr>
            <p:nvPr/>
          </p:nvSpPr>
          <p:spPr bwMode="auto">
            <a:xfrm>
              <a:off x="3104" y="4118"/>
              <a:ext cx="1235" cy="230"/>
            </a:xfrm>
            <a:custGeom>
              <a:avLst/>
              <a:gdLst>
                <a:gd name="T0" fmla="*/ 1199 w 1235"/>
                <a:gd name="T1" fmla="*/ 30 h 230"/>
                <a:gd name="T2" fmla="*/ 479 w 1235"/>
                <a:gd name="T3" fmla="*/ 30 h 230"/>
                <a:gd name="T4" fmla="*/ 99 w 1235"/>
                <a:gd name="T5" fmla="*/ 30 h 230"/>
                <a:gd name="T6" fmla="*/ 99 w 1235"/>
                <a:gd name="T7" fmla="*/ 209 h 230"/>
                <a:gd name="T8" fmla="*/ 697 w 1235"/>
                <a:gd name="T9" fmla="*/ 158 h 230"/>
                <a:gd name="T10" fmla="*/ 1199 w 1235"/>
                <a:gd name="T11" fmla="*/ 30 h 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35"/>
                <a:gd name="T19" fmla="*/ 0 h 230"/>
                <a:gd name="T20" fmla="*/ 1235 w 1235"/>
                <a:gd name="T21" fmla="*/ 230 h 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35" h="230">
                  <a:moveTo>
                    <a:pt x="1199" y="30"/>
                  </a:moveTo>
                  <a:cubicBezTo>
                    <a:pt x="1163" y="9"/>
                    <a:pt x="662" y="30"/>
                    <a:pt x="479" y="30"/>
                  </a:cubicBezTo>
                  <a:cubicBezTo>
                    <a:pt x="296" y="30"/>
                    <a:pt x="162" y="0"/>
                    <a:pt x="99" y="30"/>
                  </a:cubicBezTo>
                  <a:cubicBezTo>
                    <a:pt x="36" y="60"/>
                    <a:pt x="0" y="188"/>
                    <a:pt x="99" y="209"/>
                  </a:cubicBezTo>
                  <a:cubicBezTo>
                    <a:pt x="198" y="230"/>
                    <a:pt x="516" y="188"/>
                    <a:pt x="697" y="158"/>
                  </a:cubicBezTo>
                  <a:cubicBezTo>
                    <a:pt x="878" y="128"/>
                    <a:pt x="1235" y="51"/>
                    <a:pt x="1199" y="3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Freeform 5"/>
            <p:cNvSpPr>
              <a:spLocks/>
            </p:cNvSpPr>
            <p:nvPr/>
          </p:nvSpPr>
          <p:spPr bwMode="auto">
            <a:xfrm>
              <a:off x="3302" y="4334"/>
              <a:ext cx="973" cy="1326"/>
            </a:xfrm>
            <a:custGeom>
              <a:avLst/>
              <a:gdLst>
                <a:gd name="T0" fmla="*/ 47 w 973"/>
                <a:gd name="T1" fmla="*/ 14 h 1326"/>
                <a:gd name="T2" fmla="*/ 700 w 973"/>
                <a:gd name="T3" fmla="*/ 880 h 1326"/>
                <a:gd name="T4" fmla="*/ 951 w 973"/>
                <a:gd name="T5" fmla="*/ 1165 h 1326"/>
                <a:gd name="T6" fmla="*/ 834 w 973"/>
                <a:gd name="T7" fmla="*/ 1265 h 1326"/>
                <a:gd name="T8" fmla="*/ 415 w 973"/>
                <a:gd name="T9" fmla="*/ 796 h 1326"/>
                <a:gd name="T10" fmla="*/ 47 w 973"/>
                <a:gd name="T11" fmla="*/ 14 h 13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73"/>
                <a:gd name="T19" fmla="*/ 0 h 1326"/>
                <a:gd name="T20" fmla="*/ 973 w 973"/>
                <a:gd name="T21" fmla="*/ 1326 h 13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73" h="1326">
                  <a:moveTo>
                    <a:pt x="47" y="14"/>
                  </a:moveTo>
                  <a:cubicBezTo>
                    <a:pt x="94" y="28"/>
                    <a:pt x="549" y="688"/>
                    <a:pt x="700" y="880"/>
                  </a:cubicBezTo>
                  <a:cubicBezTo>
                    <a:pt x="851" y="1072"/>
                    <a:pt x="929" y="1101"/>
                    <a:pt x="951" y="1165"/>
                  </a:cubicBezTo>
                  <a:cubicBezTo>
                    <a:pt x="973" y="1229"/>
                    <a:pt x="923" y="1326"/>
                    <a:pt x="834" y="1265"/>
                  </a:cubicBezTo>
                  <a:cubicBezTo>
                    <a:pt x="745" y="1204"/>
                    <a:pt x="549" y="1004"/>
                    <a:pt x="415" y="796"/>
                  </a:cubicBezTo>
                  <a:cubicBezTo>
                    <a:pt x="281" y="588"/>
                    <a:pt x="0" y="0"/>
                    <a:pt x="47" y="14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Freeform 6"/>
            <p:cNvSpPr>
              <a:spLocks/>
            </p:cNvSpPr>
            <p:nvPr/>
          </p:nvSpPr>
          <p:spPr bwMode="auto">
            <a:xfrm>
              <a:off x="1711" y="3983"/>
              <a:ext cx="1445" cy="1801"/>
            </a:xfrm>
            <a:custGeom>
              <a:avLst/>
              <a:gdLst>
                <a:gd name="T0" fmla="*/ 181 w 1445"/>
                <a:gd name="T1" fmla="*/ 351 h 1801"/>
                <a:gd name="T2" fmla="*/ 97 w 1445"/>
                <a:gd name="T3" fmla="*/ 226 h 1801"/>
                <a:gd name="T4" fmla="*/ 198 w 1445"/>
                <a:gd name="T5" fmla="*/ 135 h 1801"/>
                <a:gd name="T6" fmla="*/ 1286 w 1445"/>
                <a:gd name="T7" fmla="*/ 135 h 1801"/>
                <a:gd name="T8" fmla="*/ 1149 w 1445"/>
                <a:gd name="T9" fmla="*/ 946 h 1801"/>
                <a:gd name="T10" fmla="*/ 482 w 1445"/>
                <a:gd name="T11" fmla="*/ 1677 h 1801"/>
                <a:gd name="T12" fmla="*/ 282 w 1445"/>
                <a:gd name="T13" fmla="*/ 1677 h 1801"/>
                <a:gd name="T14" fmla="*/ 1035 w 1445"/>
                <a:gd name="T15" fmla="*/ 930 h 1801"/>
                <a:gd name="T16" fmla="*/ 1149 w 1445"/>
                <a:gd name="T17" fmla="*/ 226 h 1801"/>
                <a:gd name="T18" fmla="*/ 181 w 1445"/>
                <a:gd name="T19" fmla="*/ 351 h 18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45"/>
                <a:gd name="T31" fmla="*/ 0 h 1801"/>
                <a:gd name="T32" fmla="*/ 1445 w 1445"/>
                <a:gd name="T33" fmla="*/ 1801 h 180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45" h="1801">
                  <a:moveTo>
                    <a:pt x="181" y="351"/>
                  </a:moveTo>
                  <a:cubicBezTo>
                    <a:pt x="6" y="351"/>
                    <a:pt x="94" y="262"/>
                    <a:pt x="97" y="226"/>
                  </a:cubicBezTo>
                  <a:cubicBezTo>
                    <a:pt x="100" y="190"/>
                    <a:pt x="0" y="150"/>
                    <a:pt x="198" y="135"/>
                  </a:cubicBezTo>
                  <a:cubicBezTo>
                    <a:pt x="396" y="120"/>
                    <a:pt x="1127" y="0"/>
                    <a:pt x="1286" y="135"/>
                  </a:cubicBezTo>
                  <a:cubicBezTo>
                    <a:pt x="1445" y="270"/>
                    <a:pt x="1283" y="689"/>
                    <a:pt x="1149" y="946"/>
                  </a:cubicBezTo>
                  <a:cubicBezTo>
                    <a:pt x="1015" y="1203"/>
                    <a:pt x="626" y="1555"/>
                    <a:pt x="482" y="1677"/>
                  </a:cubicBezTo>
                  <a:cubicBezTo>
                    <a:pt x="338" y="1799"/>
                    <a:pt x="190" y="1801"/>
                    <a:pt x="282" y="1677"/>
                  </a:cubicBezTo>
                  <a:cubicBezTo>
                    <a:pt x="374" y="1553"/>
                    <a:pt x="891" y="1172"/>
                    <a:pt x="1035" y="930"/>
                  </a:cubicBezTo>
                  <a:cubicBezTo>
                    <a:pt x="1179" y="688"/>
                    <a:pt x="1286" y="320"/>
                    <a:pt x="1149" y="226"/>
                  </a:cubicBezTo>
                  <a:cubicBezTo>
                    <a:pt x="1012" y="132"/>
                    <a:pt x="356" y="351"/>
                    <a:pt x="181" y="35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58000" y="3810000"/>
            <a:ext cx="164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= shuĭ =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1A Review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Important Aspects for Chem 1B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Chapter 4 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lvl="1" eaLnBrk="1" hangingPunct="1">
              <a:buFontTx/>
              <a:buChar char="-"/>
            </a:pPr>
            <a:r>
              <a:rPr lang="en-US" altLang="en-US" sz="2400" smtClean="0">
                <a:latin typeface="Tahoma" panose="020B0604030504040204" pitchFamily="34" charset="0"/>
              </a:rPr>
              <a:t>Aqueous Reactions: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Needed for First Lab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Needed for Chapters 15 and 16 (aqueous equilibria)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 eaLnBrk="1" hangingPunct="1">
              <a:buFontTx/>
              <a:buChar char="-"/>
            </a:pPr>
            <a:r>
              <a:rPr lang="en-US" altLang="en-US" sz="2400" smtClean="0">
                <a:latin typeface="Tahoma" panose="020B0604030504040204" pitchFamily="34" charset="0"/>
              </a:rPr>
              <a:t>Concepts to Know: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Solution concentration (mainly molarity – how to calculate)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Dilutions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How substances dissolve into water (differences between molecules and ionic compounds + acids and bases)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Various reactions (e.g. precipitation, gas evolution, etc.) + net ionic equations</a:t>
            </a:r>
          </a:p>
          <a:p>
            <a:pPr lvl="2" eaLnBrk="1" hangingPunct="1">
              <a:buFontTx/>
              <a:buChar char="-"/>
            </a:pPr>
            <a:r>
              <a:rPr lang="en-US" altLang="en-US" sz="2000" smtClean="0">
                <a:latin typeface="Tahoma" panose="020B0604030504040204" pitchFamily="34" charset="0"/>
              </a:rPr>
              <a:t>Solubility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1A Review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Important Aspects for Chem 1B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Other skill: Problem solving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First determine what the question is asking for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Determine data useful in getting the answer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Map out how to get to the answer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Chapter 4 – an example problem (more in lab)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A solution is made from 0.202 g of CaCl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 (FW = 110.98 g/mol) using a 250 mL volumetric flask and deionized water (totally dissolves CaCl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).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What is the concentration in M?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How does the dissolved compound exist?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What is [Cl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000" smtClean="0">
                <a:latin typeface="Tahoma" panose="020B0604030504040204" pitchFamily="34" charset="0"/>
              </a:rPr>
              <a:t>]?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Will any further reactions in water occur?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If we add AgNO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000" smtClean="0">
                <a:latin typeface="Tahoma" panose="020B0604030504040204" pitchFamily="34" charset="0"/>
              </a:rPr>
              <a:t> to the above solution, what will occur?</a:t>
            </a:r>
          </a:p>
          <a:p>
            <a:pPr lvl="1" eaLnBrk="1" hangingPunct="1">
              <a:buFontTx/>
              <a:buChar char="-"/>
            </a:pPr>
            <a:endParaRPr lang="en-US" altLang="en-US" sz="20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First Topic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In Chapter 13 (near end of Chem 1A), we covered kinetics (how fast reactions occur)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Past assumption was that “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en-US" sz="2800" smtClean="0">
                <a:latin typeface="Tahoma" panose="020B0604030504040204" pitchFamily="34" charset="0"/>
              </a:rPr>
              <a:t>“ meant reaction went to completion (all products plus limiting reagent)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Also, unfavorable reactions, such as precipitation of CaCl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 from Ca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2+</a:t>
            </a:r>
            <a:r>
              <a:rPr lang="en-US" altLang="en-US" sz="2800" smtClean="0">
                <a:latin typeface="Tahoma" panose="020B0604030504040204" pitchFamily="34" charset="0"/>
              </a:rPr>
              <a:t> + Cl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 are not supposed to occur at all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In some important cases, expected reactions will not proceed totally to completion and unexpected reactions can occur to some extent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Welcome to Chem 1B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Lecture Section 1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Today’s Meeting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Introduction to Class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Roll Call (put name on notepad)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First Day Stuff: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Printed Handout (not the syllabus)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Materials Needed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Adding this Class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Syllabus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Lab – first two weeks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Chem 1A Review (very brief)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First Topic: Chemical Equilibria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Reactions that can occur in both the forward and reverse reactions to an appreciable extent are represented with a two way arrow: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A + B     C       or   A + B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C (easier to type this)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What does this mean?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From a molecular scale, reactions are occurring in both the forwards and backwards direction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When the forward rate (loss of A to form C) is equal to the backwards rate (gain of A from C), the system is said to be in equilibrium and concentrations don’t change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898650" y="31242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898650" y="32766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156675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Introduction</a:t>
            </a:r>
            <a:endParaRPr lang="en-US" altLang="en-US" sz="280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31988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Graphic example of reaction: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2000" smtClean="0">
                <a:latin typeface="Tahoma" panose="020B0604030504040204" pitchFamily="34" charset="0"/>
              </a:rPr>
              <a:t>A + B 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000" smtClean="0">
                <a:latin typeface="Tahoma" panose="020B0604030504040204" pitchFamily="34" charset="0"/>
              </a:rPr>
              <a:t> C   (assume [A] = [B] at start)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2000" smtClean="0">
                <a:latin typeface="Tahoma" panose="020B0604030504040204" pitchFamily="34" charset="0"/>
              </a:rPr>
              <a:t>In the beginning, forward rate is fast (as A and B are high).  At the points the lines cross, [A] = [B] = [C], but the forward rate is still faster than the backwards rate.  We can see that [C] is favored over [A] and [B] because its final conc. is higher.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3816350"/>
            <a:ext cx="5943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485" name="TextBox 3"/>
          <p:cNvSpPr txBox="1">
            <a:spLocks noChangeArrowheads="1"/>
          </p:cNvSpPr>
          <p:nvPr/>
        </p:nvSpPr>
        <p:spPr bwMode="auto">
          <a:xfrm>
            <a:off x="152400" y="4425950"/>
            <a:ext cx="114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Conc. (A and B)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7315200" y="4349750"/>
            <a:ext cx="99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Conc. (C)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3352800" y="63309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7" name="Freeform 6"/>
          <p:cNvSpPr/>
          <p:nvPr/>
        </p:nvSpPr>
        <p:spPr>
          <a:xfrm>
            <a:off x="1357313" y="4073525"/>
            <a:ext cx="5984875" cy="2098675"/>
          </a:xfrm>
          <a:custGeom>
            <a:avLst/>
            <a:gdLst>
              <a:gd name="connsiteX0" fmla="*/ 0 w 5985164"/>
              <a:gd name="connsiteY0" fmla="*/ 0 h 1915403"/>
              <a:gd name="connsiteX1" fmla="*/ 207819 w 5985164"/>
              <a:gd name="connsiteY1" fmla="*/ 346364 h 1915403"/>
              <a:gd name="connsiteX2" fmla="*/ 554182 w 5985164"/>
              <a:gd name="connsiteY2" fmla="*/ 692727 h 1915403"/>
              <a:gd name="connsiteX3" fmla="*/ 1177637 w 5985164"/>
              <a:gd name="connsiteY3" fmla="*/ 1094509 h 1915403"/>
              <a:gd name="connsiteX4" fmla="*/ 2105891 w 5985164"/>
              <a:gd name="connsiteY4" fmla="*/ 1468582 h 1915403"/>
              <a:gd name="connsiteX5" fmla="*/ 3172691 w 5985164"/>
              <a:gd name="connsiteY5" fmla="*/ 1717964 h 1915403"/>
              <a:gd name="connsiteX6" fmla="*/ 5403273 w 5985164"/>
              <a:gd name="connsiteY6" fmla="*/ 1898073 h 1915403"/>
              <a:gd name="connsiteX7" fmla="*/ 5985164 w 5985164"/>
              <a:gd name="connsiteY7" fmla="*/ 1898073 h 19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5164" h="1915403">
                <a:moveTo>
                  <a:pt x="0" y="0"/>
                </a:moveTo>
                <a:cubicBezTo>
                  <a:pt x="57727" y="115455"/>
                  <a:pt x="115455" y="230910"/>
                  <a:pt x="207819" y="346364"/>
                </a:cubicBezTo>
                <a:cubicBezTo>
                  <a:pt x="300183" y="461818"/>
                  <a:pt x="392546" y="568036"/>
                  <a:pt x="554182" y="692727"/>
                </a:cubicBezTo>
                <a:cubicBezTo>
                  <a:pt x="715818" y="817418"/>
                  <a:pt x="919019" y="965200"/>
                  <a:pt x="1177637" y="1094509"/>
                </a:cubicBezTo>
                <a:cubicBezTo>
                  <a:pt x="1436255" y="1223818"/>
                  <a:pt x="1773382" y="1364673"/>
                  <a:pt x="2105891" y="1468582"/>
                </a:cubicBezTo>
                <a:cubicBezTo>
                  <a:pt x="2438400" y="1572491"/>
                  <a:pt x="2623127" y="1646382"/>
                  <a:pt x="3172691" y="1717964"/>
                </a:cubicBezTo>
                <a:cubicBezTo>
                  <a:pt x="3722255" y="1789546"/>
                  <a:pt x="4934528" y="1868055"/>
                  <a:pt x="5403273" y="1898073"/>
                </a:cubicBezTo>
                <a:cubicBezTo>
                  <a:pt x="5872018" y="1928091"/>
                  <a:pt x="5928591" y="1913082"/>
                  <a:pt x="5985164" y="18980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57313" y="4578350"/>
            <a:ext cx="5972175" cy="1739900"/>
          </a:xfrm>
          <a:custGeom>
            <a:avLst/>
            <a:gdLst>
              <a:gd name="connsiteX0" fmla="*/ 0 w 5971310"/>
              <a:gd name="connsiteY0" fmla="*/ 1856509 h 1856509"/>
              <a:gd name="connsiteX1" fmla="*/ 249382 w 5971310"/>
              <a:gd name="connsiteY1" fmla="*/ 1551709 h 1856509"/>
              <a:gd name="connsiteX2" fmla="*/ 678873 w 5971310"/>
              <a:gd name="connsiteY2" fmla="*/ 1136073 h 1856509"/>
              <a:gd name="connsiteX3" fmla="*/ 1565564 w 5971310"/>
              <a:gd name="connsiteY3" fmla="*/ 595746 h 1856509"/>
              <a:gd name="connsiteX4" fmla="*/ 2826328 w 5971310"/>
              <a:gd name="connsiteY4" fmla="*/ 263237 h 1856509"/>
              <a:gd name="connsiteX5" fmla="*/ 5971310 w 5971310"/>
              <a:gd name="connsiteY5" fmla="*/ 0 h 185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1310" h="1856509">
                <a:moveTo>
                  <a:pt x="0" y="1856509"/>
                </a:moveTo>
                <a:cubicBezTo>
                  <a:pt x="68118" y="1764145"/>
                  <a:pt x="136237" y="1671782"/>
                  <a:pt x="249382" y="1551709"/>
                </a:cubicBezTo>
                <a:cubicBezTo>
                  <a:pt x="362527" y="1431636"/>
                  <a:pt x="459510" y="1295400"/>
                  <a:pt x="678873" y="1136073"/>
                </a:cubicBezTo>
                <a:cubicBezTo>
                  <a:pt x="898236" y="976746"/>
                  <a:pt x="1207655" y="741219"/>
                  <a:pt x="1565564" y="595746"/>
                </a:cubicBezTo>
                <a:cubicBezTo>
                  <a:pt x="1923473" y="450273"/>
                  <a:pt x="2092037" y="362528"/>
                  <a:pt x="2826328" y="263237"/>
                </a:cubicBezTo>
                <a:cubicBezTo>
                  <a:pt x="3560619" y="163946"/>
                  <a:pt x="4765964" y="81973"/>
                  <a:pt x="59713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370013" y="4425950"/>
            <a:ext cx="5972175" cy="7620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2" grpId="0" animBg="1"/>
      <p:bldP spid="20485" grpId="0"/>
      <p:bldP spid="20486" grpId="0"/>
      <p:bldP spid="204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Introduction</a:t>
            </a:r>
            <a:endParaRPr lang="en-US" altLang="en-US" sz="280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Some examples: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1.  Carbon dioxide (CO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) is not very soluble (you are supposed to know it forms from acid + carbonates)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latin typeface="Tahoma" charset="0"/>
              </a:rPr>
              <a:t>However, the acidity of rain in “pristine” conditions is supposed to be based on dissolution of CO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: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latin typeface="Tahoma" charset="0"/>
              </a:rPr>
              <a:t>CO</a:t>
            </a:r>
            <a:r>
              <a:rPr lang="en-US" altLang="en-US" sz="2000" baseline="-25000" dirty="0" smtClean="0">
                <a:latin typeface="Tahoma" charset="0"/>
              </a:rPr>
              <a:t>2 </a:t>
            </a:r>
            <a:r>
              <a:rPr lang="en-US" altLang="en-US" sz="2000" dirty="0" smtClean="0">
                <a:latin typeface="Tahoma" charset="0"/>
              </a:rPr>
              <a:t>(g) + H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O (l)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charset="0"/>
              </a:rPr>
              <a:t> H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CO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dirty="0" smtClean="0">
                <a:latin typeface="Tahoma" charset="0"/>
              </a:rPr>
              <a:t> (</a:t>
            </a:r>
            <a:r>
              <a:rPr lang="en-US" altLang="en-US" sz="2000" dirty="0" err="1" smtClean="0">
                <a:latin typeface="Tahoma" charset="0"/>
              </a:rPr>
              <a:t>aq</a:t>
            </a:r>
            <a:r>
              <a:rPr lang="en-US" altLang="en-US" sz="2000" dirty="0" smtClean="0">
                <a:latin typeface="Tahoma" charset="0"/>
              </a:rPr>
              <a:t>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charset="0"/>
              </a:rPr>
              <a:t> H</a:t>
            </a:r>
            <a:r>
              <a:rPr lang="en-US" altLang="en-US" sz="2000" baseline="30000" dirty="0" smtClean="0">
                <a:latin typeface="Tahoma" charset="0"/>
              </a:rPr>
              <a:t>+</a:t>
            </a:r>
            <a:r>
              <a:rPr lang="en-US" altLang="en-US" sz="2000" dirty="0" smtClean="0">
                <a:latin typeface="Tahoma" charset="0"/>
              </a:rPr>
              <a:t> + HCO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baseline="30000" dirty="0" smtClean="0">
                <a:latin typeface="Tahoma" charset="0"/>
              </a:rPr>
              <a:t>-</a:t>
            </a:r>
            <a:endParaRPr lang="en-US" altLang="en-US" sz="2000" dirty="0" smtClean="0">
              <a:latin typeface="Tahoma" charset="0"/>
            </a:endParaRPr>
          </a:p>
          <a:p>
            <a:pPr marL="914400" lvl="1" indent="-457200" eaLnBrk="1" hangingPunct="1">
              <a:buFontTx/>
              <a:buAutoNum type="arabicPeriod" startAt="2"/>
              <a:defRPr/>
            </a:pPr>
            <a:r>
              <a:rPr lang="en-US" altLang="en-US" sz="2400" dirty="0" smtClean="0">
                <a:latin typeface="Tahoma" charset="0"/>
              </a:rPr>
              <a:t>Nitrogen gas (N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) is difficult to react because of the strength of its triple bonds, however under certain conditions, beneficial and problematic reactions involve N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>
                <a:latin typeface="Tahoma" charset="0"/>
              </a:rPr>
              <a:t> </a:t>
            </a:r>
            <a:r>
              <a:rPr lang="en-US" altLang="en-US" sz="2400" dirty="0" smtClean="0">
                <a:latin typeface="Tahoma" charset="0"/>
              </a:rPr>
              <a:t>where both reactants and products exist.</a:t>
            </a:r>
          </a:p>
          <a:p>
            <a:pPr marL="1314450" lvl="2" indent="-457200" eaLnBrk="1" hangingPunct="1">
              <a:buFontTx/>
              <a:buAutoNum type="alphaLcParenR"/>
              <a:defRPr/>
            </a:pPr>
            <a:r>
              <a:rPr lang="en-US" altLang="en-US" sz="2000" dirty="0" smtClean="0">
                <a:latin typeface="Tahoma" charset="0"/>
              </a:rPr>
              <a:t>N</a:t>
            </a:r>
            <a:r>
              <a:rPr lang="en-US" altLang="en-US" sz="2000" baseline="-25000" dirty="0" smtClean="0">
                <a:latin typeface="Tahoma" charset="0"/>
              </a:rPr>
              <a:t>2 </a:t>
            </a:r>
            <a:r>
              <a:rPr lang="en-US" altLang="en-US" sz="2000" dirty="0" smtClean="0">
                <a:latin typeface="Tahoma" charset="0"/>
              </a:rPr>
              <a:t>(g) + 3H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 (g)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charset="0"/>
              </a:rPr>
              <a:t> 2NH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dirty="0" smtClean="0">
                <a:latin typeface="Tahoma" charset="0"/>
              </a:rPr>
              <a:t> </a:t>
            </a:r>
            <a:r>
              <a:rPr lang="en-US" altLang="en-US" sz="2000" dirty="0">
                <a:latin typeface="Tahoma" charset="0"/>
              </a:rPr>
              <a:t>(g</a:t>
            </a:r>
            <a:r>
              <a:rPr lang="en-US" altLang="en-US" sz="2000" dirty="0" smtClean="0">
                <a:latin typeface="Tahoma" charset="0"/>
              </a:rPr>
              <a:t>) (used in fertilizer) </a:t>
            </a:r>
          </a:p>
          <a:p>
            <a:pPr marL="1314450" lvl="2" indent="-457200" eaLnBrk="1" hangingPunct="1">
              <a:buFontTx/>
              <a:buAutoNum type="alphaLcParenR"/>
              <a:defRPr/>
            </a:pPr>
            <a:r>
              <a:rPr lang="en-US" altLang="en-US" sz="2000" dirty="0" smtClean="0">
                <a:latin typeface="Tahoma" charset="0"/>
              </a:rPr>
              <a:t>N</a:t>
            </a:r>
            <a:r>
              <a:rPr lang="en-US" altLang="en-US" sz="2000" baseline="-25000" dirty="0" smtClean="0">
                <a:latin typeface="Tahoma" charset="0"/>
              </a:rPr>
              <a:t>2 </a:t>
            </a:r>
            <a:r>
              <a:rPr lang="en-US" altLang="en-US" sz="2000" dirty="0" smtClean="0">
                <a:latin typeface="Tahoma" charset="0"/>
              </a:rPr>
              <a:t>(g) + O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 (g)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charset="0"/>
              </a:rPr>
              <a:t> 2NO </a:t>
            </a:r>
            <a:r>
              <a:rPr lang="en-US" altLang="en-US" sz="2000" dirty="0">
                <a:latin typeface="Tahoma" charset="0"/>
              </a:rPr>
              <a:t>(g)</a:t>
            </a:r>
            <a:r>
              <a:rPr lang="en-US" altLang="en-US" sz="2000" dirty="0" smtClean="0">
                <a:latin typeface="Tahoma" charset="0"/>
              </a:rPr>
              <a:t> (source of smog from combustion)</a:t>
            </a:r>
          </a:p>
          <a:p>
            <a:pPr marL="857250" lvl="2" indent="0" eaLnBrk="1" hangingPunct="1">
              <a:buFontTx/>
              <a:buNone/>
              <a:defRPr/>
            </a:pPr>
            <a:r>
              <a:rPr lang="en-US" altLang="en-US" sz="2000" dirty="0" smtClean="0">
                <a:latin typeface="Tahoma" charset="0"/>
              </a:rPr>
              <a:t>Conditions are critical to make a) go but to limit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Constant and Equation</a:t>
            </a:r>
            <a:endParaRPr lang="en-US" altLang="en-US" sz="280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Whether an Equation favors reactants or products is determined by an EQUILIBRIUM CONSTANT (K) – as well as reaction stoichiometry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Generic reaction: aA + bB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smtClean="0">
                <a:latin typeface="Tahoma" panose="020B0604030504040204" pitchFamily="34" charset="0"/>
              </a:rPr>
              <a:t> cC + dD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K = equilibrium constant and for above reaction,</a:t>
            </a:r>
          </a:p>
          <a:p>
            <a:pPr eaLnBrk="1" hangingPunct="1"/>
            <a:endParaRPr lang="en-US" altLang="en-US" sz="280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A larger K value means products are more favored</a:t>
            </a:r>
          </a:p>
          <a:p>
            <a:pPr eaLnBrk="1" hangingPunct="1"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62000" y="4191000"/>
          <a:ext cx="18288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4" imgW="863225" imgH="469696" progId="Equation.3">
                  <p:embed/>
                </p:oleObj>
              </mc:Choice>
              <mc:Fallback>
                <p:oleObj name="Equation" r:id="rId4" imgW="863225" imgH="46969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91000"/>
                        <a:ext cx="18288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Equation – Further Details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Technically, instead of concentration we have a concentration ratio to a “standard state” (e.g. 1 mol/L) – we can ignore this, but this is why </a:t>
            </a:r>
            <a:r>
              <a:rPr lang="en-US" altLang="en-US" sz="2400" b="1" smtClean="0">
                <a:latin typeface="Tahoma" panose="020B0604030504040204" pitchFamily="34" charset="0"/>
              </a:rPr>
              <a:t>K is unitless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Only species in gas phase or in solution will have concentrations.  </a:t>
            </a:r>
            <a:r>
              <a:rPr lang="en-US" altLang="en-US" sz="2400" b="1" smtClean="0">
                <a:latin typeface="Tahoma" panose="020B0604030504040204" pitchFamily="34" charset="0"/>
              </a:rPr>
              <a:t>Solids and pure liquids are not included.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When gases are involved, there are two Ks: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</a:t>
            </a:r>
            <a:r>
              <a:rPr lang="en-US" altLang="en-US" sz="2400" smtClean="0">
                <a:latin typeface="Tahoma" panose="020B0604030504040204" pitchFamily="34" charset="0"/>
              </a:rPr>
              <a:t> for concentration units (including gases) and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P</a:t>
            </a:r>
            <a:r>
              <a:rPr lang="en-US" altLang="en-US" sz="2400" smtClean="0">
                <a:latin typeface="Tahoma" panose="020B0604030504040204" pitchFamily="34" charset="0"/>
              </a:rPr>
              <a:t> in which pressure (atm) replaces concentration (assume K =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</a:t>
            </a:r>
            <a:r>
              <a:rPr lang="en-US" altLang="en-US" sz="2400" smtClean="0">
                <a:latin typeface="Tahoma" panose="020B0604030504040204" pitchFamily="34" charset="0"/>
              </a:rPr>
              <a:t> unless specified)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Even further corrections (activity and fugacity) are needed under certain conditions but are beyond this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Equation – Example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(g) + O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 (g) ↔ 2NO (g)</a:t>
            </a:r>
          </a:p>
          <a:p>
            <a:pPr>
              <a:buFontTx/>
              <a:buNone/>
            </a:pPr>
            <a:endParaRPr lang="en-US" altLang="en-US" sz="2800" smtClean="0"/>
          </a:p>
          <a:p>
            <a:pPr>
              <a:buFontTx/>
              <a:buNone/>
            </a:pPr>
            <a:r>
              <a:rPr lang="en-US" altLang="en-US" sz="2800" smtClean="0"/>
              <a:t>				or </a:t>
            </a:r>
          </a:p>
          <a:p>
            <a:pPr>
              <a:buFontTx/>
              <a:buNone/>
            </a:pPr>
            <a:endParaRPr lang="en-US" altLang="en-US" sz="2800" smtClean="0"/>
          </a:p>
          <a:p>
            <a:pPr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At T = 25°C  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 = K</a:t>
            </a:r>
            <a:r>
              <a:rPr lang="en-US" altLang="en-US" sz="28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(in this case) = 4 x 10</a:t>
            </a:r>
            <a:r>
              <a:rPr lang="en-US" altLang="en-US" sz="28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-31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an insignificant amount of NO will form in air: P</a:t>
            </a:r>
            <a:r>
              <a:rPr lang="en-US" altLang="en-US" sz="20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N2</a:t>
            </a: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 = 0.8 atm , P</a:t>
            </a:r>
            <a:r>
              <a:rPr lang="en-US" altLang="en-US" sz="20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O2</a:t>
            </a: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 = 0.2 atm; rearranging the above equation, P</a:t>
            </a:r>
            <a:r>
              <a:rPr lang="en-US" altLang="en-US" sz="20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 = [K</a:t>
            </a:r>
            <a:r>
              <a:rPr lang="en-US" altLang="en-US" sz="20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sz="20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N2</a:t>
            </a: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sz="20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O2</a:t>
            </a: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]</a:t>
            </a:r>
            <a:r>
              <a:rPr lang="en-US" altLang="en-US" sz="20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0.5</a:t>
            </a: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 = 2 x 10</a:t>
            </a:r>
            <a:r>
              <a:rPr lang="en-US" altLang="en-US" sz="2000" baseline="30000" smtClean="0">
                <a:latin typeface="Tahoma" panose="020B0604030504040204" pitchFamily="34" charset="0"/>
                <a:cs typeface="Tahoma" panose="020B0604030504040204" pitchFamily="34" charset="0"/>
              </a:rPr>
              <a:t>-16</a:t>
            </a: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 atm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Equilibrium at room temp. is not realistic because kinetics is too slow (insufficient collision energy to break triple bond)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At car engine temp., reactions are faster and K is much larger. This leads to significant NO formation.  Fuel rich conditions (low P</a:t>
            </a:r>
            <a:r>
              <a:rPr lang="en-US" altLang="en-US" sz="20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O2</a:t>
            </a:r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 ) can limit NO formation.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33400" y="2362200"/>
          <a:ext cx="20732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4" imgW="914400" imgH="469900" progId="Equation.3">
                  <p:embed/>
                </p:oleObj>
              </mc:Choice>
              <mc:Fallback>
                <p:oleObj name="Equation" r:id="rId4" imgW="9144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20732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4953000" y="2362200"/>
          <a:ext cx="1646238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6" imgW="812447" imgH="482391" progId="Equation.3">
                  <p:embed/>
                </p:oleObj>
              </mc:Choice>
              <mc:Fallback>
                <p:oleObj name="Equation" r:id="rId6" imgW="812447" imgH="4823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362200"/>
                        <a:ext cx="1646238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Introduction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Instructors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Lecture – Roy Dixon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PhD in Analytical Chemistry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Research in Environmental and Analytical Chemistry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Most of my teaching experience is in teaching Analytical Chemistry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I taught Chem 1B last fall but otherwise have taught general chemistry infrequently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Relatively easy going but not easy grading</a:t>
            </a: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Laboratory</a:t>
            </a:r>
          </a:p>
          <a:p>
            <a:pPr lvl="1"/>
            <a:r>
              <a:rPr lang="en-US" alt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All are experienced Chem 1B instructors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9950" y="2971800"/>
          <a:ext cx="3962400" cy="2366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96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#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Instructor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 3, 6, 7*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Katie Smith</a:t>
                      </a:r>
                    </a:p>
                    <a:p>
                      <a:r>
                        <a:rPr lang="en-US" sz="1600" dirty="0" smtClean="0"/>
                        <a:t>Patrick</a:t>
                      </a:r>
                      <a:r>
                        <a:rPr lang="en-US" sz="1600" baseline="0" dirty="0" smtClean="0"/>
                        <a:t> Sparks</a:t>
                      </a:r>
                      <a:endParaRPr lang="en-US" sz="1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96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Addison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Beckemeyer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9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Richard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Brookins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9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7*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Patrick Sparks</a:t>
                      </a:r>
                      <a:endParaRPr lang="en-US" sz="16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00600" y="5486400"/>
            <a:ext cx="373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* Split lab (Katie Smith first half)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4100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Introduction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Class – Main Teaching/Learning Goals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Lecture – 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Topics:</a:t>
            </a:r>
          </a:p>
          <a:p>
            <a:pPr lvl="2" eaLnBrk="1" hangingPunct="1"/>
            <a:r>
              <a:rPr lang="en-US" altLang="en-US" sz="1600" smtClean="0">
                <a:latin typeface="Tahoma" panose="020B0604030504040204" pitchFamily="34" charset="0"/>
              </a:rPr>
              <a:t>Equilibrium Related Topics (Chapters 14 – 16)</a:t>
            </a:r>
          </a:p>
          <a:p>
            <a:pPr lvl="2" eaLnBrk="1" hangingPunct="1"/>
            <a:r>
              <a:rPr lang="en-US" altLang="en-US" sz="1600" smtClean="0">
                <a:latin typeface="Tahoma" panose="020B0604030504040204" pitchFamily="34" charset="0"/>
              </a:rPr>
              <a:t>Thermodynamics</a:t>
            </a:r>
          </a:p>
          <a:p>
            <a:pPr lvl="2" eaLnBrk="1" hangingPunct="1"/>
            <a:r>
              <a:rPr lang="en-US" altLang="en-US" sz="1600" smtClean="0">
                <a:latin typeface="Tahoma" panose="020B0604030504040204" pitchFamily="34" charset="0"/>
              </a:rPr>
              <a:t>Electrochemistry</a:t>
            </a:r>
          </a:p>
          <a:p>
            <a:pPr lvl="2" eaLnBrk="1" hangingPunct="1"/>
            <a:r>
              <a:rPr lang="en-US" altLang="en-US" sz="1600" smtClean="0">
                <a:latin typeface="Tahoma" panose="020B0604030504040204" pitchFamily="34" charset="0"/>
              </a:rPr>
              <a:t>Metal-Ligand Chemistry</a:t>
            </a:r>
          </a:p>
          <a:p>
            <a:pPr lvl="2" eaLnBrk="1" hangingPunct="1"/>
            <a:r>
              <a:rPr lang="en-US" altLang="en-US" sz="1600" smtClean="0">
                <a:latin typeface="Tahoma" panose="020B0604030504040204" pitchFamily="34" charset="0"/>
              </a:rPr>
              <a:t>Intro to Organic Chemistry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Besides learning topics, there is an emphasis on:</a:t>
            </a:r>
          </a:p>
          <a:p>
            <a:pPr lvl="2" eaLnBrk="1" hangingPunct="1"/>
            <a:r>
              <a:rPr lang="en-US" altLang="en-US" sz="1600" smtClean="0">
                <a:latin typeface="Tahoma" panose="020B0604030504040204" pitchFamily="34" charset="0"/>
              </a:rPr>
              <a:t>Higher level problem solving (can’t just use dimensional analysis)</a:t>
            </a:r>
          </a:p>
          <a:p>
            <a:pPr lvl="2" eaLnBrk="1" hangingPunct="1"/>
            <a:r>
              <a:rPr lang="en-US" altLang="en-US" sz="1600" smtClean="0">
                <a:latin typeface="Tahoma" panose="020B0604030504040204" pitchFamily="34" charset="0"/>
              </a:rPr>
              <a:t>Connecting topics to their importance</a:t>
            </a:r>
          </a:p>
        </p:txBody>
      </p:sp>
      <p:sp>
        <p:nvSpPr>
          <p:cNvPr id="5124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Lab</a:t>
            </a:r>
          </a:p>
          <a:p>
            <a:pPr lvl="1"/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Topics:</a:t>
            </a:r>
          </a:p>
          <a:p>
            <a:pPr lvl="2"/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Qualitative Analysis (what ions are in my water?)</a:t>
            </a:r>
          </a:p>
          <a:p>
            <a:pPr lvl="2"/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Practical aspects of equilibria (titrations)</a:t>
            </a:r>
          </a:p>
          <a:p>
            <a:pPr lvl="2"/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Other topics: thermodynamics, electrochemistry and inorganic chemistry</a:t>
            </a:r>
          </a:p>
          <a:p>
            <a:pPr lvl="1"/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Emphasis on:</a:t>
            </a:r>
          </a:p>
          <a:p>
            <a:pPr lvl="2"/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Report Writing</a:t>
            </a:r>
          </a:p>
          <a:p>
            <a:pPr lvl="2"/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Working Efficiently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51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Roll Call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(today only)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Put name on passed 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First Day Stuff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Class Materials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Class Handout – summary of materials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Websites for Class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My faculty website (see handout)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Mastering Site (online chemistry homework – should be set up)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SacCT (not set up yet – scores and keys)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PAL site (link is up)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Text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Scantrons (2 types - show)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Other Lab Supplies (covered in lab)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First Day Stuff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Adding This Class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The Class Size is Limited to 144 (24 students per each of 6 lab sections)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Adding is done for lab sections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Only can add students to make up for dropped students (not showing up will get you dropped)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Priority based on waitlist # (for lab section); plus other priorities for “crashing” students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Was briefly full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Sections not full (MySacState just before class) – Sect # (vacancies): 2 (2), 4 (1), 7 (1)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Most students will be added on second meeting with adding possible in 2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nd</a:t>
            </a:r>
            <a:r>
              <a:rPr lang="en-US" altLang="en-US" sz="2000" smtClean="0">
                <a:latin typeface="Tahoma" panose="020B0604030504040204" pitchFamily="34" charset="0"/>
              </a:rPr>
              <a:t> week to replace other dropped students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Lecture Only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If you are repeating the class and hope to skip the lab, see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First Day Stuff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Syllabus – Download from Website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It is your responsibility to read and understand the complete syllabus.  I will go over certain parts, and you can ask questions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Page 1 notes: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lab instructor office hours posted on website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Sequoia 502 is the Help Office (don’t see instructor there about personal problems)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A C- in Chem 1A is insufficient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Bring a calculator to lecture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Safety equipment is necessary to work in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First Day Stuff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Syllabus – cont.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Page 2 notes: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Lecture will be strongly focused on problem solving and conceptual understanding (meant to compliment book learning)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Page 3 notes: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Lab attendance is required – read if you need to make up a lab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Grading – breakdowns may be curved downward – but most likely by only a few % at most and in conjunction with the other section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Quizzes will be held in the lab but will be split between lecture questions and questions related to pre-lab activities</a:t>
            </a:r>
            <a:endParaRPr lang="en-US" altLang="en-US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2529</TotalTime>
  <Words>1949</Words>
  <Application>Microsoft Office PowerPoint</Application>
  <PresentationFormat>On-screen Show (4:3)</PresentationFormat>
  <Paragraphs>245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Tahoma</vt:lpstr>
      <vt:lpstr>Times New Roman</vt:lpstr>
      <vt:lpstr>Default Design</vt:lpstr>
      <vt:lpstr>Microsoft Equation 3.0</vt:lpstr>
      <vt:lpstr>Chem. 1B – 8/30 Lecture</vt:lpstr>
      <vt:lpstr>Welcome to Chem 1B Lecture Section 1</vt:lpstr>
      <vt:lpstr>Introduction Instructors</vt:lpstr>
      <vt:lpstr>Introduction Class – Main Teaching/Learning Goals</vt:lpstr>
      <vt:lpstr>Roll Call (today only)</vt:lpstr>
      <vt:lpstr>First Day Stuff Class Materials</vt:lpstr>
      <vt:lpstr>First Day Stuff Adding This Class</vt:lpstr>
      <vt:lpstr>First Day Stuff Syllabus – Download from Website</vt:lpstr>
      <vt:lpstr>First Day Stuff Syllabus – cont.</vt:lpstr>
      <vt:lpstr>First Day Stuff Syllabus – cont.</vt:lpstr>
      <vt:lpstr>First Day Stuff Syllabus – cont.</vt:lpstr>
      <vt:lpstr>First Day Stuff Syllabus – cont.</vt:lpstr>
      <vt:lpstr>First Day Stuff Lab – First Two Weeks</vt:lpstr>
      <vt:lpstr>First Day Stuff Lab – First Two Weeks</vt:lpstr>
      <vt:lpstr>Chem 1A Review Important Aspects for Chem 1B</vt:lpstr>
      <vt:lpstr>Chem 1A Review Important Aspects for Chem 1B</vt:lpstr>
      <vt:lpstr>Chem 1A Review Important Aspects for Chem 1B</vt:lpstr>
      <vt:lpstr>Chem 1A Review Important Aspects for Chem 1B</vt:lpstr>
      <vt:lpstr>Chem 1B First Topic Equilibrium</vt:lpstr>
      <vt:lpstr>Chem 1B - Equilibrium Introduction</vt:lpstr>
      <vt:lpstr>Chem 1B - Equilibrium Introduction</vt:lpstr>
      <vt:lpstr>Chem 1B - Equilibrium Introduction</vt:lpstr>
      <vt:lpstr>Chem 1B - Equilibrium Equilibrium Constant and Equation</vt:lpstr>
      <vt:lpstr>Chem 1B - Equilibrium Equilibrium Equation – Further Details</vt:lpstr>
      <vt:lpstr>Chem 1B - Equilibrium Equilibrium Equation – Example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232</cp:revision>
  <dcterms:created xsi:type="dcterms:W3CDTF">2005-09-14T19:27:31Z</dcterms:created>
  <dcterms:modified xsi:type="dcterms:W3CDTF">2016-08-30T20:14:51Z</dcterms:modified>
</cp:coreProperties>
</file>