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6"/>
  </p:notesMasterIdLst>
  <p:sldIdLst>
    <p:sldId id="280" r:id="rId2"/>
    <p:sldId id="340" r:id="rId3"/>
    <p:sldId id="341" r:id="rId4"/>
    <p:sldId id="327" r:id="rId5"/>
    <p:sldId id="330" r:id="rId6"/>
    <p:sldId id="331" r:id="rId7"/>
    <p:sldId id="333" r:id="rId8"/>
    <p:sldId id="342" r:id="rId9"/>
    <p:sldId id="343" r:id="rId10"/>
    <p:sldId id="344" r:id="rId11"/>
    <p:sldId id="345" r:id="rId12"/>
    <p:sldId id="346" r:id="rId13"/>
    <p:sldId id="347" r:id="rId14"/>
    <p:sldId id="348" r:id="rId15"/>
    <p:sldId id="349" r:id="rId16"/>
    <p:sldId id="350" r:id="rId17"/>
    <p:sldId id="351" r:id="rId18"/>
    <p:sldId id="352" r:id="rId19"/>
    <p:sldId id="357" r:id="rId20"/>
    <p:sldId id="353" r:id="rId21"/>
    <p:sldId id="354" r:id="rId22"/>
    <p:sldId id="355" r:id="rId23"/>
    <p:sldId id="358" r:id="rId24"/>
    <p:sldId id="356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C286A"/>
    <a:srgbClr val="FE5F26"/>
    <a:srgbClr val="FDBB27"/>
    <a:srgbClr val="FFDD9F"/>
    <a:srgbClr val="F3DBAB"/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7" autoAdjust="0"/>
    <p:restoredTop sz="96144" autoAdjust="0"/>
  </p:normalViewPr>
  <p:slideViewPr>
    <p:cSldViewPr>
      <p:cViewPr varScale="1">
        <p:scale>
          <a:sx n="83" d="100"/>
          <a:sy n="83" d="100"/>
        </p:scale>
        <p:origin x="90" y="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2792432-27A6-4332-98F9-1C56B1556C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732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849D68-3394-4E0C-B166-792382FC791E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30D9EBD-9DD4-495C-A3B1-3CB5580E57F0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904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4D91AA2-6CAE-42B0-9FF8-F75306C1FEAD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9786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95E4CDC-BD3C-4061-B519-CEED08E491BB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2437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9223F55-81ED-4084-B2C3-2F67DD2C5BCD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3036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90D523C-D16C-4694-B373-5061C3B01AD0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8690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EA009F1-6FAA-4E96-8B36-566020A283F4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2383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F8DE266-BBC8-4782-AEB4-B4E516CDAE10}" type="slidenum">
              <a:rPr lang="en-US" altLang="en-US"/>
              <a:pPr eaLnBrk="1" hangingPunct="1"/>
              <a:t>16</a:t>
            </a:fld>
            <a:endParaRPr lang="en-US" alt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2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38DC204-155E-4C3A-8402-FAD2A70CEDCD}" type="slidenum">
              <a:rPr lang="en-US" altLang="en-US"/>
              <a:pPr eaLnBrk="1" hangingPunct="1"/>
              <a:t>17</a:t>
            </a:fld>
            <a:endParaRPr lang="en-US" alt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166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49CB671-1074-4198-BF09-F9A8BD7767A1}" type="slidenum">
              <a:rPr lang="en-US" altLang="en-US"/>
              <a:pPr eaLnBrk="1" hangingPunct="1"/>
              <a:t>18</a:t>
            </a:fld>
            <a:endParaRPr lang="en-US" alt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8881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49CB671-1074-4198-BF09-F9A8BD7767A1}" type="slidenum">
              <a:rPr lang="en-US" altLang="en-US"/>
              <a:pPr eaLnBrk="1" hangingPunct="1"/>
              <a:t>19</a:t>
            </a:fld>
            <a:endParaRPr lang="en-US" alt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707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A8229A6-06AE-48C4-A54D-BD9C6E43D5E7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1398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99CC408-5BAD-426D-87ED-B4BE7CCE81D0}" type="slidenum">
              <a:rPr lang="en-US" altLang="en-US"/>
              <a:pPr eaLnBrk="1" hangingPunct="1"/>
              <a:t>20</a:t>
            </a:fld>
            <a:endParaRPr lang="en-US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9829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1BFADE6-4DAE-434F-869E-485101AEA798}" type="slidenum">
              <a:rPr lang="en-US" altLang="en-US"/>
              <a:pPr eaLnBrk="1" hangingPunct="1"/>
              <a:t>21</a:t>
            </a:fld>
            <a:endParaRPr lang="en-US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53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1F63F35-001C-4F3A-9C85-80BC8C1B520E}" type="slidenum">
              <a:rPr lang="en-US" altLang="en-US"/>
              <a:pPr eaLnBrk="1" hangingPunct="1"/>
              <a:t>22</a:t>
            </a:fld>
            <a:endParaRPr lang="en-US" alt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2895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DCD256A-4C19-477B-AA11-A2D05AD6A7E4}" type="slidenum">
              <a:rPr lang="en-US" altLang="en-US"/>
              <a:pPr eaLnBrk="1" hangingPunct="1"/>
              <a:t>23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7972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9C87DBC-C625-4B39-8402-BAF183A81F85}" type="slidenum">
              <a:rPr lang="en-US" altLang="en-US"/>
              <a:pPr eaLnBrk="1" hangingPunct="1"/>
              <a:t>24</a:t>
            </a:fld>
            <a:endParaRPr lang="en-US" alt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639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38A2BF1-F6A7-4EBF-8A30-417EB7867797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433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CA6E2D-E804-4C4B-8406-F2E1A86F0A0A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8DF8CB-2163-4F0D-A32D-8FE15EF32FD8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B094D0-ACF3-4995-BF39-250D21147A5E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B523D36-3702-49AD-8C1E-0615771CBCCA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7F6FD44-512B-439C-8380-2F9FE8AEDA06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6156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E30558E-D0FC-441E-A2FE-EB79BF5498FA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050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4E1CB-AC68-48D8-896A-03333D90EE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124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E6EBB-0616-4385-87D8-84E26DDF70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7273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A6928-CF24-48F8-8E17-39830C4E66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7007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80CDD-2E42-4C2E-A391-CB497F7622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2855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58F35-C75B-441A-94C7-BC6AE1BAE1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6765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1BA77-9F61-47F2-B68B-E8FF5C4CA5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1202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3647F-868D-4332-95A0-8CCDF5E83E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084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F26CE-2E3E-4388-9CE2-A7757F32AA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7959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50324-8985-4AF9-BCD2-9E71EF27EF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9622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516AC-1E17-4269-A2D1-9DFD0F373A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9937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D984A-F26C-4BC8-909E-3B90F27577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393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CE3BB-6A50-4FB9-BBAE-58A330C5DE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039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B4426-71AC-4DFA-91B3-F7DFE1AF80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2411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FF9D33E-CF1E-4CF4-85C3-E166445D3C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latin typeface="Tahoma" panose="020B0604030504040204" pitchFamily="34" charset="0"/>
              </a:rPr>
              <a:t>Chem. 1B – 9/1 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Chem 1B - Equilibrium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Equilibrium Equation – Further Details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latin typeface="Tahoma" panose="020B0604030504040204" pitchFamily="34" charset="0"/>
              </a:rPr>
              <a:t>Technically, instead of concentration we have a concentration ratio to a “standard state” (e.g. 1 mol/L) – we can ignore this, but this is why </a:t>
            </a:r>
            <a:r>
              <a:rPr lang="en-US" altLang="en-US" sz="2400" b="1" smtClean="0">
                <a:latin typeface="Tahoma" panose="020B0604030504040204" pitchFamily="34" charset="0"/>
              </a:rPr>
              <a:t>K is unitless</a:t>
            </a:r>
          </a:p>
          <a:p>
            <a:pPr eaLnBrk="1" hangingPunct="1"/>
            <a:r>
              <a:rPr lang="en-US" altLang="en-US" sz="2400" smtClean="0">
                <a:latin typeface="Tahoma" panose="020B0604030504040204" pitchFamily="34" charset="0"/>
              </a:rPr>
              <a:t>Only species in gas phase or in solution will have concentrations.  </a:t>
            </a:r>
            <a:r>
              <a:rPr lang="en-US" altLang="en-US" sz="2400" b="1" smtClean="0">
                <a:latin typeface="Tahoma" panose="020B0604030504040204" pitchFamily="34" charset="0"/>
              </a:rPr>
              <a:t>Solids and pure liquids are not included.</a:t>
            </a:r>
          </a:p>
          <a:p>
            <a:pPr eaLnBrk="1" hangingPunct="1"/>
            <a:r>
              <a:rPr lang="en-US" altLang="en-US" sz="2400" smtClean="0">
                <a:latin typeface="Tahoma" panose="020B0604030504040204" pitchFamily="34" charset="0"/>
              </a:rPr>
              <a:t>When gases are involved, there are two Ks: K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C</a:t>
            </a:r>
            <a:r>
              <a:rPr lang="en-US" altLang="en-US" sz="2400" smtClean="0">
                <a:latin typeface="Tahoma" panose="020B0604030504040204" pitchFamily="34" charset="0"/>
              </a:rPr>
              <a:t> for concentration units (including gases) and K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P</a:t>
            </a:r>
            <a:r>
              <a:rPr lang="en-US" altLang="en-US" sz="2400" smtClean="0">
                <a:latin typeface="Tahoma" panose="020B0604030504040204" pitchFamily="34" charset="0"/>
              </a:rPr>
              <a:t> in which pressure (atm) replaces concentration (assume K = K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C</a:t>
            </a:r>
            <a:r>
              <a:rPr lang="en-US" altLang="en-US" sz="2400" smtClean="0">
                <a:latin typeface="Tahoma" panose="020B0604030504040204" pitchFamily="34" charset="0"/>
              </a:rPr>
              <a:t> unless specified)</a:t>
            </a:r>
          </a:p>
          <a:p>
            <a:pPr eaLnBrk="1" hangingPunct="1"/>
            <a:r>
              <a:rPr lang="en-US" altLang="en-US" sz="2400" smtClean="0">
                <a:latin typeface="Tahoma" panose="020B0604030504040204" pitchFamily="34" charset="0"/>
              </a:rPr>
              <a:t>Even further corrections (activity and fugacity) are needed under certain conditions but are beyond this class</a:t>
            </a:r>
          </a:p>
        </p:txBody>
      </p:sp>
    </p:spTree>
    <p:extLst>
      <p:ext uri="{BB962C8B-B14F-4D97-AF65-F5344CB8AC3E}">
        <p14:creationId xmlns:p14="http://schemas.microsoft.com/office/powerpoint/2010/main" val="1016253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Chem 1B - Equilibrium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Equilibrium Equation – Example</a:t>
            </a:r>
          </a:p>
        </p:txBody>
      </p:sp>
      <p:sp>
        <p:nvSpPr>
          <p:cNvPr id="26627" name="Content Placeholder 4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/>
          <a:lstStyle/>
          <a:p>
            <a:r>
              <a:rPr lang="en-US" altLang="en-US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en-US" altLang="en-US" sz="2800" baseline="-25000" dirty="0" smtClean="0">
                <a:latin typeface="Tahoma" panose="020B0604030504040204" pitchFamily="34" charset="0"/>
                <a:cs typeface="Tahoma" panose="020B0604030504040204" pitchFamily="34" charset="0"/>
              </a:rPr>
              <a:t>2 </a:t>
            </a:r>
            <a:r>
              <a:rPr lang="en-US" altLang="en-US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(g) + O</a:t>
            </a:r>
            <a:r>
              <a:rPr lang="en-US" altLang="en-US" sz="2800" baseline="-25000" dirty="0" smtClean="0"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altLang="en-US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 (g) ↔ 2NO (g)</a:t>
            </a:r>
          </a:p>
          <a:p>
            <a:pPr>
              <a:buFontTx/>
              <a:buNone/>
            </a:pPr>
            <a:endParaRPr lang="en-US" altLang="en-US" sz="2800" dirty="0" smtClean="0"/>
          </a:p>
          <a:p>
            <a:pPr>
              <a:buFontTx/>
              <a:buNone/>
            </a:pPr>
            <a:r>
              <a:rPr lang="en-US" altLang="en-US" sz="2800" dirty="0" smtClean="0"/>
              <a:t>				or </a:t>
            </a:r>
          </a:p>
          <a:p>
            <a:pPr>
              <a:buFontTx/>
              <a:buNone/>
            </a:pPr>
            <a:endParaRPr lang="en-US" altLang="en-US" sz="2800" dirty="0" smtClean="0"/>
          </a:p>
          <a:p>
            <a:pPr>
              <a:buFontTx/>
              <a:buNone/>
            </a:pPr>
            <a:r>
              <a:rPr lang="en-US" altLang="en-US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At T = 25°C  K</a:t>
            </a:r>
            <a:r>
              <a:rPr lang="en-US" altLang="en-US" sz="2800" baseline="-25000" dirty="0" smtClean="0">
                <a:latin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altLang="en-US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 = K</a:t>
            </a:r>
            <a:r>
              <a:rPr lang="en-US" altLang="en-US" sz="2800" baseline="-25000" dirty="0" smtClean="0">
                <a:latin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en-US" altLang="en-US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 (in this case) = 4 x 10</a:t>
            </a:r>
            <a:r>
              <a:rPr lang="en-US" altLang="en-US" sz="2800" baseline="30000" dirty="0" smtClean="0">
                <a:latin typeface="Tahoma" panose="020B0604030504040204" pitchFamily="34" charset="0"/>
                <a:cs typeface="Tahoma" panose="020B0604030504040204" pitchFamily="34" charset="0"/>
              </a:rPr>
              <a:t>-31</a:t>
            </a:r>
          </a:p>
          <a:p>
            <a:pPr>
              <a:buFontTx/>
              <a:buNone/>
            </a:pPr>
            <a:r>
              <a:rPr lang="en-US" altLang="en-US" sz="2000" dirty="0" smtClean="0">
                <a:latin typeface="Tahoma" panose="020B0604030504040204" pitchFamily="34" charset="0"/>
                <a:cs typeface="Tahoma" panose="020B0604030504040204" pitchFamily="34" charset="0"/>
              </a:rPr>
              <a:t>Almost no </a:t>
            </a:r>
            <a:r>
              <a:rPr lang="en-US" altLang="en-US" sz="20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NO</a:t>
            </a:r>
            <a:r>
              <a:rPr lang="en-US" altLang="en-US" sz="2000" dirty="0" smtClean="0">
                <a:latin typeface="Tahoma" panose="020B0604030504040204" pitchFamily="34" charset="0"/>
                <a:cs typeface="Tahoma" panose="020B0604030504040204" pitchFamily="34" charset="0"/>
              </a:rPr>
              <a:t> will form in air: P</a:t>
            </a:r>
            <a:r>
              <a:rPr lang="en-US" altLang="en-US" sz="2000" baseline="-25000" dirty="0" smtClean="0">
                <a:latin typeface="Tahoma" panose="020B0604030504040204" pitchFamily="34" charset="0"/>
                <a:cs typeface="Tahoma" panose="020B0604030504040204" pitchFamily="34" charset="0"/>
              </a:rPr>
              <a:t>N2</a:t>
            </a:r>
            <a:r>
              <a:rPr lang="en-US" altLang="en-US" sz="2000" dirty="0" smtClean="0">
                <a:latin typeface="Tahoma" panose="020B0604030504040204" pitchFamily="34" charset="0"/>
                <a:cs typeface="Tahoma" panose="020B0604030504040204" pitchFamily="34" charset="0"/>
              </a:rPr>
              <a:t> = 0.8 </a:t>
            </a:r>
            <a:r>
              <a:rPr lang="en-US" altLang="en-US" sz="20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atm</a:t>
            </a:r>
            <a:r>
              <a:rPr lang="en-US" altLang="en-US" sz="2000" dirty="0" smtClean="0">
                <a:latin typeface="Tahoma" panose="020B0604030504040204" pitchFamily="34" charset="0"/>
                <a:cs typeface="Tahoma" panose="020B0604030504040204" pitchFamily="34" charset="0"/>
              </a:rPr>
              <a:t> , P</a:t>
            </a:r>
            <a:r>
              <a:rPr lang="en-US" altLang="en-US" sz="2000" baseline="-25000" dirty="0" smtClean="0">
                <a:latin typeface="Tahoma" panose="020B0604030504040204" pitchFamily="34" charset="0"/>
                <a:cs typeface="Tahoma" panose="020B0604030504040204" pitchFamily="34" charset="0"/>
              </a:rPr>
              <a:t>O2</a:t>
            </a:r>
            <a:r>
              <a:rPr lang="en-US" altLang="en-US" sz="2000" dirty="0" smtClean="0">
                <a:latin typeface="Tahoma" panose="020B0604030504040204" pitchFamily="34" charset="0"/>
                <a:cs typeface="Tahoma" panose="020B0604030504040204" pitchFamily="34" charset="0"/>
              </a:rPr>
              <a:t> = 0.2 </a:t>
            </a:r>
            <a:r>
              <a:rPr lang="en-US" altLang="en-US" sz="20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atm</a:t>
            </a:r>
            <a:r>
              <a:rPr lang="en-US" altLang="en-US" sz="2000" dirty="0" smtClean="0">
                <a:latin typeface="Tahoma" panose="020B0604030504040204" pitchFamily="34" charset="0"/>
                <a:cs typeface="Tahoma" panose="020B0604030504040204" pitchFamily="34" charset="0"/>
              </a:rPr>
              <a:t>; rearranging the above equation, P</a:t>
            </a:r>
            <a:r>
              <a:rPr lang="en-US" altLang="en-US" sz="2000" baseline="-25000" dirty="0" smtClean="0">
                <a:latin typeface="Tahoma" panose="020B0604030504040204" pitchFamily="34" charset="0"/>
                <a:cs typeface="Tahoma" panose="020B0604030504040204" pitchFamily="34" charset="0"/>
              </a:rPr>
              <a:t>NO</a:t>
            </a:r>
            <a:r>
              <a:rPr lang="en-US" altLang="en-US" sz="2000" dirty="0" smtClean="0">
                <a:latin typeface="Tahoma" panose="020B0604030504040204" pitchFamily="34" charset="0"/>
                <a:cs typeface="Tahoma" panose="020B0604030504040204" pitchFamily="34" charset="0"/>
              </a:rPr>
              <a:t> = [K</a:t>
            </a:r>
            <a:r>
              <a:rPr lang="en-US" altLang="en-US" sz="2000" baseline="-25000" dirty="0" smtClean="0">
                <a:latin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en-US" altLang="en-US" sz="2000" dirty="0" smtClean="0">
                <a:latin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en-US" altLang="en-US" sz="2000" baseline="-25000" dirty="0" smtClean="0">
                <a:latin typeface="Tahoma" panose="020B0604030504040204" pitchFamily="34" charset="0"/>
                <a:cs typeface="Tahoma" panose="020B0604030504040204" pitchFamily="34" charset="0"/>
              </a:rPr>
              <a:t>N2</a:t>
            </a:r>
            <a:r>
              <a:rPr lang="en-US" altLang="en-US" sz="2000" dirty="0" smtClean="0">
                <a:latin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en-US" altLang="en-US" sz="2000" baseline="-25000" dirty="0" smtClean="0">
                <a:latin typeface="Tahoma" panose="020B0604030504040204" pitchFamily="34" charset="0"/>
                <a:cs typeface="Tahoma" panose="020B0604030504040204" pitchFamily="34" charset="0"/>
              </a:rPr>
              <a:t>O2</a:t>
            </a:r>
            <a:r>
              <a:rPr lang="en-US" altLang="en-US" sz="2000" dirty="0" smtClean="0">
                <a:latin typeface="Tahoma" panose="020B0604030504040204" pitchFamily="34" charset="0"/>
                <a:cs typeface="Tahoma" panose="020B0604030504040204" pitchFamily="34" charset="0"/>
              </a:rPr>
              <a:t>]</a:t>
            </a:r>
            <a:r>
              <a:rPr lang="en-US" altLang="en-US" sz="2000" baseline="30000" dirty="0" smtClean="0">
                <a:latin typeface="Tahoma" panose="020B0604030504040204" pitchFamily="34" charset="0"/>
                <a:cs typeface="Tahoma" panose="020B0604030504040204" pitchFamily="34" charset="0"/>
              </a:rPr>
              <a:t>0.5</a:t>
            </a:r>
            <a:r>
              <a:rPr lang="en-US" altLang="en-US" sz="2000" dirty="0" smtClean="0">
                <a:latin typeface="Tahoma" panose="020B0604030504040204" pitchFamily="34" charset="0"/>
                <a:cs typeface="Tahoma" panose="020B0604030504040204" pitchFamily="34" charset="0"/>
              </a:rPr>
              <a:t> = 2 x 10</a:t>
            </a:r>
            <a:r>
              <a:rPr lang="en-US" altLang="en-US" sz="2000" baseline="30000" dirty="0" smtClean="0">
                <a:latin typeface="Tahoma" panose="020B0604030504040204" pitchFamily="34" charset="0"/>
                <a:cs typeface="Tahoma" panose="020B0604030504040204" pitchFamily="34" charset="0"/>
              </a:rPr>
              <a:t>-16</a:t>
            </a:r>
            <a:r>
              <a:rPr lang="en-US" altLang="en-US" sz="2000" dirty="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0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atm</a:t>
            </a:r>
            <a:endParaRPr lang="en-US" altLang="en-US" sz="20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Tx/>
              <a:buNone/>
            </a:pPr>
            <a:r>
              <a:rPr lang="en-US" altLang="en-US" sz="2000" dirty="0" smtClean="0">
                <a:latin typeface="Tahoma" panose="020B0604030504040204" pitchFamily="34" charset="0"/>
                <a:cs typeface="Tahoma" panose="020B0604030504040204" pitchFamily="34" charset="0"/>
              </a:rPr>
              <a:t>Equilibrium at room temp. is not realistic because kinetics is too slow (insufficient collision energy to break triple bond), so even less NO expected</a:t>
            </a:r>
          </a:p>
          <a:p>
            <a:pPr>
              <a:buFontTx/>
              <a:buNone/>
            </a:pPr>
            <a:r>
              <a:rPr lang="en-US" altLang="en-US" sz="2000" dirty="0" smtClean="0">
                <a:latin typeface="Tahoma" panose="020B0604030504040204" pitchFamily="34" charset="0"/>
                <a:cs typeface="Tahoma" panose="020B0604030504040204" pitchFamily="34" charset="0"/>
              </a:rPr>
              <a:t>At car engine temp., reactions are faster and K is much larger (even if &lt;1). This leads to significant NO formation.  Fuel rich conditions (low P</a:t>
            </a:r>
            <a:r>
              <a:rPr lang="en-US" altLang="en-US" sz="2000" baseline="-25000" dirty="0" smtClean="0">
                <a:latin typeface="Tahoma" panose="020B0604030504040204" pitchFamily="34" charset="0"/>
                <a:cs typeface="Tahoma" panose="020B0604030504040204" pitchFamily="34" charset="0"/>
              </a:rPr>
              <a:t>O2</a:t>
            </a:r>
            <a:r>
              <a:rPr lang="en-US" altLang="en-US" sz="2000" dirty="0" smtClean="0">
                <a:latin typeface="Tahoma" panose="020B0604030504040204" pitchFamily="34" charset="0"/>
                <a:cs typeface="Tahoma" panose="020B0604030504040204" pitchFamily="34" charset="0"/>
              </a:rPr>
              <a:t> ) can limit NO formation (reducing P</a:t>
            </a:r>
            <a:r>
              <a:rPr lang="en-US" altLang="en-US" sz="2000" baseline="-25000" dirty="0" smtClean="0">
                <a:latin typeface="Tahoma" panose="020B0604030504040204" pitchFamily="34" charset="0"/>
                <a:cs typeface="Tahoma" panose="020B0604030504040204" pitchFamily="34" charset="0"/>
              </a:rPr>
              <a:t>O2</a:t>
            </a:r>
            <a:r>
              <a:rPr lang="en-US" altLang="en-US" sz="2000" dirty="0" smtClean="0">
                <a:latin typeface="Tahoma" panose="020B0604030504040204" pitchFamily="34" charset="0"/>
                <a:cs typeface="Tahoma" panose="020B0604030504040204" pitchFamily="34" charset="0"/>
              </a:rPr>
              <a:t> reduces P</a:t>
            </a:r>
            <a:r>
              <a:rPr lang="en-US" altLang="en-US" sz="2000" baseline="-25000" dirty="0" smtClean="0">
                <a:latin typeface="Tahoma" panose="020B0604030504040204" pitchFamily="34" charset="0"/>
                <a:cs typeface="Tahoma" panose="020B0604030504040204" pitchFamily="34" charset="0"/>
              </a:rPr>
              <a:t>NO</a:t>
            </a:r>
            <a:r>
              <a:rPr lang="en-US" altLang="en-US" sz="2000" dirty="0" smtClean="0">
                <a:latin typeface="Tahoma" panose="020B0604030504040204" pitchFamily="34" charset="0"/>
                <a:cs typeface="Tahoma" panose="020B0604030504040204" pitchFamily="34" charset="0"/>
              </a:rPr>
              <a:t>).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533400" y="2362200"/>
          <a:ext cx="207327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8" name="Equation" r:id="rId4" imgW="914400" imgH="469800" progId="Equation.3">
                  <p:embed/>
                </p:oleObj>
              </mc:Choice>
              <mc:Fallback>
                <p:oleObj name="Equation" r:id="rId4" imgW="914400" imgH="469800" progId="Equation.3">
                  <p:embed/>
                  <p:pic>
                    <p:nvPicPr>
                      <p:cNvPr id="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62200"/>
                        <a:ext cx="2073275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7"/>
          <p:cNvGraphicFramePr>
            <a:graphicFrameLocks noChangeAspect="1"/>
          </p:cNvGraphicFramePr>
          <p:nvPr/>
        </p:nvGraphicFramePr>
        <p:xfrm>
          <a:off x="4953000" y="2362200"/>
          <a:ext cx="1646238" cy="110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9" name="Equation" r:id="rId6" imgW="812447" imgH="482391" progId="Equation.3">
                  <p:embed/>
                </p:oleObj>
              </mc:Choice>
              <mc:Fallback>
                <p:oleObj name="Equation" r:id="rId6" imgW="812447" imgH="482391" progId="Equation.3">
                  <p:embed/>
                  <p:pic>
                    <p:nvPicPr>
                      <p:cNvPr id="4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362200"/>
                        <a:ext cx="1646238" cy="1100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126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Chem 1B - Equilibrium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Equilibrium Equation – Questions I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If the following reaction is at equilibrium, which of the following statements is true:</a:t>
            </a:r>
          </a:p>
          <a:p>
            <a:pPr eaLnBrk="1" hangingPunct="1">
              <a:buFontTx/>
              <a:buNone/>
            </a:pPr>
            <a:r>
              <a:rPr lang="en-US" altLang="en-US" sz="2400" dirty="0" smtClean="0">
                <a:latin typeface="Tahoma" panose="020B0604030504040204" pitchFamily="34" charset="0"/>
              </a:rPr>
              <a:t>		2NO</a:t>
            </a:r>
            <a:r>
              <a:rPr lang="en-US" altLang="en-US" sz="24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400" dirty="0" smtClean="0">
                <a:latin typeface="Tahoma" panose="020B0604030504040204" pitchFamily="34" charset="0"/>
              </a:rPr>
              <a:t> (g)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↔</a:t>
            </a:r>
            <a:r>
              <a:rPr lang="en-US" altLang="en-US" sz="2400" dirty="0" smtClean="0">
                <a:latin typeface="Tahoma" panose="020B0604030504040204" pitchFamily="34" charset="0"/>
              </a:rPr>
              <a:t> N</a:t>
            </a:r>
            <a:r>
              <a:rPr lang="en-US" altLang="en-US" sz="24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400" dirty="0" smtClean="0">
                <a:latin typeface="Tahoma" panose="020B0604030504040204" pitchFamily="34" charset="0"/>
              </a:rPr>
              <a:t>O</a:t>
            </a:r>
            <a:r>
              <a:rPr lang="en-US" altLang="en-US" sz="2400" baseline="-25000" dirty="0" smtClean="0">
                <a:latin typeface="Tahoma" panose="020B0604030504040204" pitchFamily="34" charset="0"/>
              </a:rPr>
              <a:t>4</a:t>
            </a:r>
            <a:r>
              <a:rPr lang="en-US" altLang="en-US" sz="2400" dirty="0" smtClean="0">
                <a:latin typeface="Tahoma" panose="020B0604030504040204" pitchFamily="34" charset="0"/>
              </a:rPr>
              <a:t> (g)</a:t>
            </a:r>
          </a:p>
          <a:p>
            <a:pPr eaLnBrk="1" hangingPunct="1">
              <a:buFontTx/>
              <a:buNone/>
            </a:pPr>
            <a:r>
              <a:rPr lang="en-US" altLang="en-US" sz="2400" dirty="0" smtClean="0">
                <a:latin typeface="Tahoma" panose="020B0604030504040204" pitchFamily="34" charset="0"/>
              </a:rPr>
              <a:t>	a) the concentrations of reactants and products are equal</a:t>
            </a:r>
          </a:p>
          <a:p>
            <a:pPr eaLnBrk="1" hangingPunct="1">
              <a:buFontTx/>
              <a:buNone/>
            </a:pPr>
            <a:r>
              <a:rPr lang="en-US" altLang="en-US" sz="2400" dirty="0" smtClean="0">
                <a:latin typeface="Tahoma" panose="020B0604030504040204" pitchFamily="34" charset="0"/>
              </a:rPr>
              <a:t>	b) the rate of formation of N</a:t>
            </a:r>
            <a:r>
              <a:rPr lang="en-US" altLang="en-US" sz="24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400" dirty="0" smtClean="0">
                <a:latin typeface="Tahoma" panose="020B0604030504040204" pitchFamily="34" charset="0"/>
              </a:rPr>
              <a:t>O</a:t>
            </a:r>
            <a:r>
              <a:rPr lang="en-US" altLang="en-US" sz="2400" baseline="-25000" dirty="0" smtClean="0">
                <a:latin typeface="Tahoma" panose="020B0604030504040204" pitchFamily="34" charset="0"/>
              </a:rPr>
              <a:t>4</a:t>
            </a:r>
            <a:r>
              <a:rPr lang="en-US" altLang="en-US" sz="2400" dirty="0" smtClean="0">
                <a:latin typeface="Tahoma" panose="020B0604030504040204" pitchFamily="34" charset="0"/>
              </a:rPr>
              <a:t> (M/s) is equal to its loss (in M/s)</a:t>
            </a:r>
          </a:p>
          <a:p>
            <a:pPr eaLnBrk="1" hangingPunct="1">
              <a:buFontTx/>
              <a:buNone/>
            </a:pPr>
            <a:r>
              <a:rPr lang="en-US" altLang="en-US" sz="2400" dirty="0" smtClean="0">
                <a:latin typeface="Tahoma" panose="020B0604030504040204" pitchFamily="34" charset="0"/>
              </a:rPr>
              <a:t>	c) the rate of loss of NO</a:t>
            </a:r>
            <a:r>
              <a:rPr lang="en-US" altLang="en-US" sz="24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400" dirty="0" smtClean="0">
                <a:latin typeface="Tahoma" panose="020B0604030504040204" pitchFamily="34" charset="0"/>
              </a:rPr>
              <a:t> in forming N</a:t>
            </a:r>
            <a:r>
              <a:rPr lang="en-US" altLang="en-US" sz="24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400" dirty="0" smtClean="0">
                <a:latin typeface="Tahoma" panose="020B0604030504040204" pitchFamily="34" charset="0"/>
              </a:rPr>
              <a:t>O</a:t>
            </a:r>
            <a:r>
              <a:rPr lang="en-US" altLang="en-US" sz="2400" baseline="-25000" dirty="0" smtClean="0">
                <a:latin typeface="Tahoma" panose="020B0604030504040204" pitchFamily="34" charset="0"/>
              </a:rPr>
              <a:t>4</a:t>
            </a:r>
            <a:r>
              <a:rPr lang="en-US" altLang="en-US" sz="2400" dirty="0" smtClean="0">
                <a:latin typeface="Tahoma" panose="020B0604030504040204" pitchFamily="34" charset="0"/>
              </a:rPr>
              <a:t> is equal to the rate of loss of N</a:t>
            </a:r>
            <a:r>
              <a:rPr lang="en-US" altLang="en-US" sz="24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400" dirty="0" smtClean="0">
                <a:latin typeface="Tahoma" panose="020B0604030504040204" pitchFamily="34" charset="0"/>
              </a:rPr>
              <a:t>O</a:t>
            </a:r>
            <a:r>
              <a:rPr lang="en-US" altLang="en-US" sz="2400" baseline="-25000" dirty="0" smtClean="0">
                <a:latin typeface="Tahoma" panose="020B0604030504040204" pitchFamily="34" charset="0"/>
              </a:rPr>
              <a:t>4</a:t>
            </a:r>
            <a:r>
              <a:rPr lang="en-US" altLang="en-US" sz="2400" dirty="0" smtClean="0">
                <a:latin typeface="Tahoma" panose="020B0604030504040204" pitchFamily="34" charset="0"/>
              </a:rPr>
              <a:t> in forming NO</a:t>
            </a:r>
            <a:r>
              <a:rPr lang="en-US" altLang="en-US" sz="2400" baseline="-25000" dirty="0" smtClean="0">
                <a:latin typeface="Tahoma" panose="020B0604030504040204" pitchFamily="34" charset="0"/>
              </a:rPr>
              <a:t>2</a:t>
            </a:r>
            <a:endParaRPr lang="en-US" altLang="en-US" sz="2400" dirty="0" smtClean="0">
              <a:latin typeface="Tahoma" panose="020B060403050404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2400" dirty="0" smtClean="0">
                <a:latin typeface="Tahoma" panose="020B0604030504040204" pitchFamily="34" charset="0"/>
              </a:rPr>
              <a:t>	d) neither molecule is reacting at all as their concentrations are constant</a:t>
            </a:r>
          </a:p>
        </p:txBody>
      </p:sp>
    </p:spTree>
    <p:extLst>
      <p:ext uri="{BB962C8B-B14F-4D97-AF65-F5344CB8AC3E}">
        <p14:creationId xmlns:p14="http://schemas.microsoft.com/office/powerpoint/2010/main" val="787562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Chem 1B - Equilibrium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Equilibrium Equation – Questions II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latin typeface="Tahoma" panose="020B0604030504040204" pitchFamily="34" charset="0"/>
              </a:rPr>
              <a:t>For the following reactions, give an equilibrium equation: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latin typeface="Tahoma" panose="020B0604030504040204" pitchFamily="34" charset="0"/>
              </a:rPr>
              <a:t>	CH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4</a:t>
            </a:r>
            <a:r>
              <a:rPr lang="en-US" altLang="en-US" sz="2400" smtClean="0">
                <a:latin typeface="Tahoma" panose="020B0604030504040204" pitchFamily="34" charset="0"/>
              </a:rPr>
              <a:t>(g) + H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400" smtClean="0">
                <a:latin typeface="Tahoma" panose="020B0604030504040204" pitchFamily="34" charset="0"/>
              </a:rPr>
              <a:t>O(g) </a:t>
            </a:r>
            <a:r>
              <a:rPr lang="en-US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↔</a:t>
            </a:r>
            <a:r>
              <a:rPr lang="en-US" altLang="en-US" sz="2400" smtClean="0">
                <a:latin typeface="Tahoma" panose="020B0604030504040204" pitchFamily="34" charset="0"/>
              </a:rPr>
              <a:t> CO(g) + 3H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400" smtClean="0">
                <a:latin typeface="Tahoma" panose="020B0604030504040204" pitchFamily="34" charset="0"/>
              </a:rPr>
              <a:t>(g)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latin typeface="Tahoma" panose="020B0604030504040204" pitchFamily="34" charset="0"/>
              </a:rPr>
              <a:t>	H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400" smtClean="0">
                <a:latin typeface="Tahoma" panose="020B0604030504040204" pitchFamily="34" charset="0"/>
              </a:rPr>
              <a:t>(g) + I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400" smtClean="0">
                <a:latin typeface="Tahoma" panose="020B0604030504040204" pitchFamily="34" charset="0"/>
              </a:rPr>
              <a:t>(s) </a:t>
            </a:r>
            <a:r>
              <a:rPr lang="en-US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↔</a:t>
            </a:r>
            <a:r>
              <a:rPr lang="en-US" altLang="en-US" sz="2400" smtClean="0">
                <a:latin typeface="Tahoma" panose="020B0604030504040204" pitchFamily="34" charset="0"/>
              </a:rPr>
              <a:t> 2HI(g)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latin typeface="Tahoma" panose="020B0604030504040204" pitchFamily="34" charset="0"/>
              </a:rPr>
              <a:t>	S(s) + 3F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400" smtClean="0">
                <a:latin typeface="Tahoma" panose="020B0604030504040204" pitchFamily="34" charset="0"/>
              </a:rPr>
              <a:t>(g) </a:t>
            </a:r>
            <a:r>
              <a:rPr lang="en-US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↔</a:t>
            </a:r>
            <a:r>
              <a:rPr lang="en-US" altLang="en-US" sz="2400" smtClean="0">
                <a:latin typeface="Tahoma" panose="020B0604030504040204" pitchFamily="34" charset="0"/>
              </a:rPr>
              <a:t> SF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6</a:t>
            </a:r>
            <a:r>
              <a:rPr lang="en-US" altLang="en-US" sz="2400" smtClean="0">
                <a:latin typeface="Tahoma" panose="020B0604030504040204" pitchFamily="34" charset="0"/>
              </a:rPr>
              <a:t>(g)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latin typeface="Tahoma" panose="020B0604030504040204" pitchFamily="34" charset="0"/>
              </a:rPr>
              <a:t>	AgCl(s) + 2NH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3</a:t>
            </a:r>
            <a:r>
              <a:rPr lang="en-US" altLang="en-US" sz="2400" smtClean="0">
                <a:latin typeface="Tahoma" panose="020B0604030504040204" pitchFamily="34" charset="0"/>
              </a:rPr>
              <a:t>(aq) </a:t>
            </a:r>
            <a:r>
              <a:rPr lang="en-US" altLang="en-US" sz="2400" smtClean="0">
                <a:latin typeface="Tahoma" panose="020B0604030504040204" pitchFamily="34" charset="0"/>
                <a:cs typeface="Arial" panose="020B0604020202020204" pitchFamily="34" charset="0"/>
              </a:rPr>
              <a:t>↔ Ag(NH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3</a:t>
            </a:r>
            <a:r>
              <a:rPr lang="en-US" altLang="en-US" sz="2400" smtClean="0">
                <a:latin typeface="Tahoma" panose="020B0604030504040204" pitchFamily="34" charset="0"/>
                <a:cs typeface="Arial" panose="020B0604020202020204" pitchFamily="34" charset="0"/>
              </a:rPr>
              <a:t>)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400" baseline="30000" smtClean="0">
                <a:latin typeface="Tahoma" panose="020B0604030504040204" pitchFamily="34" charset="0"/>
              </a:rPr>
              <a:t>+</a:t>
            </a:r>
            <a:r>
              <a:rPr lang="en-US" altLang="en-US" sz="2400" smtClean="0">
                <a:latin typeface="Tahoma" panose="020B0604030504040204" pitchFamily="34" charset="0"/>
              </a:rPr>
              <a:t>(aq)</a:t>
            </a:r>
            <a:r>
              <a:rPr lang="en-US" altLang="en-US" sz="2400" smtClean="0">
                <a:latin typeface="Tahoma" panose="020B0604030504040204" pitchFamily="34" charset="0"/>
                <a:cs typeface="Arial" panose="020B0604020202020204" pitchFamily="34" charset="0"/>
              </a:rPr>
              <a:t> + Cl</a:t>
            </a:r>
            <a:r>
              <a:rPr lang="en-US" altLang="en-US" sz="2400" baseline="30000" smtClean="0">
                <a:latin typeface="Tahoma" panose="020B0604030504040204" pitchFamily="34" charset="0"/>
                <a:cs typeface="Arial" panose="020B0604020202020204" pitchFamily="34" charset="0"/>
              </a:rPr>
              <a:t>-</a:t>
            </a:r>
            <a:r>
              <a:rPr lang="en-US" altLang="en-US" sz="2400" smtClean="0">
                <a:latin typeface="Tahoma" panose="020B0604030504040204" pitchFamily="34" charset="0"/>
              </a:rPr>
              <a:t>(aq)</a:t>
            </a:r>
          </a:p>
          <a:p>
            <a:pPr eaLnBrk="1" hangingPunct="1"/>
            <a:r>
              <a:rPr lang="en-US" altLang="en-US" sz="2400" smtClean="0">
                <a:latin typeface="Tahoma" panose="020B0604030504040204" pitchFamily="34" charset="0"/>
              </a:rPr>
              <a:t>What are the units for the K value for the first reaction?</a:t>
            </a:r>
          </a:p>
          <a:p>
            <a:pPr eaLnBrk="1" hangingPunct="1"/>
            <a:r>
              <a:rPr lang="en-US" altLang="en-US" sz="2400" smtClean="0">
                <a:latin typeface="Tahoma" panose="020B0604030504040204" pitchFamily="34" charset="0"/>
              </a:rPr>
              <a:t>Given the reactions and K values, for which reaction is formation or products most likely?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latin typeface="Tahoma" panose="020B0604030504040204" pitchFamily="34" charset="0"/>
              </a:rPr>
              <a:t>	4Cu(s) + O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400" smtClean="0">
                <a:latin typeface="Tahoma" panose="020B0604030504040204" pitchFamily="34" charset="0"/>
              </a:rPr>
              <a:t>(g) </a:t>
            </a:r>
            <a:r>
              <a:rPr lang="en-US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↔</a:t>
            </a:r>
            <a:r>
              <a:rPr lang="en-US" altLang="en-US" sz="2400" smtClean="0">
                <a:latin typeface="Tahoma" panose="020B0604030504040204" pitchFamily="34" charset="0"/>
              </a:rPr>
              <a:t> 2Cu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400" smtClean="0">
                <a:latin typeface="Tahoma" panose="020B0604030504040204" pitchFamily="34" charset="0"/>
              </a:rPr>
              <a:t>O(s)		K = 3.9 x 10</a:t>
            </a:r>
            <a:r>
              <a:rPr lang="en-US" altLang="en-US" sz="2400" baseline="30000" smtClean="0">
                <a:latin typeface="Tahoma" panose="020B0604030504040204" pitchFamily="34" charset="0"/>
              </a:rPr>
              <a:t>25</a:t>
            </a:r>
            <a:endParaRPr lang="en-US" altLang="en-US" sz="2400" smtClean="0">
              <a:latin typeface="Tahoma" panose="020B060403050404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2400" smtClean="0">
                <a:latin typeface="Tahoma" panose="020B0604030504040204" pitchFamily="34" charset="0"/>
              </a:rPr>
              <a:t>	2Cu(s) + O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400" smtClean="0">
                <a:latin typeface="Tahoma" panose="020B0604030504040204" pitchFamily="34" charset="0"/>
              </a:rPr>
              <a:t>(g) </a:t>
            </a:r>
            <a:r>
              <a:rPr lang="en-US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↔</a:t>
            </a:r>
            <a:r>
              <a:rPr lang="en-US" altLang="en-US" sz="2400" smtClean="0">
                <a:latin typeface="Tahoma" panose="020B0604030504040204" pitchFamily="34" charset="0"/>
              </a:rPr>
              <a:t> 2CuO(s)		K = 1.8 x 10</a:t>
            </a:r>
            <a:r>
              <a:rPr lang="en-US" altLang="en-US" sz="2400" baseline="30000" smtClean="0">
                <a:latin typeface="Tahoma" panose="020B0604030504040204" pitchFamily="34" charset="0"/>
              </a:rPr>
              <a:t>22</a:t>
            </a:r>
            <a:endParaRPr lang="en-US" altLang="en-US" sz="2400" smtClean="0">
              <a:latin typeface="Tahoma" panose="020B060403050404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2400" smtClean="0">
                <a:latin typeface="Tahoma" panose="020B0604030504040204" pitchFamily="34" charset="0"/>
              </a:rPr>
              <a:t>	2Cu(s) + H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400" smtClean="0">
                <a:latin typeface="Tahoma" panose="020B0604030504040204" pitchFamily="34" charset="0"/>
              </a:rPr>
              <a:t>O(l) </a:t>
            </a:r>
            <a:r>
              <a:rPr lang="en-US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↔</a:t>
            </a:r>
            <a:r>
              <a:rPr lang="en-US" altLang="en-US" sz="2400" smtClean="0">
                <a:latin typeface="Tahoma" panose="020B0604030504040204" pitchFamily="34" charset="0"/>
              </a:rPr>
              <a:t> Cu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400" smtClean="0">
                <a:latin typeface="Tahoma" panose="020B0604030504040204" pitchFamily="34" charset="0"/>
              </a:rPr>
              <a:t>O(s) + H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400" smtClean="0">
                <a:latin typeface="Tahoma" panose="020B0604030504040204" pitchFamily="34" charset="0"/>
              </a:rPr>
              <a:t>(g) 	K = 1.0 x 10</a:t>
            </a:r>
            <a:r>
              <a:rPr lang="en-US" altLang="en-US" sz="2400" baseline="30000" smtClean="0">
                <a:latin typeface="Tahoma" panose="020B0604030504040204" pitchFamily="34" charset="0"/>
              </a:rPr>
              <a:t>-16</a:t>
            </a:r>
            <a:endParaRPr lang="en-US" altLang="en-US" sz="2400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96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Chem 1B - Equilibrium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2800" smtClean="0">
                <a:latin typeface="Tahoma" panose="020B0604030504040204" pitchFamily="34" charset="0"/>
              </a:rPr>
              <a:t>Equilibrium Equation – Manipulating Equations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This is similar to Hess’s Law (used to calculate </a:t>
            </a:r>
            <a:r>
              <a:rPr lang="en-US" altLang="en-US" sz="2800" smtClean="0">
                <a:latin typeface="Symbol" panose="05050102010706020507" pitchFamily="18" charset="2"/>
              </a:rPr>
              <a:t>D</a:t>
            </a:r>
            <a:r>
              <a:rPr lang="en-US" altLang="en-US" sz="2800" smtClean="0">
                <a:latin typeface="Tahoma" panose="020B0604030504040204" pitchFamily="34" charset="0"/>
              </a:rPr>
              <a:t>H for a reaction which can be made from combinations of other reactions)</a:t>
            </a:r>
          </a:p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Rules: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Flipping Directions</a:t>
            </a:r>
          </a:p>
          <a:p>
            <a:pPr lvl="2" eaLnBrk="1" hangingPunct="1"/>
            <a:r>
              <a:rPr lang="en-US" altLang="en-US" sz="2000" smtClean="0">
                <a:latin typeface="Tahoma" panose="020B0604030504040204" pitchFamily="34" charset="0"/>
              </a:rPr>
              <a:t>If for A </a:t>
            </a:r>
            <a:r>
              <a:rPr lang="en-US" altLang="en-US" sz="2000" smtClean="0">
                <a:latin typeface="Tahoma" panose="020B0604030504040204" pitchFamily="34" charset="0"/>
                <a:cs typeface="Arial" panose="020B0604020202020204" pitchFamily="34" charset="0"/>
              </a:rPr>
              <a:t>↔</a:t>
            </a:r>
            <a:r>
              <a:rPr lang="en-US" altLang="en-US" sz="2000" smtClean="0">
                <a:latin typeface="Tahoma" panose="020B0604030504040204" pitchFamily="34" charset="0"/>
              </a:rPr>
              <a:t> B, K = K</a:t>
            </a:r>
            <a:r>
              <a:rPr lang="en-US" altLang="en-US" sz="2000" baseline="-25000" smtClean="0">
                <a:latin typeface="Tahoma" panose="020B0604030504040204" pitchFamily="34" charset="0"/>
              </a:rPr>
              <a:t>1</a:t>
            </a:r>
            <a:r>
              <a:rPr lang="en-US" altLang="en-US" sz="2000" smtClean="0">
                <a:latin typeface="Tahoma" panose="020B0604030504040204" pitchFamily="34" charset="0"/>
              </a:rPr>
              <a:t>, then for B </a:t>
            </a:r>
            <a:r>
              <a:rPr lang="en-US" altLang="en-US" sz="2000" smtClean="0">
                <a:latin typeface="Tahoma" panose="020B0604030504040204" pitchFamily="34" charset="0"/>
                <a:cs typeface="Arial" panose="020B0604020202020204" pitchFamily="34" charset="0"/>
              </a:rPr>
              <a:t>↔</a:t>
            </a:r>
            <a:r>
              <a:rPr lang="en-US" altLang="en-US" sz="2000" smtClean="0">
                <a:latin typeface="Tahoma" panose="020B0604030504040204" pitchFamily="34" charset="0"/>
              </a:rPr>
              <a:t> A, K = 1/K</a:t>
            </a:r>
            <a:r>
              <a:rPr lang="en-US" altLang="en-US" sz="2000" baseline="-25000" smtClean="0">
                <a:latin typeface="Tahoma" panose="020B0604030504040204" pitchFamily="34" charset="0"/>
              </a:rPr>
              <a:t>1</a:t>
            </a:r>
            <a:endParaRPr lang="en-US" altLang="en-US" sz="2000" baseline="30000" smtClean="0">
              <a:latin typeface="Tahoma" panose="020B0604030504040204" pitchFamily="34" charset="0"/>
            </a:endParaRP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Multiplication</a:t>
            </a:r>
          </a:p>
          <a:p>
            <a:pPr lvl="2" eaLnBrk="1" hangingPunct="1"/>
            <a:r>
              <a:rPr lang="en-US" altLang="en-US" sz="2000" smtClean="0">
                <a:latin typeface="Tahoma" panose="020B0604030504040204" pitchFamily="34" charset="0"/>
              </a:rPr>
              <a:t>½N</a:t>
            </a:r>
            <a:r>
              <a:rPr lang="en-US" altLang="en-US" sz="20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000" smtClean="0">
                <a:latin typeface="Tahoma" panose="020B0604030504040204" pitchFamily="34" charset="0"/>
              </a:rPr>
              <a:t> (g) + ½O</a:t>
            </a:r>
            <a:r>
              <a:rPr lang="en-US" altLang="en-US" sz="20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000" smtClean="0">
                <a:latin typeface="Tahoma" panose="020B0604030504040204" pitchFamily="34" charset="0"/>
              </a:rPr>
              <a:t> (g) </a:t>
            </a:r>
            <a:r>
              <a:rPr lang="en-US" altLang="en-US" sz="2000" smtClean="0">
                <a:latin typeface="Tahoma" panose="020B0604030504040204" pitchFamily="34" charset="0"/>
                <a:cs typeface="Arial" panose="020B0604020202020204" pitchFamily="34" charset="0"/>
              </a:rPr>
              <a:t>↔ NO </a:t>
            </a:r>
            <a:r>
              <a:rPr lang="en-US" altLang="en-US" sz="2000" smtClean="0">
                <a:latin typeface="Tahoma" panose="020B0604030504040204" pitchFamily="34" charset="0"/>
              </a:rPr>
              <a:t>(g)    K = K</a:t>
            </a:r>
            <a:r>
              <a:rPr lang="en-US" altLang="en-US" sz="2000" baseline="-25000" smtClean="0">
                <a:latin typeface="Tahoma" panose="020B0604030504040204" pitchFamily="34" charset="0"/>
              </a:rPr>
              <a:t>1</a:t>
            </a:r>
            <a:endParaRPr lang="en-US" altLang="en-US" sz="2000" smtClean="0">
              <a:latin typeface="Tahoma" panose="020B0604030504040204" pitchFamily="34" charset="0"/>
            </a:endParaRPr>
          </a:p>
          <a:p>
            <a:pPr lvl="2" eaLnBrk="1" hangingPunct="1"/>
            <a:r>
              <a:rPr lang="en-US" altLang="en-US" sz="2000" smtClean="0">
                <a:latin typeface="Tahoma" panose="020B0604030504040204" pitchFamily="34" charset="0"/>
              </a:rPr>
              <a:t>N</a:t>
            </a:r>
            <a:r>
              <a:rPr lang="en-US" altLang="en-US" sz="20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000" smtClean="0">
                <a:latin typeface="Tahoma" panose="020B0604030504040204" pitchFamily="34" charset="0"/>
              </a:rPr>
              <a:t> (g) + O</a:t>
            </a:r>
            <a:r>
              <a:rPr lang="en-US" altLang="en-US" sz="20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000" smtClean="0">
                <a:latin typeface="Tahoma" panose="020B0604030504040204" pitchFamily="34" charset="0"/>
              </a:rPr>
              <a:t> (g) </a:t>
            </a:r>
            <a:r>
              <a:rPr lang="en-US" altLang="en-US" sz="2000" smtClean="0">
                <a:latin typeface="Tahoma" panose="020B0604030504040204" pitchFamily="34" charset="0"/>
                <a:cs typeface="Arial" panose="020B0604020202020204" pitchFamily="34" charset="0"/>
              </a:rPr>
              <a:t>↔ 2NO </a:t>
            </a:r>
            <a:r>
              <a:rPr lang="en-US" altLang="en-US" sz="2000" smtClean="0">
                <a:latin typeface="Tahoma" panose="020B0604030504040204" pitchFamily="34" charset="0"/>
              </a:rPr>
              <a:t>(g) = 2·RXN1, then K = K</a:t>
            </a:r>
            <a:r>
              <a:rPr lang="en-US" altLang="en-US" sz="2000" baseline="-25000" smtClean="0">
                <a:latin typeface="Tahoma" panose="020B0604030504040204" pitchFamily="34" charset="0"/>
              </a:rPr>
              <a:t>1</a:t>
            </a:r>
            <a:r>
              <a:rPr lang="en-US" altLang="en-US" sz="2000" baseline="30000" smtClean="0">
                <a:latin typeface="Tahoma" panose="020B0604030504040204" pitchFamily="34" charset="0"/>
              </a:rPr>
              <a:t>2</a:t>
            </a:r>
            <a:endParaRPr lang="en-US" altLang="en-US" sz="2000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553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Chem 1B - Equilibrium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2800" smtClean="0">
                <a:latin typeface="Tahoma" panose="020B0604030504040204" pitchFamily="34" charset="0"/>
              </a:rPr>
              <a:t>Equilibrium Equation – Manipulating Equations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Rules: - cont.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Adding Reactions:</a:t>
            </a:r>
          </a:p>
          <a:p>
            <a:pPr lvl="2" eaLnBrk="1" hangingPunct="1"/>
            <a:r>
              <a:rPr lang="en-US" altLang="en-US" sz="2000" dirty="0" smtClean="0">
                <a:latin typeface="Tahoma" panose="020B0604030504040204" pitchFamily="34" charset="0"/>
              </a:rPr>
              <a:t> N</a:t>
            </a:r>
            <a:r>
              <a:rPr lang="en-US" altLang="en-US" sz="20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000" dirty="0" smtClean="0">
                <a:latin typeface="Tahoma" panose="020B0604030504040204" pitchFamily="34" charset="0"/>
              </a:rPr>
              <a:t> (g) + O</a:t>
            </a:r>
            <a:r>
              <a:rPr lang="en-US" altLang="en-US" sz="20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000" dirty="0" smtClean="0">
                <a:latin typeface="Tahoma" panose="020B0604030504040204" pitchFamily="34" charset="0"/>
              </a:rPr>
              <a:t> (g) </a:t>
            </a:r>
            <a:r>
              <a:rPr lang="en-US" altLang="en-US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↔ 2NO (g)  K = K</a:t>
            </a:r>
            <a:r>
              <a:rPr lang="en-US" altLang="en-US" sz="2000" baseline="-25000" dirty="0" smtClean="0">
                <a:latin typeface="Tahoma" panose="020B0604030504040204" pitchFamily="34" charset="0"/>
              </a:rPr>
              <a:t>1</a:t>
            </a:r>
            <a:endParaRPr lang="en-US" altLang="en-US" sz="2000" dirty="0" smtClean="0"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lvl="2" eaLnBrk="1" hangingPunct="1"/>
            <a:r>
              <a:rPr lang="en-US" altLang="en-US" sz="2000" dirty="0" smtClean="0">
                <a:latin typeface="Tahoma" panose="020B0604030504040204" pitchFamily="34" charset="0"/>
              </a:rPr>
              <a:t> </a:t>
            </a:r>
            <a:r>
              <a:rPr lang="en-US" altLang="en-US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2NO</a:t>
            </a:r>
            <a:r>
              <a:rPr lang="en-US" altLang="en-US" sz="2000" dirty="0" smtClean="0">
                <a:latin typeface="Tahoma" panose="020B0604030504040204" pitchFamily="34" charset="0"/>
              </a:rPr>
              <a:t> (g) + O</a:t>
            </a:r>
            <a:r>
              <a:rPr lang="en-US" altLang="en-US" sz="20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000" dirty="0" smtClean="0">
                <a:latin typeface="Tahoma" panose="020B0604030504040204" pitchFamily="34" charset="0"/>
              </a:rPr>
              <a:t> (g) </a:t>
            </a:r>
            <a:r>
              <a:rPr lang="en-US" altLang="en-US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↔ 2NO</a:t>
            </a:r>
            <a:r>
              <a:rPr lang="en-US" altLang="en-US" sz="20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 (g)  K = K</a:t>
            </a:r>
            <a:r>
              <a:rPr lang="en-US" altLang="en-US" sz="2000" baseline="-25000" dirty="0" smtClean="0">
                <a:latin typeface="Tahoma" panose="020B0604030504040204" pitchFamily="34" charset="0"/>
              </a:rPr>
              <a:t>2</a:t>
            </a:r>
            <a:endParaRPr lang="en-US" altLang="en-US" sz="2000" dirty="0" smtClean="0"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lvl="2" eaLnBrk="1" hangingPunct="1"/>
            <a:r>
              <a:rPr lang="en-US" altLang="en-US" sz="2000" dirty="0" smtClean="0">
                <a:latin typeface="Tahoma" panose="020B0604030504040204" pitchFamily="34" charset="0"/>
              </a:rPr>
              <a:t> N</a:t>
            </a:r>
            <a:r>
              <a:rPr lang="en-US" altLang="en-US" sz="20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000" dirty="0" smtClean="0">
                <a:latin typeface="Tahoma" panose="020B0604030504040204" pitchFamily="34" charset="0"/>
              </a:rPr>
              <a:t> (g) + 2O</a:t>
            </a:r>
            <a:r>
              <a:rPr lang="en-US" altLang="en-US" sz="20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000" dirty="0" smtClean="0">
                <a:latin typeface="Tahoma" panose="020B0604030504040204" pitchFamily="34" charset="0"/>
              </a:rPr>
              <a:t> (g) </a:t>
            </a:r>
            <a:r>
              <a:rPr lang="en-US" altLang="en-US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↔ 2NO</a:t>
            </a:r>
            <a:r>
              <a:rPr lang="en-US" altLang="en-US" sz="20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 (g)  K = K</a:t>
            </a:r>
            <a:r>
              <a:rPr lang="en-US" altLang="en-US" sz="2000" baseline="-25000" dirty="0" smtClean="0">
                <a:latin typeface="Tahoma" panose="020B0604030504040204" pitchFamily="34" charset="0"/>
              </a:rPr>
              <a:t>3</a:t>
            </a:r>
            <a:endParaRPr lang="en-US" altLang="en-US" sz="2000" dirty="0" smtClean="0"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lvl="2" eaLnBrk="1" hangingPunct="1"/>
            <a:r>
              <a:rPr lang="en-US" altLang="en-US" sz="2000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Rxn</a:t>
            </a:r>
            <a:r>
              <a:rPr lang="en-US" altLang="en-US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 3 = </a:t>
            </a:r>
            <a:r>
              <a:rPr lang="en-US" altLang="en-US" sz="2000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rxn</a:t>
            </a:r>
            <a:r>
              <a:rPr lang="en-US" altLang="en-US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 1 + </a:t>
            </a:r>
            <a:r>
              <a:rPr lang="en-US" altLang="en-US" sz="2000" dirty="0" err="1" smtClean="0">
                <a:latin typeface="Tahoma" panose="020B0604030504040204" pitchFamily="34" charset="0"/>
                <a:cs typeface="Arial" panose="020B0604020202020204" pitchFamily="34" charset="0"/>
              </a:rPr>
              <a:t>rxn</a:t>
            </a:r>
            <a:r>
              <a:rPr lang="en-US" altLang="en-US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 2		 K</a:t>
            </a:r>
            <a:r>
              <a:rPr lang="en-US" altLang="en-US" sz="2000" baseline="-25000" dirty="0" smtClean="0">
                <a:latin typeface="Tahoma" panose="020B0604030504040204" pitchFamily="34" charset="0"/>
              </a:rPr>
              <a:t>3</a:t>
            </a:r>
            <a:r>
              <a:rPr lang="en-US" altLang="en-US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 = K</a:t>
            </a:r>
            <a:r>
              <a:rPr lang="en-US" altLang="en-US" sz="2000" baseline="-25000" dirty="0" smtClean="0">
                <a:latin typeface="Tahoma" panose="020B0604030504040204" pitchFamily="34" charset="0"/>
              </a:rPr>
              <a:t>1·</a:t>
            </a:r>
            <a:r>
              <a:rPr lang="en-US" altLang="en-US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K</a:t>
            </a:r>
            <a:r>
              <a:rPr lang="en-US" altLang="en-US" sz="2000" baseline="-25000" dirty="0" smtClean="0">
                <a:latin typeface="Tahoma" panose="020B0604030504040204" pitchFamily="34" charset="0"/>
              </a:rPr>
              <a:t>2</a:t>
            </a:r>
            <a:endParaRPr lang="en-US" altLang="en-US" sz="2000" dirty="0" smtClean="0"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Why is math different than Hess’s Law?</a:t>
            </a:r>
          </a:p>
          <a:p>
            <a:pPr lvl="2" eaLnBrk="1" hangingPunct="1"/>
            <a:r>
              <a:rPr lang="en-US" altLang="en-US" sz="2000" dirty="0" smtClean="0">
                <a:latin typeface="Tahoma" panose="020B0604030504040204" pitchFamily="34" charset="0"/>
              </a:rPr>
              <a:t>Covered in detail in Ch. 17, but short reason:</a:t>
            </a:r>
          </a:p>
          <a:p>
            <a:pPr lvl="2" eaLnBrk="1" hangingPunct="1"/>
            <a:r>
              <a:rPr lang="en-US" altLang="en-US" sz="2000" dirty="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000" dirty="0" smtClean="0">
                <a:latin typeface="Symbol" panose="05050102010706020507" pitchFamily="18" charset="2"/>
              </a:rPr>
              <a:t>D</a:t>
            </a:r>
            <a:r>
              <a:rPr lang="en-US" altLang="en-US" sz="2000" dirty="0" smtClean="0">
                <a:latin typeface="Tahoma" panose="020B0604030504040204" pitchFamily="34" charset="0"/>
              </a:rPr>
              <a:t>G (somewhat like </a:t>
            </a:r>
            <a:r>
              <a:rPr lang="en-US" altLang="en-US" sz="2000" dirty="0" smtClean="0">
                <a:latin typeface="Symbol" panose="05050102010706020507" pitchFamily="18" charset="2"/>
              </a:rPr>
              <a:t>D</a:t>
            </a:r>
            <a:r>
              <a:rPr lang="en-US" altLang="en-US" sz="2000" dirty="0" smtClean="0">
                <a:latin typeface="Tahoma" panose="020B0604030504040204" pitchFamily="34" charset="0"/>
              </a:rPr>
              <a:t>H) = -</a:t>
            </a:r>
            <a:r>
              <a:rPr lang="en-US" altLang="en-US" sz="2000" dirty="0" err="1" smtClean="0">
                <a:latin typeface="Tahoma" panose="020B0604030504040204" pitchFamily="34" charset="0"/>
              </a:rPr>
              <a:t>RTlnK</a:t>
            </a:r>
            <a:endParaRPr lang="en-US" altLang="en-US" sz="2000" dirty="0" smtClean="0">
              <a:latin typeface="Tahoma" panose="020B0604030504040204" pitchFamily="34" charset="0"/>
            </a:endParaRPr>
          </a:p>
          <a:p>
            <a:pPr lvl="2" eaLnBrk="1" hangingPunct="1"/>
            <a:r>
              <a:rPr lang="en-US" altLang="en-US" sz="2000" dirty="0" smtClean="0">
                <a:latin typeface="Tahoma" panose="020B0604030504040204" pitchFamily="34" charset="0"/>
              </a:rPr>
              <a:t>And from math we know ln(</a:t>
            </a:r>
            <a:r>
              <a:rPr lang="en-US" altLang="en-US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K</a:t>
            </a:r>
            <a:r>
              <a:rPr lang="en-US" altLang="en-US" sz="2000" baseline="-25000" dirty="0" smtClean="0">
                <a:latin typeface="Tahoma" panose="020B0604030504040204" pitchFamily="34" charset="0"/>
              </a:rPr>
              <a:t>1</a:t>
            </a:r>
            <a:r>
              <a:rPr lang="en-US" altLang="en-US" sz="2000" dirty="0" smtClean="0">
                <a:latin typeface="Tahoma" panose="020B0604030504040204" pitchFamily="34" charset="0"/>
              </a:rPr>
              <a:t>·</a:t>
            </a:r>
            <a:r>
              <a:rPr lang="en-US" altLang="en-US" sz="2000" dirty="0" smtClean="0">
                <a:latin typeface="Tahoma" panose="020B0604030504040204" pitchFamily="34" charset="0"/>
                <a:cs typeface="Arial" panose="020B0604020202020204" pitchFamily="34" charset="0"/>
              </a:rPr>
              <a:t>K</a:t>
            </a:r>
            <a:r>
              <a:rPr lang="en-US" altLang="en-US" sz="20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000" dirty="0" smtClean="0">
                <a:latin typeface="Tahoma" panose="020B0604030504040204" pitchFamily="34" charset="0"/>
              </a:rPr>
              <a:t>) = lnK</a:t>
            </a:r>
            <a:r>
              <a:rPr lang="en-US" altLang="en-US" sz="2000" baseline="-25000" dirty="0" smtClean="0">
                <a:latin typeface="Tahoma" panose="020B0604030504040204" pitchFamily="34" charset="0"/>
              </a:rPr>
              <a:t>1</a:t>
            </a:r>
            <a:r>
              <a:rPr lang="en-US" altLang="en-US" sz="2000" dirty="0" smtClean="0">
                <a:latin typeface="Tahoma" panose="020B0604030504040204" pitchFamily="34" charset="0"/>
              </a:rPr>
              <a:t> + lnK</a:t>
            </a:r>
            <a:r>
              <a:rPr lang="en-US" altLang="en-US" sz="2000" baseline="-25000" dirty="0" smtClean="0">
                <a:latin typeface="Tahoma" panose="020B0604030504040204" pitchFamily="34" charset="0"/>
              </a:rPr>
              <a:t>2</a:t>
            </a:r>
            <a:endParaRPr lang="en-US" altLang="en-US" sz="2000" dirty="0" smtClean="0">
              <a:latin typeface="Tahoma" panose="020B0604030504040204" pitchFamily="34" charset="0"/>
            </a:endParaRPr>
          </a:p>
          <a:p>
            <a:pPr lvl="2" eaLnBrk="1" hangingPunct="1"/>
            <a:r>
              <a:rPr lang="en-US" altLang="en-US" sz="2000" dirty="0" smtClean="0">
                <a:latin typeface="Tahoma" panose="020B0604030504040204" pitchFamily="34" charset="0"/>
              </a:rPr>
              <a:t>Thus addition in reaction becomes multiplication in K</a:t>
            </a:r>
          </a:p>
        </p:txBody>
      </p:sp>
    </p:spTree>
    <p:extLst>
      <p:ext uri="{BB962C8B-B14F-4D97-AF65-F5344CB8AC3E}">
        <p14:creationId xmlns:p14="http://schemas.microsoft.com/office/powerpoint/2010/main" val="2618054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Chem 1B - Equilibrium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2800" smtClean="0">
                <a:latin typeface="Tahoma" panose="020B0604030504040204" pitchFamily="34" charset="0"/>
              </a:rPr>
              <a:t>Equilibrium Equation – Manipulating Equations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defRPr/>
            </a:pPr>
            <a:r>
              <a:rPr lang="en-US" altLang="en-US" sz="2800" dirty="0" smtClean="0">
                <a:latin typeface="Tahoma" charset="0"/>
              </a:rPr>
              <a:t>Example Problem:</a:t>
            </a:r>
          </a:p>
          <a:p>
            <a:pPr marL="609600" indent="-609600">
              <a:buFontTx/>
              <a:buNone/>
              <a:defRPr/>
            </a:pPr>
            <a:r>
              <a:rPr lang="en-US" altLang="en-US" sz="2400" dirty="0" smtClean="0">
                <a:latin typeface="Tahoma" charset="0"/>
              </a:rPr>
              <a:t>If the following reactions have the given equilibrium constants:</a:t>
            </a:r>
          </a:p>
          <a:p>
            <a:pPr marL="609600" indent="-609600">
              <a:buFontTx/>
              <a:buAutoNum type="arabicParenR"/>
              <a:defRPr/>
            </a:pPr>
            <a:r>
              <a:rPr lang="en-US" altLang="en-US" sz="2400" dirty="0" smtClean="0">
                <a:latin typeface="Tahoma" charset="0"/>
              </a:rPr>
              <a:t>Ag</a:t>
            </a:r>
            <a:r>
              <a:rPr lang="en-US" altLang="en-US" sz="2400" baseline="30000" dirty="0" smtClean="0">
                <a:latin typeface="Tahoma" charset="0"/>
                <a:cs typeface="Arial" charset="0"/>
              </a:rPr>
              <a:t>+</a:t>
            </a:r>
            <a:r>
              <a:rPr lang="en-US" altLang="en-US" sz="2400" dirty="0" smtClean="0">
                <a:latin typeface="Tahoma" charset="0"/>
              </a:rPr>
              <a:t> + 2NH</a:t>
            </a:r>
            <a:r>
              <a:rPr lang="en-US" altLang="en-US" sz="2400" baseline="-25000" dirty="0" smtClean="0">
                <a:latin typeface="Tahoma" charset="0"/>
              </a:rPr>
              <a:t>3</a:t>
            </a:r>
            <a:r>
              <a:rPr lang="en-US" altLang="en-US" sz="2400" dirty="0" smtClean="0">
                <a:latin typeface="Tahoma" charset="0"/>
              </a:rPr>
              <a:t>(</a:t>
            </a:r>
            <a:r>
              <a:rPr lang="en-US" altLang="en-US" sz="2400" dirty="0" err="1" smtClean="0">
                <a:latin typeface="Tahoma" charset="0"/>
              </a:rPr>
              <a:t>aq</a:t>
            </a:r>
            <a:r>
              <a:rPr lang="en-US" altLang="en-US" sz="2400" dirty="0" smtClean="0">
                <a:latin typeface="Tahoma" charset="0"/>
              </a:rPr>
              <a:t>) </a:t>
            </a:r>
            <a:r>
              <a:rPr lang="en-US" altLang="en-US" sz="2400" dirty="0" smtClean="0">
                <a:latin typeface="Tahoma" charset="0"/>
                <a:cs typeface="Arial" charset="0"/>
              </a:rPr>
              <a:t>↔ Ag(NH</a:t>
            </a:r>
            <a:r>
              <a:rPr lang="en-US" altLang="en-US" sz="2400" baseline="-25000" dirty="0" smtClean="0">
                <a:latin typeface="Tahoma" charset="0"/>
              </a:rPr>
              <a:t>3</a:t>
            </a:r>
            <a:r>
              <a:rPr lang="en-US" altLang="en-US" sz="2400" dirty="0" smtClean="0">
                <a:latin typeface="Tahoma" charset="0"/>
                <a:cs typeface="Arial" charset="0"/>
              </a:rPr>
              <a:t>)</a:t>
            </a:r>
            <a:r>
              <a:rPr lang="en-US" altLang="en-US" sz="2400" baseline="-25000" dirty="0" smtClean="0">
                <a:latin typeface="Tahoma" charset="0"/>
              </a:rPr>
              <a:t>2</a:t>
            </a:r>
            <a:r>
              <a:rPr lang="en-US" altLang="en-US" sz="2400" baseline="30000" dirty="0" smtClean="0">
                <a:latin typeface="Tahoma" charset="0"/>
              </a:rPr>
              <a:t>+</a:t>
            </a:r>
            <a:r>
              <a:rPr lang="en-US" altLang="en-US" sz="2400" dirty="0" smtClean="0">
                <a:latin typeface="Tahoma" charset="0"/>
                <a:cs typeface="Arial" charset="0"/>
              </a:rPr>
              <a:t>       K = 1.70 x 10</a:t>
            </a:r>
            <a:r>
              <a:rPr lang="en-US" altLang="en-US" sz="2400" baseline="30000" dirty="0" smtClean="0">
                <a:latin typeface="Tahoma" charset="0"/>
                <a:cs typeface="Arial" charset="0"/>
              </a:rPr>
              <a:t>7</a:t>
            </a:r>
          </a:p>
          <a:p>
            <a:pPr marL="609600" indent="-609600" eaLnBrk="1" hangingPunct="1">
              <a:spcBef>
                <a:spcPct val="0"/>
              </a:spcBef>
              <a:buFontTx/>
              <a:buAutoNum type="arabicParenR" startAt="2"/>
              <a:defRPr/>
            </a:pPr>
            <a:r>
              <a:rPr lang="en-US" altLang="en-US" sz="2400" dirty="0" smtClean="0">
                <a:latin typeface="Tahoma" charset="0"/>
              </a:rPr>
              <a:t>NH</a:t>
            </a:r>
            <a:r>
              <a:rPr lang="en-US" altLang="en-US" sz="2400" baseline="-25000" dirty="0" smtClean="0">
                <a:latin typeface="Tahoma" charset="0"/>
              </a:rPr>
              <a:t>3</a:t>
            </a:r>
            <a:r>
              <a:rPr lang="en-US" altLang="en-US" sz="2400" dirty="0" smtClean="0">
                <a:latin typeface="Tahoma" charset="0"/>
              </a:rPr>
              <a:t>(</a:t>
            </a:r>
            <a:r>
              <a:rPr lang="en-US" altLang="en-US" sz="2400" dirty="0" err="1" smtClean="0">
                <a:latin typeface="Tahoma" charset="0"/>
              </a:rPr>
              <a:t>aq</a:t>
            </a:r>
            <a:r>
              <a:rPr lang="en-US" altLang="en-US" sz="2400" dirty="0" smtClean="0">
                <a:latin typeface="Tahoma" charset="0"/>
              </a:rPr>
              <a:t>) + H</a:t>
            </a:r>
            <a:r>
              <a:rPr lang="en-US" altLang="en-US" sz="2400" baseline="-25000" dirty="0" smtClean="0">
                <a:latin typeface="Tahoma" charset="0"/>
              </a:rPr>
              <a:t>2</a:t>
            </a:r>
            <a:r>
              <a:rPr lang="en-US" altLang="en-US" sz="2400" dirty="0" smtClean="0">
                <a:latin typeface="Tahoma" charset="0"/>
              </a:rPr>
              <a:t>O(l) </a:t>
            </a:r>
            <a:r>
              <a:rPr lang="en-US" altLang="en-US" sz="2400" dirty="0" smtClean="0">
                <a:latin typeface="Tahoma" charset="0"/>
                <a:cs typeface="Arial" charset="0"/>
              </a:rPr>
              <a:t>↔ </a:t>
            </a:r>
            <a:r>
              <a:rPr lang="en-US" altLang="en-US" sz="2400" dirty="0" smtClean="0">
                <a:latin typeface="Tahoma" charset="0"/>
              </a:rPr>
              <a:t>NH</a:t>
            </a:r>
            <a:r>
              <a:rPr lang="en-US" altLang="en-US" sz="2400" baseline="-25000" dirty="0" smtClean="0">
                <a:latin typeface="Tahoma" charset="0"/>
              </a:rPr>
              <a:t>4</a:t>
            </a:r>
            <a:r>
              <a:rPr lang="en-US" altLang="en-US" sz="2400" baseline="30000" dirty="0" smtClean="0">
                <a:latin typeface="Tahoma" charset="0"/>
              </a:rPr>
              <a:t>+ </a:t>
            </a:r>
            <a:r>
              <a:rPr lang="en-US" altLang="en-US" sz="2400" dirty="0" smtClean="0">
                <a:latin typeface="Tahoma" charset="0"/>
              </a:rPr>
              <a:t>+ OH</a:t>
            </a:r>
            <a:r>
              <a:rPr lang="en-US" altLang="en-US" sz="2400" baseline="30000" dirty="0" smtClean="0">
                <a:latin typeface="Tahoma" charset="0"/>
              </a:rPr>
              <a:t>-</a:t>
            </a:r>
            <a:r>
              <a:rPr lang="en-US" altLang="en-US" sz="2400" dirty="0" smtClean="0">
                <a:latin typeface="Tahoma" charset="0"/>
              </a:rPr>
              <a:t>    </a:t>
            </a:r>
            <a:r>
              <a:rPr lang="en-US" altLang="en-US" sz="2400" dirty="0" smtClean="0">
                <a:latin typeface="Tahoma" charset="0"/>
                <a:cs typeface="Arial" charset="0"/>
              </a:rPr>
              <a:t>K = 1.76 x 10</a:t>
            </a:r>
            <a:r>
              <a:rPr lang="en-US" altLang="en-US" sz="2400" baseline="30000" dirty="0" smtClean="0">
                <a:latin typeface="Tahoma" charset="0"/>
                <a:cs typeface="Arial" charset="0"/>
              </a:rPr>
              <a:t>-5</a:t>
            </a:r>
            <a:endParaRPr lang="en-US" altLang="en-US" sz="2400" dirty="0" smtClean="0">
              <a:latin typeface="Tahoma" charset="0"/>
            </a:endParaRPr>
          </a:p>
          <a:p>
            <a:pPr marL="609600" indent="-609600" eaLnBrk="1" hangingPunct="1">
              <a:spcBef>
                <a:spcPct val="0"/>
              </a:spcBef>
              <a:buFontTx/>
              <a:buAutoNum type="arabicParenR" startAt="2"/>
              <a:defRPr/>
            </a:pPr>
            <a:r>
              <a:rPr lang="en-US" altLang="en-US" sz="2400" dirty="0" smtClean="0">
                <a:latin typeface="Tahoma" charset="0"/>
              </a:rPr>
              <a:t>H</a:t>
            </a:r>
            <a:r>
              <a:rPr lang="en-US" altLang="en-US" sz="2400" baseline="-25000" dirty="0" smtClean="0">
                <a:latin typeface="Tahoma" charset="0"/>
              </a:rPr>
              <a:t>2</a:t>
            </a:r>
            <a:r>
              <a:rPr lang="en-US" altLang="en-US" sz="2400" dirty="0" smtClean="0">
                <a:latin typeface="Tahoma" charset="0"/>
              </a:rPr>
              <a:t>O(l) </a:t>
            </a:r>
            <a:r>
              <a:rPr lang="en-US" altLang="en-US" sz="2400" dirty="0" smtClean="0">
                <a:latin typeface="Tahoma" charset="0"/>
                <a:cs typeface="Arial" charset="0"/>
              </a:rPr>
              <a:t>↔ H</a:t>
            </a:r>
            <a:r>
              <a:rPr lang="en-US" altLang="en-US" sz="2400" baseline="30000" dirty="0" smtClean="0">
                <a:latin typeface="Tahoma" charset="0"/>
                <a:cs typeface="Arial" charset="0"/>
              </a:rPr>
              <a:t>+</a:t>
            </a:r>
            <a:r>
              <a:rPr lang="en-US" altLang="en-US" sz="2400" dirty="0" smtClean="0">
                <a:latin typeface="Tahoma" charset="0"/>
                <a:cs typeface="Arial" charset="0"/>
              </a:rPr>
              <a:t> + </a:t>
            </a:r>
            <a:r>
              <a:rPr lang="en-US" altLang="en-US" sz="2400" dirty="0" smtClean="0">
                <a:latin typeface="Tahoma" charset="0"/>
              </a:rPr>
              <a:t>OH</a:t>
            </a:r>
            <a:r>
              <a:rPr lang="en-US" altLang="en-US" sz="2400" baseline="30000" dirty="0" smtClean="0">
                <a:latin typeface="Tahoma" charset="0"/>
              </a:rPr>
              <a:t>-</a:t>
            </a:r>
            <a:r>
              <a:rPr lang="en-US" altLang="en-US" sz="2400" dirty="0" smtClean="0">
                <a:latin typeface="Tahoma" charset="0"/>
              </a:rPr>
              <a:t>                      </a:t>
            </a:r>
            <a:r>
              <a:rPr lang="en-US" altLang="en-US" sz="2400" dirty="0" smtClean="0">
                <a:latin typeface="Tahoma" charset="0"/>
                <a:cs typeface="Arial" charset="0"/>
              </a:rPr>
              <a:t>K = 1.0 x 10</a:t>
            </a:r>
            <a:r>
              <a:rPr lang="en-US" altLang="en-US" sz="2400" baseline="30000" dirty="0" smtClean="0">
                <a:latin typeface="Tahoma" charset="0"/>
                <a:cs typeface="Arial" charset="0"/>
              </a:rPr>
              <a:t>-14</a:t>
            </a:r>
            <a:endParaRPr lang="en-US" altLang="en-US" sz="2400" dirty="0" smtClean="0">
              <a:latin typeface="Tahoma" charset="0"/>
            </a:endParaRPr>
          </a:p>
          <a:p>
            <a:pPr marL="609600" indent="-609600" eaLnBrk="1" hangingPunct="1">
              <a:spcBef>
                <a:spcPct val="0"/>
              </a:spcBef>
              <a:buFontTx/>
              <a:buNone/>
              <a:defRPr/>
            </a:pPr>
            <a:endParaRPr lang="en-US" altLang="en-US" sz="2400" dirty="0" smtClean="0">
              <a:latin typeface="Tahoma" charset="0"/>
            </a:endParaRPr>
          </a:p>
          <a:p>
            <a:pPr marL="609600" indent="-609600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dirty="0" smtClean="0">
                <a:latin typeface="Tahoma" charset="0"/>
              </a:rPr>
              <a:t>Determine the equilibrium constant for the following reaction:</a:t>
            </a:r>
          </a:p>
          <a:p>
            <a:pPr marL="609600" indent="-609600">
              <a:buFontTx/>
              <a:buNone/>
              <a:defRPr/>
            </a:pPr>
            <a:r>
              <a:rPr lang="en-US" altLang="en-US" sz="2400" dirty="0" smtClean="0">
                <a:latin typeface="Tahoma" charset="0"/>
                <a:cs typeface="Arial" charset="0"/>
              </a:rPr>
              <a:t>Ag(NH</a:t>
            </a:r>
            <a:r>
              <a:rPr lang="en-US" altLang="en-US" sz="2400" baseline="-25000" dirty="0" smtClean="0">
                <a:latin typeface="Tahoma" charset="0"/>
              </a:rPr>
              <a:t>3</a:t>
            </a:r>
            <a:r>
              <a:rPr lang="en-US" altLang="en-US" sz="2400" dirty="0" smtClean="0">
                <a:latin typeface="Tahoma" charset="0"/>
                <a:cs typeface="Arial" charset="0"/>
              </a:rPr>
              <a:t>)</a:t>
            </a:r>
            <a:r>
              <a:rPr lang="en-US" altLang="en-US" sz="2400" baseline="-25000" dirty="0" smtClean="0">
                <a:latin typeface="Tahoma" charset="0"/>
              </a:rPr>
              <a:t>2</a:t>
            </a:r>
            <a:r>
              <a:rPr lang="en-US" altLang="en-US" sz="2400" baseline="30000" dirty="0" smtClean="0">
                <a:latin typeface="Tahoma" charset="0"/>
              </a:rPr>
              <a:t>+</a:t>
            </a:r>
            <a:r>
              <a:rPr lang="en-US" altLang="en-US" sz="2400" dirty="0" smtClean="0">
                <a:latin typeface="Tahoma" charset="0"/>
                <a:cs typeface="Arial" charset="0"/>
              </a:rPr>
              <a:t> </a:t>
            </a:r>
            <a:r>
              <a:rPr lang="en-US" altLang="en-US" sz="2400" dirty="0" smtClean="0">
                <a:latin typeface="Tahoma" charset="0"/>
              </a:rPr>
              <a:t>+ 2H</a:t>
            </a:r>
            <a:r>
              <a:rPr lang="en-US" altLang="en-US" sz="2400" baseline="30000" dirty="0" smtClean="0">
                <a:latin typeface="Tahoma" charset="0"/>
                <a:cs typeface="Arial" charset="0"/>
              </a:rPr>
              <a:t>+</a:t>
            </a:r>
            <a:r>
              <a:rPr lang="en-US" altLang="en-US" sz="2400" dirty="0" smtClean="0">
                <a:latin typeface="Tahoma" charset="0"/>
              </a:rPr>
              <a:t> </a:t>
            </a:r>
            <a:r>
              <a:rPr lang="en-US" altLang="en-US" sz="2400" dirty="0" smtClean="0">
                <a:latin typeface="Tahoma" charset="0"/>
                <a:cs typeface="Arial" charset="0"/>
              </a:rPr>
              <a:t>↔ Ag</a:t>
            </a:r>
            <a:r>
              <a:rPr lang="en-US" altLang="en-US" sz="2400" baseline="30000" dirty="0" smtClean="0">
                <a:latin typeface="Tahoma" charset="0"/>
                <a:cs typeface="Arial" charset="0"/>
              </a:rPr>
              <a:t>+</a:t>
            </a:r>
            <a:r>
              <a:rPr lang="en-US" altLang="en-US" sz="2400" dirty="0" smtClean="0">
                <a:latin typeface="Tahoma" charset="0"/>
                <a:cs typeface="Arial" charset="0"/>
              </a:rPr>
              <a:t> + 2</a:t>
            </a:r>
            <a:r>
              <a:rPr lang="en-US" altLang="en-US" sz="2400" dirty="0" smtClean="0">
                <a:latin typeface="Tahoma" charset="0"/>
              </a:rPr>
              <a:t>NH</a:t>
            </a:r>
            <a:r>
              <a:rPr lang="en-US" altLang="en-US" sz="2400" baseline="-25000" dirty="0" smtClean="0">
                <a:latin typeface="Tahoma" charset="0"/>
              </a:rPr>
              <a:t>4</a:t>
            </a:r>
            <a:r>
              <a:rPr lang="en-US" altLang="en-US" sz="2400" baseline="30000" dirty="0" smtClean="0">
                <a:latin typeface="Tahoma" charset="0"/>
              </a:rPr>
              <a:t>+</a:t>
            </a:r>
            <a:r>
              <a:rPr lang="en-US" altLang="en-US" sz="2800" baseline="30000" dirty="0" smtClean="0">
                <a:latin typeface="Tahoma" charset="0"/>
              </a:rPr>
              <a:t> </a:t>
            </a:r>
          </a:p>
          <a:p>
            <a:pPr eaLnBrk="1" hangingPunct="1">
              <a:buFontTx/>
              <a:buNone/>
              <a:defRPr/>
            </a:pPr>
            <a:endParaRPr lang="en-US" altLang="en-US" sz="2800" dirty="0" smtClean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919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342900" indent="-342900" eaLnBrk="1" hangingPunct="1"/>
            <a:r>
              <a:rPr lang="en-US" altLang="en-US" smtClean="0">
                <a:latin typeface="Tahoma" panose="020B0604030504040204" pitchFamily="34" charset="0"/>
              </a:rPr>
              <a:t>Chem 1B - Equilibrium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Equilibrium Constants – K</a:t>
            </a:r>
            <a:r>
              <a:rPr lang="en-US" altLang="en-US" sz="3200" baseline="-25000" smtClean="0">
                <a:latin typeface="Tahoma" panose="020B0604030504040204" pitchFamily="34" charset="0"/>
              </a:rPr>
              <a:t>P</a:t>
            </a:r>
            <a:r>
              <a:rPr lang="en-US" altLang="en-US" sz="3200" smtClean="0">
                <a:latin typeface="Tahoma" panose="020B0604030504040204" pitchFamily="34" charset="0"/>
              </a:rPr>
              <a:t> vs. K</a:t>
            </a:r>
            <a:r>
              <a:rPr lang="en-US" altLang="en-US" sz="3200" baseline="-25000" smtClean="0">
                <a:latin typeface="Tahoma" panose="020B0604030504040204" pitchFamily="34" charset="0"/>
              </a:rPr>
              <a:t>C</a:t>
            </a: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marL="609600" indent="-609600">
              <a:defRPr/>
            </a:pPr>
            <a:r>
              <a:rPr lang="en-US" altLang="en-US" sz="2800" dirty="0" smtClean="0">
                <a:latin typeface="Tahoma" charset="0"/>
              </a:rPr>
              <a:t>Are K</a:t>
            </a:r>
            <a:r>
              <a:rPr lang="en-US" altLang="en-US" sz="2800" baseline="-25000" dirty="0" smtClean="0">
                <a:latin typeface="Tahoma" charset="0"/>
              </a:rPr>
              <a:t>P</a:t>
            </a:r>
            <a:r>
              <a:rPr lang="en-US" altLang="en-US" sz="2800" dirty="0" smtClean="0">
                <a:latin typeface="Tahoma" charset="0"/>
              </a:rPr>
              <a:t> and K</a:t>
            </a:r>
            <a:r>
              <a:rPr lang="en-US" altLang="en-US" sz="2800" baseline="-25000" dirty="0" smtClean="0">
                <a:latin typeface="Tahoma" charset="0"/>
              </a:rPr>
              <a:t>P</a:t>
            </a:r>
            <a:r>
              <a:rPr lang="en-US" altLang="en-US" sz="2800" dirty="0" smtClean="0">
                <a:latin typeface="Tahoma" charset="0"/>
              </a:rPr>
              <a:t> the same?  If not how are they related?</a:t>
            </a:r>
          </a:p>
          <a:p>
            <a:pPr marL="609600" indent="-609600">
              <a:defRPr/>
            </a:pPr>
            <a:r>
              <a:rPr lang="en-US" altLang="en-US" sz="2800" dirty="0" smtClean="0">
                <a:latin typeface="Tahoma" charset="0"/>
              </a:rPr>
              <a:t>Q1 – No (except for some reactions)</a:t>
            </a:r>
          </a:p>
          <a:p>
            <a:pPr marL="609600" indent="-609600">
              <a:defRPr/>
            </a:pPr>
            <a:r>
              <a:rPr lang="en-US" altLang="en-US" sz="2800" dirty="0" smtClean="0">
                <a:latin typeface="Tahoma" charset="0"/>
              </a:rPr>
              <a:t>Q2 – How is P related to C?</a:t>
            </a:r>
          </a:p>
          <a:p>
            <a:pPr marL="0" indent="0">
              <a:buFontTx/>
              <a:buNone/>
              <a:defRPr/>
            </a:pPr>
            <a:r>
              <a:rPr lang="en-US" altLang="en-US" sz="2400" dirty="0" smtClean="0">
                <a:latin typeface="Tahoma" charset="0"/>
              </a:rPr>
              <a:t>Ideal gas law: PV = </a:t>
            </a:r>
            <a:r>
              <a:rPr lang="en-US" altLang="en-US" sz="2400" dirty="0" err="1" smtClean="0">
                <a:latin typeface="Tahoma" charset="0"/>
              </a:rPr>
              <a:t>nRT</a:t>
            </a:r>
            <a:endParaRPr lang="en-US" altLang="en-US" sz="2400" dirty="0" smtClean="0">
              <a:latin typeface="Tahoma" charset="0"/>
            </a:endParaRPr>
          </a:p>
          <a:p>
            <a:pPr marL="0" indent="0">
              <a:buFontTx/>
              <a:buNone/>
              <a:defRPr/>
            </a:pPr>
            <a:r>
              <a:rPr lang="en-US" altLang="en-US" sz="2400" dirty="0" smtClean="0">
                <a:latin typeface="Tahoma" charset="0"/>
              </a:rPr>
              <a:t>And we know [] is moles gas/volume = n/V</a:t>
            </a:r>
          </a:p>
          <a:p>
            <a:pPr marL="0" indent="0">
              <a:buFontTx/>
              <a:buNone/>
              <a:defRPr/>
            </a:pPr>
            <a:r>
              <a:rPr lang="en-US" altLang="en-US" sz="2400" dirty="0" smtClean="0">
                <a:latin typeface="Tahoma" charset="0"/>
              </a:rPr>
              <a:t>We can rearrange the ideal gas law to: P = (n/V)RT = []RT</a:t>
            </a:r>
          </a:p>
        </p:txBody>
      </p:sp>
    </p:spTree>
    <p:extLst>
      <p:ext uri="{BB962C8B-B14F-4D97-AF65-F5344CB8AC3E}">
        <p14:creationId xmlns:p14="http://schemas.microsoft.com/office/powerpoint/2010/main" val="4044774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342900" indent="-342900" eaLnBrk="1" hangingPunct="1"/>
            <a:r>
              <a:rPr lang="en-US" altLang="en-US" smtClean="0">
                <a:latin typeface="Tahoma" panose="020B0604030504040204" pitchFamily="34" charset="0"/>
              </a:rPr>
              <a:t>Chem 1B - Equilibrium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Equilibrium Constants – K</a:t>
            </a:r>
            <a:r>
              <a:rPr lang="en-US" altLang="en-US" sz="3200" baseline="-25000" smtClean="0">
                <a:latin typeface="Tahoma" panose="020B0604030504040204" pitchFamily="34" charset="0"/>
              </a:rPr>
              <a:t>P</a:t>
            </a:r>
            <a:r>
              <a:rPr lang="en-US" altLang="en-US" sz="3200" smtClean="0">
                <a:latin typeface="Tahoma" panose="020B0604030504040204" pitchFamily="34" charset="0"/>
              </a:rPr>
              <a:t> vs. K</a:t>
            </a:r>
            <a:r>
              <a:rPr lang="en-US" altLang="en-US" sz="3200" baseline="-25000" smtClean="0">
                <a:latin typeface="Tahoma" panose="020B0604030504040204" pitchFamily="34" charset="0"/>
              </a:rPr>
              <a:t>C</a:t>
            </a: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marL="457200" indent="-457200">
              <a:defRPr/>
            </a:pPr>
            <a:r>
              <a:rPr lang="en-US" altLang="en-US" sz="2400" dirty="0" smtClean="0">
                <a:latin typeface="Tahoma" charset="0"/>
              </a:rPr>
              <a:t>Example: 2NO</a:t>
            </a:r>
            <a:r>
              <a:rPr lang="en-US" altLang="en-US" sz="2400" baseline="-25000" dirty="0" smtClean="0">
                <a:latin typeface="Tahoma" charset="0"/>
              </a:rPr>
              <a:t>2</a:t>
            </a:r>
            <a:r>
              <a:rPr lang="en-US" altLang="en-US" sz="2400" dirty="0" smtClean="0">
                <a:latin typeface="Tahoma" charset="0"/>
              </a:rPr>
              <a:t> (g)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en-US" altLang="en-US" sz="2400" dirty="0" smtClean="0">
                <a:latin typeface="Tahoma" charset="0"/>
              </a:rPr>
              <a:t> N</a:t>
            </a:r>
            <a:r>
              <a:rPr lang="en-US" altLang="en-US" sz="2400" baseline="-25000" dirty="0" smtClean="0">
                <a:latin typeface="Tahoma" charset="0"/>
              </a:rPr>
              <a:t>2</a:t>
            </a:r>
            <a:r>
              <a:rPr lang="en-US" altLang="en-US" sz="2400" dirty="0" smtClean="0">
                <a:latin typeface="Tahoma" charset="0"/>
              </a:rPr>
              <a:t>O</a:t>
            </a:r>
            <a:r>
              <a:rPr lang="en-US" altLang="en-US" sz="2400" baseline="-25000" dirty="0" smtClean="0">
                <a:latin typeface="Tahoma" charset="0"/>
              </a:rPr>
              <a:t>4</a:t>
            </a:r>
            <a:r>
              <a:rPr lang="en-US" altLang="en-US" sz="2400" dirty="0" smtClean="0">
                <a:latin typeface="Tahoma" charset="0"/>
              </a:rPr>
              <a:t> (g)  K</a:t>
            </a:r>
            <a:r>
              <a:rPr lang="en-US" altLang="en-US" sz="2400" baseline="-25000" dirty="0" smtClean="0">
                <a:latin typeface="Tahoma" charset="0"/>
              </a:rPr>
              <a:t>P</a:t>
            </a:r>
            <a:r>
              <a:rPr lang="en-US" altLang="en-US" sz="2400" dirty="0" smtClean="0">
                <a:latin typeface="Tahoma" charset="0"/>
              </a:rPr>
              <a:t> = P</a:t>
            </a:r>
            <a:r>
              <a:rPr lang="en-US" altLang="en-US" sz="2400" baseline="-25000" dirty="0" smtClean="0">
                <a:latin typeface="Tahoma" charset="0"/>
              </a:rPr>
              <a:t>N2O4</a:t>
            </a:r>
            <a:r>
              <a:rPr lang="en-US" altLang="en-US" sz="2400" dirty="0" smtClean="0">
                <a:latin typeface="Tahoma" charset="0"/>
              </a:rPr>
              <a:t>/P</a:t>
            </a:r>
            <a:r>
              <a:rPr lang="en-US" altLang="en-US" sz="2400" baseline="-25000" dirty="0" smtClean="0">
                <a:latin typeface="Tahoma" charset="0"/>
              </a:rPr>
              <a:t>NO2</a:t>
            </a:r>
            <a:r>
              <a:rPr lang="en-US" altLang="en-US" sz="2400" baseline="30000" dirty="0" smtClean="0">
                <a:latin typeface="Tahoma" charset="0"/>
                <a:cs typeface="Arial" charset="0"/>
              </a:rPr>
              <a:t>2</a:t>
            </a:r>
            <a:r>
              <a:rPr lang="en-US" altLang="en-US" sz="2400" dirty="0" smtClean="0">
                <a:latin typeface="Tahoma" charset="0"/>
              </a:rPr>
              <a:t> </a:t>
            </a:r>
            <a:endParaRPr lang="en-US" altLang="en-US" sz="2400" baseline="30000" dirty="0" smtClean="0">
              <a:latin typeface="Tahoma" charset="0"/>
              <a:cs typeface="Arial" charset="0"/>
            </a:endParaRPr>
          </a:p>
          <a:p>
            <a:pPr marL="457200" indent="-457200">
              <a:defRPr/>
            </a:pPr>
            <a:r>
              <a:rPr lang="en-US" altLang="en-US" sz="2400" dirty="0" smtClean="0">
                <a:latin typeface="Tahoma" charset="0"/>
              </a:rPr>
              <a:t>Or K</a:t>
            </a:r>
            <a:r>
              <a:rPr lang="en-US" altLang="en-US" sz="2400" baseline="-25000" dirty="0" smtClean="0">
                <a:latin typeface="Tahoma" charset="0"/>
              </a:rPr>
              <a:t>P</a:t>
            </a:r>
            <a:r>
              <a:rPr lang="en-US" altLang="en-US" sz="2400" dirty="0" smtClean="0">
                <a:latin typeface="Tahoma" charset="0"/>
              </a:rPr>
              <a:t> = ([N</a:t>
            </a:r>
            <a:r>
              <a:rPr lang="en-US" altLang="en-US" sz="2400" baseline="-25000" dirty="0" smtClean="0">
                <a:latin typeface="Tahoma" charset="0"/>
              </a:rPr>
              <a:t>2</a:t>
            </a:r>
            <a:r>
              <a:rPr lang="en-US" altLang="en-US" sz="2400" dirty="0" smtClean="0">
                <a:latin typeface="Tahoma" charset="0"/>
              </a:rPr>
              <a:t>O</a:t>
            </a:r>
            <a:r>
              <a:rPr lang="en-US" altLang="en-US" sz="2400" baseline="-25000" dirty="0" smtClean="0">
                <a:latin typeface="Tahoma" charset="0"/>
              </a:rPr>
              <a:t>4</a:t>
            </a:r>
            <a:r>
              <a:rPr lang="en-US" altLang="en-US" sz="2400" dirty="0" smtClean="0">
                <a:latin typeface="Tahoma" charset="0"/>
              </a:rPr>
              <a:t>]RT)/([NO</a:t>
            </a:r>
            <a:r>
              <a:rPr lang="en-US" altLang="en-US" sz="2400" baseline="-25000" dirty="0" smtClean="0">
                <a:latin typeface="Tahoma" charset="0"/>
              </a:rPr>
              <a:t>2</a:t>
            </a:r>
            <a:r>
              <a:rPr lang="en-US" altLang="en-US" sz="2400" dirty="0" smtClean="0">
                <a:latin typeface="Tahoma" charset="0"/>
              </a:rPr>
              <a:t>]RT)</a:t>
            </a:r>
            <a:r>
              <a:rPr lang="en-US" altLang="en-US" sz="2400" baseline="30000" dirty="0" smtClean="0">
                <a:latin typeface="Tahoma" charset="0"/>
                <a:cs typeface="Arial" charset="0"/>
              </a:rPr>
              <a:t>2</a:t>
            </a:r>
            <a:r>
              <a:rPr lang="en-US" altLang="en-US" sz="2400" dirty="0" smtClean="0">
                <a:latin typeface="Tahoma" charset="0"/>
              </a:rPr>
              <a:t> = K</a:t>
            </a:r>
            <a:r>
              <a:rPr lang="en-US" altLang="en-US" sz="2400" baseline="-25000" dirty="0" smtClean="0">
                <a:latin typeface="Tahoma" charset="0"/>
              </a:rPr>
              <a:t>C</a:t>
            </a:r>
            <a:r>
              <a:rPr lang="en-US" altLang="en-US" sz="2400" dirty="0" smtClean="0">
                <a:latin typeface="Tahoma" charset="0"/>
              </a:rPr>
              <a:t>(RT)</a:t>
            </a:r>
            <a:r>
              <a:rPr lang="en-US" altLang="en-US" sz="2400" baseline="30000" dirty="0" smtClean="0">
                <a:latin typeface="Tahoma" charset="0"/>
                <a:cs typeface="Arial" charset="0"/>
              </a:rPr>
              <a:t>-1</a:t>
            </a:r>
            <a:endParaRPr lang="en-US" altLang="en-US" sz="2400" dirty="0" smtClean="0">
              <a:latin typeface="Tahoma" charset="0"/>
            </a:endParaRPr>
          </a:p>
          <a:p>
            <a:pPr marL="0" indent="0">
              <a:buFontTx/>
              <a:buNone/>
              <a:defRPr/>
            </a:pPr>
            <a:r>
              <a:rPr lang="en-US" altLang="en-US" sz="2400" dirty="0" smtClean="0">
                <a:latin typeface="Tahoma" charset="0"/>
              </a:rPr>
              <a:t>General Rule: K</a:t>
            </a:r>
            <a:r>
              <a:rPr lang="en-US" altLang="en-US" sz="2400" baseline="-25000" dirty="0" smtClean="0">
                <a:latin typeface="Tahoma" charset="0"/>
              </a:rPr>
              <a:t>P</a:t>
            </a:r>
            <a:r>
              <a:rPr lang="en-US" altLang="en-US" sz="2400" dirty="0" smtClean="0">
                <a:latin typeface="Tahoma" charset="0"/>
              </a:rPr>
              <a:t> = K</a:t>
            </a:r>
            <a:r>
              <a:rPr lang="en-US" altLang="en-US" sz="2400" baseline="-25000" dirty="0" smtClean="0">
                <a:latin typeface="Tahoma" charset="0"/>
              </a:rPr>
              <a:t>C</a:t>
            </a:r>
            <a:r>
              <a:rPr lang="en-US" altLang="en-US" sz="2400" dirty="0" smtClean="0">
                <a:latin typeface="Tahoma" charset="0"/>
              </a:rPr>
              <a:t>(RT)</a:t>
            </a:r>
            <a:r>
              <a:rPr lang="en-US" altLang="en-US" sz="2400" baseline="30000" dirty="0" err="1" smtClean="0">
                <a:latin typeface="Symbol" panose="05050102010706020507" pitchFamily="18" charset="2"/>
                <a:cs typeface="Arial" charset="0"/>
              </a:rPr>
              <a:t>D</a:t>
            </a:r>
            <a:r>
              <a:rPr lang="en-US" altLang="en-US" sz="2400" baseline="30000" dirty="0" err="1" smtClean="0">
                <a:latin typeface="Tahoma" charset="0"/>
                <a:cs typeface="Arial" charset="0"/>
              </a:rPr>
              <a:t>n</a:t>
            </a:r>
            <a:r>
              <a:rPr lang="en-US" altLang="en-US" sz="2400" dirty="0" smtClean="0">
                <a:latin typeface="Tahoma" charset="0"/>
              </a:rPr>
              <a:t> where </a:t>
            </a:r>
            <a:r>
              <a:rPr lang="en-US" altLang="en-US" sz="2400" dirty="0" err="1" smtClean="0">
                <a:latin typeface="Symbol" panose="05050102010706020507" pitchFamily="18" charset="2"/>
              </a:rPr>
              <a:t>D</a:t>
            </a:r>
            <a:r>
              <a:rPr lang="en-US" altLang="en-US" sz="2400" dirty="0" err="1" smtClean="0">
                <a:latin typeface="Tahoma" charset="0"/>
              </a:rPr>
              <a:t>n</a:t>
            </a:r>
            <a:r>
              <a:rPr lang="en-US" altLang="en-US" sz="2400" dirty="0" smtClean="0">
                <a:latin typeface="Tahoma" charset="0"/>
              </a:rPr>
              <a:t> = change in number of moles (moles gas product – moles gas reactants) = 1 – 2 = -1 in above example</a:t>
            </a:r>
          </a:p>
        </p:txBody>
      </p:sp>
    </p:spTree>
    <p:extLst>
      <p:ext uri="{BB962C8B-B14F-4D97-AF65-F5344CB8AC3E}">
        <p14:creationId xmlns:p14="http://schemas.microsoft.com/office/powerpoint/2010/main" val="2018389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342900" indent="-342900" eaLnBrk="1" hangingPunct="1"/>
            <a:r>
              <a:rPr lang="en-US" altLang="en-US" dirty="0" err="1" smtClean="0">
                <a:latin typeface="Tahoma" panose="020B0604030504040204" pitchFamily="34" charset="0"/>
              </a:rPr>
              <a:t>Chem</a:t>
            </a:r>
            <a:r>
              <a:rPr lang="en-US" altLang="en-US" dirty="0" smtClean="0">
                <a:latin typeface="Tahoma" panose="020B0604030504040204" pitchFamily="34" charset="0"/>
              </a:rPr>
              <a:t> 1B - Equilibrium</a:t>
            </a:r>
            <a:br>
              <a:rPr lang="en-US" altLang="en-US" dirty="0" smtClean="0">
                <a:latin typeface="Tahoma" panose="020B0604030504040204" pitchFamily="34" charset="0"/>
              </a:rPr>
            </a:br>
            <a:r>
              <a:rPr lang="en-US" altLang="en-US" sz="3200" dirty="0" smtClean="0">
                <a:latin typeface="Tahoma" panose="020B0604030504040204" pitchFamily="34" charset="0"/>
              </a:rPr>
              <a:t>Most Common Types of Problems</a:t>
            </a:r>
            <a:endParaRPr lang="en-US" altLang="en-US" sz="3200" dirty="0" smtClean="0">
              <a:latin typeface="Tahoma" panose="020B0604030504040204" pitchFamily="34" charset="0"/>
            </a:endParaRP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marL="0" indent="0">
              <a:buNone/>
              <a:defRPr/>
            </a:pPr>
            <a:endParaRPr lang="en-US" altLang="en-US" sz="2400" dirty="0" smtClean="0">
              <a:latin typeface="Tahoma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640005"/>
              </p:ext>
            </p:extLst>
          </p:nvPr>
        </p:nvGraphicFramePr>
        <p:xfrm>
          <a:off x="1066800" y="1828800"/>
          <a:ext cx="7315200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87449351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72773240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715292127"/>
                    </a:ext>
                  </a:extLst>
                </a:gridCol>
              </a:tblGrid>
              <a:tr h="12446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Conditions given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Question Asking for 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Question Asking for Equilibrium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Concentrations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0628342"/>
                  </a:ext>
                </a:extLst>
              </a:tr>
              <a:tr h="12446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Only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at equilibrium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Requires knowledge of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concentrations (or pressures) of all species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Requires knowledge of K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and concentrations of all but one species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863970"/>
                  </a:ext>
                </a:extLst>
              </a:tr>
              <a:tr h="12446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Initial conditions (requires use of ICE table)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Usually requires equilibrium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concentration of at least 1 species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Requires knowledge of 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423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159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Announcements I</a:t>
            </a:r>
            <a:br>
              <a:rPr lang="en-US" altLang="en-US" sz="4000" smtClean="0">
                <a:latin typeface="Tahoma" panose="020B0604030504040204" pitchFamily="34" charset="0"/>
              </a:rPr>
            </a:b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Diagnostic Quiz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Should be receiving back in lab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Learn what material to review</a:t>
            </a:r>
          </a:p>
          <a:p>
            <a:pPr eaLnBrk="1" hangingPunct="1"/>
            <a:r>
              <a:rPr lang="en-US" altLang="en-US" sz="2800" dirty="0" err="1" smtClean="0">
                <a:latin typeface="Tahoma" panose="020B0604030504040204" pitchFamily="34" charset="0"/>
              </a:rPr>
              <a:t>SacCT</a:t>
            </a:r>
            <a:r>
              <a:rPr lang="en-US" altLang="en-US" sz="2800" dirty="0" smtClean="0">
                <a:latin typeface="Tahoma" panose="020B0604030504040204" pitchFamily="34" charset="0"/>
              </a:rPr>
              <a:t> – will be set up once adding is done</a:t>
            </a:r>
          </a:p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Bring a periodic table to class (I will provide on </a:t>
            </a:r>
            <a:r>
              <a:rPr lang="en-US" altLang="en-US" sz="2800" dirty="0" err="1" smtClean="0">
                <a:latin typeface="Tahoma" panose="020B0604030504040204" pitchFamily="34" charset="0"/>
              </a:rPr>
              <a:t>on</a:t>
            </a:r>
            <a:r>
              <a:rPr lang="en-US" altLang="en-US" sz="2800" dirty="0" smtClean="0">
                <a:latin typeface="Tahoma" panose="020B0604030504040204" pitchFamily="34" charset="0"/>
              </a:rPr>
              <a:t> exam days)</a:t>
            </a:r>
          </a:p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Today’s Lecture – note: not covered in same order as in text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More Review (I will stress what people had difficulty with)</a:t>
            </a:r>
          </a:p>
        </p:txBody>
      </p:sp>
    </p:spTree>
    <p:extLst>
      <p:ext uri="{BB962C8B-B14F-4D97-AF65-F5344CB8AC3E}">
        <p14:creationId xmlns:p14="http://schemas.microsoft.com/office/powerpoint/2010/main" val="1727035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Chem 1B - Equilibrium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2800" smtClean="0">
                <a:latin typeface="Tahoma" panose="020B0604030504040204" pitchFamily="34" charset="0"/>
              </a:rPr>
              <a:t>Equilibrium Problems – AT EQUILIBRIUM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In this case the equilibrium equation is used with concentrations (or pressures) given AT EQUILIBRIUM</a:t>
            </a:r>
          </a:p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These types of problems are very important for environmental chemistry, but underemphasized in text</a:t>
            </a:r>
          </a:p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For example, an atmospheric chemist measured “high” NO in air near fresh lava.  He wondered if it came from the N</a:t>
            </a:r>
            <a:r>
              <a:rPr lang="en-US" altLang="en-US" sz="28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800" dirty="0" smtClean="0">
                <a:latin typeface="Tahoma" panose="020B0604030504040204" pitchFamily="34" charset="0"/>
              </a:rPr>
              <a:t>(g) + O</a:t>
            </a:r>
            <a:r>
              <a:rPr lang="en-US" altLang="en-US" sz="28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800" dirty="0" smtClean="0">
                <a:latin typeface="Tahoma" panose="020B0604030504040204" pitchFamily="34" charset="0"/>
              </a:rPr>
              <a:t>(g) </a:t>
            </a:r>
            <a:r>
              <a:rPr lang="en-US" altLang="en-US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↔ 2NO</a:t>
            </a:r>
            <a:r>
              <a:rPr lang="en-US" altLang="en-US" sz="2800" dirty="0" smtClean="0">
                <a:latin typeface="Tahoma" panose="020B0604030504040204" pitchFamily="34" charset="0"/>
              </a:rPr>
              <a:t>(g)  reaction.  If K</a:t>
            </a:r>
            <a:r>
              <a:rPr lang="en-US" altLang="en-US" sz="2800" baseline="-25000" dirty="0" smtClean="0">
                <a:latin typeface="Tahoma" panose="020B0604030504040204" pitchFamily="34" charset="0"/>
              </a:rPr>
              <a:t>P</a:t>
            </a:r>
            <a:r>
              <a:rPr lang="en-US" altLang="en-US" sz="2800" dirty="0" smtClean="0">
                <a:latin typeface="Tahoma" panose="020B0604030504040204" pitchFamily="34" charset="0"/>
              </a:rPr>
              <a:t>(T = 1000 K) = 7 x 10</a:t>
            </a:r>
            <a:r>
              <a:rPr lang="en-US" altLang="en-US" sz="2800" baseline="30000" dirty="0" smtClean="0">
                <a:latin typeface="Tahoma" panose="020B0604030504040204" pitchFamily="34" charset="0"/>
              </a:rPr>
              <a:t>-9</a:t>
            </a:r>
            <a:r>
              <a:rPr lang="en-US" altLang="en-US" sz="2800" dirty="0" smtClean="0">
                <a:latin typeface="Tahoma" panose="020B0604030504040204" pitchFamily="34" charset="0"/>
              </a:rPr>
              <a:t>, calculate P</a:t>
            </a:r>
            <a:r>
              <a:rPr lang="en-US" altLang="en-US" sz="2800" baseline="-25000" dirty="0" smtClean="0">
                <a:latin typeface="Tahoma" panose="020B0604030504040204" pitchFamily="34" charset="0"/>
              </a:rPr>
              <a:t>NO</a:t>
            </a:r>
            <a:r>
              <a:rPr lang="en-US" altLang="en-US" sz="2800" dirty="0" smtClean="0">
                <a:latin typeface="Tahoma" panose="020B0604030504040204" pitchFamily="34" charset="0"/>
              </a:rPr>
              <a:t> in equilibrium with N</a:t>
            </a:r>
            <a:r>
              <a:rPr lang="en-US" altLang="en-US" sz="28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800" dirty="0" smtClean="0">
                <a:latin typeface="Tahoma" panose="020B0604030504040204" pitchFamily="34" charset="0"/>
              </a:rPr>
              <a:t> and O</a:t>
            </a:r>
            <a:r>
              <a:rPr lang="en-US" altLang="en-US" sz="28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800" dirty="0" smtClean="0">
                <a:latin typeface="Tahoma" panose="020B0604030504040204" pitchFamily="34" charset="0"/>
              </a:rPr>
              <a:t> in air.</a:t>
            </a:r>
          </a:p>
        </p:txBody>
      </p:sp>
    </p:spTree>
    <p:extLst>
      <p:ext uri="{BB962C8B-B14F-4D97-AF65-F5344CB8AC3E}">
        <p14:creationId xmlns:p14="http://schemas.microsoft.com/office/powerpoint/2010/main" val="4168124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Chem 1B - Equilibrium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2800" smtClean="0">
                <a:latin typeface="Tahoma" panose="020B0604030504040204" pitchFamily="34" charset="0"/>
              </a:rPr>
              <a:t>Equilibrium Problems – AT EQUILIBRIUM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defRPr/>
            </a:pPr>
            <a:r>
              <a:rPr lang="en-US" altLang="en-US" sz="2800" dirty="0" smtClean="0">
                <a:latin typeface="Tahoma" charset="0"/>
              </a:rPr>
              <a:t>2</a:t>
            </a:r>
            <a:r>
              <a:rPr lang="en-US" altLang="en-US" sz="2800" baseline="30000" dirty="0" smtClean="0">
                <a:latin typeface="Tahoma" charset="0"/>
              </a:rPr>
              <a:t>nd</a:t>
            </a:r>
            <a:r>
              <a:rPr lang="en-US" altLang="en-US" sz="2800" dirty="0" smtClean="0">
                <a:latin typeface="Tahoma" charset="0"/>
              </a:rPr>
              <a:t> Example Problem: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en-US" sz="2800" dirty="0" smtClean="0">
                <a:latin typeface="Tahoma" charset="0"/>
              </a:rPr>
              <a:t>A rich chemist wants to measure K</a:t>
            </a:r>
            <a:r>
              <a:rPr lang="en-US" altLang="en-US" sz="2800" baseline="-25000" dirty="0" smtClean="0">
                <a:latin typeface="Tahoma" charset="0"/>
              </a:rPr>
              <a:t>C</a:t>
            </a:r>
            <a:r>
              <a:rPr lang="en-US" altLang="en-US" sz="2800" dirty="0" smtClean="0">
                <a:latin typeface="Tahoma" charset="0"/>
              </a:rPr>
              <a:t> for the reaction: N</a:t>
            </a:r>
            <a:r>
              <a:rPr lang="en-US" altLang="en-US" sz="2800" baseline="-25000" dirty="0" smtClean="0">
                <a:latin typeface="Tahoma" charset="0"/>
              </a:rPr>
              <a:t>2</a:t>
            </a:r>
            <a:r>
              <a:rPr lang="en-US" altLang="en-US" sz="2800" dirty="0" smtClean="0">
                <a:latin typeface="Tahoma" charset="0"/>
              </a:rPr>
              <a:t>O</a:t>
            </a:r>
            <a:r>
              <a:rPr lang="en-US" altLang="en-US" sz="2800" baseline="-25000" dirty="0" smtClean="0">
                <a:latin typeface="Tahoma" charset="0"/>
              </a:rPr>
              <a:t>4</a:t>
            </a:r>
            <a:r>
              <a:rPr lang="en-US" altLang="en-US" sz="2800" dirty="0" smtClean="0">
                <a:latin typeface="Tahoma" charset="0"/>
              </a:rPr>
              <a:t> (g)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en-US" altLang="en-US" sz="2800" dirty="0" smtClean="0">
                <a:latin typeface="Tahoma" charset="0"/>
              </a:rPr>
              <a:t> 2NO</a:t>
            </a:r>
            <a:r>
              <a:rPr lang="en-US" altLang="en-US" sz="2800" baseline="-25000" dirty="0" smtClean="0">
                <a:latin typeface="Tahoma" charset="0"/>
              </a:rPr>
              <a:t>2</a:t>
            </a:r>
            <a:r>
              <a:rPr lang="en-US" altLang="en-US" sz="2800" dirty="0" smtClean="0">
                <a:latin typeface="Tahoma" charset="0"/>
              </a:rPr>
              <a:t> (g)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en-US" sz="2800" dirty="0" smtClean="0">
                <a:latin typeface="Tahoma" charset="0"/>
              </a:rPr>
              <a:t>He puts N</a:t>
            </a:r>
            <a:r>
              <a:rPr lang="en-US" altLang="en-US" sz="2800" baseline="-25000" dirty="0" smtClean="0">
                <a:latin typeface="Tahoma" charset="0"/>
              </a:rPr>
              <a:t>2</a:t>
            </a:r>
            <a:r>
              <a:rPr lang="en-US" altLang="en-US" sz="2800" dirty="0" smtClean="0">
                <a:latin typeface="Tahoma" charset="0"/>
              </a:rPr>
              <a:t>O</a:t>
            </a:r>
            <a:r>
              <a:rPr lang="en-US" altLang="en-US" sz="2800" baseline="-25000" dirty="0" smtClean="0">
                <a:latin typeface="Tahoma" charset="0"/>
              </a:rPr>
              <a:t>4</a:t>
            </a:r>
            <a:r>
              <a:rPr lang="en-US" altLang="en-US" sz="2800" dirty="0" smtClean="0">
                <a:latin typeface="Tahoma" charset="0"/>
              </a:rPr>
              <a:t> in a container at the temperature he wants to measure K</a:t>
            </a:r>
            <a:r>
              <a:rPr lang="en-US" altLang="en-US" sz="2800" baseline="-25000" dirty="0" smtClean="0">
                <a:latin typeface="Tahoma" charset="0"/>
              </a:rPr>
              <a:t>C</a:t>
            </a:r>
            <a:r>
              <a:rPr lang="en-US" altLang="en-US" sz="2800" dirty="0" smtClean="0">
                <a:latin typeface="Tahoma" charset="0"/>
              </a:rPr>
              <a:t>.  He measures [NO</a:t>
            </a:r>
            <a:r>
              <a:rPr lang="en-US" altLang="en-US" sz="2800" baseline="-25000" dirty="0" smtClean="0">
                <a:latin typeface="Tahoma" charset="0"/>
              </a:rPr>
              <a:t>2</a:t>
            </a:r>
            <a:r>
              <a:rPr lang="en-US" altLang="en-US" sz="2800" dirty="0" smtClean="0">
                <a:latin typeface="Tahoma" charset="0"/>
              </a:rPr>
              <a:t>] and [N</a:t>
            </a:r>
            <a:r>
              <a:rPr lang="en-US" altLang="en-US" sz="2800" baseline="-25000" dirty="0" smtClean="0">
                <a:latin typeface="Tahoma" charset="0"/>
              </a:rPr>
              <a:t>2</a:t>
            </a:r>
            <a:r>
              <a:rPr lang="en-US" altLang="en-US" sz="2800" dirty="0" smtClean="0">
                <a:latin typeface="Tahoma" charset="0"/>
              </a:rPr>
              <a:t>O</a:t>
            </a:r>
            <a:r>
              <a:rPr lang="en-US" altLang="en-US" sz="2800" baseline="-25000" dirty="0" smtClean="0">
                <a:latin typeface="Tahoma" charset="0"/>
              </a:rPr>
              <a:t>4</a:t>
            </a:r>
            <a:r>
              <a:rPr lang="en-US" altLang="en-US" sz="2800" dirty="0" smtClean="0">
                <a:latin typeface="Tahoma" charset="0"/>
              </a:rPr>
              <a:t>] (using an expensive mass spectrometer) until the concentrations stop changing.  He finds [NO</a:t>
            </a:r>
            <a:r>
              <a:rPr lang="en-US" altLang="en-US" sz="2800" baseline="-25000" dirty="0" smtClean="0">
                <a:latin typeface="Tahoma" charset="0"/>
              </a:rPr>
              <a:t>2</a:t>
            </a:r>
            <a:r>
              <a:rPr lang="en-US" altLang="en-US" sz="2800" dirty="0" smtClean="0">
                <a:latin typeface="Tahoma" charset="0"/>
              </a:rPr>
              <a:t>] = 0.0311 M and [N</a:t>
            </a:r>
            <a:r>
              <a:rPr lang="en-US" altLang="en-US" sz="2800" baseline="-25000" dirty="0" smtClean="0">
                <a:latin typeface="Tahoma" charset="0"/>
              </a:rPr>
              <a:t>2</a:t>
            </a:r>
            <a:r>
              <a:rPr lang="en-US" altLang="en-US" sz="2800" dirty="0" smtClean="0">
                <a:latin typeface="Tahoma" charset="0"/>
              </a:rPr>
              <a:t>O</a:t>
            </a:r>
            <a:r>
              <a:rPr lang="en-US" altLang="en-US" sz="2800" baseline="-25000" dirty="0" smtClean="0">
                <a:latin typeface="Tahoma" charset="0"/>
              </a:rPr>
              <a:t>4</a:t>
            </a:r>
            <a:r>
              <a:rPr lang="en-US" altLang="en-US" sz="2800" dirty="0" smtClean="0">
                <a:latin typeface="Tahoma" charset="0"/>
              </a:rPr>
              <a:t>] = 0.000170 M.  What is K</a:t>
            </a:r>
            <a:r>
              <a:rPr lang="en-US" altLang="en-US" sz="2800" baseline="-25000" dirty="0" smtClean="0">
                <a:latin typeface="Tahoma" charset="0"/>
              </a:rPr>
              <a:t>C</a:t>
            </a:r>
            <a:r>
              <a:rPr lang="en-US" altLang="en-US" sz="2800" dirty="0" smtClean="0">
                <a:latin typeface="Tahoma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4960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Chem 1B - Equilibrium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2400" smtClean="0">
                <a:latin typeface="Tahoma" panose="020B0604030504040204" pitchFamily="34" charset="0"/>
              </a:rPr>
              <a:t>Equilibrium Problems – Starting from initial conditions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In this case an initial concentration or pressure is given (typically of reactants)</a:t>
            </a:r>
          </a:p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The reaction then proceeds to equilibrium</a:t>
            </a:r>
          </a:p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The student calculates K or the concentration of a reactant or product</a:t>
            </a:r>
          </a:p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An important part of working out this problem is to make an ICE table</a:t>
            </a:r>
          </a:p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ICE stands for </a:t>
            </a:r>
            <a:r>
              <a:rPr lang="en-US" altLang="en-US" sz="2800" b="1" smtClean="0">
                <a:latin typeface="Tahoma" panose="020B0604030504040204" pitchFamily="34" charset="0"/>
              </a:rPr>
              <a:t>initial  change  equilibrium</a:t>
            </a:r>
          </a:p>
        </p:txBody>
      </p:sp>
    </p:spTree>
    <p:extLst>
      <p:ext uri="{BB962C8B-B14F-4D97-AF65-F5344CB8AC3E}">
        <p14:creationId xmlns:p14="http://schemas.microsoft.com/office/powerpoint/2010/main" val="14185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Chem 1B - Equilibrium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2400" smtClean="0">
                <a:latin typeface="Tahoma" panose="020B0604030504040204" pitchFamily="34" charset="0"/>
              </a:rPr>
              <a:t>Equilibrium Problems – Starting from initial conditions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To understand how an ICE table works, let’s start with a reaction that goes 100% to </a:t>
            </a:r>
            <a:r>
              <a:rPr lang="en-US" altLang="en-US" sz="2800" dirty="0" smtClean="0">
                <a:latin typeface="Tahoma" panose="020B0604030504040204" pitchFamily="34" charset="0"/>
              </a:rPr>
              <a:t>completion (covered in </a:t>
            </a:r>
            <a:r>
              <a:rPr lang="en-US" altLang="en-US" sz="2800" dirty="0" err="1" smtClean="0">
                <a:latin typeface="Tahoma" panose="020B0604030504040204" pitchFamily="34" charset="0"/>
              </a:rPr>
              <a:t>Chem</a:t>
            </a:r>
            <a:r>
              <a:rPr lang="en-US" altLang="en-US" sz="2800" dirty="0" smtClean="0">
                <a:latin typeface="Tahoma" panose="020B0604030504040204" pitchFamily="34" charset="0"/>
              </a:rPr>
              <a:t> 1A)</a:t>
            </a:r>
            <a:endParaRPr lang="en-US" altLang="en-US" sz="2800" dirty="0" smtClean="0">
              <a:latin typeface="Tahoma" panose="020B0604030504040204" pitchFamily="34" charset="0"/>
            </a:endParaRPr>
          </a:p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Example: </a:t>
            </a:r>
            <a:r>
              <a:rPr lang="en-US" altLang="en-US" sz="2800" dirty="0">
                <a:latin typeface="Tahoma" panose="020B0604030504040204" pitchFamily="34" charset="0"/>
              </a:rPr>
              <a:t>1</a:t>
            </a:r>
            <a:r>
              <a:rPr lang="en-US" altLang="en-US" sz="2800" dirty="0" smtClean="0">
                <a:latin typeface="Tahoma" panose="020B0604030504040204" pitchFamily="34" charset="0"/>
              </a:rPr>
              <a:t>.00 </a:t>
            </a:r>
            <a:r>
              <a:rPr lang="en-US" altLang="en-US" sz="2800" dirty="0" err="1" smtClean="0">
                <a:latin typeface="Tahoma" panose="020B0604030504040204" pitchFamily="34" charset="0"/>
              </a:rPr>
              <a:t>mol</a:t>
            </a:r>
            <a:r>
              <a:rPr lang="en-US" altLang="en-US" sz="2800" dirty="0" smtClean="0">
                <a:latin typeface="Tahoma" panose="020B0604030504040204" pitchFamily="34" charset="0"/>
              </a:rPr>
              <a:t>/L H</a:t>
            </a:r>
            <a:r>
              <a:rPr lang="en-US" altLang="en-US" sz="28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800" dirty="0" smtClean="0">
                <a:latin typeface="Tahoma" panose="020B0604030504040204" pitchFamily="34" charset="0"/>
              </a:rPr>
              <a:t> + </a:t>
            </a:r>
            <a:r>
              <a:rPr lang="en-US" altLang="en-US" sz="2800" dirty="0" smtClean="0">
                <a:latin typeface="Tahoma" panose="020B0604030504040204" pitchFamily="34" charset="0"/>
              </a:rPr>
              <a:t>1.00 </a:t>
            </a:r>
            <a:r>
              <a:rPr lang="en-US" altLang="en-US" sz="2800" dirty="0" err="1" smtClean="0">
                <a:latin typeface="Tahoma" panose="020B0604030504040204" pitchFamily="34" charset="0"/>
              </a:rPr>
              <a:t>mol</a:t>
            </a:r>
            <a:r>
              <a:rPr lang="en-US" altLang="en-US" sz="2800" dirty="0" smtClean="0">
                <a:latin typeface="Tahoma" panose="020B0604030504040204" pitchFamily="34" charset="0"/>
              </a:rPr>
              <a:t>/L O</a:t>
            </a:r>
            <a:r>
              <a:rPr lang="en-US" altLang="en-US" sz="28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800" dirty="0" smtClean="0">
                <a:latin typeface="Tahoma" panose="020B0604030504040204" pitchFamily="34" charset="0"/>
              </a:rPr>
              <a:t> going to H</a:t>
            </a:r>
            <a:r>
              <a:rPr lang="en-US" altLang="en-US" sz="28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800" dirty="0" smtClean="0">
                <a:latin typeface="Tahoma" panose="020B0604030504040204" pitchFamily="34" charset="0"/>
              </a:rPr>
              <a:t>O in a container at 200°C. </a:t>
            </a:r>
            <a:endParaRPr lang="en-US" altLang="en-US" sz="2800" dirty="0" smtClean="0">
              <a:latin typeface="Tahoma" panose="020B0604030504040204" pitchFamily="34" charset="0"/>
            </a:endParaRPr>
          </a:p>
          <a:p>
            <a:pPr eaLnBrk="1" hangingPunct="1"/>
            <a:r>
              <a:rPr lang="en-US" altLang="en-US" sz="2400" dirty="0">
                <a:latin typeface="Tahoma" panose="020B0604030504040204" pitchFamily="34" charset="0"/>
              </a:rPr>
              <a:t> </a:t>
            </a:r>
            <a:r>
              <a:rPr lang="en-US" altLang="en-US" sz="2400" dirty="0" smtClean="0">
                <a:latin typeface="Tahoma" panose="020B0604030504040204" pitchFamily="34" charset="0"/>
              </a:rPr>
              <a:t>   reaction        </a:t>
            </a:r>
            <a:r>
              <a:rPr lang="en-US" altLang="en-US" sz="2400" dirty="0" smtClean="0">
                <a:latin typeface="Tahoma" panose="020B0604030504040204" pitchFamily="34" charset="0"/>
              </a:rPr>
              <a:t>2H</a:t>
            </a:r>
            <a:r>
              <a:rPr lang="en-US" altLang="en-US" sz="24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400" dirty="0" smtClean="0">
                <a:latin typeface="Tahoma" panose="020B0604030504040204" pitchFamily="34" charset="0"/>
              </a:rPr>
              <a:t>(g)      +       O</a:t>
            </a:r>
            <a:r>
              <a:rPr lang="en-US" altLang="en-US" sz="24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400" dirty="0" smtClean="0">
                <a:latin typeface="Tahoma" panose="020B0604030504040204" pitchFamily="34" charset="0"/>
              </a:rPr>
              <a:t>(g) </a:t>
            </a:r>
            <a:r>
              <a:rPr lang="en-US" altLang="en-US" sz="2400" dirty="0" smtClean="0">
                <a:cs typeface="Arial" panose="020B0604020202020204" pitchFamily="34" charset="0"/>
              </a:rPr>
              <a:t>→</a:t>
            </a:r>
            <a:r>
              <a:rPr lang="en-US" altLang="en-US" sz="2400" dirty="0" smtClean="0">
                <a:latin typeface="Tahoma" panose="020B0604030504040204" pitchFamily="34" charset="0"/>
              </a:rPr>
              <a:t>    2H</a:t>
            </a:r>
            <a:r>
              <a:rPr lang="en-US" altLang="en-US" sz="24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400" dirty="0" smtClean="0">
                <a:latin typeface="Tahoma" panose="020B0604030504040204" pitchFamily="34" charset="0"/>
              </a:rPr>
              <a:t>O(g)</a:t>
            </a:r>
          </a:p>
          <a:p>
            <a:pPr lvl="1" eaLnBrk="1" hangingPunct="1">
              <a:buFontTx/>
              <a:buNone/>
            </a:pPr>
            <a:r>
              <a:rPr lang="en-US" altLang="en-US" sz="2400" dirty="0" smtClean="0">
                <a:latin typeface="Tahoma" panose="020B0604030504040204" pitchFamily="34" charset="0"/>
              </a:rPr>
              <a:t>initial conc.       </a:t>
            </a:r>
            <a:r>
              <a:rPr lang="en-US" altLang="en-US" sz="2400" dirty="0" smtClean="0">
                <a:latin typeface="Tahoma" panose="020B0604030504040204" pitchFamily="34" charset="0"/>
              </a:rPr>
              <a:t>1.00 </a:t>
            </a:r>
            <a:r>
              <a:rPr lang="en-US" altLang="en-US" sz="2400" dirty="0" err="1" smtClean="0">
                <a:latin typeface="Tahoma" panose="020B0604030504040204" pitchFamily="34" charset="0"/>
              </a:rPr>
              <a:t>mol</a:t>
            </a:r>
            <a:r>
              <a:rPr lang="en-US" altLang="en-US" sz="2400" dirty="0" smtClean="0">
                <a:latin typeface="Tahoma" panose="020B0604030504040204" pitchFamily="34" charset="0"/>
              </a:rPr>
              <a:t>/L     </a:t>
            </a:r>
            <a:r>
              <a:rPr lang="en-US" altLang="en-US" sz="2400" dirty="0" smtClean="0">
                <a:latin typeface="Tahoma" panose="020B0604030504040204" pitchFamily="34" charset="0"/>
              </a:rPr>
              <a:t>1.00 </a:t>
            </a:r>
            <a:r>
              <a:rPr lang="en-US" altLang="en-US" sz="2400" dirty="0" err="1" smtClean="0">
                <a:latin typeface="Tahoma" panose="020B0604030504040204" pitchFamily="34" charset="0"/>
              </a:rPr>
              <a:t>mol</a:t>
            </a:r>
            <a:r>
              <a:rPr lang="en-US" altLang="en-US" sz="2400" dirty="0" smtClean="0">
                <a:latin typeface="Tahoma" panose="020B0604030504040204" pitchFamily="34" charset="0"/>
              </a:rPr>
              <a:t>/L      0</a:t>
            </a:r>
          </a:p>
          <a:p>
            <a:pPr lvl="1" eaLnBrk="1" hangingPunct="1">
              <a:buFontTx/>
              <a:buNone/>
            </a:pPr>
            <a:r>
              <a:rPr lang="en-US" altLang="en-US" sz="2400" dirty="0" smtClean="0">
                <a:latin typeface="Tahoma" panose="020B0604030504040204" pitchFamily="34" charset="0"/>
              </a:rPr>
              <a:t>change             </a:t>
            </a:r>
            <a:r>
              <a:rPr lang="en-US" altLang="en-US" sz="2400" dirty="0" smtClean="0">
                <a:latin typeface="Tahoma" panose="020B0604030504040204" pitchFamily="34" charset="0"/>
              </a:rPr>
              <a:t>-1.00 </a:t>
            </a:r>
            <a:r>
              <a:rPr lang="en-US" altLang="en-US" sz="2400" dirty="0" err="1" smtClean="0">
                <a:latin typeface="Tahoma" panose="020B0604030504040204" pitchFamily="34" charset="0"/>
              </a:rPr>
              <a:t>mol</a:t>
            </a:r>
            <a:r>
              <a:rPr lang="en-US" altLang="en-US" sz="2400" dirty="0" smtClean="0">
                <a:latin typeface="Tahoma" panose="020B0604030504040204" pitchFamily="34" charset="0"/>
              </a:rPr>
              <a:t>/L    </a:t>
            </a:r>
            <a:r>
              <a:rPr lang="en-US" altLang="en-US" sz="2400" dirty="0" smtClean="0">
                <a:latin typeface="Tahoma" panose="020B0604030504040204" pitchFamily="34" charset="0"/>
              </a:rPr>
              <a:t>-0.50 </a:t>
            </a:r>
            <a:r>
              <a:rPr lang="en-US" altLang="en-US" sz="2400" dirty="0" err="1" smtClean="0">
                <a:latin typeface="Tahoma" panose="020B0604030504040204" pitchFamily="34" charset="0"/>
              </a:rPr>
              <a:t>mol</a:t>
            </a:r>
            <a:r>
              <a:rPr lang="en-US" altLang="en-US" sz="2400" dirty="0" smtClean="0">
                <a:latin typeface="Tahoma" panose="020B0604030504040204" pitchFamily="34" charset="0"/>
              </a:rPr>
              <a:t>/L   </a:t>
            </a:r>
            <a:r>
              <a:rPr lang="en-US" altLang="en-US" sz="2400" dirty="0" smtClean="0">
                <a:latin typeface="Tahoma" panose="020B0604030504040204" pitchFamily="34" charset="0"/>
              </a:rPr>
              <a:t>+1.00 </a:t>
            </a:r>
            <a:r>
              <a:rPr lang="en-US" altLang="en-US" sz="2400" dirty="0" err="1" smtClean="0">
                <a:latin typeface="Tahoma" panose="020B0604030504040204" pitchFamily="34" charset="0"/>
              </a:rPr>
              <a:t>mol</a:t>
            </a:r>
            <a:r>
              <a:rPr lang="en-US" altLang="en-US" sz="2400" dirty="0" smtClean="0">
                <a:latin typeface="Tahoma" panose="020B0604030504040204" pitchFamily="34" charset="0"/>
              </a:rPr>
              <a:t>/L</a:t>
            </a:r>
          </a:p>
          <a:p>
            <a:pPr lvl="1" eaLnBrk="1" hangingPunct="1">
              <a:buFontTx/>
              <a:buNone/>
            </a:pPr>
            <a:r>
              <a:rPr lang="en-US" altLang="en-US" sz="2400" dirty="0" smtClean="0">
                <a:latin typeface="Tahoma" panose="020B0604030504040204" pitchFamily="34" charset="0"/>
              </a:rPr>
              <a:t>completion	0 </a:t>
            </a:r>
            <a:r>
              <a:rPr lang="en-US" altLang="en-US" sz="2400" dirty="0" err="1" smtClean="0">
                <a:latin typeface="Tahoma" panose="020B0604030504040204" pitchFamily="34" charset="0"/>
              </a:rPr>
              <a:t>mol</a:t>
            </a:r>
            <a:r>
              <a:rPr lang="en-US" altLang="en-US" sz="2400" dirty="0" smtClean="0">
                <a:latin typeface="Tahoma" panose="020B0604030504040204" pitchFamily="34" charset="0"/>
              </a:rPr>
              <a:t>/L	</a:t>
            </a:r>
            <a:r>
              <a:rPr lang="en-US" altLang="en-US" sz="2400" dirty="0" smtClean="0">
                <a:latin typeface="Tahoma" panose="020B0604030504040204" pitchFamily="34" charset="0"/>
              </a:rPr>
              <a:t>0.50 </a:t>
            </a:r>
            <a:r>
              <a:rPr lang="en-US" altLang="en-US" sz="2400" dirty="0" err="1" smtClean="0">
                <a:latin typeface="Tahoma" panose="020B0604030504040204" pitchFamily="34" charset="0"/>
              </a:rPr>
              <a:t>mol</a:t>
            </a:r>
            <a:r>
              <a:rPr lang="en-US" altLang="en-US" sz="2400" dirty="0" smtClean="0">
                <a:latin typeface="Tahoma" panose="020B0604030504040204" pitchFamily="34" charset="0"/>
              </a:rPr>
              <a:t>/L	 </a:t>
            </a:r>
            <a:r>
              <a:rPr lang="en-US" altLang="en-US" sz="2400" dirty="0" smtClean="0">
                <a:latin typeface="Tahoma" panose="020B0604030504040204" pitchFamily="34" charset="0"/>
              </a:rPr>
              <a:t>1.00 </a:t>
            </a:r>
            <a:r>
              <a:rPr lang="en-US" altLang="en-US" sz="2400" dirty="0" err="1" smtClean="0">
                <a:latin typeface="Tahoma" panose="020B0604030504040204" pitchFamily="34" charset="0"/>
              </a:rPr>
              <a:t>mol</a:t>
            </a:r>
            <a:r>
              <a:rPr lang="en-US" altLang="en-US" sz="2400" dirty="0" smtClean="0">
                <a:latin typeface="Tahoma" panose="020B0604030504040204" pitchFamily="34" charset="0"/>
              </a:rPr>
              <a:t>/L</a:t>
            </a:r>
          </a:p>
        </p:txBody>
      </p:sp>
      <p:sp>
        <p:nvSpPr>
          <p:cNvPr id="4" name="Rectangle 3"/>
          <p:cNvSpPr/>
          <p:nvPr/>
        </p:nvSpPr>
        <p:spPr>
          <a:xfrm>
            <a:off x="3200400" y="4343400"/>
            <a:ext cx="1447800" cy="457200"/>
          </a:xfrm>
          <a:prstGeom prst="rect">
            <a:avLst/>
          </a:prstGeom>
          <a:solidFill>
            <a:srgbClr val="0000FF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895600" y="6248400"/>
            <a:ext cx="190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limiting reagent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876800" y="6248400"/>
            <a:ext cx="3733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remember: for every 2 mol H</a:t>
            </a:r>
            <a:r>
              <a:rPr lang="en-US" altLang="en-US" baseline="-25000">
                <a:latin typeface="Tahoma" panose="020B0604030504040204" pitchFamily="34" charset="0"/>
              </a:rPr>
              <a:t>2</a:t>
            </a:r>
            <a:r>
              <a:rPr lang="en-US" altLang="en-US"/>
              <a:t> we use 1 mol O</a:t>
            </a:r>
            <a:r>
              <a:rPr lang="en-US" altLang="en-US" baseline="-25000">
                <a:latin typeface="Tahoma" panose="020B0604030504040204" pitchFamily="34" charset="0"/>
              </a:rPr>
              <a:t>2</a:t>
            </a:r>
            <a:endParaRPr lang="en-US" alt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7200" y="5715000"/>
            <a:ext cx="6324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/>
              <a:t>mol</a:t>
            </a:r>
            <a:r>
              <a:rPr lang="en-US" altLang="en-US" dirty="0"/>
              <a:t>/L O</a:t>
            </a:r>
            <a:r>
              <a:rPr lang="en-US" altLang="en-US" baseline="-25000" dirty="0">
                <a:latin typeface="Tahoma" panose="020B0604030504040204" pitchFamily="34" charset="0"/>
              </a:rPr>
              <a:t>2</a:t>
            </a:r>
            <a:r>
              <a:rPr lang="en-US" altLang="en-US" dirty="0"/>
              <a:t> lost = </a:t>
            </a:r>
            <a:r>
              <a:rPr lang="en-US" altLang="en-US" dirty="0" smtClean="0"/>
              <a:t>(1.00 </a:t>
            </a:r>
            <a:r>
              <a:rPr lang="en-US" altLang="en-US" dirty="0"/>
              <a:t>H</a:t>
            </a:r>
            <a:r>
              <a:rPr lang="en-US" altLang="en-US" baseline="-25000" dirty="0">
                <a:latin typeface="Tahoma" panose="020B0604030504040204" pitchFamily="34" charset="0"/>
              </a:rPr>
              <a:t>2 </a:t>
            </a:r>
            <a:r>
              <a:rPr lang="en-US" altLang="en-US" dirty="0" err="1"/>
              <a:t>mol</a:t>
            </a:r>
            <a:r>
              <a:rPr lang="en-US" altLang="en-US" dirty="0"/>
              <a:t> /L)(1 </a:t>
            </a:r>
            <a:r>
              <a:rPr lang="en-US" altLang="en-US" dirty="0" err="1"/>
              <a:t>mol</a:t>
            </a:r>
            <a:r>
              <a:rPr lang="en-US" altLang="en-US" dirty="0"/>
              <a:t> O</a:t>
            </a:r>
            <a:r>
              <a:rPr lang="en-US" altLang="en-US" baseline="-25000" dirty="0">
                <a:latin typeface="Tahoma" panose="020B0604030504040204" pitchFamily="34" charset="0"/>
              </a:rPr>
              <a:t>2</a:t>
            </a:r>
            <a:r>
              <a:rPr lang="en-US" altLang="en-US" dirty="0"/>
              <a:t>/2 </a:t>
            </a:r>
            <a:r>
              <a:rPr lang="en-US" altLang="en-US" dirty="0" err="1"/>
              <a:t>mol</a:t>
            </a:r>
            <a:r>
              <a:rPr lang="en-US" altLang="en-US" dirty="0"/>
              <a:t> H</a:t>
            </a:r>
            <a:r>
              <a:rPr lang="en-US" altLang="en-US" baseline="-25000" dirty="0">
                <a:latin typeface="Tahoma" panose="020B0604030504040204" pitchFamily="34" charset="0"/>
              </a:rPr>
              <a:t>2</a:t>
            </a:r>
            <a:r>
              <a:rPr lang="en-US" altLang="en-US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57458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  <p:bldP spid="4" grpId="0" animBg="1"/>
      <p:bldP spid="5" grpId="0"/>
      <p:bldP spid="6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Chem 1B - Equilibrium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2400" smtClean="0">
                <a:latin typeface="Tahoma" panose="020B0604030504040204" pitchFamily="34" charset="0"/>
              </a:rPr>
              <a:t>Equilibrium Problems – Starting from initial conditions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Example Problem: The rich chemist lost his research grant and had his mass spectrometer repossessed.  He still has a UV-Visible spectrometer to measure [NO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800" smtClean="0">
                <a:latin typeface="Tahoma" panose="020B0604030504040204" pitchFamily="34" charset="0"/>
              </a:rPr>
              <a:t>] (it’s a brown gas – while N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800" smtClean="0">
                <a:latin typeface="Tahoma" panose="020B0604030504040204" pitchFamily="34" charset="0"/>
              </a:rPr>
              <a:t>O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4</a:t>
            </a:r>
            <a:r>
              <a:rPr lang="en-US" altLang="en-US" sz="2800" smtClean="0">
                <a:latin typeface="Tahoma" panose="020B0604030504040204" pitchFamily="34" charset="0"/>
              </a:rPr>
              <a:t> is invisible).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Can he still calculate K?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Yes, but we need to define the experiment more carefully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Initially, the chemist puts 0.0100 mol N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400" smtClean="0">
                <a:latin typeface="Tahoma" panose="020B0604030504040204" pitchFamily="34" charset="0"/>
              </a:rPr>
              <a:t>O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4</a:t>
            </a:r>
            <a:r>
              <a:rPr lang="en-US" altLang="en-US" sz="2400" smtClean="0">
                <a:latin typeface="Tahoma" panose="020B0604030504040204" pitchFamily="34" charset="0"/>
              </a:rPr>
              <a:t> into a 5.0 L container and sets T.  He measures [NO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400" smtClean="0">
                <a:latin typeface="Tahoma" panose="020B0604030504040204" pitchFamily="34" charset="0"/>
              </a:rPr>
              <a:t>].  When the concentration stops increasing, he finds [NO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400" smtClean="0">
                <a:latin typeface="Tahoma" panose="020B0604030504040204" pitchFamily="34" charset="0"/>
              </a:rPr>
              <a:t>] = 0.0028 M.  What is K?</a:t>
            </a:r>
          </a:p>
        </p:txBody>
      </p:sp>
    </p:spTree>
    <p:extLst>
      <p:ext uri="{BB962C8B-B14F-4D97-AF65-F5344CB8AC3E}">
        <p14:creationId xmlns:p14="http://schemas.microsoft.com/office/powerpoint/2010/main" val="3131163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Announcements II</a:t>
            </a:r>
            <a:br>
              <a:rPr lang="en-US" altLang="en-US" sz="4000" smtClean="0">
                <a:latin typeface="Tahoma" panose="020B0604030504040204" pitchFamily="34" charset="0"/>
              </a:rPr>
            </a:b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Today’s Lecture – cont.</a:t>
            </a:r>
          </a:p>
          <a:p>
            <a:pPr lvl="1" eaLnBrk="1" hangingPunct="1"/>
            <a:r>
              <a:rPr lang="en-US" altLang="en-US" sz="2400" dirty="0">
                <a:latin typeface="Tahoma" panose="020B0604030504040204" pitchFamily="34" charset="0"/>
              </a:rPr>
              <a:t>Basic Equilibrium (and Questions)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Manipulating Reactions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K</a:t>
            </a:r>
            <a:r>
              <a:rPr lang="en-US" altLang="en-US" sz="2400" baseline="-25000" dirty="0" smtClean="0">
                <a:latin typeface="Tahoma" panose="020B0604030504040204" pitchFamily="34" charset="0"/>
              </a:rPr>
              <a:t>P</a:t>
            </a:r>
            <a:r>
              <a:rPr lang="en-US" altLang="en-US" sz="2400" dirty="0" smtClean="0">
                <a:latin typeface="Tahoma" panose="020B0604030504040204" pitchFamily="34" charset="0"/>
              </a:rPr>
              <a:t> vs. K</a:t>
            </a:r>
            <a:r>
              <a:rPr lang="en-US" altLang="en-US" sz="2400" baseline="-25000" dirty="0" smtClean="0">
                <a:latin typeface="Tahoma" panose="020B0604030504040204" pitchFamily="34" charset="0"/>
              </a:rPr>
              <a:t>C</a:t>
            </a:r>
            <a:endParaRPr lang="en-US" altLang="en-US" sz="2400" dirty="0" smtClean="0">
              <a:latin typeface="Tahoma" panose="020B0604030504040204" pitchFamily="34" charset="0"/>
            </a:endParaRP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Equilibrium Problems: STARTING AT EQUILIBRIUM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Equilibrium Problems: STARTING AT INITIAL CONDITIONS (if time)</a:t>
            </a:r>
            <a:endParaRPr lang="en-US" altLang="en-US" dirty="0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085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>
                <a:latin typeface="Tahoma" panose="020B0604030504040204" pitchFamily="34" charset="0"/>
              </a:rPr>
              <a:t>Chem</a:t>
            </a:r>
            <a:r>
              <a:rPr lang="en-US" altLang="en-US" dirty="0" smtClean="0">
                <a:latin typeface="Tahoma" panose="020B0604030504040204" pitchFamily="34" charset="0"/>
              </a:rPr>
              <a:t> 1A Review</a:t>
            </a:r>
            <a:br>
              <a:rPr lang="en-US" altLang="en-US" dirty="0" smtClean="0">
                <a:latin typeface="Tahoma" panose="020B0604030504040204" pitchFamily="34" charset="0"/>
              </a:rPr>
            </a:br>
            <a:r>
              <a:rPr lang="en-US" altLang="en-US" sz="2800" dirty="0" smtClean="0">
                <a:latin typeface="Tahoma" panose="020B0604030504040204" pitchFamily="34" charset="0"/>
              </a:rPr>
              <a:t>A Few More Example Problems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7848600" cy="4525963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Nomenclature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Cerium (IV) dichromate (cerium = Ce)</a:t>
            </a:r>
          </a:p>
          <a:p>
            <a:pPr marL="457200" lvl="1" indent="0" eaLnBrk="1" hangingPunct="1">
              <a:buNone/>
            </a:pPr>
            <a:r>
              <a:rPr lang="en-US" altLang="en-US" sz="2400" dirty="0" smtClean="0">
                <a:latin typeface="Tahoma" panose="020B0604030504040204" pitchFamily="34" charset="0"/>
              </a:rPr>
              <a:t>Type = ____________ formula = _____________</a:t>
            </a:r>
          </a:p>
          <a:p>
            <a:pPr lvl="1" eaLnBrk="1" hangingPunct="1"/>
            <a:r>
              <a:rPr lang="en-US" altLang="en-US" sz="2400" dirty="0" err="1" smtClean="0">
                <a:latin typeface="Tahoma" panose="020B0604030504040204" pitchFamily="34" charset="0"/>
              </a:rPr>
              <a:t>perchloric</a:t>
            </a:r>
            <a:r>
              <a:rPr lang="en-US" altLang="en-US" sz="2400" dirty="0" smtClean="0">
                <a:latin typeface="Tahoma" panose="020B0604030504040204" pitchFamily="34" charset="0"/>
              </a:rPr>
              <a:t> acid  type </a:t>
            </a:r>
            <a:r>
              <a:rPr lang="en-US" altLang="en-US" sz="2400" dirty="0">
                <a:latin typeface="Tahoma" panose="020B0604030504040204" pitchFamily="34" charset="0"/>
              </a:rPr>
              <a:t>= </a:t>
            </a:r>
            <a:r>
              <a:rPr lang="en-US" altLang="en-US" sz="2400" dirty="0" smtClean="0">
                <a:latin typeface="Tahoma" panose="020B0604030504040204" pitchFamily="34" charset="0"/>
              </a:rPr>
              <a:t>______ </a:t>
            </a:r>
            <a:r>
              <a:rPr lang="en-US" altLang="en-US" sz="2400" dirty="0">
                <a:latin typeface="Tahoma" panose="020B0604030504040204" pitchFamily="34" charset="0"/>
              </a:rPr>
              <a:t>formula = </a:t>
            </a:r>
            <a:r>
              <a:rPr lang="en-US" altLang="en-US" sz="2400" dirty="0" smtClean="0">
                <a:latin typeface="Tahoma" panose="020B0604030504040204" pitchFamily="34" charset="0"/>
              </a:rPr>
              <a:t>____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Cu</a:t>
            </a:r>
            <a:r>
              <a:rPr lang="en-US" altLang="en-US" sz="24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400" dirty="0" smtClean="0">
                <a:latin typeface="Tahoma" panose="020B0604030504040204" pitchFamily="34" charset="0"/>
              </a:rPr>
              <a:t>SO</a:t>
            </a:r>
            <a:r>
              <a:rPr lang="en-US" altLang="en-US" sz="2400" baseline="-25000" dirty="0" smtClean="0">
                <a:latin typeface="Tahoma" panose="020B0604030504040204" pitchFamily="34" charset="0"/>
              </a:rPr>
              <a:t>4</a:t>
            </a:r>
            <a:r>
              <a:rPr lang="en-US" altLang="en-US" sz="2400" dirty="0" smtClean="0">
                <a:latin typeface="Tahoma" panose="020B0604030504040204" pitchFamily="34" charset="0"/>
              </a:rPr>
              <a:t> </a:t>
            </a:r>
            <a:r>
              <a:rPr lang="en-US" altLang="en-US" sz="2400" dirty="0">
                <a:latin typeface="Tahoma" panose="020B0604030504040204" pitchFamily="34" charset="0"/>
              </a:rPr>
              <a:t>type = ______ </a:t>
            </a:r>
            <a:r>
              <a:rPr lang="en-US" altLang="en-US" sz="2400" dirty="0" smtClean="0">
                <a:latin typeface="Tahoma" panose="020B0604030504040204" pitchFamily="34" charset="0"/>
              </a:rPr>
              <a:t>name </a:t>
            </a:r>
            <a:r>
              <a:rPr lang="en-US" altLang="en-US" sz="2400" dirty="0">
                <a:latin typeface="Tahoma" panose="020B0604030504040204" pitchFamily="34" charset="0"/>
              </a:rPr>
              <a:t>= </a:t>
            </a:r>
            <a:r>
              <a:rPr lang="en-US" altLang="en-US" sz="2400" dirty="0" smtClean="0">
                <a:latin typeface="Tahoma" panose="020B0604030504040204" pitchFamily="34" charset="0"/>
              </a:rPr>
              <a:t>____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How many g. </a:t>
            </a:r>
            <a:r>
              <a:rPr lang="en-US" altLang="en-US" sz="2400" dirty="0">
                <a:latin typeface="Tahoma" panose="020B0604030504040204" pitchFamily="34" charset="0"/>
              </a:rPr>
              <a:t>of Cu</a:t>
            </a:r>
            <a:r>
              <a:rPr lang="en-US" altLang="en-US" sz="2400" baseline="-25000" dirty="0">
                <a:latin typeface="Tahoma" panose="020B0604030504040204" pitchFamily="34" charset="0"/>
              </a:rPr>
              <a:t>2</a:t>
            </a:r>
            <a:r>
              <a:rPr lang="en-US" altLang="en-US" sz="2400" dirty="0">
                <a:latin typeface="Tahoma" panose="020B0604030504040204" pitchFamily="34" charset="0"/>
              </a:rPr>
              <a:t>SO</a:t>
            </a:r>
            <a:r>
              <a:rPr lang="en-US" altLang="en-US" sz="2400" baseline="-25000" dirty="0">
                <a:latin typeface="Tahoma" panose="020B0604030504040204" pitchFamily="34" charset="0"/>
              </a:rPr>
              <a:t>4</a:t>
            </a:r>
            <a:r>
              <a:rPr lang="en-US" altLang="en-US" sz="2400" dirty="0" smtClean="0">
                <a:latin typeface="Tahoma" panose="020B0604030504040204" pitchFamily="34" charset="0"/>
              </a:rPr>
              <a:t> are needed to prepare 25.0 mL of a solution that is 0.400 M Cu</a:t>
            </a:r>
            <a:r>
              <a:rPr lang="en-US" altLang="en-US" sz="2400" baseline="30000" dirty="0" smtClean="0">
                <a:latin typeface="Tahoma" panose="020B0604030504040204" pitchFamily="34" charset="0"/>
              </a:rPr>
              <a:t>+</a:t>
            </a:r>
            <a:r>
              <a:rPr lang="en-US" altLang="en-US" sz="2400" dirty="0" smtClean="0">
                <a:latin typeface="Tahoma" panose="020B0604030504040204" pitchFamily="34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Chem 1B First Topic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2800" smtClean="0">
                <a:latin typeface="Tahoma" panose="020B0604030504040204" pitchFamily="34" charset="0"/>
              </a:rPr>
              <a:t>Equilibrium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In Chapter 13 (near end of Chem 1A), we covered kinetics (how fast reactions occur)</a:t>
            </a:r>
          </a:p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Past assumption was that “</a:t>
            </a:r>
            <a:r>
              <a:rPr lang="en-US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en-US" sz="2800" smtClean="0">
                <a:latin typeface="Tahoma" panose="020B0604030504040204" pitchFamily="34" charset="0"/>
              </a:rPr>
              <a:t>“ meant reaction went to completion (all products plus limiting reagent)</a:t>
            </a:r>
          </a:p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Also, unfavorable reactions, such as precipitation of CaCl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800" smtClean="0">
                <a:latin typeface="Tahoma" panose="020B0604030504040204" pitchFamily="34" charset="0"/>
              </a:rPr>
              <a:t> from Ca</a:t>
            </a:r>
            <a:r>
              <a:rPr lang="en-US" altLang="en-US" sz="2800" baseline="30000" smtClean="0">
                <a:latin typeface="Tahoma" panose="020B0604030504040204" pitchFamily="34" charset="0"/>
              </a:rPr>
              <a:t>2+</a:t>
            </a:r>
            <a:r>
              <a:rPr lang="en-US" altLang="en-US" sz="2800" smtClean="0">
                <a:latin typeface="Tahoma" panose="020B0604030504040204" pitchFamily="34" charset="0"/>
              </a:rPr>
              <a:t> + Cl</a:t>
            </a:r>
            <a:r>
              <a:rPr lang="en-US" altLang="en-US" sz="2800" baseline="30000" smtClean="0">
                <a:latin typeface="Tahoma" panose="020B0604030504040204" pitchFamily="34" charset="0"/>
              </a:rPr>
              <a:t>-</a:t>
            </a:r>
            <a:r>
              <a:rPr lang="en-US" altLang="en-US" sz="2800" smtClean="0">
                <a:latin typeface="Tahoma" panose="020B0604030504040204" pitchFamily="34" charset="0"/>
              </a:rPr>
              <a:t> are not supposed to occur at all</a:t>
            </a:r>
          </a:p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In some important cases, expected reactions will not proceed totally to completion and unexpected reactions can occur to some extent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Chem 1B - Equilibrium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Introduction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Reactions that can occur in both the forward and reverse reactions to an appreciable extent are represented with a two way arrow:</a:t>
            </a:r>
          </a:p>
          <a:p>
            <a:pPr marL="457200" lvl="1" indent="0" eaLnBrk="1" hangingPunct="1">
              <a:buFontTx/>
              <a:buNone/>
            </a:pPr>
            <a:r>
              <a:rPr lang="en-US" altLang="en-US" sz="2400" smtClean="0">
                <a:latin typeface="Tahoma" panose="020B0604030504040204" pitchFamily="34" charset="0"/>
              </a:rPr>
              <a:t>A + B     C       or   A + B </a:t>
            </a:r>
            <a:r>
              <a:rPr lang="en-US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↔</a:t>
            </a:r>
            <a:r>
              <a:rPr lang="en-US" altLang="en-US" sz="2400" smtClean="0">
                <a:latin typeface="Tahoma" panose="020B0604030504040204" pitchFamily="34" charset="0"/>
              </a:rPr>
              <a:t> C (easier to type this)</a:t>
            </a:r>
          </a:p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What does this mean?</a:t>
            </a:r>
          </a:p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From a molecular scale, reactions are occurring in both the forwards and backwards direction</a:t>
            </a:r>
          </a:p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When the forward rate (loss of A to form C) is equal to the backwards rate (gain of A from C), the system is said to be in equilibrium and concentrations don’t change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1898650" y="3124200"/>
            <a:ext cx="304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1898650" y="3276600"/>
            <a:ext cx="304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  <p:bldP spid="156675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Chem 1B - Equilibrium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Introduction</a:t>
            </a:r>
            <a:endParaRPr lang="en-US" altLang="en-US" sz="2800" smtClean="0">
              <a:latin typeface="Tahoma" panose="020B0604030504040204" pitchFamily="34" charset="0"/>
            </a:endParaRP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931988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Graphic example of reaction:</a:t>
            </a:r>
          </a:p>
          <a:p>
            <a:pPr marL="457200" lvl="1" indent="0" eaLnBrk="1" hangingPunct="1">
              <a:buFontTx/>
              <a:buNone/>
            </a:pPr>
            <a:r>
              <a:rPr lang="en-US" altLang="en-US" sz="2000" smtClean="0">
                <a:latin typeface="Tahoma" panose="020B0604030504040204" pitchFamily="34" charset="0"/>
              </a:rPr>
              <a:t>A + B </a:t>
            </a:r>
            <a:r>
              <a:rPr lang="en-US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↔</a:t>
            </a:r>
            <a:r>
              <a:rPr lang="en-US" altLang="en-US" sz="2000" smtClean="0">
                <a:latin typeface="Tahoma" panose="020B0604030504040204" pitchFamily="34" charset="0"/>
              </a:rPr>
              <a:t> C   (assume [A] = [B] at start)</a:t>
            </a:r>
          </a:p>
          <a:p>
            <a:pPr marL="457200" lvl="1" indent="0" eaLnBrk="1" hangingPunct="1">
              <a:buFontTx/>
              <a:buNone/>
            </a:pPr>
            <a:r>
              <a:rPr lang="en-US" altLang="en-US" sz="2000" smtClean="0">
                <a:latin typeface="Tahoma" panose="020B0604030504040204" pitchFamily="34" charset="0"/>
              </a:rPr>
              <a:t>In the beginning, forward rate is fast (as A and B are high).  At the points the lines cross, [A] = [B] = [C], but the forward rate is still faster than the backwards rate.  We can see that [C] is favored over [A] and [B] because its final conc. is higher.</a:t>
            </a:r>
          </a:p>
        </p:txBody>
      </p:sp>
      <p:sp>
        <p:nvSpPr>
          <p:cNvPr id="2" name="Rectangle 1"/>
          <p:cNvSpPr/>
          <p:nvPr/>
        </p:nvSpPr>
        <p:spPr>
          <a:xfrm>
            <a:off x="1371600" y="3816350"/>
            <a:ext cx="5943600" cy="2514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0485" name="TextBox 3"/>
          <p:cNvSpPr txBox="1">
            <a:spLocks noChangeArrowheads="1"/>
          </p:cNvSpPr>
          <p:nvPr/>
        </p:nvSpPr>
        <p:spPr bwMode="auto">
          <a:xfrm>
            <a:off x="152400" y="4425950"/>
            <a:ext cx="1143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Conc. (A and B)</a:t>
            </a:r>
          </a:p>
        </p:txBody>
      </p:sp>
      <p:sp>
        <p:nvSpPr>
          <p:cNvPr id="20486" name="TextBox 7"/>
          <p:cNvSpPr txBox="1">
            <a:spLocks noChangeArrowheads="1"/>
          </p:cNvSpPr>
          <p:nvPr/>
        </p:nvSpPr>
        <p:spPr bwMode="auto">
          <a:xfrm>
            <a:off x="7315200" y="4349750"/>
            <a:ext cx="990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Conc. (C)</a:t>
            </a:r>
          </a:p>
        </p:txBody>
      </p:sp>
      <p:sp>
        <p:nvSpPr>
          <p:cNvPr id="20487" name="TextBox 9"/>
          <p:cNvSpPr txBox="1">
            <a:spLocks noChangeArrowheads="1"/>
          </p:cNvSpPr>
          <p:nvPr/>
        </p:nvSpPr>
        <p:spPr bwMode="auto">
          <a:xfrm>
            <a:off x="3352800" y="6330950"/>
            <a:ext cx="1143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Time</a:t>
            </a:r>
          </a:p>
        </p:txBody>
      </p:sp>
      <p:sp>
        <p:nvSpPr>
          <p:cNvPr id="7" name="Freeform 6"/>
          <p:cNvSpPr/>
          <p:nvPr/>
        </p:nvSpPr>
        <p:spPr>
          <a:xfrm>
            <a:off x="1357313" y="4425950"/>
            <a:ext cx="5984875" cy="1746250"/>
          </a:xfrm>
          <a:custGeom>
            <a:avLst/>
            <a:gdLst>
              <a:gd name="connsiteX0" fmla="*/ 0 w 5985164"/>
              <a:gd name="connsiteY0" fmla="*/ 0 h 1915403"/>
              <a:gd name="connsiteX1" fmla="*/ 207819 w 5985164"/>
              <a:gd name="connsiteY1" fmla="*/ 346364 h 1915403"/>
              <a:gd name="connsiteX2" fmla="*/ 554182 w 5985164"/>
              <a:gd name="connsiteY2" fmla="*/ 692727 h 1915403"/>
              <a:gd name="connsiteX3" fmla="*/ 1177637 w 5985164"/>
              <a:gd name="connsiteY3" fmla="*/ 1094509 h 1915403"/>
              <a:gd name="connsiteX4" fmla="*/ 2105891 w 5985164"/>
              <a:gd name="connsiteY4" fmla="*/ 1468582 h 1915403"/>
              <a:gd name="connsiteX5" fmla="*/ 3172691 w 5985164"/>
              <a:gd name="connsiteY5" fmla="*/ 1717964 h 1915403"/>
              <a:gd name="connsiteX6" fmla="*/ 5403273 w 5985164"/>
              <a:gd name="connsiteY6" fmla="*/ 1898073 h 1915403"/>
              <a:gd name="connsiteX7" fmla="*/ 5985164 w 5985164"/>
              <a:gd name="connsiteY7" fmla="*/ 1898073 h 1915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85164" h="1915403">
                <a:moveTo>
                  <a:pt x="0" y="0"/>
                </a:moveTo>
                <a:cubicBezTo>
                  <a:pt x="57727" y="115455"/>
                  <a:pt x="115455" y="230910"/>
                  <a:pt x="207819" y="346364"/>
                </a:cubicBezTo>
                <a:cubicBezTo>
                  <a:pt x="300183" y="461818"/>
                  <a:pt x="392546" y="568036"/>
                  <a:pt x="554182" y="692727"/>
                </a:cubicBezTo>
                <a:cubicBezTo>
                  <a:pt x="715818" y="817418"/>
                  <a:pt x="919019" y="965200"/>
                  <a:pt x="1177637" y="1094509"/>
                </a:cubicBezTo>
                <a:cubicBezTo>
                  <a:pt x="1436255" y="1223818"/>
                  <a:pt x="1773382" y="1364673"/>
                  <a:pt x="2105891" y="1468582"/>
                </a:cubicBezTo>
                <a:cubicBezTo>
                  <a:pt x="2438400" y="1572491"/>
                  <a:pt x="2623127" y="1646382"/>
                  <a:pt x="3172691" y="1717964"/>
                </a:cubicBezTo>
                <a:cubicBezTo>
                  <a:pt x="3722255" y="1789546"/>
                  <a:pt x="4934528" y="1868055"/>
                  <a:pt x="5403273" y="1898073"/>
                </a:cubicBezTo>
                <a:cubicBezTo>
                  <a:pt x="5872018" y="1928091"/>
                  <a:pt x="5928591" y="1913082"/>
                  <a:pt x="5985164" y="189807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357313" y="4578350"/>
            <a:ext cx="5972175" cy="1739900"/>
          </a:xfrm>
          <a:custGeom>
            <a:avLst/>
            <a:gdLst>
              <a:gd name="connsiteX0" fmla="*/ 0 w 5971310"/>
              <a:gd name="connsiteY0" fmla="*/ 1856509 h 1856509"/>
              <a:gd name="connsiteX1" fmla="*/ 249382 w 5971310"/>
              <a:gd name="connsiteY1" fmla="*/ 1551709 h 1856509"/>
              <a:gd name="connsiteX2" fmla="*/ 678873 w 5971310"/>
              <a:gd name="connsiteY2" fmla="*/ 1136073 h 1856509"/>
              <a:gd name="connsiteX3" fmla="*/ 1565564 w 5971310"/>
              <a:gd name="connsiteY3" fmla="*/ 595746 h 1856509"/>
              <a:gd name="connsiteX4" fmla="*/ 2826328 w 5971310"/>
              <a:gd name="connsiteY4" fmla="*/ 263237 h 1856509"/>
              <a:gd name="connsiteX5" fmla="*/ 5971310 w 5971310"/>
              <a:gd name="connsiteY5" fmla="*/ 0 h 1856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71310" h="1856509">
                <a:moveTo>
                  <a:pt x="0" y="1856509"/>
                </a:moveTo>
                <a:cubicBezTo>
                  <a:pt x="68118" y="1764145"/>
                  <a:pt x="136237" y="1671782"/>
                  <a:pt x="249382" y="1551709"/>
                </a:cubicBezTo>
                <a:cubicBezTo>
                  <a:pt x="362527" y="1431636"/>
                  <a:pt x="459510" y="1295400"/>
                  <a:pt x="678873" y="1136073"/>
                </a:cubicBezTo>
                <a:cubicBezTo>
                  <a:pt x="898236" y="976746"/>
                  <a:pt x="1207655" y="741219"/>
                  <a:pt x="1565564" y="595746"/>
                </a:cubicBezTo>
                <a:cubicBezTo>
                  <a:pt x="1923473" y="450273"/>
                  <a:pt x="2092037" y="362528"/>
                  <a:pt x="2826328" y="263237"/>
                </a:cubicBezTo>
                <a:cubicBezTo>
                  <a:pt x="3560619" y="163946"/>
                  <a:pt x="4765964" y="81973"/>
                  <a:pt x="597131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370013" y="4425950"/>
            <a:ext cx="5972175" cy="7620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  <p:bldP spid="2" grpId="0" animBg="1"/>
      <p:bldP spid="20485" grpId="0"/>
      <p:bldP spid="20486" grpId="0"/>
      <p:bldP spid="2048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Chem 1B - Equilibrium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Introduction</a:t>
            </a:r>
            <a:endParaRPr lang="en-US" altLang="en-US" sz="2800" smtClean="0">
              <a:latin typeface="Tahoma" panose="020B0604030504040204" pitchFamily="34" charset="0"/>
            </a:endParaRP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dirty="0" smtClean="0">
                <a:latin typeface="Tahoma" charset="0"/>
              </a:rPr>
              <a:t>Some examples: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en-US" altLang="en-US" sz="2400" dirty="0" smtClean="0">
                <a:latin typeface="Tahoma" charset="0"/>
              </a:rPr>
              <a:t>1.  Carbon dioxide (CO</a:t>
            </a:r>
            <a:r>
              <a:rPr lang="en-US" altLang="en-US" sz="2400" baseline="-25000" dirty="0" smtClean="0">
                <a:latin typeface="Tahoma" charset="0"/>
              </a:rPr>
              <a:t>2</a:t>
            </a:r>
            <a:r>
              <a:rPr lang="en-US" altLang="en-US" sz="2400" dirty="0" smtClean="0">
                <a:latin typeface="Tahoma" charset="0"/>
              </a:rPr>
              <a:t>) is not very soluble (you are supposed to know it forms from acid + carbonates)</a:t>
            </a:r>
          </a:p>
          <a:p>
            <a:pPr lvl="1" eaLnBrk="1" hangingPunct="1">
              <a:defRPr/>
            </a:pPr>
            <a:r>
              <a:rPr lang="en-US" altLang="en-US" sz="2000" dirty="0" smtClean="0">
                <a:latin typeface="Tahoma" charset="0"/>
              </a:rPr>
              <a:t>However, the acidity of rain in “pristine” conditions is supposed to be based on dissolution of CO</a:t>
            </a:r>
            <a:r>
              <a:rPr lang="en-US" altLang="en-US" sz="2000" baseline="-25000" dirty="0" smtClean="0">
                <a:latin typeface="Tahoma" charset="0"/>
              </a:rPr>
              <a:t>2</a:t>
            </a:r>
            <a:r>
              <a:rPr lang="en-US" altLang="en-US" sz="2000" dirty="0" smtClean="0">
                <a:latin typeface="Tahoma" charset="0"/>
              </a:rPr>
              <a:t>:</a:t>
            </a:r>
          </a:p>
          <a:p>
            <a:pPr lvl="1" eaLnBrk="1" hangingPunct="1">
              <a:defRPr/>
            </a:pPr>
            <a:r>
              <a:rPr lang="en-US" altLang="en-US" sz="2000" dirty="0" smtClean="0">
                <a:latin typeface="Tahoma" charset="0"/>
              </a:rPr>
              <a:t>CO</a:t>
            </a:r>
            <a:r>
              <a:rPr lang="en-US" altLang="en-US" sz="2000" baseline="-25000" dirty="0" smtClean="0">
                <a:latin typeface="Tahoma" charset="0"/>
              </a:rPr>
              <a:t>2 </a:t>
            </a:r>
            <a:r>
              <a:rPr lang="en-US" altLang="en-US" sz="2000" dirty="0" smtClean="0">
                <a:latin typeface="Tahoma" charset="0"/>
              </a:rPr>
              <a:t>(g) + H</a:t>
            </a:r>
            <a:r>
              <a:rPr lang="en-US" altLang="en-US" sz="2000" baseline="-25000" dirty="0" smtClean="0">
                <a:latin typeface="Tahoma" charset="0"/>
              </a:rPr>
              <a:t>2</a:t>
            </a:r>
            <a:r>
              <a:rPr lang="en-US" altLang="en-US" sz="2000" dirty="0" smtClean="0">
                <a:latin typeface="Tahoma" charset="0"/>
              </a:rPr>
              <a:t>O (l) </a:t>
            </a:r>
            <a:r>
              <a:rPr lang="en-US" altLang="en-US" sz="2000" dirty="0" smtClean="0">
                <a:latin typeface="Times New Roman"/>
                <a:cs typeface="Times New Roman"/>
              </a:rPr>
              <a:t>↔</a:t>
            </a:r>
            <a:r>
              <a:rPr lang="en-US" altLang="en-US" sz="2000" dirty="0" smtClean="0">
                <a:latin typeface="Tahoma" charset="0"/>
              </a:rPr>
              <a:t> H</a:t>
            </a:r>
            <a:r>
              <a:rPr lang="en-US" altLang="en-US" sz="2000" baseline="-25000" dirty="0" smtClean="0">
                <a:latin typeface="Tahoma" charset="0"/>
              </a:rPr>
              <a:t>2</a:t>
            </a:r>
            <a:r>
              <a:rPr lang="en-US" altLang="en-US" sz="2000" dirty="0" smtClean="0">
                <a:latin typeface="Tahoma" charset="0"/>
              </a:rPr>
              <a:t>CO</a:t>
            </a:r>
            <a:r>
              <a:rPr lang="en-US" altLang="en-US" sz="2000" baseline="-25000" dirty="0" smtClean="0">
                <a:latin typeface="Tahoma" charset="0"/>
              </a:rPr>
              <a:t>3</a:t>
            </a:r>
            <a:r>
              <a:rPr lang="en-US" altLang="en-US" sz="2000" dirty="0" smtClean="0">
                <a:latin typeface="Tahoma" charset="0"/>
              </a:rPr>
              <a:t> (</a:t>
            </a:r>
            <a:r>
              <a:rPr lang="en-US" altLang="en-US" sz="2000" dirty="0" err="1" smtClean="0">
                <a:latin typeface="Tahoma" charset="0"/>
              </a:rPr>
              <a:t>aq</a:t>
            </a:r>
            <a:r>
              <a:rPr lang="en-US" altLang="en-US" sz="2000" dirty="0" smtClean="0">
                <a:latin typeface="Tahoma" charset="0"/>
              </a:rPr>
              <a:t>) </a:t>
            </a:r>
            <a:r>
              <a:rPr lang="en-US" altLang="en-US" sz="2000" dirty="0" smtClean="0">
                <a:latin typeface="Times New Roman"/>
                <a:cs typeface="Times New Roman"/>
              </a:rPr>
              <a:t>↔</a:t>
            </a:r>
            <a:r>
              <a:rPr lang="en-US" altLang="en-US" sz="2000" dirty="0" smtClean="0">
                <a:latin typeface="Tahoma" charset="0"/>
              </a:rPr>
              <a:t> H</a:t>
            </a:r>
            <a:r>
              <a:rPr lang="en-US" altLang="en-US" sz="2000" baseline="30000" dirty="0" smtClean="0">
                <a:latin typeface="Tahoma" charset="0"/>
              </a:rPr>
              <a:t>+</a:t>
            </a:r>
            <a:r>
              <a:rPr lang="en-US" altLang="en-US" sz="2000" dirty="0" smtClean="0">
                <a:latin typeface="Tahoma" charset="0"/>
              </a:rPr>
              <a:t> + HCO</a:t>
            </a:r>
            <a:r>
              <a:rPr lang="en-US" altLang="en-US" sz="2000" baseline="-25000" dirty="0" smtClean="0">
                <a:latin typeface="Tahoma" charset="0"/>
              </a:rPr>
              <a:t>3</a:t>
            </a:r>
            <a:r>
              <a:rPr lang="en-US" altLang="en-US" sz="2000" baseline="30000" dirty="0" smtClean="0">
                <a:latin typeface="Tahoma" charset="0"/>
              </a:rPr>
              <a:t>-</a:t>
            </a:r>
            <a:endParaRPr lang="en-US" altLang="en-US" sz="2000" dirty="0" smtClean="0">
              <a:latin typeface="Tahoma" charset="0"/>
            </a:endParaRPr>
          </a:p>
          <a:p>
            <a:pPr marL="914400" lvl="1" indent="-457200" eaLnBrk="1" hangingPunct="1">
              <a:buFontTx/>
              <a:buAutoNum type="arabicPeriod" startAt="2"/>
              <a:defRPr/>
            </a:pPr>
            <a:r>
              <a:rPr lang="en-US" altLang="en-US" sz="2400" dirty="0" smtClean="0">
                <a:latin typeface="Tahoma" charset="0"/>
              </a:rPr>
              <a:t>Nitrogen gas (N</a:t>
            </a:r>
            <a:r>
              <a:rPr lang="en-US" altLang="en-US" sz="2400" baseline="-25000" dirty="0" smtClean="0">
                <a:latin typeface="Tahoma" charset="0"/>
              </a:rPr>
              <a:t>2</a:t>
            </a:r>
            <a:r>
              <a:rPr lang="en-US" altLang="en-US" sz="2400" dirty="0" smtClean="0">
                <a:latin typeface="Tahoma" charset="0"/>
              </a:rPr>
              <a:t>) is difficult to react because of the strength of its triple bonds, however under certain conditions, beneficial and problematic reactions involve N</a:t>
            </a:r>
            <a:r>
              <a:rPr lang="en-US" altLang="en-US" sz="2400" baseline="-25000" dirty="0" smtClean="0">
                <a:latin typeface="Tahoma" charset="0"/>
              </a:rPr>
              <a:t>2</a:t>
            </a:r>
            <a:r>
              <a:rPr lang="en-US" altLang="en-US" sz="2400" dirty="0">
                <a:latin typeface="Tahoma" charset="0"/>
              </a:rPr>
              <a:t> </a:t>
            </a:r>
            <a:r>
              <a:rPr lang="en-US" altLang="en-US" sz="2400" dirty="0" smtClean="0">
                <a:latin typeface="Tahoma" charset="0"/>
              </a:rPr>
              <a:t>where both reactants and products exist.</a:t>
            </a:r>
          </a:p>
          <a:p>
            <a:pPr marL="1314450" lvl="2" indent="-457200" eaLnBrk="1" hangingPunct="1">
              <a:buFontTx/>
              <a:buAutoNum type="alphaLcParenR"/>
              <a:defRPr/>
            </a:pPr>
            <a:r>
              <a:rPr lang="en-US" altLang="en-US" sz="2000" dirty="0" smtClean="0">
                <a:latin typeface="Tahoma" charset="0"/>
              </a:rPr>
              <a:t>N</a:t>
            </a:r>
            <a:r>
              <a:rPr lang="en-US" altLang="en-US" sz="2000" baseline="-25000" dirty="0" smtClean="0">
                <a:latin typeface="Tahoma" charset="0"/>
              </a:rPr>
              <a:t>2 </a:t>
            </a:r>
            <a:r>
              <a:rPr lang="en-US" altLang="en-US" sz="2000" dirty="0" smtClean="0">
                <a:latin typeface="Tahoma" charset="0"/>
              </a:rPr>
              <a:t>(g) + 3H</a:t>
            </a:r>
            <a:r>
              <a:rPr lang="en-US" altLang="en-US" sz="2000" baseline="-25000" dirty="0" smtClean="0">
                <a:latin typeface="Tahoma" charset="0"/>
              </a:rPr>
              <a:t>2</a:t>
            </a:r>
            <a:r>
              <a:rPr lang="en-US" altLang="en-US" sz="2000" dirty="0" smtClean="0">
                <a:latin typeface="Tahoma" charset="0"/>
              </a:rPr>
              <a:t> (g) </a:t>
            </a:r>
            <a:r>
              <a:rPr lang="en-US" altLang="en-US" sz="2000" dirty="0" smtClean="0">
                <a:latin typeface="Times New Roman"/>
                <a:cs typeface="Times New Roman"/>
              </a:rPr>
              <a:t>↔</a:t>
            </a:r>
            <a:r>
              <a:rPr lang="en-US" altLang="en-US" sz="2000" dirty="0" smtClean="0">
                <a:latin typeface="Tahoma" charset="0"/>
              </a:rPr>
              <a:t> 2NH</a:t>
            </a:r>
            <a:r>
              <a:rPr lang="en-US" altLang="en-US" sz="2000" baseline="-25000" dirty="0" smtClean="0">
                <a:latin typeface="Tahoma" charset="0"/>
              </a:rPr>
              <a:t>3</a:t>
            </a:r>
            <a:r>
              <a:rPr lang="en-US" altLang="en-US" sz="2000" dirty="0" smtClean="0">
                <a:latin typeface="Tahoma" charset="0"/>
              </a:rPr>
              <a:t> </a:t>
            </a:r>
            <a:r>
              <a:rPr lang="en-US" altLang="en-US" sz="2000" dirty="0">
                <a:latin typeface="Tahoma" charset="0"/>
              </a:rPr>
              <a:t>(g</a:t>
            </a:r>
            <a:r>
              <a:rPr lang="en-US" altLang="en-US" sz="2000" dirty="0" smtClean="0">
                <a:latin typeface="Tahoma" charset="0"/>
              </a:rPr>
              <a:t>) (used in fertilizer) </a:t>
            </a:r>
          </a:p>
          <a:p>
            <a:pPr marL="1314450" lvl="2" indent="-457200" eaLnBrk="1" hangingPunct="1">
              <a:buFontTx/>
              <a:buAutoNum type="alphaLcParenR"/>
              <a:defRPr/>
            </a:pPr>
            <a:r>
              <a:rPr lang="en-US" altLang="en-US" sz="2000" dirty="0" smtClean="0">
                <a:latin typeface="Tahoma" charset="0"/>
              </a:rPr>
              <a:t>N</a:t>
            </a:r>
            <a:r>
              <a:rPr lang="en-US" altLang="en-US" sz="2000" baseline="-25000" dirty="0" smtClean="0">
                <a:latin typeface="Tahoma" charset="0"/>
              </a:rPr>
              <a:t>2 </a:t>
            </a:r>
            <a:r>
              <a:rPr lang="en-US" altLang="en-US" sz="2000" dirty="0" smtClean="0">
                <a:latin typeface="Tahoma" charset="0"/>
              </a:rPr>
              <a:t>(g) + O</a:t>
            </a:r>
            <a:r>
              <a:rPr lang="en-US" altLang="en-US" sz="2000" baseline="-25000" dirty="0" smtClean="0">
                <a:latin typeface="Tahoma" charset="0"/>
              </a:rPr>
              <a:t>2</a:t>
            </a:r>
            <a:r>
              <a:rPr lang="en-US" altLang="en-US" sz="2000" dirty="0" smtClean="0">
                <a:latin typeface="Tahoma" charset="0"/>
              </a:rPr>
              <a:t> (g) </a:t>
            </a:r>
            <a:r>
              <a:rPr lang="en-US" altLang="en-US" sz="2000" dirty="0" smtClean="0">
                <a:latin typeface="Times New Roman"/>
                <a:cs typeface="Times New Roman"/>
              </a:rPr>
              <a:t>↔</a:t>
            </a:r>
            <a:r>
              <a:rPr lang="en-US" altLang="en-US" sz="2000" dirty="0" smtClean="0">
                <a:latin typeface="Tahoma" charset="0"/>
              </a:rPr>
              <a:t> 2NO </a:t>
            </a:r>
            <a:r>
              <a:rPr lang="en-US" altLang="en-US" sz="2000" dirty="0">
                <a:latin typeface="Tahoma" charset="0"/>
              </a:rPr>
              <a:t>(g)</a:t>
            </a:r>
            <a:r>
              <a:rPr lang="en-US" altLang="en-US" sz="2000" dirty="0" smtClean="0">
                <a:latin typeface="Tahoma" charset="0"/>
              </a:rPr>
              <a:t> (source of smog from combustion)</a:t>
            </a:r>
          </a:p>
          <a:p>
            <a:pPr marL="857250" lvl="2" indent="0" eaLnBrk="1" hangingPunct="1">
              <a:buFontTx/>
              <a:buNone/>
              <a:defRPr/>
            </a:pPr>
            <a:r>
              <a:rPr lang="en-US" altLang="en-US" sz="2000" dirty="0" smtClean="0">
                <a:latin typeface="Tahoma" charset="0"/>
              </a:rPr>
              <a:t>Conditions are critical to make a) go but to limit b)</a:t>
            </a:r>
          </a:p>
        </p:txBody>
      </p:sp>
    </p:spTree>
    <p:extLst>
      <p:ext uri="{BB962C8B-B14F-4D97-AF65-F5344CB8AC3E}">
        <p14:creationId xmlns:p14="http://schemas.microsoft.com/office/powerpoint/2010/main" val="392478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Chem 1B - Equilibrium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Equilibrium Constant and Equation</a:t>
            </a:r>
            <a:endParaRPr lang="en-US" altLang="en-US" sz="2800" smtClean="0">
              <a:latin typeface="Tahoma" panose="020B0604030504040204" pitchFamily="34" charset="0"/>
            </a:endParaRP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458200" cy="4525963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Whether an equation favors reactants or products is determined by an EQUILIBRIUM CONSTANT (K) – as well as reaction stoichiometry</a:t>
            </a:r>
          </a:p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Generic reaction: </a:t>
            </a:r>
            <a:r>
              <a:rPr lang="en-US" altLang="en-US" sz="2800" dirty="0" err="1" smtClean="0">
                <a:latin typeface="Tahoma" panose="020B0604030504040204" pitchFamily="34" charset="0"/>
              </a:rPr>
              <a:t>aA</a:t>
            </a:r>
            <a:r>
              <a:rPr lang="en-US" altLang="en-US" sz="2800" dirty="0" smtClean="0">
                <a:latin typeface="Tahoma" panose="020B0604030504040204" pitchFamily="34" charset="0"/>
              </a:rPr>
              <a:t> + </a:t>
            </a:r>
            <a:r>
              <a:rPr lang="en-US" altLang="en-US" sz="2800" dirty="0" err="1" smtClean="0">
                <a:latin typeface="Tahoma" panose="020B0604030504040204" pitchFamily="34" charset="0"/>
              </a:rPr>
              <a:t>bB</a:t>
            </a:r>
            <a:r>
              <a:rPr lang="en-US" altLang="en-US" sz="2800" dirty="0" smtClean="0">
                <a:latin typeface="Tahoma" panose="020B0604030504040204" pitchFamily="34" charset="0"/>
              </a:rPr>
              <a:t>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↔</a:t>
            </a:r>
            <a:r>
              <a:rPr lang="en-US" altLang="en-US" sz="2800" dirty="0" smtClean="0">
                <a:latin typeface="Tahoma" panose="020B0604030504040204" pitchFamily="34" charset="0"/>
              </a:rPr>
              <a:t> </a:t>
            </a:r>
            <a:r>
              <a:rPr lang="en-US" altLang="en-US" sz="2800" dirty="0" err="1" smtClean="0">
                <a:latin typeface="Tahoma" panose="020B0604030504040204" pitchFamily="34" charset="0"/>
              </a:rPr>
              <a:t>cC</a:t>
            </a:r>
            <a:r>
              <a:rPr lang="en-US" altLang="en-US" sz="2800" dirty="0" smtClean="0">
                <a:latin typeface="Tahoma" panose="020B0604030504040204" pitchFamily="34" charset="0"/>
              </a:rPr>
              <a:t> + </a:t>
            </a:r>
            <a:r>
              <a:rPr lang="en-US" altLang="en-US" sz="2800" dirty="0" err="1" smtClean="0">
                <a:latin typeface="Tahoma" panose="020B0604030504040204" pitchFamily="34" charset="0"/>
              </a:rPr>
              <a:t>dD</a:t>
            </a:r>
            <a:endParaRPr lang="en-US" altLang="en-US" sz="2800" dirty="0" smtClean="0">
              <a:latin typeface="Tahoma" panose="020B0604030504040204" pitchFamily="34" charset="0"/>
            </a:endParaRPr>
          </a:p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K = equilibrium constant and for above reaction,</a:t>
            </a:r>
          </a:p>
          <a:p>
            <a:pPr eaLnBrk="1" hangingPunct="1"/>
            <a:endParaRPr lang="en-US" altLang="en-US" sz="2800" dirty="0" smtClean="0">
              <a:latin typeface="Tahoma" panose="020B0604030504040204" pitchFamily="34" charset="0"/>
            </a:endParaRPr>
          </a:p>
          <a:p>
            <a:pPr eaLnBrk="1" hangingPunct="1">
              <a:buFontTx/>
              <a:buNone/>
            </a:pPr>
            <a:endParaRPr lang="en-US" altLang="en-US" sz="2800" dirty="0" smtClean="0">
              <a:latin typeface="Tahoma" panose="020B0604030504040204" pitchFamily="34" charset="0"/>
            </a:endParaRPr>
          </a:p>
          <a:p>
            <a:pPr eaLnBrk="1" hangingPunct="1"/>
            <a:endParaRPr lang="en-US" altLang="en-US" sz="2800" dirty="0" smtClean="0">
              <a:latin typeface="Tahoma" panose="020B0604030504040204" pitchFamily="34" charset="0"/>
            </a:endParaRPr>
          </a:p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A larger K value means products are more favored (bigger [C] and [D] vs. [A] and [B])</a:t>
            </a:r>
          </a:p>
          <a:p>
            <a:pPr eaLnBrk="1" hangingPunct="1">
              <a:buFontTx/>
              <a:buNone/>
            </a:pPr>
            <a:endParaRPr lang="en-US" altLang="en-US" sz="2800" dirty="0" smtClean="0">
              <a:latin typeface="Tahoma" panose="020B0604030504040204" pitchFamily="34" charset="0"/>
            </a:endParaRP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762000" y="4191000"/>
          <a:ext cx="1828800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2" name="Equation" r:id="rId4" imgW="863225" imgH="469696" progId="Equation.3">
                  <p:embed/>
                </p:oleObj>
              </mc:Choice>
              <mc:Fallback>
                <p:oleObj name="Equation" r:id="rId4" imgW="863225" imgH="469696" progId="Equation.3">
                  <p:embed/>
                  <p:pic>
                    <p:nvPicPr>
                      <p:cNvPr id="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191000"/>
                        <a:ext cx="1828800" cy="99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532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2680</TotalTime>
  <Words>1756</Words>
  <Application>Microsoft Office PowerPoint</Application>
  <PresentationFormat>On-screen Show (4:3)</PresentationFormat>
  <Paragraphs>193</Paragraphs>
  <Slides>24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Symbol</vt:lpstr>
      <vt:lpstr>Tahoma</vt:lpstr>
      <vt:lpstr>Times New Roman</vt:lpstr>
      <vt:lpstr>Default Design</vt:lpstr>
      <vt:lpstr>Equation</vt:lpstr>
      <vt:lpstr>Chem. 1B – 9/1 Lecture</vt:lpstr>
      <vt:lpstr>Announcements I </vt:lpstr>
      <vt:lpstr>Announcements II </vt:lpstr>
      <vt:lpstr>Chem 1A Review A Few More Example Problems</vt:lpstr>
      <vt:lpstr>Chem 1B First Topic Equilibrium</vt:lpstr>
      <vt:lpstr>Chem 1B - Equilibrium Introduction</vt:lpstr>
      <vt:lpstr>Chem 1B - Equilibrium Introduction</vt:lpstr>
      <vt:lpstr>Chem 1B - Equilibrium Introduction</vt:lpstr>
      <vt:lpstr>Chem 1B - Equilibrium Equilibrium Constant and Equation</vt:lpstr>
      <vt:lpstr>Chem 1B - Equilibrium Equilibrium Equation – Further Details</vt:lpstr>
      <vt:lpstr>Chem 1B - Equilibrium Equilibrium Equation – Example</vt:lpstr>
      <vt:lpstr>Chem 1B - Equilibrium Equilibrium Equation – Questions I</vt:lpstr>
      <vt:lpstr>Chem 1B - Equilibrium Equilibrium Equation – Questions II</vt:lpstr>
      <vt:lpstr>Chem 1B - Equilibrium Equilibrium Equation – Manipulating Equations</vt:lpstr>
      <vt:lpstr>Chem 1B - Equilibrium Equilibrium Equation – Manipulating Equations</vt:lpstr>
      <vt:lpstr>Chem 1B - Equilibrium Equilibrium Equation – Manipulating Equations</vt:lpstr>
      <vt:lpstr>Chem 1B - Equilibrium Equilibrium Constants – KP vs. KC</vt:lpstr>
      <vt:lpstr>Chem 1B - Equilibrium Equilibrium Constants – KP vs. KC</vt:lpstr>
      <vt:lpstr>Chem 1B - Equilibrium Most Common Types of Problems</vt:lpstr>
      <vt:lpstr>Chem 1B - Equilibrium Equilibrium Problems – AT EQUILIBRIUM</vt:lpstr>
      <vt:lpstr>Chem 1B - Equilibrium Equilibrium Problems – AT EQUILIBRIUM</vt:lpstr>
      <vt:lpstr>Chem 1B - Equilibrium Equilibrium Problems – Starting from initial conditions</vt:lpstr>
      <vt:lpstr>Chem 1B - Equilibrium Equilibrium Problems – Starting from initial conditions</vt:lpstr>
      <vt:lpstr>Chem 1B - Equilibrium Equilibrium Problems – Starting from initial conditions</vt:lpstr>
    </vt:vector>
  </TitlesOfParts>
  <Company>CSUS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Chem. 31 – 9/15 Lecture</dc:title>
  <dc:creator>RDixon</dc:creator>
  <cp:lastModifiedBy>Dixon, Roy W</cp:lastModifiedBy>
  <cp:revision>242</cp:revision>
  <dcterms:created xsi:type="dcterms:W3CDTF">2005-09-14T19:27:31Z</dcterms:created>
  <dcterms:modified xsi:type="dcterms:W3CDTF">2016-09-01T16:16:41Z</dcterms:modified>
</cp:coreProperties>
</file>