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2"/>
  </p:notesMasterIdLst>
  <p:sldIdLst>
    <p:sldId id="280" r:id="rId2"/>
    <p:sldId id="340" r:id="rId3"/>
    <p:sldId id="368" r:id="rId4"/>
    <p:sldId id="341" r:id="rId5"/>
    <p:sldId id="359" r:id="rId6"/>
    <p:sldId id="352" r:id="rId7"/>
    <p:sldId id="357" r:id="rId8"/>
    <p:sldId id="353" r:id="rId9"/>
    <p:sldId id="354" r:id="rId10"/>
    <p:sldId id="360" r:id="rId11"/>
    <p:sldId id="355" r:id="rId12"/>
    <p:sldId id="358" r:id="rId13"/>
    <p:sldId id="356" r:id="rId14"/>
    <p:sldId id="361" r:id="rId15"/>
    <p:sldId id="362" r:id="rId16"/>
    <p:sldId id="363" r:id="rId17"/>
    <p:sldId id="364" r:id="rId18"/>
    <p:sldId id="365" r:id="rId19"/>
    <p:sldId id="366" r:id="rId20"/>
    <p:sldId id="36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6144" autoAdjust="0"/>
  </p:normalViewPr>
  <p:slideViewPr>
    <p:cSldViewPr>
      <p:cViewPr varScale="1">
        <p:scale>
          <a:sx n="88" d="100"/>
          <a:sy n="88" d="100"/>
        </p:scale>
        <p:origin x="108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2432-27A6-4332-98F9-1C56B1556C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849D68-3394-4E0C-B166-792382FC791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BFADE6-4DAE-434F-869E-485101AEA798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406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F63F35-001C-4F3A-9C85-80BC8C1B520E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289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D256A-4C19-477B-AA11-A2D05AD6A7E4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7972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C87DBC-C625-4B39-8402-BAF183A81F85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6397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D66CA2E-D3D1-486F-8721-01174D6E60C9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5192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9E458EC-FDAF-41F7-A2E6-3B5E10F13FEA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4170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6ACDD7-0C03-41E1-87FE-C9ABBC16BE34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5273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B66197-328F-491F-9823-65D7538BF1C2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69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51768E-2E39-40F2-8B44-4E0E63DE7E3A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4243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A96413-15D4-4981-91FA-6C662DF8C8FA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15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8229A6-06AE-48C4-A54D-BD9C6E43D5E7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398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31B10F2-D196-4C83-9CE0-A6AD9F154D37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070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8229A6-06AE-48C4-A54D-BD9C6E43D5E7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484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8A2BF1-F6A7-4EBF-8A30-417EB7867797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43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9CB671-1074-4198-BF09-F9A8BD7767A1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192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9CB671-1074-4198-BF09-F9A8BD7767A1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888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9CB671-1074-4198-BF09-F9A8BD7767A1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707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9CC408-5BAD-426D-87ED-B4BE7CCE81D0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982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BFADE6-4DAE-434F-869E-485101AEA798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5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4E1CB-AC68-48D8-896A-03333D90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24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E6EBB-0616-4385-87D8-84E26DDF70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27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6928-CF24-48F8-8E17-39830C4E6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007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80CDD-2E42-4C2E-A391-CB497F762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855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58F35-C75B-441A-94C7-BC6AE1BAE1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76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BA77-9F61-47F2-B68B-E8FF5C4CA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20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3647F-868D-4332-95A0-8CCDF5E83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8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26CE-2E3E-4388-9CE2-A7757F32A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95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50324-8985-4AF9-BCD2-9E71EF27E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2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516AC-1E17-4269-A2D1-9DFD0F373A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93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D984A-F26C-4BC8-909E-3B90F27577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9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CE3BB-6A50-4FB9-BBAE-58A330C5D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3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B4426-71AC-4DFA-91B3-F7DFE1AF80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41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F9D33E-CF1E-4CF4-85C3-E166445D3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1B – 9/6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Equilibrium Problems – AT EQUILIBRIUM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en-US" altLang="en-US" sz="2800" dirty="0" smtClean="0">
                <a:latin typeface="Tahoma" charset="0"/>
              </a:rPr>
              <a:t>3</a:t>
            </a:r>
            <a:r>
              <a:rPr lang="en-US" altLang="en-US" sz="2800" baseline="30000" dirty="0" smtClean="0">
                <a:latin typeface="Tahoma" charset="0"/>
              </a:rPr>
              <a:t>rd</a:t>
            </a:r>
            <a:r>
              <a:rPr lang="en-US" altLang="en-US" sz="2800" dirty="0" smtClean="0">
                <a:latin typeface="Tahoma" charset="0"/>
              </a:rPr>
              <a:t> </a:t>
            </a:r>
            <a:r>
              <a:rPr lang="en-US" altLang="en-US" sz="2800" dirty="0" smtClean="0">
                <a:latin typeface="Tahoma" charset="0"/>
              </a:rPr>
              <a:t>Example </a:t>
            </a:r>
            <a:r>
              <a:rPr lang="en-US" altLang="en-US" sz="2800" dirty="0" smtClean="0">
                <a:latin typeface="Tahoma" charset="0"/>
              </a:rPr>
              <a:t>Problem</a:t>
            </a:r>
            <a:r>
              <a:rPr lang="en-US" altLang="en-US" sz="2800" dirty="0" smtClean="0">
                <a:latin typeface="Tahoma" charset="0"/>
              </a:rPr>
              <a:t>: (your turn to do)</a:t>
            </a:r>
            <a:endParaRPr lang="en-US" altLang="en-US" sz="2800" dirty="0" smtClean="0">
              <a:latin typeface="Tahoma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2400" dirty="0" smtClean="0">
                <a:latin typeface="Tahoma" charset="0"/>
              </a:rPr>
              <a:t>Syngas (CO + H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) can be used to generate fuels.  From the </a:t>
            </a:r>
            <a:r>
              <a:rPr lang="en-US" altLang="en-US" sz="2400" dirty="0">
                <a:latin typeface="Tahoma" charset="0"/>
              </a:rPr>
              <a:t>reaction </a:t>
            </a:r>
            <a:r>
              <a:rPr lang="en-US" altLang="en-US" sz="2400" dirty="0" smtClean="0">
                <a:latin typeface="Tahoma" charset="0"/>
              </a:rPr>
              <a:t>2CO(g</a:t>
            </a:r>
            <a:r>
              <a:rPr lang="en-US" altLang="en-US" sz="2400" dirty="0">
                <a:latin typeface="Tahoma" charset="0"/>
              </a:rPr>
              <a:t>) </a:t>
            </a:r>
            <a:r>
              <a:rPr lang="en-US" altLang="en-US" sz="2400" dirty="0" smtClean="0">
                <a:latin typeface="Tahoma" charset="0"/>
              </a:rPr>
              <a:t>+ 4H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(g)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400" dirty="0" smtClean="0">
                <a:latin typeface="Tahoma" charset="0"/>
              </a:rPr>
              <a:t> </a:t>
            </a:r>
            <a:r>
              <a:rPr lang="en-US" altLang="en-US" sz="2400" dirty="0" smtClean="0">
                <a:latin typeface="Tahoma" charset="0"/>
              </a:rPr>
              <a:t>C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H</a:t>
            </a:r>
            <a:r>
              <a:rPr lang="en-US" altLang="en-US" sz="2400" baseline="-25000" dirty="0" smtClean="0">
                <a:latin typeface="Tahoma" charset="0"/>
              </a:rPr>
              <a:t>6</a:t>
            </a:r>
            <a:r>
              <a:rPr lang="en-US" altLang="en-US" sz="2400" dirty="0" smtClean="0">
                <a:latin typeface="Tahoma" charset="0"/>
              </a:rPr>
              <a:t>O(g) + H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O(g) (K</a:t>
            </a:r>
            <a:r>
              <a:rPr lang="en-US" altLang="en-US" sz="2400" baseline="-25000" dirty="0" smtClean="0">
                <a:latin typeface="Tahoma" charset="0"/>
              </a:rPr>
              <a:t>P</a:t>
            </a:r>
            <a:r>
              <a:rPr lang="en-US" altLang="en-US" sz="2400" dirty="0" smtClean="0">
                <a:latin typeface="Tahoma" charset="0"/>
              </a:rPr>
              <a:t> = 2.8 x 10</a:t>
            </a:r>
            <a:r>
              <a:rPr lang="en-US" altLang="en-US" sz="2400" baseline="30000" dirty="0" smtClean="0">
                <a:latin typeface="Tahoma" charset="0"/>
              </a:rPr>
              <a:t>6</a:t>
            </a:r>
            <a:r>
              <a:rPr lang="en-US" altLang="en-US" sz="2400" dirty="0" smtClean="0">
                <a:latin typeface="Tahoma" charset="0"/>
              </a:rPr>
              <a:t>), </a:t>
            </a:r>
            <a:r>
              <a:rPr lang="en-US" altLang="en-US" sz="2400" b="1" dirty="0" smtClean="0">
                <a:latin typeface="Tahoma" charset="0"/>
              </a:rPr>
              <a:t>calculate P</a:t>
            </a:r>
            <a:r>
              <a:rPr lang="en-US" altLang="en-US" sz="2400" b="1" baseline="-25000" dirty="0" smtClean="0">
                <a:latin typeface="Tahoma" charset="0"/>
              </a:rPr>
              <a:t>C2H6O</a:t>
            </a:r>
            <a:r>
              <a:rPr lang="en-US" altLang="en-US" sz="2400" b="1" dirty="0" smtClean="0">
                <a:latin typeface="Tahoma" charset="0"/>
              </a:rPr>
              <a:t> </a:t>
            </a:r>
            <a:r>
              <a:rPr lang="en-US" altLang="en-US" sz="2400" dirty="0" smtClean="0">
                <a:latin typeface="Tahoma" charset="0"/>
              </a:rPr>
              <a:t>if P</a:t>
            </a:r>
            <a:r>
              <a:rPr lang="en-US" altLang="en-US" sz="2400" baseline="-25000" dirty="0" smtClean="0">
                <a:latin typeface="Tahoma" charset="0"/>
              </a:rPr>
              <a:t>CO</a:t>
            </a:r>
            <a:r>
              <a:rPr lang="en-US" altLang="en-US" sz="2400" dirty="0" smtClean="0">
                <a:latin typeface="Tahoma" charset="0"/>
              </a:rPr>
              <a:t> = 2.0 x 10</a:t>
            </a:r>
            <a:r>
              <a:rPr lang="en-US" altLang="en-US" sz="2400" baseline="30000" dirty="0" smtClean="0">
                <a:latin typeface="Tahoma" charset="0"/>
              </a:rPr>
              <a:t>-2</a:t>
            </a:r>
            <a:r>
              <a:rPr lang="en-US" altLang="en-US" sz="2400" dirty="0" smtClean="0">
                <a:latin typeface="Tahoma" charset="0"/>
              </a:rPr>
              <a:t> </a:t>
            </a:r>
            <a:r>
              <a:rPr lang="en-US" altLang="en-US" sz="2400" dirty="0" err="1" smtClean="0">
                <a:latin typeface="Tahoma" charset="0"/>
              </a:rPr>
              <a:t>atm</a:t>
            </a:r>
            <a:r>
              <a:rPr lang="en-US" altLang="en-US" sz="2400" dirty="0" smtClean="0">
                <a:latin typeface="Tahoma" charset="0"/>
              </a:rPr>
              <a:t>,    P</a:t>
            </a:r>
            <a:r>
              <a:rPr lang="en-US" altLang="en-US" sz="2400" baseline="-25000" dirty="0" smtClean="0">
                <a:latin typeface="Tahoma" charset="0"/>
              </a:rPr>
              <a:t>H2</a:t>
            </a:r>
            <a:r>
              <a:rPr lang="en-US" altLang="en-US" sz="2400" dirty="0" smtClean="0">
                <a:latin typeface="Tahoma" charset="0"/>
              </a:rPr>
              <a:t> = 9.2 x 10</a:t>
            </a:r>
            <a:r>
              <a:rPr lang="en-US" altLang="en-US" sz="2400" baseline="30000" dirty="0" smtClean="0">
                <a:latin typeface="Tahoma" charset="0"/>
              </a:rPr>
              <a:t>-2</a:t>
            </a:r>
            <a:r>
              <a:rPr lang="en-US" altLang="en-US" sz="2400" dirty="0" smtClean="0">
                <a:latin typeface="Tahoma" charset="0"/>
              </a:rPr>
              <a:t> </a:t>
            </a:r>
            <a:r>
              <a:rPr lang="en-US" altLang="en-US" sz="2400" dirty="0" err="1" smtClean="0">
                <a:latin typeface="Tahoma" charset="0"/>
              </a:rPr>
              <a:t>atm</a:t>
            </a:r>
            <a:r>
              <a:rPr lang="en-US" altLang="en-US" sz="2400" dirty="0" smtClean="0">
                <a:latin typeface="Tahoma" charset="0"/>
              </a:rPr>
              <a:t>, and P</a:t>
            </a:r>
            <a:r>
              <a:rPr lang="en-US" altLang="en-US" sz="2400" baseline="-25000" dirty="0" smtClean="0">
                <a:latin typeface="Tahoma" charset="0"/>
              </a:rPr>
              <a:t>H2O</a:t>
            </a:r>
            <a:r>
              <a:rPr lang="en-US" altLang="en-US" sz="2400" dirty="0" smtClean="0">
                <a:latin typeface="Tahoma" charset="0"/>
              </a:rPr>
              <a:t> = 0.21 </a:t>
            </a:r>
            <a:r>
              <a:rPr lang="en-US" altLang="en-US" sz="2400" dirty="0" err="1" smtClean="0">
                <a:latin typeface="Tahoma" charset="0"/>
              </a:rPr>
              <a:t>atm</a:t>
            </a:r>
            <a:r>
              <a:rPr lang="en-US" altLang="en-US" sz="2400" dirty="0" smtClean="0">
                <a:latin typeface="Tahoma" charset="0"/>
              </a:rPr>
              <a:t> (at equilibrium)</a:t>
            </a:r>
            <a:endParaRPr lang="en-US" altLang="en-US" sz="24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89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Equilibrium Problems – Starting from initial conditions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In this case an initial concentration or pressure is given (typically of reactants)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The reaction then proceeds to equilibrium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The student calculates K or the concentration of a reactant or product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An important part of working out this problem is to make an ICE table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ICE stands for </a:t>
            </a:r>
            <a:r>
              <a:rPr lang="en-US" altLang="en-US" sz="2800" b="1" smtClean="0">
                <a:latin typeface="Tahoma" panose="020B0604030504040204" pitchFamily="34" charset="0"/>
              </a:rPr>
              <a:t>initial  change  equilibrium</a:t>
            </a:r>
          </a:p>
        </p:txBody>
      </p:sp>
    </p:spTree>
    <p:extLst>
      <p:ext uri="{BB962C8B-B14F-4D97-AF65-F5344CB8AC3E}">
        <p14:creationId xmlns:p14="http://schemas.microsoft.com/office/powerpoint/2010/main" val="1418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Equilibrium Problems – Starting from initial conditions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To understand how an ICE table works, let’s start with a reaction that goes 100% to completion (covered in 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Chem</a:t>
            </a:r>
            <a:r>
              <a:rPr lang="en-US" altLang="en-US" sz="2800" dirty="0" smtClean="0">
                <a:latin typeface="Tahoma" panose="020B0604030504040204" pitchFamily="34" charset="0"/>
              </a:rPr>
              <a:t> 1A)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Example: </a:t>
            </a:r>
            <a:r>
              <a:rPr lang="en-US" altLang="en-US" sz="2800" dirty="0">
                <a:latin typeface="Tahoma" panose="020B0604030504040204" pitchFamily="34" charset="0"/>
              </a:rPr>
              <a:t>1</a:t>
            </a:r>
            <a:r>
              <a:rPr lang="en-US" altLang="en-US" sz="2800" dirty="0" smtClean="0">
                <a:latin typeface="Tahoma" panose="020B0604030504040204" pitchFamily="34" charset="0"/>
              </a:rPr>
              <a:t>.00 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800" dirty="0" smtClean="0">
                <a:latin typeface="Tahoma" panose="020B0604030504040204" pitchFamily="34" charset="0"/>
              </a:rPr>
              <a:t>/L H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 + 1.00 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800" dirty="0" smtClean="0">
                <a:latin typeface="Tahoma" panose="020B0604030504040204" pitchFamily="34" charset="0"/>
              </a:rPr>
              <a:t>/L O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 going to H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O in a container at 200°C. 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smtClean="0">
                <a:latin typeface="Tahoma" panose="020B0604030504040204" pitchFamily="34" charset="0"/>
              </a:rPr>
              <a:t>   reaction        2H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(g)      +       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(g) </a:t>
            </a:r>
            <a:r>
              <a:rPr lang="en-US" altLang="en-US" sz="2400" dirty="0" smtClean="0">
                <a:cs typeface="Arial" panose="020B0604020202020204" pitchFamily="34" charset="0"/>
              </a:rPr>
              <a:t>→</a:t>
            </a:r>
            <a:r>
              <a:rPr lang="en-US" altLang="en-US" sz="2400" dirty="0" smtClean="0">
                <a:latin typeface="Tahoma" panose="020B0604030504040204" pitchFamily="34" charset="0"/>
              </a:rPr>
              <a:t>    2H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O(g)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latin typeface="Tahoma" panose="020B0604030504040204" pitchFamily="34" charset="0"/>
              </a:rPr>
              <a:t>initial conc.       1.00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400" dirty="0" smtClean="0">
                <a:latin typeface="Tahoma" panose="020B0604030504040204" pitchFamily="34" charset="0"/>
              </a:rPr>
              <a:t>/L     1.00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400" dirty="0" smtClean="0">
                <a:latin typeface="Tahoma" panose="020B0604030504040204" pitchFamily="34" charset="0"/>
              </a:rPr>
              <a:t>/L      0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latin typeface="Tahoma" panose="020B0604030504040204" pitchFamily="34" charset="0"/>
              </a:rPr>
              <a:t>change             -1.00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400" dirty="0" smtClean="0">
                <a:latin typeface="Tahoma" panose="020B0604030504040204" pitchFamily="34" charset="0"/>
              </a:rPr>
              <a:t>/L    -0.50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400" dirty="0" smtClean="0">
                <a:latin typeface="Tahoma" panose="020B0604030504040204" pitchFamily="34" charset="0"/>
              </a:rPr>
              <a:t>/L   +1.00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400" dirty="0" smtClean="0">
                <a:latin typeface="Tahoma" panose="020B0604030504040204" pitchFamily="34" charset="0"/>
              </a:rPr>
              <a:t>/L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latin typeface="Tahoma" panose="020B0604030504040204" pitchFamily="34" charset="0"/>
              </a:rPr>
              <a:t>completion	0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400" dirty="0" smtClean="0">
                <a:latin typeface="Tahoma" panose="020B0604030504040204" pitchFamily="34" charset="0"/>
              </a:rPr>
              <a:t>/L	0.50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400" dirty="0" smtClean="0">
                <a:latin typeface="Tahoma" panose="020B0604030504040204" pitchFamily="34" charset="0"/>
              </a:rPr>
              <a:t>/L	 1.00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400" dirty="0" smtClean="0">
                <a:latin typeface="Tahoma" panose="020B0604030504040204" pitchFamily="34" charset="0"/>
              </a:rPr>
              <a:t>/L</a:t>
            </a:r>
          </a:p>
        </p:txBody>
      </p:sp>
      <p:sp>
        <p:nvSpPr>
          <p:cNvPr id="4" name="Rectangle 3"/>
          <p:cNvSpPr/>
          <p:nvPr/>
        </p:nvSpPr>
        <p:spPr>
          <a:xfrm>
            <a:off x="3200400" y="4343400"/>
            <a:ext cx="1447800" cy="457200"/>
          </a:xfrm>
          <a:prstGeom prst="rect">
            <a:avLst/>
          </a:prstGeom>
          <a:solidFill>
            <a:srgbClr val="0000FF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95600" y="62484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limiting reagent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76800" y="6248400"/>
            <a:ext cx="3733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remember: for every 2 mol H</a:t>
            </a:r>
            <a:r>
              <a:rPr lang="en-US" altLang="en-US" baseline="-25000">
                <a:latin typeface="Tahoma" panose="020B0604030504040204" pitchFamily="34" charset="0"/>
              </a:rPr>
              <a:t>2</a:t>
            </a:r>
            <a:r>
              <a:rPr lang="en-US" altLang="en-US"/>
              <a:t> we use 1 mol O</a:t>
            </a:r>
            <a:r>
              <a:rPr lang="en-US" altLang="en-US" baseline="-25000">
                <a:latin typeface="Tahoma" panose="020B0604030504040204" pitchFamily="34" charset="0"/>
              </a:rPr>
              <a:t>2</a:t>
            </a:r>
            <a:endParaRPr lang="en-US" alt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5715000"/>
            <a:ext cx="632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/>
              <a:t>mol</a:t>
            </a:r>
            <a:r>
              <a:rPr lang="en-US" altLang="en-US" dirty="0"/>
              <a:t>/L O</a:t>
            </a:r>
            <a:r>
              <a:rPr lang="en-US" altLang="en-US" baseline="-25000" dirty="0">
                <a:latin typeface="Tahoma" panose="020B0604030504040204" pitchFamily="34" charset="0"/>
              </a:rPr>
              <a:t>2</a:t>
            </a:r>
            <a:r>
              <a:rPr lang="en-US" altLang="en-US" dirty="0"/>
              <a:t> lost = </a:t>
            </a:r>
            <a:r>
              <a:rPr lang="en-US" altLang="en-US" dirty="0" smtClean="0"/>
              <a:t>(1.00 </a:t>
            </a:r>
            <a:r>
              <a:rPr lang="en-US" altLang="en-US" dirty="0"/>
              <a:t>H</a:t>
            </a:r>
            <a:r>
              <a:rPr lang="en-US" altLang="en-US" baseline="-25000" dirty="0">
                <a:latin typeface="Tahoma" panose="020B0604030504040204" pitchFamily="34" charset="0"/>
              </a:rPr>
              <a:t>2 </a:t>
            </a:r>
            <a:r>
              <a:rPr lang="en-US" altLang="en-US" dirty="0" err="1"/>
              <a:t>mol</a:t>
            </a:r>
            <a:r>
              <a:rPr lang="en-US" altLang="en-US" dirty="0"/>
              <a:t> /L)(1 </a:t>
            </a:r>
            <a:r>
              <a:rPr lang="en-US" altLang="en-US" dirty="0" err="1"/>
              <a:t>mol</a:t>
            </a:r>
            <a:r>
              <a:rPr lang="en-US" altLang="en-US" dirty="0"/>
              <a:t> O</a:t>
            </a:r>
            <a:r>
              <a:rPr lang="en-US" altLang="en-US" baseline="-25000" dirty="0">
                <a:latin typeface="Tahoma" panose="020B0604030504040204" pitchFamily="34" charset="0"/>
              </a:rPr>
              <a:t>2</a:t>
            </a:r>
            <a:r>
              <a:rPr lang="en-US" altLang="en-US" dirty="0"/>
              <a:t>/2 </a:t>
            </a:r>
            <a:r>
              <a:rPr lang="en-US" altLang="en-US" dirty="0" err="1"/>
              <a:t>mol</a:t>
            </a:r>
            <a:r>
              <a:rPr lang="en-US" altLang="en-US" dirty="0"/>
              <a:t> H</a:t>
            </a:r>
            <a:r>
              <a:rPr lang="en-US" altLang="en-US" baseline="-25000" dirty="0">
                <a:latin typeface="Tahoma" panose="020B0604030504040204" pitchFamily="34" charset="0"/>
              </a:rPr>
              <a:t>2</a:t>
            </a:r>
            <a:r>
              <a:rPr lang="en-US" alt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7458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uiExpand="1" build="p"/>
      <p:bldP spid="4" grpId="0" uiExpand="1" animBg="1"/>
      <p:bldP spid="5" grpId="0" uiExpand="1"/>
      <p:bldP spid="6" grpId="0" uiExpand="1"/>
      <p:bldP spid="7" grpId="0" uiExpan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Equilibrium Problems – Starting from initial conditions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Example Problem: The rich chemist lost his research grant and had his mass spectrometer repossessed.  He still has a UV-Visible spectrometer to measure [NO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] (it’s a brown gas – while N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800" smtClean="0">
                <a:latin typeface="Tahoma" panose="020B0604030504040204" pitchFamily="34" charset="0"/>
              </a:rPr>
              <a:t> is invisible).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Can he still calculate K?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Yes, but we need to define the experiment more carefully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Initially, the chemist puts 0.0100 mol N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400" smtClean="0">
                <a:latin typeface="Tahoma" panose="020B0604030504040204" pitchFamily="34" charset="0"/>
              </a:rPr>
              <a:t> into a 5.0 L container and sets T.  He measures [NO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].  When the concentration stops increasing, he finds [NO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] = 0.0028 M.  What is K?</a:t>
            </a:r>
          </a:p>
        </p:txBody>
      </p:sp>
    </p:spTree>
    <p:extLst>
      <p:ext uri="{BB962C8B-B14F-4D97-AF65-F5344CB8AC3E}">
        <p14:creationId xmlns:p14="http://schemas.microsoft.com/office/powerpoint/2010/main" val="313116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Equilibrium Problems – Starting from initial conditions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Tahoma" charset="0"/>
              </a:rPr>
              <a:t>Similar Example Problem: In the following reaction, the concentration of I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 can be measured (it is purple in color)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>
                <a:latin typeface="Tahoma" charset="0"/>
              </a:rPr>
              <a:t>	</a:t>
            </a:r>
            <a:r>
              <a:rPr lang="en-US" altLang="en-US" sz="2800" dirty="0" smtClean="0">
                <a:latin typeface="Tahoma" charset="0"/>
              </a:rPr>
              <a:t>H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(g</a:t>
            </a:r>
            <a:r>
              <a:rPr lang="en-US" altLang="en-US" sz="2800" dirty="0" smtClean="0">
                <a:latin typeface="Tahoma" charset="0"/>
              </a:rPr>
              <a:t>) + I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(g)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800" dirty="0" smtClean="0">
                <a:latin typeface="Tahoma" charset="0"/>
              </a:rPr>
              <a:t> 2HI(g) 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charset="0"/>
              </a:rPr>
              <a:t>A reaction starts with 0.100 </a:t>
            </a:r>
            <a:r>
              <a:rPr lang="en-US" altLang="en-US" sz="2400" dirty="0" err="1" smtClean="0">
                <a:latin typeface="Tahoma" charset="0"/>
              </a:rPr>
              <a:t>mol</a:t>
            </a:r>
            <a:r>
              <a:rPr lang="en-US" altLang="en-US" sz="2400" dirty="0" smtClean="0">
                <a:latin typeface="Tahoma" charset="0"/>
              </a:rPr>
              <a:t> of H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 and 0.100 </a:t>
            </a:r>
            <a:r>
              <a:rPr lang="en-US" altLang="en-US" sz="2400" dirty="0" err="1" smtClean="0">
                <a:latin typeface="Tahoma" charset="0"/>
              </a:rPr>
              <a:t>mol</a:t>
            </a:r>
            <a:r>
              <a:rPr lang="en-US" altLang="en-US" sz="2400" dirty="0" smtClean="0">
                <a:latin typeface="Tahoma" charset="0"/>
              </a:rPr>
              <a:t> I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 in a 1.00 L flask.  </a:t>
            </a:r>
            <a:r>
              <a:rPr lang="en-US" altLang="en-US" sz="2400" dirty="0" smtClean="0">
                <a:latin typeface="Tahoma" charset="0"/>
              </a:rPr>
              <a:t>As the reaction proceeds, </a:t>
            </a:r>
            <a:r>
              <a:rPr lang="en-US" altLang="en-US" sz="2400" dirty="0" smtClean="0">
                <a:latin typeface="Tahoma" charset="0"/>
              </a:rPr>
              <a:t>I</a:t>
            </a:r>
            <a:r>
              <a:rPr lang="en-US" altLang="en-US" sz="2400" baseline="-25000" dirty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 </a:t>
            </a:r>
            <a:r>
              <a:rPr lang="en-US" altLang="en-US" sz="2400" dirty="0" smtClean="0">
                <a:latin typeface="Tahoma" charset="0"/>
              </a:rPr>
              <a:t>is measured.  </a:t>
            </a:r>
            <a:r>
              <a:rPr lang="en-US" altLang="en-US" sz="2400" dirty="0" smtClean="0">
                <a:latin typeface="Tahoma" charset="0"/>
              </a:rPr>
              <a:t>At equilibrium (when I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(g) doesn’t change), [I</a:t>
            </a:r>
            <a:r>
              <a:rPr lang="en-US" altLang="en-US" sz="2400" baseline="-25000" dirty="0" smtClean="0">
                <a:latin typeface="Tahoma" charset="0"/>
              </a:rPr>
              <a:t>2 </a:t>
            </a:r>
            <a:r>
              <a:rPr lang="en-US" altLang="en-US" sz="2400" dirty="0" smtClean="0">
                <a:latin typeface="Tahoma" charset="0"/>
              </a:rPr>
              <a:t>(g)] is found to be 0.015 M.  Calculate K</a:t>
            </a:r>
            <a:r>
              <a:rPr lang="en-US" altLang="en-US" sz="2400" baseline="-25000" dirty="0" smtClean="0">
                <a:latin typeface="Tahoma" charset="0"/>
              </a:rPr>
              <a:t>C</a:t>
            </a:r>
            <a:endParaRPr lang="en-US" altLang="en-US" sz="24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34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Equilibrium Problems – Starting from initial conditions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Determination of Equilibrium Concentrations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This is usually more difficult than determining K or determining equilibrium concentrations when given </a:t>
            </a:r>
            <a:r>
              <a:rPr lang="en-US" altLang="en-US" sz="2400" dirty="0" smtClean="0">
                <a:latin typeface="Tahoma" panose="020B0604030504040204" pitchFamily="34" charset="0"/>
              </a:rPr>
              <a:t>concentrations at equilibrium</a:t>
            </a:r>
            <a:endParaRPr lang="en-US" altLang="en-US" sz="24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Sometimes we can get an algebraic expression for the answer, but it is difficult to solve (e.g. a third order polynomial requires a cubic equation)</a:t>
            </a:r>
          </a:p>
        </p:txBody>
      </p:sp>
    </p:spTree>
    <p:extLst>
      <p:ext uri="{BB962C8B-B14F-4D97-AF65-F5344CB8AC3E}">
        <p14:creationId xmlns:p14="http://schemas.microsoft.com/office/powerpoint/2010/main" val="287488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Equilibrium Problems – Starting from initial conditions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Example Problem 1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At a certain temperature, K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C</a:t>
            </a:r>
            <a:r>
              <a:rPr lang="en-US" altLang="en-US" sz="2400" smtClean="0">
                <a:latin typeface="Tahoma" panose="020B0604030504040204" pitchFamily="34" charset="0"/>
              </a:rPr>
              <a:t> = 0.38 for N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400" smtClean="0">
                <a:latin typeface="Tahoma" panose="020B0604030504040204" pitchFamily="34" charset="0"/>
              </a:rPr>
              <a:t> (g) </a:t>
            </a: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400" smtClean="0">
                <a:latin typeface="Tahoma" panose="020B0604030504040204" pitchFamily="34" charset="0"/>
              </a:rPr>
              <a:t> 2NO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 (g)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If a 10.0 L container initially has 0.100 mol of N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400" smtClean="0">
                <a:latin typeface="Tahoma" panose="020B0604030504040204" pitchFamily="34" charset="0"/>
              </a:rPr>
              <a:t>, what is the equilibrium concentration of NO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141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Equilibrium Problems – Starting from initial conditions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Tahoma" charset="0"/>
              </a:rPr>
              <a:t>Problem 1 required the quadratic – Is this needed always?</a:t>
            </a:r>
          </a:p>
          <a:p>
            <a:pPr eaLnBrk="1" hangingPunct="1">
              <a:defRPr/>
            </a:pPr>
            <a:r>
              <a:rPr lang="en-US" altLang="en-US" sz="2800" dirty="0" smtClean="0">
                <a:latin typeface="Tahoma" charset="0"/>
              </a:rPr>
              <a:t>No.  Depends on K value and stoichiometry</a:t>
            </a:r>
          </a:p>
          <a:p>
            <a:pPr eaLnBrk="1" hangingPunct="1">
              <a:defRPr/>
            </a:pPr>
            <a:r>
              <a:rPr lang="en-US" altLang="en-US" sz="2800" dirty="0" smtClean="0">
                <a:latin typeface="Tahoma" charset="0"/>
              </a:rPr>
              <a:t>Example Problem 2: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latin typeface="Tahoma" charset="0"/>
              </a:rPr>
              <a:t>A 10.0 L flask is filled with 0.0020 mol NO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 (g) and it is expected to decompose as (ignoring the N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O</a:t>
            </a:r>
            <a:r>
              <a:rPr lang="en-US" altLang="en-US" sz="2800" baseline="-25000" dirty="0" smtClean="0">
                <a:latin typeface="Tahoma" charset="0"/>
              </a:rPr>
              <a:t>4</a:t>
            </a:r>
            <a:r>
              <a:rPr lang="en-US" altLang="en-US" sz="2800" dirty="0" smtClean="0">
                <a:latin typeface="Tahoma" charset="0"/>
              </a:rPr>
              <a:t> formation reaction previously mentioned):</a:t>
            </a:r>
          </a:p>
          <a:p>
            <a:pPr marL="0" lvl="1" indent="0" eaLnBrk="1" hangingPunct="1">
              <a:buFontTx/>
              <a:buNone/>
              <a:defRPr/>
            </a:pPr>
            <a:r>
              <a:rPr lang="en-US" altLang="en-US" dirty="0" smtClean="0">
                <a:latin typeface="Tahoma" charset="0"/>
              </a:rPr>
              <a:t>	2NO</a:t>
            </a:r>
            <a:r>
              <a:rPr lang="en-US" altLang="en-US" baseline="-25000" dirty="0" smtClean="0">
                <a:latin typeface="Tahoma" charset="0"/>
              </a:rPr>
              <a:t>2</a:t>
            </a:r>
            <a:r>
              <a:rPr lang="en-US" altLang="en-US" dirty="0" smtClean="0">
                <a:latin typeface="Tahoma" charset="0"/>
              </a:rPr>
              <a:t>(g)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dirty="0" smtClean="0">
                <a:latin typeface="Tahoma" charset="0"/>
              </a:rPr>
              <a:t> 2NO (g)</a:t>
            </a:r>
            <a:r>
              <a:rPr lang="en-US" altLang="en-US" dirty="0">
                <a:latin typeface="Tahoma" charset="0"/>
              </a:rPr>
              <a:t> + O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dirty="0" smtClean="0">
                <a:latin typeface="Tahoma" charset="0"/>
              </a:rPr>
              <a:t>(g)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latin typeface="Tahoma" charset="0"/>
              </a:rPr>
              <a:t>With K</a:t>
            </a:r>
            <a:r>
              <a:rPr lang="en-US" altLang="en-US" sz="2800" baseline="-25000" dirty="0" smtClean="0">
                <a:latin typeface="Tahoma" charset="0"/>
              </a:rPr>
              <a:t>C</a:t>
            </a:r>
            <a:r>
              <a:rPr lang="en-US" altLang="en-US" sz="2800" dirty="0" smtClean="0">
                <a:latin typeface="Tahoma" charset="0"/>
              </a:rPr>
              <a:t> = 4.5 x 10</a:t>
            </a:r>
            <a:r>
              <a:rPr lang="en-US" altLang="en-US" sz="2800" baseline="30000" dirty="0" smtClean="0">
                <a:latin typeface="Tahoma" charset="0"/>
              </a:rPr>
              <a:t>-16</a:t>
            </a:r>
            <a:endParaRPr lang="en-US" altLang="en-US" sz="2800" dirty="0" smtClean="0">
              <a:latin typeface="Tahoma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latin typeface="Tahoma" charset="0"/>
              </a:rPr>
              <a:t>Calculate the equilibrium concentration of each gas</a:t>
            </a:r>
          </a:p>
        </p:txBody>
      </p:sp>
    </p:spTree>
    <p:extLst>
      <p:ext uri="{BB962C8B-B14F-4D97-AF65-F5344CB8AC3E}">
        <p14:creationId xmlns:p14="http://schemas.microsoft.com/office/powerpoint/2010/main" val="321151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Equilibrium Problems – Overview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1600200" y="1524000"/>
            <a:ext cx="5562600" cy="8302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Does problem as to calculate K or an unknown concentration at equilibrium?</a:t>
            </a:r>
          </a:p>
        </p:txBody>
      </p:sp>
      <p:cxnSp>
        <p:nvCxnSpPr>
          <p:cNvPr id="6" name="Straight Arrow Connector 5"/>
          <p:cNvCxnSpPr>
            <a:stCxn id="17411" idx="2"/>
          </p:cNvCxnSpPr>
          <p:nvPr/>
        </p:nvCxnSpPr>
        <p:spPr>
          <a:xfrm flipH="1">
            <a:off x="2362200" y="2354263"/>
            <a:ext cx="2019300" cy="84613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2362200" y="2514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K</a:t>
            </a:r>
          </a:p>
        </p:txBody>
      </p:sp>
      <p:sp>
        <p:nvSpPr>
          <p:cNvPr id="17414" name="TextBox 12"/>
          <p:cNvSpPr txBox="1">
            <a:spLocks noChangeArrowheads="1"/>
          </p:cNvSpPr>
          <p:nvPr/>
        </p:nvSpPr>
        <p:spPr bwMode="auto">
          <a:xfrm>
            <a:off x="5562600" y="251460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Unknown conc.</a:t>
            </a:r>
          </a:p>
        </p:txBody>
      </p:sp>
      <p:cxnSp>
        <p:nvCxnSpPr>
          <p:cNvPr id="14" name="Straight Arrow Connector 13"/>
          <p:cNvCxnSpPr>
            <a:stCxn id="17411" idx="2"/>
          </p:cNvCxnSpPr>
          <p:nvPr/>
        </p:nvCxnSpPr>
        <p:spPr>
          <a:xfrm>
            <a:off x="4381500" y="2354263"/>
            <a:ext cx="1790700" cy="76993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6" name="TextBox 17"/>
          <p:cNvSpPr txBox="1">
            <a:spLocks noChangeArrowheads="1"/>
          </p:cNvSpPr>
          <p:nvPr/>
        </p:nvSpPr>
        <p:spPr bwMode="auto">
          <a:xfrm>
            <a:off x="914400" y="3200400"/>
            <a:ext cx="3200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Are concentrations of all species given at equilibrium?</a:t>
            </a:r>
          </a:p>
        </p:txBody>
      </p:sp>
      <p:cxnSp>
        <p:nvCxnSpPr>
          <p:cNvPr id="19" name="Straight Arrow Connector 18"/>
          <p:cNvCxnSpPr>
            <a:endCxn id="17419" idx="0"/>
          </p:cNvCxnSpPr>
          <p:nvPr/>
        </p:nvCxnSpPr>
        <p:spPr>
          <a:xfrm flipH="1">
            <a:off x="1181100" y="4419600"/>
            <a:ext cx="1181100" cy="6096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8" name="TextBox 21"/>
          <p:cNvSpPr txBox="1">
            <a:spLocks noChangeArrowheads="1"/>
          </p:cNvSpPr>
          <p:nvPr/>
        </p:nvSpPr>
        <p:spPr bwMode="auto">
          <a:xfrm>
            <a:off x="838200" y="44958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Yes</a:t>
            </a:r>
          </a:p>
        </p:txBody>
      </p:sp>
      <p:sp>
        <p:nvSpPr>
          <p:cNvPr id="17419" name="TextBox 22"/>
          <p:cNvSpPr txBox="1">
            <a:spLocks noChangeArrowheads="1"/>
          </p:cNvSpPr>
          <p:nvPr/>
        </p:nvSpPr>
        <p:spPr bwMode="auto">
          <a:xfrm>
            <a:off x="381000" y="5029200"/>
            <a:ext cx="16002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No ICE table needed</a:t>
            </a:r>
          </a:p>
        </p:txBody>
      </p:sp>
      <p:cxnSp>
        <p:nvCxnSpPr>
          <p:cNvPr id="24" name="Straight Arrow Connector 23"/>
          <p:cNvCxnSpPr>
            <a:stCxn id="17416" idx="2"/>
          </p:cNvCxnSpPr>
          <p:nvPr/>
        </p:nvCxnSpPr>
        <p:spPr>
          <a:xfrm>
            <a:off x="2514600" y="4400550"/>
            <a:ext cx="990600" cy="62865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1" name="TextBox 27"/>
          <p:cNvSpPr txBox="1">
            <a:spLocks noChangeArrowheads="1"/>
          </p:cNvSpPr>
          <p:nvPr/>
        </p:nvSpPr>
        <p:spPr bwMode="auto">
          <a:xfrm>
            <a:off x="2286000" y="5029200"/>
            <a:ext cx="2209800" cy="15700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ICE table needed </a:t>
            </a:r>
            <a:r>
              <a:rPr lang="en-US" altLang="en-US" sz="2400"/>
              <a:t>along with given equil. conc. </a:t>
            </a:r>
          </a:p>
        </p:txBody>
      </p:sp>
      <p:sp>
        <p:nvSpPr>
          <p:cNvPr id="17422" name="TextBox 28"/>
          <p:cNvSpPr txBox="1">
            <a:spLocks noChangeArrowheads="1"/>
          </p:cNvSpPr>
          <p:nvPr/>
        </p:nvSpPr>
        <p:spPr bwMode="auto">
          <a:xfrm>
            <a:off x="3505200" y="44958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No</a:t>
            </a:r>
          </a:p>
        </p:txBody>
      </p:sp>
      <p:sp>
        <p:nvSpPr>
          <p:cNvPr id="17423" name="TextBox 29"/>
          <p:cNvSpPr txBox="1">
            <a:spLocks noChangeArrowheads="1"/>
          </p:cNvSpPr>
          <p:nvPr/>
        </p:nvSpPr>
        <p:spPr bwMode="auto">
          <a:xfrm>
            <a:off x="5029200" y="3124200"/>
            <a:ext cx="3200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Are concentrations of all but 1 species given at equilibrium?</a:t>
            </a:r>
          </a:p>
        </p:txBody>
      </p:sp>
      <p:cxnSp>
        <p:nvCxnSpPr>
          <p:cNvPr id="32" name="Straight Arrow Connector 31"/>
          <p:cNvCxnSpPr>
            <a:endCxn id="17426" idx="0"/>
          </p:cNvCxnSpPr>
          <p:nvPr/>
        </p:nvCxnSpPr>
        <p:spPr>
          <a:xfrm flipH="1">
            <a:off x="5638800" y="4343400"/>
            <a:ext cx="914400" cy="6096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5" name="TextBox 32"/>
          <p:cNvSpPr txBox="1">
            <a:spLocks noChangeArrowheads="1"/>
          </p:cNvSpPr>
          <p:nvPr/>
        </p:nvSpPr>
        <p:spPr bwMode="auto">
          <a:xfrm>
            <a:off x="5029200" y="44196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Yes</a:t>
            </a:r>
          </a:p>
        </p:txBody>
      </p:sp>
      <p:sp>
        <p:nvSpPr>
          <p:cNvPr id="17426" name="TextBox 33"/>
          <p:cNvSpPr txBox="1">
            <a:spLocks noChangeArrowheads="1"/>
          </p:cNvSpPr>
          <p:nvPr/>
        </p:nvSpPr>
        <p:spPr bwMode="auto">
          <a:xfrm>
            <a:off x="4800600" y="4953000"/>
            <a:ext cx="1676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No ICE table needed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705600" y="4324350"/>
            <a:ext cx="990600" cy="62865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8" name="TextBox 35"/>
          <p:cNvSpPr txBox="1">
            <a:spLocks noChangeArrowheads="1"/>
          </p:cNvSpPr>
          <p:nvPr/>
        </p:nvSpPr>
        <p:spPr bwMode="auto">
          <a:xfrm>
            <a:off x="6705600" y="4953000"/>
            <a:ext cx="2209800" cy="8302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ICE table needed</a:t>
            </a:r>
            <a:endParaRPr lang="en-US" altLang="en-US" sz="2400"/>
          </a:p>
        </p:txBody>
      </p:sp>
      <p:sp>
        <p:nvSpPr>
          <p:cNvPr id="17429" name="TextBox 36"/>
          <p:cNvSpPr txBox="1">
            <a:spLocks noChangeArrowheads="1"/>
          </p:cNvSpPr>
          <p:nvPr/>
        </p:nvSpPr>
        <p:spPr bwMode="auto">
          <a:xfrm>
            <a:off x="7696200" y="44196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4694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–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The Reaction Quotient and Reaction Direction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For a given “system” (e.g. closed flask containing chemicals), the system can either be AT EQUILIBRIUM or under some other conditions (e.g. initial conditions)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The equilibrium equation and constant only applies to equilibrium conditions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A second quantity, the REACTION QUOTIENT = Q, can be calculated under any conditions (also Q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C</a:t>
            </a:r>
            <a:r>
              <a:rPr lang="en-US" altLang="en-US" sz="2400" smtClean="0">
                <a:latin typeface="Tahoma" panose="020B0604030504040204" pitchFamily="34" charset="0"/>
              </a:rPr>
              <a:t> and Q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P</a:t>
            </a:r>
            <a:r>
              <a:rPr lang="en-US" altLang="en-US" sz="2400" smtClean="0">
                <a:latin typeface="Tahoma" panose="020B0604030504040204" pitchFamily="34" charset="0"/>
              </a:rPr>
              <a:t>)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For generic reaction: aA + bB </a:t>
            </a: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400" smtClean="0">
                <a:latin typeface="Tahoma" panose="020B0604030504040204" pitchFamily="34" charset="0"/>
              </a:rPr>
              <a:t> cC + dD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Q = equilibrium constant and for above reaction,</a:t>
            </a:r>
          </a:p>
          <a:p>
            <a:pPr eaLnBrk="1" hangingPunct="1">
              <a:buFontTx/>
              <a:buNone/>
            </a:pPr>
            <a:endParaRPr lang="en-US" altLang="en-US" sz="2800" smtClean="0">
              <a:latin typeface="Tahoma" panose="020B0604030504040204" pitchFamily="34" charset="0"/>
            </a:endParaRPr>
          </a:p>
          <a:p>
            <a:pPr eaLnBrk="1" hangingPunct="1"/>
            <a:endParaRPr lang="en-US" altLang="en-US" sz="2800" smtClean="0">
              <a:latin typeface="Tahoma" panose="020B0604030504040204" pitchFamily="34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298700" y="5410200"/>
          <a:ext cx="1801813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850680" imgH="469800" progId="Equation.3">
                  <p:embed/>
                </p:oleObj>
              </mc:Choice>
              <mc:Fallback>
                <p:oleObj name="Equation" r:id="rId4" imgW="850680" imgH="469800" progId="Equation.3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5410200"/>
                        <a:ext cx="1801813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48200" y="5334000"/>
            <a:ext cx="3657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note: for this reaction, [C] = conc. C (</a:t>
            </a:r>
            <a:r>
              <a:rPr lang="en-US" altLang="en-US" b="1"/>
              <a:t>but not necessarily at equilibrium conditions</a:t>
            </a:r>
            <a:r>
              <a:rPr lang="en-US" alt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529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Announcements I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Adding: Possibly spots open in Sect. 2, </a:t>
            </a:r>
            <a:r>
              <a:rPr lang="en-US" altLang="en-US" sz="2800" dirty="0" smtClean="0">
                <a:latin typeface="Tahoma" panose="020B0604030504040204" pitchFamily="34" charset="0"/>
              </a:rPr>
              <a:t>3, and 5 (</a:t>
            </a:r>
            <a:r>
              <a:rPr lang="en-US" altLang="en-US" sz="2800" dirty="0" smtClean="0">
                <a:latin typeface="Tahoma" panose="020B0604030504040204" pitchFamily="34" charset="0"/>
              </a:rPr>
              <a:t>based on 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MySacState</a:t>
            </a:r>
            <a:r>
              <a:rPr lang="en-US" altLang="en-US" sz="2800" dirty="0" smtClean="0">
                <a:latin typeface="Tahoma" panose="020B0604030504040204" pitchFamily="34" charset="0"/>
              </a:rPr>
              <a:t> listing </a:t>
            </a:r>
            <a:r>
              <a:rPr lang="en-US" altLang="en-US" sz="2800" dirty="0" smtClean="0">
                <a:latin typeface="Tahoma" panose="020B0604030504040204" pitchFamily="34" charset="0"/>
              </a:rPr>
              <a:t>– some of </a:t>
            </a:r>
            <a:r>
              <a:rPr lang="en-US" altLang="en-US" sz="2800" dirty="0" smtClean="0">
                <a:latin typeface="Tahoma" panose="020B0604030504040204" pitchFamily="34" charset="0"/>
              </a:rPr>
              <a:t>these openings </a:t>
            </a:r>
            <a:r>
              <a:rPr lang="en-US" altLang="en-US" sz="2800" dirty="0" smtClean="0">
                <a:latin typeface="Tahoma" panose="020B0604030504040204" pitchFamily="34" charset="0"/>
              </a:rPr>
              <a:t>were </a:t>
            </a:r>
            <a:r>
              <a:rPr lang="en-US" altLang="en-US" sz="2800" dirty="0" smtClean="0">
                <a:latin typeface="Tahoma" panose="020B0604030504040204" pitchFamily="34" charset="0"/>
              </a:rPr>
              <a:t>filled </a:t>
            </a:r>
            <a:r>
              <a:rPr lang="en-US" altLang="en-US" sz="2800" dirty="0" smtClean="0">
                <a:latin typeface="Tahoma" panose="020B0604030504040204" pitchFamily="34" charset="0"/>
              </a:rPr>
              <a:t>– students not turning in add slips yet – and </a:t>
            </a:r>
            <a:r>
              <a:rPr lang="en-US" altLang="en-US" sz="2800" dirty="0" smtClean="0">
                <a:latin typeface="Tahoma" panose="020B0604030504040204" pitchFamily="34" charset="0"/>
              </a:rPr>
              <a:t>adding will be based </a:t>
            </a:r>
            <a:r>
              <a:rPr lang="en-US" altLang="en-US" sz="2800" dirty="0" smtClean="0">
                <a:latin typeface="Tahoma" panose="020B0604030504040204" pitchFamily="34" charset="0"/>
              </a:rPr>
              <a:t>on lab instructor’s waitlists)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1</a:t>
            </a:r>
            <a:r>
              <a:rPr lang="en-US" altLang="en-US" sz="2800" baseline="30000" dirty="0" smtClean="0">
                <a:latin typeface="Tahoma" panose="020B0604030504040204" pitchFamily="34" charset="0"/>
              </a:rPr>
              <a:t>st</a:t>
            </a:r>
            <a:r>
              <a:rPr lang="en-US" altLang="en-US" sz="2800" dirty="0" smtClean="0">
                <a:latin typeface="Tahoma" panose="020B0604030504040204" pitchFamily="34" charset="0"/>
              </a:rPr>
              <a:t> Quiz – this Wed. and Thurs. in lab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On lecture + related homework + book chapters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Also on review topics (pre-lab material + nomenclature)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See class website for nomenclature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2703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–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The Reaction Quotient and Reaction Direction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When Q &gt; K, we are too heavy on products, so reaction would proceed toward reactants (loss of C and D and gain of A and B)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When Q &lt; K (e.g. initial conditions if A and B are mixed and Q = 0), reaction proceeds toward products</a:t>
            </a:r>
          </a:p>
          <a:p>
            <a:pPr eaLnBrk="1" hangingPunct="1">
              <a:buFontTx/>
              <a:buNone/>
            </a:pPr>
            <a:endParaRPr lang="en-US" altLang="en-US" sz="2800" smtClean="0">
              <a:latin typeface="Tahoma" panose="020B0604030504040204" pitchFamily="34" charset="0"/>
            </a:endParaRPr>
          </a:p>
          <a:p>
            <a:pPr eaLnBrk="1" hangingPunct="1"/>
            <a:endParaRPr lang="en-US" altLang="en-US" sz="280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09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</a:t>
            </a:r>
            <a:r>
              <a:rPr lang="en-US" altLang="en-US" sz="4000" dirty="0" smtClean="0">
                <a:latin typeface="Tahoma" panose="020B0604030504040204" pitchFamily="34" charset="0"/>
              </a:rPr>
              <a:t>II</a:t>
            </a:r>
            <a:r>
              <a:rPr lang="en-US" altLang="en-US" sz="4000" dirty="0" smtClean="0">
                <a:latin typeface="Tahoma" panose="020B0604030504040204" pitchFamily="34" charset="0"/>
              </a:rPr>
              <a:t/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err="1">
                <a:latin typeface="Tahoma" panose="020B0604030504040204" pitchFamily="34" charset="0"/>
              </a:rPr>
              <a:t>SacCT</a:t>
            </a:r>
            <a:endParaRPr lang="en-US" altLang="en-US" sz="28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</a:rPr>
              <a:t>Will set up this week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</a:rPr>
              <a:t>Plan to use Sect. 1 for posting solutions and Lab Sections for posting grades (note: I will try to keep the grades updated, but it is better if you calculate your grades independently)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Mastering Chemistry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About 75% signed in now</a:t>
            </a:r>
            <a:endParaRPr lang="en-US" altLang="en-US" sz="24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A few emails regarding problems (not certain of difficulty – but use course ID in syllabus)</a:t>
            </a:r>
            <a:endParaRPr lang="en-US" altLang="en-US" sz="24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First assignment due a week from today</a:t>
            </a:r>
            <a:endParaRPr lang="en-US" altLang="en-US" sz="24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53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</a:t>
            </a:r>
            <a:r>
              <a:rPr lang="en-US" altLang="en-US" sz="4000" dirty="0" smtClean="0">
                <a:latin typeface="Tahoma" panose="020B0604030504040204" pitchFamily="34" charset="0"/>
              </a:rPr>
              <a:t>III</a:t>
            </a:r>
            <a:r>
              <a:rPr lang="en-US" altLang="en-US" sz="4000" dirty="0" smtClean="0">
                <a:latin typeface="Tahoma" panose="020B0604030504040204" pitchFamily="34" charset="0"/>
              </a:rPr>
              <a:t/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Today’s </a:t>
            </a:r>
            <a:r>
              <a:rPr lang="en-US" altLang="en-US" sz="2800" dirty="0" smtClean="0">
                <a:latin typeface="Tahoma" panose="020B0604030504040204" pitchFamily="34" charset="0"/>
              </a:rPr>
              <a:t>Lecture – cont.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</a:rPr>
              <a:t>K</a:t>
            </a:r>
            <a:r>
              <a:rPr lang="en-US" altLang="en-US" sz="2400" baseline="-25000" dirty="0">
                <a:latin typeface="Tahoma" panose="020B0604030504040204" pitchFamily="34" charset="0"/>
              </a:rPr>
              <a:t>P</a:t>
            </a:r>
            <a:r>
              <a:rPr lang="en-US" altLang="en-US" sz="2400" dirty="0">
                <a:latin typeface="Tahoma" panose="020B0604030504040204" pitchFamily="34" charset="0"/>
              </a:rPr>
              <a:t> vs. K</a:t>
            </a:r>
            <a:r>
              <a:rPr lang="en-US" altLang="en-US" sz="2400" baseline="-25000" dirty="0">
                <a:latin typeface="Tahoma" panose="020B0604030504040204" pitchFamily="34" charset="0"/>
              </a:rPr>
              <a:t>C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Equilibrium Problems: STARTING AT EQUILIBRIUM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Equilibrium Problems: STARTING AT INITIAL </a:t>
            </a:r>
            <a:r>
              <a:rPr lang="en-US" altLang="en-US" sz="2400" dirty="0" smtClean="0">
                <a:latin typeface="Tahoma" panose="020B0604030504040204" pitchFamily="34" charset="0"/>
              </a:rPr>
              <a:t>CONDITIONS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Reaction Quotient and Direction (if time)</a:t>
            </a:r>
            <a:endParaRPr lang="en-US" altLang="en-US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08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en-US" altLang="en-US" dirty="0" err="1" smtClean="0">
                <a:latin typeface="Tahoma" panose="020B0604030504040204" pitchFamily="34" charset="0"/>
              </a:rPr>
              <a:t>Chem</a:t>
            </a:r>
            <a:r>
              <a:rPr lang="en-US" altLang="en-US" dirty="0" smtClean="0">
                <a:latin typeface="Tahoma" panose="020B0604030504040204" pitchFamily="34" charset="0"/>
              </a:rPr>
              <a:t> 1B - Equilibrium</a:t>
            </a:r>
            <a:br>
              <a:rPr lang="en-US" altLang="en-US" dirty="0" smtClean="0">
                <a:latin typeface="Tahoma" panose="020B0604030504040204" pitchFamily="34" charset="0"/>
              </a:rPr>
            </a:br>
            <a:r>
              <a:rPr lang="en-US" altLang="en-US" sz="2800" dirty="0" smtClean="0">
                <a:latin typeface="Tahoma" panose="020B0604030504040204" pitchFamily="34" charset="0"/>
              </a:rPr>
              <a:t>Manipulating Equations – Another Example</a:t>
            </a:r>
            <a:endParaRPr lang="en-US" altLang="en-US" sz="2800" dirty="0" smtClean="0">
              <a:latin typeface="Tahoma" panose="020B0604030504040204" pitchFamily="34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457200" indent="-457200">
              <a:defRPr/>
            </a:pPr>
            <a:r>
              <a:rPr lang="en-US" altLang="en-US" sz="2400" dirty="0" smtClean="0">
                <a:latin typeface="Tahoma" charset="0"/>
              </a:rPr>
              <a:t>Given:</a:t>
            </a:r>
          </a:p>
          <a:p>
            <a:pPr marL="457200" indent="-457200">
              <a:buAutoNum type="arabicParenBoth"/>
              <a:defRPr/>
            </a:pP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Cu(OH)</a:t>
            </a:r>
            <a:r>
              <a:rPr lang="en-US" sz="22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↔ Cu</a:t>
            </a:r>
            <a:r>
              <a:rPr lang="en-US" sz="2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2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2OH</a:t>
            </a:r>
            <a:r>
              <a:rPr lang="en-US" sz="22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 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4.8 x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n-US" sz="22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-20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HC</a:t>
            </a:r>
            <a:r>
              <a:rPr lang="pt-BR" sz="22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pt-BR" sz="22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pt-BR" sz="22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sz="2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↔ H</a:t>
            </a:r>
            <a:r>
              <a:rPr lang="pt-BR" sz="22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pt-BR" sz="22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pt-BR" sz="22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pt-BR" sz="22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2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 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1.75 x 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pt-BR" sz="22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-5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(3) H</a:t>
            </a:r>
            <a:r>
              <a:rPr lang="pt-BR" sz="22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↔ H</a:t>
            </a:r>
            <a:r>
              <a:rPr lang="pt-BR" sz="22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sz="2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+ OH</a:t>
            </a:r>
            <a:r>
              <a:rPr lang="pt-BR" sz="22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K 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1.00 x 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pt-BR" sz="22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-14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AutoNum type="arabicParenBoth" startAt="4"/>
              <a:defRPr/>
            </a:pP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</a:t>
            </a:r>
            <a:r>
              <a:rPr lang="pt-BR" sz="22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2+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2C</a:t>
            </a:r>
            <a:r>
              <a:rPr lang="pt-BR" sz="22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pt-BR" sz="22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pt-BR" sz="22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2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↔ Cu(C</a:t>
            </a:r>
            <a:r>
              <a:rPr lang="pt-BR" sz="22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pt-BR" sz="22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pt-BR" sz="22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pt-BR" sz="22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pt-BR" sz="2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  <a:defRPr/>
            </a:pP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        K 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4.27 x 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pt-BR" sz="22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Determine K for</a:t>
            </a:r>
          </a:p>
          <a:p>
            <a:pPr marL="0" indent="0">
              <a:buNone/>
            </a:pP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Cu(OH)</a:t>
            </a:r>
            <a:r>
              <a:rPr lang="pt-BR" sz="22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+ 2HC</a:t>
            </a:r>
            <a:r>
              <a:rPr lang="pt-BR" sz="22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pt-BR" sz="22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pt-BR" sz="22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pt-BR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↔ Cu(C</a:t>
            </a:r>
            <a:r>
              <a:rPr lang="pt-BR" sz="22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pt-BR" sz="22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pt-BR" sz="22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pt-BR" sz="22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pt-BR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+ 2H</a:t>
            </a:r>
            <a:r>
              <a:rPr lang="pt-BR" sz="22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(</a:t>
            </a:r>
            <a:r>
              <a:rPr lang="pt-BR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24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Equilibrium Constants – K</a:t>
            </a:r>
            <a:r>
              <a:rPr lang="en-US" altLang="en-US" sz="3200" baseline="-25000" smtClean="0">
                <a:latin typeface="Tahoma" panose="020B0604030504040204" pitchFamily="34" charset="0"/>
              </a:rPr>
              <a:t>P</a:t>
            </a:r>
            <a:r>
              <a:rPr lang="en-US" altLang="en-US" sz="3200" smtClean="0">
                <a:latin typeface="Tahoma" panose="020B0604030504040204" pitchFamily="34" charset="0"/>
              </a:rPr>
              <a:t> vs. K</a:t>
            </a:r>
            <a:r>
              <a:rPr lang="en-US" altLang="en-US" sz="3200" baseline="-25000" smtClean="0">
                <a:latin typeface="Tahoma" panose="020B0604030504040204" pitchFamily="34" charset="0"/>
              </a:rPr>
              <a:t>C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457200" indent="-457200">
              <a:defRPr/>
            </a:pPr>
            <a:r>
              <a:rPr lang="en-US" altLang="en-US" sz="2400" dirty="0" smtClean="0">
                <a:latin typeface="Tahoma" charset="0"/>
              </a:rPr>
              <a:t>Example: 2NO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 (g)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dirty="0" smtClean="0">
                <a:latin typeface="Tahoma" charset="0"/>
              </a:rPr>
              <a:t> N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O</a:t>
            </a:r>
            <a:r>
              <a:rPr lang="en-US" altLang="en-US" sz="2400" baseline="-25000" dirty="0" smtClean="0">
                <a:latin typeface="Tahoma" charset="0"/>
              </a:rPr>
              <a:t>4</a:t>
            </a:r>
            <a:r>
              <a:rPr lang="en-US" altLang="en-US" sz="2400" dirty="0" smtClean="0">
                <a:latin typeface="Tahoma" charset="0"/>
              </a:rPr>
              <a:t> (g)  K</a:t>
            </a:r>
            <a:r>
              <a:rPr lang="en-US" altLang="en-US" sz="2400" baseline="-25000" dirty="0" smtClean="0">
                <a:latin typeface="Tahoma" charset="0"/>
              </a:rPr>
              <a:t>P</a:t>
            </a:r>
            <a:r>
              <a:rPr lang="en-US" altLang="en-US" sz="2400" dirty="0" smtClean="0">
                <a:latin typeface="Tahoma" charset="0"/>
              </a:rPr>
              <a:t> = P</a:t>
            </a:r>
            <a:r>
              <a:rPr lang="en-US" altLang="en-US" sz="2400" baseline="-25000" dirty="0" smtClean="0">
                <a:latin typeface="Tahoma" charset="0"/>
              </a:rPr>
              <a:t>N2O4</a:t>
            </a:r>
            <a:r>
              <a:rPr lang="en-US" altLang="en-US" sz="2400" dirty="0" smtClean="0">
                <a:latin typeface="Tahoma" charset="0"/>
              </a:rPr>
              <a:t>/P</a:t>
            </a:r>
            <a:r>
              <a:rPr lang="en-US" altLang="en-US" sz="2400" baseline="-25000" dirty="0" smtClean="0">
                <a:latin typeface="Tahoma" charset="0"/>
              </a:rPr>
              <a:t>NO2</a:t>
            </a:r>
            <a:r>
              <a:rPr lang="en-US" altLang="en-US" sz="2400" baseline="30000" dirty="0" smtClean="0">
                <a:latin typeface="Tahoma" charset="0"/>
                <a:cs typeface="Arial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 </a:t>
            </a:r>
            <a:endParaRPr lang="en-US" altLang="en-US" sz="2400" baseline="30000" dirty="0" smtClean="0">
              <a:latin typeface="Tahoma" charset="0"/>
              <a:cs typeface="Arial" charset="0"/>
            </a:endParaRPr>
          </a:p>
          <a:p>
            <a:pPr marL="457200" indent="-457200">
              <a:defRPr/>
            </a:pPr>
            <a:r>
              <a:rPr lang="en-US" altLang="en-US" sz="2400" dirty="0" smtClean="0">
                <a:latin typeface="Tahoma" charset="0"/>
              </a:rPr>
              <a:t>Or K</a:t>
            </a:r>
            <a:r>
              <a:rPr lang="en-US" altLang="en-US" sz="2400" baseline="-25000" dirty="0" smtClean="0">
                <a:latin typeface="Tahoma" charset="0"/>
              </a:rPr>
              <a:t>P</a:t>
            </a:r>
            <a:r>
              <a:rPr lang="en-US" altLang="en-US" sz="2400" dirty="0" smtClean="0">
                <a:latin typeface="Tahoma" charset="0"/>
              </a:rPr>
              <a:t> = ([N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O</a:t>
            </a:r>
            <a:r>
              <a:rPr lang="en-US" altLang="en-US" sz="2400" baseline="-25000" dirty="0" smtClean="0">
                <a:latin typeface="Tahoma" charset="0"/>
              </a:rPr>
              <a:t>4</a:t>
            </a:r>
            <a:r>
              <a:rPr lang="en-US" altLang="en-US" sz="2400" dirty="0" smtClean="0">
                <a:latin typeface="Tahoma" charset="0"/>
              </a:rPr>
              <a:t>]RT)/([NO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]RT)</a:t>
            </a:r>
            <a:r>
              <a:rPr lang="en-US" altLang="en-US" sz="2400" baseline="30000" dirty="0" smtClean="0">
                <a:latin typeface="Tahoma" charset="0"/>
                <a:cs typeface="Arial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 = K</a:t>
            </a:r>
            <a:r>
              <a:rPr lang="en-US" altLang="en-US" sz="2400" baseline="-25000" dirty="0" smtClean="0">
                <a:latin typeface="Tahoma" charset="0"/>
              </a:rPr>
              <a:t>C</a:t>
            </a:r>
            <a:r>
              <a:rPr lang="en-US" altLang="en-US" sz="2400" dirty="0" smtClean="0">
                <a:latin typeface="Tahoma" charset="0"/>
              </a:rPr>
              <a:t>(RT)</a:t>
            </a:r>
            <a:r>
              <a:rPr lang="en-US" altLang="en-US" sz="2400" baseline="30000" dirty="0" smtClean="0">
                <a:latin typeface="Tahoma" charset="0"/>
                <a:cs typeface="Arial" charset="0"/>
              </a:rPr>
              <a:t>-1</a:t>
            </a:r>
            <a:endParaRPr lang="en-US" altLang="en-US" sz="2400" dirty="0" smtClean="0">
              <a:latin typeface="Tahoma" charset="0"/>
            </a:endParaRPr>
          </a:p>
          <a:p>
            <a:pPr marL="0" indent="0">
              <a:buFontTx/>
              <a:buNone/>
              <a:defRPr/>
            </a:pPr>
            <a:r>
              <a:rPr lang="en-US" altLang="en-US" sz="2400" dirty="0" smtClean="0">
                <a:latin typeface="Tahoma" charset="0"/>
              </a:rPr>
              <a:t>General Rule: K</a:t>
            </a:r>
            <a:r>
              <a:rPr lang="en-US" altLang="en-US" sz="2400" baseline="-25000" dirty="0" smtClean="0">
                <a:latin typeface="Tahoma" charset="0"/>
              </a:rPr>
              <a:t>P</a:t>
            </a:r>
            <a:r>
              <a:rPr lang="en-US" altLang="en-US" sz="2400" dirty="0" smtClean="0">
                <a:latin typeface="Tahoma" charset="0"/>
              </a:rPr>
              <a:t> = K</a:t>
            </a:r>
            <a:r>
              <a:rPr lang="en-US" altLang="en-US" sz="2400" baseline="-25000" dirty="0" smtClean="0">
                <a:latin typeface="Tahoma" charset="0"/>
              </a:rPr>
              <a:t>C</a:t>
            </a:r>
            <a:r>
              <a:rPr lang="en-US" altLang="en-US" sz="2400" dirty="0" smtClean="0">
                <a:latin typeface="Tahoma" charset="0"/>
              </a:rPr>
              <a:t>(RT)</a:t>
            </a:r>
            <a:r>
              <a:rPr lang="en-US" altLang="en-US" sz="2400" baseline="30000" dirty="0" err="1" smtClean="0">
                <a:latin typeface="Symbol" panose="05050102010706020507" pitchFamily="18" charset="2"/>
                <a:cs typeface="Arial" charset="0"/>
              </a:rPr>
              <a:t>D</a:t>
            </a:r>
            <a:r>
              <a:rPr lang="en-US" altLang="en-US" sz="2400" baseline="30000" dirty="0" err="1" smtClean="0">
                <a:latin typeface="Tahoma" charset="0"/>
                <a:cs typeface="Arial" charset="0"/>
              </a:rPr>
              <a:t>n</a:t>
            </a:r>
            <a:r>
              <a:rPr lang="en-US" altLang="en-US" sz="2400" dirty="0" smtClean="0">
                <a:latin typeface="Tahoma" charset="0"/>
              </a:rPr>
              <a:t> where </a:t>
            </a:r>
            <a:r>
              <a:rPr lang="en-US" altLang="en-US" sz="2400" dirty="0" err="1" smtClean="0">
                <a:latin typeface="Symbol" panose="05050102010706020507" pitchFamily="18" charset="2"/>
              </a:rPr>
              <a:t>D</a:t>
            </a:r>
            <a:r>
              <a:rPr lang="en-US" altLang="en-US" sz="2400" dirty="0" err="1" smtClean="0">
                <a:latin typeface="Tahoma" charset="0"/>
              </a:rPr>
              <a:t>n</a:t>
            </a:r>
            <a:r>
              <a:rPr lang="en-US" altLang="en-US" sz="2400" dirty="0" smtClean="0">
                <a:latin typeface="Tahoma" charset="0"/>
              </a:rPr>
              <a:t> = change in number of moles (moles gas product – moles gas reactants) = 1 – 2 = -1 in above example</a:t>
            </a:r>
          </a:p>
        </p:txBody>
      </p:sp>
    </p:spTree>
    <p:extLst>
      <p:ext uri="{BB962C8B-B14F-4D97-AF65-F5344CB8AC3E}">
        <p14:creationId xmlns:p14="http://schemas.microsoft.com/office/powerpoint/2010/main" val="201838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en-US" altLang="en-US" dirty="0" err="1" smtClean="0">
                <a:latin typeface="Tahoma" panose="020B0604030504040204" pitchFamily="34" charset="0"/>
              </a:rPr>
              <a:t>Chem</a:t>
            </a:r>
            <a:r>
              <a:rPr lang="en-US" altLang="en-US" dirty="0" smtClean="0">
                <a:latin typeface="Tahoma" panose="020B0604030504040204" pitchFamily="34" charset="0"/>
              </a:rPr>
              <a:t> 1B - Equilibrium</a:t>
            </a:r>
            <a:br>
              <a:rPr lang="en-US" altLang="en-US" dirty="0" smtClean="0">
                <a:latin typeface="Tahoma" panose="020B0604030504040204" pitchFamily="34" charset="0"/>
              </a:rPr>
            </a:br>
            <a:r>
              <a:rPr lang="en-US" altLang="en-US" sz="3200" dirty="0" smtClean="0">
                <a:latin typeface="Tahoma" panose="020B0604030504040204" pitchFamily="34" charset="0"/>
              </a:rPr>
              <a:t>Most Common Types of Problems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en-US" sz="2400" dirty="0" smtClean="0">
              <a:latin typeface="Tahoma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509800"/>
              </p:ext>
            </p:extLst>
          </p:nvPr>
        </p:nvGraphicFramePr>
        <p:xfrm>
          <a:off x="533400" y="182880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87449351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72773240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715292127"/>
                    </a:ext>
                  </a:extLst>
                </a:gridCol>
              </a:tblGrid>
              <a:tr h="12446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Conditions given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Question Asking for 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Question Asking for Equilibrium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Concentrations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628342"/>
                  </a:ext>
                </a:extLst>
              </a:tr>
              <a:tr h="12446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Only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at equilibrium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Requires knowledge of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concentrations (or pressures) of all species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Requires knowledge of K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and concentrations of all but one species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863970"/>
                  </a:ext>
                </a:extLst>
              </a:tr>
              <a:tr h="12446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Initial conditions (requires use of ICE table)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Usually requires equilibrium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concentration of at least 1 species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Requires knowledge of 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423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59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Equilibrium Problems – AT EQUILIBRIUM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In this case the equilibrium equation is used with concentrations (or pressures) given AT EQUILIBRIUM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These types of problems are very important for environmental chemistry, but underemphasized in text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For example, an atmospheric chemist measured “high” NO in air near fresh lava.  He wondered if it came from the N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(g) + O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(g) </a:t>
            </a:r>
            <a:r>
              <a:rPr lang="en-US" altLang="en-US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↔ 2NO</a:t>
            </a:r>
            <a:r>
              <a:rPr lang="en-US" altLang="en-US" sz="2800" dirty="0" smtClean="0">
                <a:latin typeface="Tahoma" panose="020B0604030504040204" pitchFamily="34" charset="0"/>
              </a:rPr>
              <a:t>(g)  reaction.  If K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P</a:t>
            </a:r>
            <a:r>
              <a:rPr lang="en-US" altLang="en-US" sz="2800" dirty="0" smtClean="0">
                <a:latin typeface="Tahoma" panose="020B0604030504040204" pitchFamily="34" charset="0"/>
              </a:rPr>
              <a:t>(T = 1000 K) = 7 x 10</a:t>
            </a:r>
            <a:r>
              <a:rPr lang="en-US" altLang="en-US" sz="2800" baseline="30000" dirty="0" smtClean="0">
                <a:latin typeface="Tahoma" panose="020B0604030504040204" pitchFamily="34" charset="0"/>
              </a:rPr>
              <a:t>-9</a:t>
            </a:r>
            <a:r>
              <a:rPr lang="en-US" altLang="en-US" sz="2800" dirty="0" smtClean="0">
                <a:latin typeface="Tahoma" panose="020B0604030504040204" pitchFamily="34" charset="0"/>
              </a:rPr>
              <a:t>, calculate P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NO</a:t>
            </a:r>
            <a:r>
              <a:rPr lang="en-US" altLang="en-US" sz="2800" dirty="0" smtClean="0">
                <a:latin typeface="Tahoma" panose="020B0604030504040204" pitchFamily="34" charset="0"/>
              </a:rPr>
              <a:t> in equilibrium with N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 and O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 in air.</a:t>
            </a:r>
          </a:p>
        </p:txBody>
      </p:sp>
    </p:spTree>
    <p:extLst>
      <p:ext uri="{BB962C8B-B14F-4D97-AF65-F5344CB8AC3E}">
        <p14:creationId xmlns:p14="http://schemas.microsoft.com/office/powerpoint/2010/main" val="416812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Equilibrium Problems – AT EQUILIBRIUM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en-US" altLang="en-US" sz="2800" dirty="0" smtClean="0">
                <a:latin typeface="Tahoma" charset="0"/>
              </a:rPr>
              <a:t>2</a:t>
            </a:r>
            <a:r>
              <a:rPr lang="en-US" altLang="en-US" sz="2800" baseline="30000" dirty="0" smtClean="0">
                <a:latin typeface="Tahoma" charset="0"/>
              </a:rPr>
              <a:t>nd</a:t>
            </a:r>
            <a:r>
              <a:rPr lang="en-US" altLang="en-US" sz="2800" dirty="0" smtClean="0">
                <a:latin typeface="Tahoma" charset="0"/>
              </a:rPr>
              <a:t> Example Problem: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latin typeface="Tahoma" charset="0"/>
              </a:rPr>
              <a:t>A rich chemist wants to measure K</a:t>
            </a:r>
            <a:r>
              <a:rPr lang="en-US" altLang="en-US" sz="2800" baseline="-25000" dirty="0" smtClean="0">
                <a:latin typeface="Tahoma" charset="0"/>
              </a:rPr>
              <a:t>C</a:t>
            </a:r>
            <a:r>
              <a:rPr lang="en-US" altLang="en-US" sz="2800" dirty="0" smtClean="0">
                <a:latin typeface="Tahoma" charset="0"/>
              </a:rPr>
              <a:t> for the reaction: N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O</a:t>
            </a:r>
            <a:r>
              <a:rPr lang="en-US" altLang="en-US" sz="2800" baseline="-25000" dirty="0" smtClean="0">
                <a:latin typeface="Tahoma" charset="0"/>
              </a:rPr>
              <a:t>4</a:t>
            </a:r>
            <a:r>
              <a:rPr lang="en-US" altLang="en-US" sz="2800" dirty="0" smtClean="0">
                <a:latin typeface="Tahoma" charset="0"/>
              </a:rPr>
              <a:t> (g)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800" dirty="0" smtClean="0">
                <a:latin typeface="Tahoma" charset="0"/>
              </a:rPr>
              <a:t> 2NO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 (g)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latin typeface="Tahoma" charset="0"/>
              </a:rPr>
              <a:t>He puts N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O</a:t>
            </a:r>
            <a:r>
              <a:rPr lang="en-US" altLang="en-US" sz="2800" baseline="-25000" dirty="0" smtClean="0">
                <a:latin typeface="Tahoma" charset="0"/>
              </a:rPr>
              <a:t>4</a:t>
            </a:r>
            <a:r>
              <a:rPr lang="en-US" altLang="en-US" sz="2800" dirty="0" smtClean="0">
                <a:latin typeface="Tahoma" charset="0"/>
              </a:rPr>
              <a:t> in a container at the temperature he wants to measure K</a:t>
            </a:r>
            <a:r>
              <a:rPr lang="en-US" altLang="en-US" sz="2800" baseline="-25000" dirty="0" smtClean="0">
                <a:latin typeface="Tahoma" charset="0"/>
              </a:rPr>
              <a:t>C</a:t>
            </a:r>
            <a:r>
              <a:rPr lang="en-US" altLang="en-US" sz="2800" dirty="0" smtClean="0">
                <a:latin typeface="Tahoma" charset="0"/>
              </a:rPr>
              <a:t>.  He measures [NO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] and [N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O</a:t>
            </a:r>
            <a:r>
              <a:rPr lang="en-US" altLang="en-US" sz="2800" baseline="-25000" dirty="0" smtClean="0">
                <a:latin typeface="Tahoma" charset="0"/>
              </a:rPr>
              <a:t>4</a:t>
            </a:r>
            <a:r>
              <a:rPr lang="en-US" altLang="en-US" sz="2800" dirty="0" smtClean="0">
                <a:latin typeface="Tahoma" charset="0"/>
              </a:rPr>
              <a:t>] (using an expensive mass spectrometer) until the concentrations stop changing.  He finds [NO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] = 0.0311 M and [N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O</a:t>
            </a:r>
            <a:r>
              <a:rPr lang="en-US" altLang="en-US" sz="2800" baseline="-25000" dirty="0" smtClean="0">
                <a:latin typeface="Tahoma" charset="0"/>
              </a:rPr>
              <a:t>4</a:t>
            </a:r>
            <a:r>
              <a:rPr lang="en-US" altLang="en-US" sz="2800" dirty="0" smtClean="0">
                <a:latin typeface="Tahoma" charset="0"/>
              </a:rPr>
              <a:t>] = 0.000170 M.  What is K</a:t>
            </a:r>
            <a:r>
              <a:rPr lang="en-US" altLang="en-US" sz="2800" baseline="-25000" dirty="0" smtClean="0">
                <a:latin typeface="Tahoma" charset="0"/>
              </a:rPr>
              <a:t>C</a:t>
            </a:r>
            <a:r>
              <a:rPr lang="en-US" altLang="en-US" sz="2800" dirty="0" smtClean="0">
                <a:latin typeface="Tahoma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4960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2943</TotalTime>
  <Words>1336</Words>
  <Application>Microsoft Office PowerPoint</Application>
  <PresentationFormat>On-screen Show (4:3)</PresentationFormat>
  <Paragraphs>140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Symbol</vt:lpstr>
      <vt:lpstr>Tahoma</vt:lpstr>
      <vt:lpstr>Times New Roman</vt:lpstr>
      <vt:lpstr>Default Design</vt:lpstr>
      <vt:lpstr>Microsoft Equation 3.0</vt:lpstr>
      <vt:lpstr>Chem. 1B – 9/6 Lecture</vt:lpstr>
      <vt:lpstr>Announcements I </vt:lpstr>
      <vt:lpstr>Announcements II </vt:lpstr>
      <vt:lpstr>Announcements III </vt:lpstr>
      <vt:lpstr>Chem 1B - Equilibrium Manipulating Equations – Another Example</vt:lpstr>
      <vt:lpstr>Chem 1B - Equilibrium Equilibrium Constants – KP vs. KC</vt:lpstr>
      <vt:lpstr>Chem 1B - Equilibrium Most Common Types of Problems</vt:lpstr>
      <vt:lpstr>Chem 1B - Equilibrium Equilibrium Problems – AT EQUILIBRIUM</vt:lpstr>
      <vt:lpstr>Chem 1B - Equilibrium Equilibrium Problems – AT EQUILIBRIUM</vt:lpstr>
      <vt:lpstr>Chem 1B - Equilibrium Equilibrium Problems – AT EQUILIBRIUM</vt:lpstr>
      <vt:lpstr>Chem 1B - Equilibrium Equilibrium Problems – Starting from initial conditions</vt:lpstr>
      <vt:lpstr>Chem 1B - Equilibrium Equilibrium Problems – Starting from initial conditions</vt:lpstr>
      <vt:lpstr>Chem 1B - Equilibrium Equilibrium Problems – Starting from initial conditions</vt:lpstr>
      <vt:lpstr>Chem 1B - Equilibrium Equilibrium Problems – Starting from initial conditions</vt:lpstr>
      <vt:lpstr>Chem 1B - Equilibrium Equilibrium Problems – Starting from initial conditions</vt:lpstr>
      <vt:lpstr>Chem 1B - Equilibrium Equilibrium Problems – Starting from initial conditions</vt:lpstr>
      <vt:lpstr>Chem 1B - Equilibrium Equilibrium Problems – Starting from initial conditions</vt:lpstr>
      <vt:lpstr>Chem 1B - Equilibrium Equilibrium Problems – Overview</vt:lpstr>
      <vt:lpstr>Chem 1B – Equilibrium The Reaction Quotient and Reaction Direction</vt:lpstr>
      <vt:lpstr>Chem 1B – Equilibrium The Reaction Quotient and Reaction Direction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263</cp:revision>
  <dcterms:created xsi:type="dcterms:W3CDTF">2005-09-14T19:27:31Z</dcterms:created>
  <dcterms:modified xsi:type="dcterms:W3CDTF">2016-09-06T17:31:18Z</dcterms:modified>
</cp:coreProperties>
</file>