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21"/>
  </p:notesMasterIdLst>
  <p:sldIdLst>
    <p:sldId id="280" r:id="rId2"/>
    <p:sldId id="340" r:id="rId3"/>
    <p:sldId id="363" r:id="rId4"/>
    <p:sldId id="364" r:id="rId5"/>
    <p:sldId id="365" r:id="rId6"/>
    <p:sldId id="369" r:id="rId7"/>
    <p:sldId id="366" r:id="rId8"/>
    <p:sldId id="370" r:id="rId9"/>
    <p:sldId id="368" r:id="rId10"/>
    <p:sldId id="371" r:id="rId11"/>
    <p:sldId id="372" r:id="rId12"/>
    <p:sldId id="373" r:id="rId13"/>
    <p:sldId id="374" r:id="rId14"/>
    <p:sldId id="375" r:id="rId15"/>
    <p:sldId id="376" r:id="rId16"/>
    <p:sldId id="377" r:id="rId17"/>
    <p:sldId id="378" r:id="rId18"/>
    <p:sldId id="379" r:id="rId19"/>
    <p:sldId id="380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C286A"/>
    <a:srgbClr val="FE5F26"/>
    <a:srgbClr val="FDBB27"/>
    <a:srgbClr val="FFDD9F"/>
    <a:srgbClr val="F3DBAB"/>
    <a:srgbClr val="FF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07" autoAdjust="0"/>
    <p:restoredTop sz="96144" autoAdjust="0"/>
  </p:normalViewPr>
  <p:slideViewPr>
    <p:cSldViewPr>
      <p:cViewPr varScale="1">
        <p:scale>
          <a:sx n="88" d="100"/>
          <a:sy n="88" d="100"/>
        </p:scale>
        <p:origin x="108" y="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7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2792432-27A6-4332-98F9-1C56B1556C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732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9849D68-3394-4E0C-B166-792382FC791E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005CEA6-61D6-4591-8BBB-3FCA28B4D3F7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279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BF8F5AE-9255-46B8-824E-43241D45CA0D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45934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7B823E3-B3DD-4A5A-9981-EC473BA74F38}" type="slidenum">
              <a:rPr lang="en-US" altLang="en-US"/>
              <a:pPr eaLnBrk="1" hangingPunct="1"/>
              <a:t>12</a:t>
            </a:fld>
            <a:endParaRPr lang="en-US" alt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2477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3A5877E-45A1-49B9-B5F8-E4817CDCF84E}" type="slidenum">
              <a:rPr lang="en-US" altLang="en-US"/>
              <a:pPr eaLnBrk="1" hangingPunct="1"/>
              <a:t>15</a:t>
            </a:fld>
            <a:endParaRPr lang="en-US" alt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6455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5E4B252-CB57-4F89-9664-4CFFF9DD4D38}" type="slidenum">
              <a:rPr lang="en-US" altLang="en-US"/>
              <a:pPr eaLnBrk="1" hangingPunct="1"/>
              <a:t>16</a:t>
            </a:fld>
            <a:endParaRPr lang="en-US" alt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8571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67827FB-4AE3-487A-8F3C-5816B3247C42}" type="slidenum">
              <a:rPr lang="en-US" altLang="en-US"/>
              <a:pPr eaLnBrk="1" hangingPunct="1"/>
              <a:t>17</a:t>
            </a:fld>
            <a:endParaRPr lang="en-US" alt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6406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A8229A6-06AE-48C4-A54D-BD9C6E43D5E7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1398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16ACDD7-0C03-41E1-87FE-C9ABBC16BE34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5273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6B66197-328F-491F-9823-65D7538BF1C2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5692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651768E-2E39-40F2-8B44-4E0E63DE7E3A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4243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1170638-7F5F-44F0-AFA7-D12F2AA544C3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655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3A96413-15D4-4981-91FA-6C662DF8C8FA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152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CA927AD-12D5-4885-9D0A-C1FCF6689F03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6719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A36ECBD-9060-4D92-8B8B-F10239066F63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013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D4E1CB-AC68-48D8-896A-03333D90EE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1243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E6EBB-0616-4385-87D8-84E26DDF70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7273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A6928-CF24-48F8-8E17-39830C4E66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70075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80CDD-2E42-4C2E-A391-CB497F7622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28559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58F35-C75B-441A-94C7-BC6AE1BAE1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6765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1BA77-9F61-47F2-B68B-E8FF5C4CA5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1202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93647F-868D-4332-95A0-8CCDF5E83E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084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F26CE-2E3E-4388-9CE2-A7757F32AA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7959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050324-8985-4AF9-BCD2-9E71EF27EF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9622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516AC-1E17-4269-A2D1-9DFD0F373A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9937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D984A-F26C-4BC8-909E-3B90F27577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393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ECE3BB-6A50-4FB9-BBAE-58A330C5DE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039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B4426-71AC-4DFA-91B3-F7DFE1AF80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2411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FF9D33E-CF1E-4CF4-85C3-E166445D3C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latin typeface="Tahoma" panose="020B0604030504040204" pitchFamily="34" charset="0"/>
              </a:rPr>
              <a:t>Chem. 1B – 9/6 Lecture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err="1" smtClean="0">
                <a:latin typeface="Tahoma" panose="020B0604030504040204" pitchFamily="34" charset="0"/>
              </a:rPr>
              <a:t>Chem</a:t>
            </a:r>
            <a:r>
              <a:rPr lang="en-US" altLang="en-US" dirty="0" smtClean="0">
                <a:latin typeface="Tahoma" panose="020B0604030504040204" pitchFamily="34" charset="0"/>
              </a:rPr>
              <a:t> 1B - Equilibrium</a:t>
            </a:r>
            <a:br>
              <a:rPr lang="en-US" altLang="en-US" dirty="0" smtClean="0">
                <a:latin typeface="Tahoma" panose="020B0604030504040204" pitchFamily="34" charset="0"/>
              </a:rPr>
            </a:br>
            <a:r>
              <a:rPr lang="en-US" altLang="en-US" sz="2400" dirty="0" smtClean="0">
                <a:latin typeface="Tahoma" panose="020B0604030504040204" pitchFamily="34" charset="0"/>
              </a:rPr>
              <a:t> </a:t>
            </a:r>
            <a:r>
              <a:rPr lang="en-US" altLang="en-US" sz="2400" dirty="0" err="1" smtClean="0">
                <a:latin typeface="Tahoma" panose="020B0604030504040204" pitchFamily="34" charset="0"/>
              </a:rPr>
              <a:t>Equilibrium</a:t>
            </a:r>
            <a:r>
              <a:rPr lang="en-US" altLang="en-US" sz="2400" dirty="0" smtClean="0">
                <a:latin typeface="Tahoma" panose="020B0604030504040204" pitchFamily="34" charset="0"/>
              </a:rPr>
              <a:t> Problems – </a:t>
            </a:r>
            <a:r>
              <a:rPr lang="en-US" altLang="en-US" sz="2400" dirty="0" smtClean="0">
                <a:solidFill>
                  <a:srgbClr val="FF0000"/>
                </a:solidFill>
                <a:latin typeface="Tahoma" panose="020B0604030504040204" pitchFamily="34" charset="0"/>
              </a:rPr>
              <a:t>Large K Value Questions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The example covered last time for calculation of Q is an example of this type</a:t>
            </a:r>
          </a:p>
          <a:p>
            <a:pPr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In the exhaust pipe (if long enough), the reaction could reach equilibrium: 2NO (g) + O</a:t>
            </a:r>
            <a:r>
              <a:rPr lang="en-US" altLang="en-US" sz="2400" baseline="-25000" dirty="0" smtClean="0">
                <a:latin typeface="Tahoma" panose="020B0604030504040204" pitchFamily="34" charset="0"/>
              </a:rPr>
              <a:t>2</a:t>
            </a:r>
            <a:r>
              <a:rPr lang="en-US" altLang="en-US" sz="2400" dirty="0" smtClean="0">
                <a:latin typeface="Tahoma" panose="020B0604030504040204" pitchFamily="34" charset="0"/>
              </a:rPr>
              <a:t>(g)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↔</a:t>
            </a:r>
            <a:r>
              <a:rPr lang="en-US" altLang="en-US" sz="2400" dirty="0" smtClean="0">
                <a:latin typeface="Tahoma" panose="020B0604030504040204" pitchFamily="34" charset="0"/>
              </a:rPr>
              <a:t> 2NO</a:t>
            </a:r>
            <a:r>
              <a:rPr lang="en-US" altLang="en-US" sz="2400" baseline="-25000" dirty="0" smtClean="0">
                <a:latin typeface="Tahoma" panose="020B0604030504040204" pitchFamily="34" charset="0"/>
              </a:rPr>
              <a:t>2</a:t>
            </a:r>
            <a:r>
              <a:rPr lang="en-US" altLang="en-US" sz="2400" dirty="0" smtClean="0">
                <a:latin typeface="Tahoma" panose="020B0604030504040204" pitchFamily="34" charset="0"/>
              </a:rPr>
              <a:t> (g) with K</a:t>
            </a:r>
            <a:r>
              <a:rPr lang="en-US" altLang="en-US" sz="2400" baseline="-25000" dirty="0" smtClean="0">
                <a:latin typeface="Tahoma" panose="020B0604030504040204" pitchFamily="34" charset="0"/>
              </a:rPr>
              <a:t>P</a:t>
            </a:r>
            <a:r>
              <a:rPr lang="en-US" altLang="en-US" sz="2400" dirty="0" smtClean="0">
                <a:latin typeface="Tahoma" panose="020B0604030504040204" pitchFamily="34" charset="0"/>
              </a:rPr>
              <a:t> = 4.2 x 10</a:t>
            </a:r>
            <a:r>
              <a:rPr lang="en-US" altLang="en-US" sz="2400" baseline="30000" dirty="0" smtClean="0">
                <a:latin typeface="Tahoma" panose="020B0604030504040204" pitchFamily="34" charset="0"/>
              </a:rPr>
              <a:t>8</a:t>
            </a:r>
          </a:p>
          <a:p>
            <a:pPr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From the initial gas partial pressures: P</a:t>
            </a:r>
            <a:r>
              <a:rPr lang="en-US" altLang="en-US" sz="2400" baseline="-25000" dirty="0" smtClean="0">
                <a:latin typeface="Tahoma" panose="020B0604030504040204" pitchFamily="34" charset="0"/>
              </a:rPr>
              <a:t>NO</a:t>
            </a:r>
            <a:r>
              <a:rPr lang="en-US" altLang="en-US" sz="2400" dirty="0" smtClean="0">
                <a:latin typeface="Tahoma" panose="020B0604030504040204" pitchFamily="34" charset="0"/>
              </a:rPr>
              <a:t> = 1.0 x 10</a:t>
            </a:r>
            <a:r>
              <a:rPr lang="en-US" altLang="en-US" sz="2400" baseline="30000" dirty="0" smtClean="0">
                <a:latin typeface="Tahoma" panose="020B0604030504040204" pitchFamily="34" charset="0"/>
              </a:rPr>
              <a:t>-4</a:t>
            </a:r>
            <a:r>
              <a:rPr lang="en-US" altLang="en-US" sz="2400" dirty="0" smtClean="0">
                <a:latin typeface="Tahoma" panose="020B0604030504040204" pitchFamily="34" charset="0"/>
              </a:rPr>
              <a:t> </a:t>
            </a:r>
            <a:r>
              <a:rPr lang="en-US" altLang="en-US" sz="2400" dirty="0" err="1" smtClean="0">
                <a:latin typeface="Tahoma" panose="020B0604030504040204" pitchFamily="34" charset="0"/>
              </a:rPr>
              <a:t>atm</a:t>
            </a:r>
            <a:r>
              <a:rPr lang="en-US" altLang="en-US" sz="2400" dirty="0" smtClean="0">
                <a:latin typeface="Tahoma" panose="020B0604030504040204" pitchFamily="34" charset="0"/>
              </a:rPr>
              <a:t>, P</a:t>
            </a:r>
            <a:r>
              <a:rPr lang="en-US" altLang="en-US" sz="2400" baseline="-25000" dirty="0" smtClean="0">
                <a:latin typeface="Tahoma" panose="020B0604030504040204" pitchFamily="34" charset="0"/>
              </a:rPr>
              <a:t>O2</a:t>
            </a:r>
            <a:r>
              <a:rPr lang="en-US" altLang="en-US" sz="2400" dirty="0" smtClean="0">
                <a:latin typeface="Tahoma" panose="020B0604030504040204" pitchFamily="34" charset="0"/>
              </a:rPr>
              <a:t> = 0.030 </a:t>
            </a:r>
            <a:r>
              <a:rPr lang="en-US" altLang="en-US" sz="2400" dirty="0" err="1" smtClean="0">
                <a:latin typeface="Tahoma" panose="020B0604030504040204" pitchFamily="34" charset="0"/>
              </a:rPr>
              <a:t>atm</a:t>
            </a:r>
            <a:r>
              <a:rPr lang="en-US" altLang="en-US" sz="2400" dirty="0" smtClean="0">
                <a:latin typeface="Tahoma" panose="020B0604030504040204" pitchFamily="34" charset="0"/>
              </a:rPr>
              <a:t>, and P</a:t>
            </a:r>
            <a:r>
              <a:rPr lang="en-US" altLang="en-US" sz="2400" baseline="-25000" dirty="0" smtClean="0">
                <a:latin typeface="Tahoma" panose="020B0604030504040204" pitchFamily="34" charset="0"/>
              </a:rPr>
              <a:t>NO2</a:t>
            </a:r>
            <a:r>
              <a:rPr lang="en-US" altLang="en-US" sz="2400" dirty="0" smtClean="0">
                <a:latin typeface="Tahoma" panose="020B0604030504040204" pitchFamily="34" charset="0"/>
              </a:rPr>
              <a:t> = 2.2 x 10</a:t>
            </a:r>
            <a:r>
              <a:rPr lang="en-US" altLang="en-US" sz="2400" baseline="30000" dirty="0" smtClean="0">
                <a:latin typeface="Tahoma" panose="020B0604030504040204" pitchFamily="34" charset="0"/>
              </a:rPr>
              <a:t>-7</a:t>
            </a:r>
            <a:r>
              <a:rPr lang="en-US" altLang="en-US" sz="2400" dirty="0" smtClean="0">
                <a:latin typeface="Tahoma" panose="020B0604030504040204" pitchFamily="34" charset="0"/>
              </a:rPr>
              <a:t> </a:t>
            </a:r>
            <a:r>
              <a:rPr lang="en-US" altLang="en-US" sz="2400" dirty="0" err="1" smtClean="0">
                <a:latin typeface="Tahoma" panose="020B0604030504040204" pitchFamily="34" charset="0"/>
              </a:rPr>
              <a:t>atm</a:t>
            </a:r>
            <a:r>
              <a:rPr lang="en-US" altLang="en-US" sz="2400" dirty="0" smtClean="0">
                <a:latin typeface="Tahoma" panose="020B0604030504040204" pitchFamily="34" charset="0"/>
              </a:rPr>
              <a:t>, let’s calculate equilibrium partial pressures</a:t>
            </a:r>
          </a:p>
          <a:p>
            <a:pPr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show why use of standard ICE table fails and how to add full right and backwards to get it to work (</a:t>
            </a:r>
            <a:r>
              <a:rPr lang="en-US" altLang="en-US" sz="2400" dirty="0" smtClean="0">
                <a:solidFill>
                  <a:srgbClr val="FF0000"/>
                </a:solidFill>
                <a:latin typeface="Tahoma" panose="020B0604030504040204" pitchFamily="34" charset="0"/>
              </a:rPr>
              <a:t>NOTE: THIS IS NOT COVERED IN </a:t>
            </a:r>
            <a:r>
              <a:rPr lang="en-US" altLang="en-US" sz="2400" dirty="0" smtClean="0">
                <a:solidFill>
                  <a:srgbClr val="FF0000"/>
                </a:solidFill>
                <a:latin typeface="Tahoma" panose="020B0604030504040204" pitchFamily="34" charset="0"/>
              </a:rPr>
              <a:t>CHAPTER 14 – BUT YOU NEED TO LEARN THIS LATER</a:t>
            </a:r>
            <a:r>
              <a:rPr lang="en-US" altLang="en-US" sz="2400" dirty="0" smtClean="0">
                <a:latin typeface="Tahoma" panose="020B0604030504040204" pitchFamily="34" charset="0"/>
              </a:rPr>
              <a:t>)</a:t>
            </a:r>
            <a:endParaRPr lang="en-US" altLang="en-US" sz="2400" dirty="0" smtClean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770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Tahoma" panose="020B0604030504040204" pitchFamily="34" charset="0"/>
              </a:rPr>
              <a:t>Chem 1B - Equilibrium</a:t>
            </a:r>
            <a:br>
              <a:rPr lang="en-US" altLang="en-US" smtClean="0">
                <a:latin typeface="Tahoma" panose="020B0604030504040204" pitchFamily="34" charset="0"/>
              </a:rPr>
            </a:br>
            <a:r>
              <a:rPr lang="en-US" altLang="en-US" sz="2800" smtClean="0">
                <a:latin typeface="Tahoma" panose="020B0604030504040204" pitchFamily="34" charset="0"/>
              </a:rPr>
              <a:t> Le Ch</a:t>
            </a:r>
            <a:r>
              <a:rPr lang="en-US" altLang="en-US" sz="2800" smtClean="0">
                <a:latin typeface="Tahoma" panose="020B0604030504040204" pitchFamily="34" charset="0"/>
                <a:cs typeface="Tahoma" panose="020B0604030504040204" pitchFamily="34" charset="0"/>
              </a:rPr>
              <a:t>â</a:t>
            </a:r>
            <a:r>
              <a:rPr lang="en-US" altLang="en-US" sz="2800" smtClean="0">
                <a:latin typeface="Tahoma" panose="020B0604030504040204" pitchFamily="34" charset="0"/>
              </a:rPr>
              <a:t>telier’s Principle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z="2400" smtClean="0">
                <a:latin typeface="Tahoma" panose="020B0604030504040204" pitchFamily="34" charset="0"/>
              </a:rPr>
              <a:t>Le Ch</a:t>
            </a:r>
            <a:r>
              <a:rPr lang="en-US" altLang="en-US" sz="2400" smtClean="0">
                <a:latin typeface="Tahoma" panose="020B0604030504040204" pitchFamily="34" charset="0"/>
                <a:cs typeface="Tahoma" panose="020B0604030504040204" pitchFamily="34" charset="0"/>
              </a:rPr>
              <a:t>â</a:t>
            </a:r>
            <a:r>
              <a:rPr lang="en-US" altLang="en-US" sz="2400" smtClean="0">
                <a:latin typeface="Tahoma" panose="020B0604030504040204" pitchFamily="34" charset="0"/>
              </a:rPr>
              <a:t>telier’s Principle is used to determine how a reaction at equilibrium will shift due to a change in conditions</a:t>
            </a:r>
          </a:p>
          <a:p>
            <a:pPr eaLnBrk="1" hangingPunct="1"/>
            <a:r>
              <a:rPr lang="en-US" altLang="en-US" sz="2400" smtClean="0">
                <a:latin typeface="Tahoma" panose="020B0604030504040204" pitchFamily="34" charset="0"/>
              </a:rPr>
              <a:t>Continuing the past example (reaction in a car’s exhaust pipe:</a:t>
            </a:r>
          </a:p>
          <a:p>
            <a:pPr eaLnBrk="1" hangingPunct="1">
              <a:buFontTx/>
              <a:buNone/>
            </a:pPr>
            <a:r>
              <a:rPr lang="en-US" altLang="en-US" sz="2400" smtClean="0">
                <a:latin typeface="Tahoma" panose="020B0604030504040204" pitchFamily="34" charset="0"/>
              </a:rPr>
              <a:t>	 2NO(g) + O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400" smtClean="0">
                <a:latin typeface="Tahoma" panose="020B0604030504040204" pitchFamily="34" charset="0"/>
              </a:rPr>
              <a:t>(g) </a:t>
            </a:r>
            <a:r>
              <a:rPr lang="en-US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↔</a:t>
            </a:r>
            <a:r>
              <a:rPr lang="en-US" altLang="en-US" sz="2400" smtClean="0">
                <a:latin typeface="Tahoma" panose="020B0604030504040204" pitchFamily="34" charset="0"/>
              </a:rPr>
              <a:t> 2NO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400" smtClean="0">
                <a:latin typeface="Tahoma" panose="020B0604030504040204" pitchFamily="34" charset="0"/>
              </a:rPr>
              <a:t>(g)</a:t>
            </a:r>
            <a:endParaRPr lang="en-US" altLang="en-US" sz="2400" baseline="30000" smtClean="0">
              <a:latin typeface="Tahoma" panose="020B0604030504040204" pitchFamily="34" charset="0"/>
            </a:endParaRPr>
          </a:p>
          <a:p>
            <a:pPr eaLnBrk="1" hangingPunct="1"/>
            <a:r>
              <a:rPr lang="en-US" altLang="en-US" sz="2400" smtClean="0">
                <a:latin typeface="Tahoma" panose="020B0604030504040204" pitchFamily="34" charset="0"/>
              </a:rPr>
              <a:t>If we can change conditions (e.g. fuel/oxygen ratio or temperature) we may be able to limit formation of NO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400" smtClean="0">
                <a:latin typeface="Tahoma" panose="020B0604030504040204" pitchFamily="34" charset="0"/>
              </a:rPr>
              <a:t> in the exhaust pipe</a:t>
            </a:r>
          </a:p>
          <a:p>
            <a:pPr eaLnBrk="1" hangingPunct="1"/>
            <a:r>
              <a:rPr lang="en-US" altLang="en-US" sz="2400" smtClean="0">
                <a:latin typeface="Tahoma" panose="020B0604030504040204" pitchFamily="34" charset="0"/>
              </a:rPr>
              <a:t>Le Ch</a:t>
            </a:r>
            <a:r>
              <a:rPr lang="en-US" altLang="en-US" sz="2400" smtClean="0">
                <a:latin typeface="Tahoma" panose="020B0604030504040204" pitchFamily="34" charset="0"/>
                <a:cs typeface="Tahoma" panose="020B0604030504040204" pitchFamily="34" charset="0"/>
              </a:rPr>
              <a:t>â</a:t>
            </a:r>
            <a:r>
              <a:rPr lang="en-US" altLang="en-US" sz="2400" smtClean="0">
                <a:latin typeface="Tahoma" panose="020B0604030504040204" pitchFamily="34" charset="0"/>
              </a:rPr>
              <a:t>telier’s Principle:  When a chemical system at equilibrium is disturbed, the system shifts in a direction that minimizes the disturbance</a:t>
            </a:r>
          </a:p>
        </p:txBody>
      </p:sp>
    </p:spTree>
    <p:extLst>
      <p:ext uri="{BB962C8B-B14F-4D97-AF65-F5344CB8AC3E}">
        <p14:creationId xmlns:p14="http://schemas.microsoft.com/office/powerpoint/2010/main" val="1831304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Tahoma" panose="020B0604030504040204" pitchFamily="34" charset="0"/>
              </a:rPr>
              <a:t>Chem 1B - Equilibrium</a:t>
            </a:r>
            <a:br>
              <a:rPr lang="en-US" altLang="en-US" smtClean="0">
                <a:latin typeface="Tahoma" panose="020B0604030504040204" pitchFamily="34" charset="0"/>
              </a:rPr>
            </a:br>
            <a:r>
              <a:rPr lang="en-US" altLang="en-US" sz="2400" smtClean="0">
                <a:latin typeface="Tahoma" panose="020B0604030504040204" pitchFamily="34" charset="0"/>
              </a:rPr>
              <a:t>  </a:t>
            </a:r>
            <a:r>
              <a:rPr lang="en-US" altLang="en-US" sz="2800" smtClean="0">
                <a:latin typeface="Tahoma" panose="020B0604030504040204" pitchFamily="34" charset="0"/>
              </a:rPr>
              <a:t>Le Ch</a:t>
            </a:r>
            <a:r>
              <a:rPr lang="en-US" altLang="en-US" sz="2800" smtClean="0">
                <a:latin typeface="Tahoma" panose="020B0604030504040204" pitchFamily="34" charset="0"/>
                <a:cs typeface="Tahoma" panose="020B0604030504040204" pitchFamily="34" charset="0"/>
              </a:rPr>
              <a:t>â</a:t>
            </a:r>
            <a:r>
              <a:rPr lang="en-US" altLang="en-US" sz="2800" smtClean="0">
                <a:latin typeface="Tahoma" panose="020B0604030504040204" pitchFamily="34" charset="0"/>
              </a:rPr>
              <a:t>telier’s Principle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z="2400" smtClean="0">
                <a:latin typeface="Tahoma" panose="020B0604030504040204" pitchFamily="34" charset="0"/>
              </a:rPr>
              <a:t>Changes in Conditions – Types:</a:t>
            </a:r>
          </a:p>
          <a:p>
            <a:pPr lvl="1" eaLnBrk="1" hangingPunct="1"/>
            <a:r>
              <a:rPr lang="en-US" altLang="en-US" sz="2000" smtClean="0">
                <a:latin typeface="Tahoma" panose="020B0604030504040204" pitchFamily="34" charset="0"/>
              </a:rPr>
              <a:t>Changes in reactant or product concentrations (or partial pressures)</a:t>
            </a:r>
          </a:p>
          <a:p>
            <a:pPr lvl="1" eaLnBrk="1" hangingPunct="1"/>
            <a:r>
              <a:rPr lang="en-US" altLang="en-US" sz="2000" smtClean="0">
                <a:latin typeface="Tahoma" panose="020B0604030504040204" pitchFamily="34" charset="0"/>
              </a:rPr>
              <a:t>Effect of a change in volume (compression/expansion or dilution/concentration)</a:t>
            </a:r>
          </a:p>
          <a:p>
            <a:pPr lvl="1" eaLnBrk="1" hangingPunct="1"/>
            <a:r>
              <a:rPr lang="en-US" altLang="en-US" sz="2000" smtClean="0">
                <a:latin typeface="Tahoma" panose="020B0604030504040204" pitchFamily="34" charset="0"/>
              </a:rPr>
              <a:t>Change in temperature</a:t>
            </a:r>
          </a:p>
          <a:p>
            <a:pPr eaLnBrk="1" hangingPunct="1"/>
            <a:r>
              <a:rPr lang="en-US" altLang="en-US" sz="2400" smtClean="0">
                <a:latin typeface="Tahoma" panose="020B0604030504040204" pitchFamily="34" charset="0"/>
              </a:rPr>
              <a:t>Top two changes affect Q; bottom change affects K, in all cases with the “stress” Q ≠ K</a:t>
            </a:r>
          </a:p>
          <a:p>
            <a:pPr eaLnBrk="1" hangingPunct="1"/>
            <a:r>
              <a:rPr lang="en-US" altLang="en-US" sz="2400" smtClean="0">
                <a:latin typeface="Tahoma" panose="020B0604030504040204" pitchFamily="34" charset="0"/>
              </a:rPr>
              <a:t>Given the above changes, we should be able to determine if, under new conditions, the system will re-establish equilibrium by shifting to reactants or products</a:t>
            </a:r>
          </a:p>
          <a:p>
            <a:pPr eaLnBrk="1" hangingPunct="1"/>
            <a:r>
              <a:rPr lang="en-US" altLang="en-US" sz="2400" smtClean="0">
                <a:latin typeface="Tahoma" panose="020B0604030504040204" pitchFamily="34" charset="0"/>
              </a:rPr>
              <a:t>Can take intuitive (all) or mathematical approaches (1</a:t>
            </a:r>
            <a:r>
              <a:rPr lang="en-US" altLang="en-US" sz="2400" baseline="30000" smtClean="0">
                <a:latin typeface="Tahoma" panose="020B0604030504040204" pitchFamily="34" charset="0"/>
              </a:rPr>
              <a:t>st</a:t>
            </a:r>
            <a:r>
              <a:rPr lang="en-US" altLang="en-US" sz="2400" smtClean="0">
                <a:latin typeface="Tahoma" panose="020B0604030504040204" pitchFamily="34" charset="0"/>
              </a:rPr>
              <a:t> two changes) to solving problems</a:t>
            </a:r>
          </a:p>
          <a:p>
            <a:pPr eaLnBrk="1" hangingPunct="1">
              <a:buFontTx/>
              <a:buNone/>
            </a:pPr>
            <a:endParaRPr lang="en-US" altLang="en-US" sz="2800" smtClean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511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4000" smtClean="0">
                <a:latin typeface="Tahoma" panose="020B0604030504040204" pitchFamily="34" charset="0"/>
              </a:rPr>
              <a:t>Chem 1B - Equilibrium</a:t>
            </a:r>
            <a:br>
              <a:rPr lang="en-US" altLang="en-US" sz="4000" smtClean="0">
                <a:latin typeface="Tahoma" panose="020B0604030504040204" pitchFamily="34" charset="0"/>
              </a:rPr>
            </a:br>
            <a:r>
              <a:rPr lang="en-US" altLang="en-US" sz="3600" smtClean="0">
                <a:latin typeface="Tahoma" panose="020B0604030504040204" pitchFamily="34" charset="0"/>
              </a:rPr>
              <a:t>  </a:t>
            </a:r>
            <a:r>
              <a:rPr lang="en-US" altLang="en-US" sz="2800" smtClean="0">
                <a:latin typeface="Tahoma" panose="020B0604030504040204" pitchFamily="34" charset="0"/>
              </a:rPr>
              <a:t>Le Ch</a:t>
            </a:r>
            <a:r>
              <a:rPr lang="en-US" altLang="en-US" sz="2800" smtClean="0">
                <a:latin typeface="Tahoma" panose="020B0604030504040204" pitchFamily="34" charset="0"/>
                <a:cs typeface="Tahoma" panose="020B0604030504040204" pitchFamily="34" charset="0"/>
              </a:rPr>
              <a:t>â</a:t>
            </a:r>
            <a:r>
              <a:rPr lang="en-US" altLang="en-US" sz="2800" smtClean="0">
                <a:latin typeface="Tahoma" panose="020B0604030504040204" pitchFamily="34" charset="0"/>
              </a:rPr>
              <a:t>telier’s Principle</a:t>
            </a:r>
            <a:endParaRPr lang="en-US" altLang="en-US" sz="2800" smtClean="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mtClean="0">
                <a:latin typeface="Tahoma" panose="020B0604030504040204" pitchFamily="34" charset="0"/>
              </a:rPr>
              <a:t>Intuitive Method</a:t>
            </a:r>
          </a:p>
          <a:p>
            <a:pPr lvl="1"/>
            <a:r>
              <a:rPr lang="en-US" altLang="en-US" sz="2000" smtClean="0">
                <a:latin typeface="Tahoma" panose="020B0604030504040204" pitchFamily="34" charset="0"/>
              </a:rPr>
              <a:t>Addition to one side results in switch to other side</a:t>
            </a:r>
          </a:p>
          <a:p>
            <a:pPr lvl="1"/>
            <a:endParaRPr lang="en-US" altLang="en-US" sz="2000" smtClean="0">
              <a:latin typeface="Tahoma" panose="020B0604030504040204" pitchFamily="34" charset="0"/>
            </a:endParaRPr>
          </a:p>
          <a:p>
            <a:pPr lvl="1"/>
            <a:r>
              <a:rPr lang="en-US" altLang="en-US" sz="2000" smtClean="0">
                <a:latin typeface="Tahoma" panose="020B0604030504040204" pitchFamily="34" charset="0"/>
              </a:rPr>
              <a:t>Example:</a:t>
            </a:r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800" smtClean="0">
                <a:latin typeface="Tahoma" panose="020B0604030504040204" pitchFamily="34" charset="0"/>
              </a:rPr>
              <a:t>Mathematical Method</a:t>
            </a:r>
          </a:p>
          <a:p>
            <a:pPr>
              <a:buFontTx/>
              <a:buNone/>
            </a:pPr>
            <a:endParaRPr lang="en-US" altLang="en-US" sz="2800" smtClean="0">
              <a:latin typeface="Tahoma" panose="020B0604030504040204" pitchFamily="34" charset="0"/>
            </a:endParaRPr>
          </a:p>
        </p:txBody>
      </p: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533400" y="4495800"/>
            <a:ext cx="3733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 err="1">
                <a:latin typeface="Tahoma" panose="020B0604030504040204" pitchFamily="34" charset="0"/>
              </a:rPr>
              <a:t>AgCl</a:t>
            </a:r>
            <a:r>
              <a:rPr lang="en-US" altLang="en-US" sz="2000" dirty="0">
                <a:latin typeface="Tahoma" panose="020B0604030504040204" pitchFamily="34" charset="0"/>
              </a:rPr>
              <a:t>(s)   </a:t>
            </a:r>
            <a:r>
              <a:rPr lang="en-US" altLang="en-US" dirty="0"/>
              <a:t>↔  </a:t>
            </a:r>
            <a:r>
              <a:rPr lang="en-US" altLang="en-US" sz="2000" dirty="0">
                <a:latin typeface="Tahoma" panose="020B0604030504040204" pitchFamily="34" charset="0"/>
              </a:rPr>
              <a:t> Ag</a:t>
            </a:r>
            <a:r>
              <a:rPr lang="en-US" altLang="en-US" sz="2000" baseline="30000" dirty="0" smtClean="0">
                <a:latin typeface="Tahoma" panose="020B0604030504040204" pitchFamily="34" charset="0"/>
              </a:rPr>
              <a:t>+</a:t>
            </a:r>
            <a:r>
              <a:rPr lang="en-US" altLang="en-US" sz="2000" dirty="0" smtClean="0">
                <a:latin typeface="Tahoma" panose="020B0604030504040204" pitchFamily="34" charset="0"/>
              </a:rPr>
              <a:t>(</a:t>
            </a:r>
            <a:r>
              <a:rPr lang="en-US" altLang="en-US" sz="2000" dirty="0" err="1" smtClean="0">
                <a:latin typeface="Tahoma" panose="020B0604030504040204" pitchFamily="34" charset="0"/>
              </a:rPr>
              <a:t>aq</a:t>
            </a:r>
            <a:r>
              <a:rPr lang="en-US" altLang="en-US" sz="2000" dirty="0" smtClean="0">
                <a:latin typeface="Tahoma" panose="020B0604030504040204" pitchFamily="34" charset="0"/>
              </a:rPr>
              <a:t>) + Cl</a:t>
            </a:r>
            <a:r>
              <a:rPr lang="en-US" altLang="en-US" sz="2000" baseline="30000" dirty="0" smtClean="0">
                <a:latin typeface="Tahoma" panose="020B0604030504040204" pitchFamily="34" charset="0"/>
              </a:rPr>
              <a:t>-</a:t>
            </a:r>
            <a:r>
              <a:rPr lang="en-US" altLang="en-US" sz="2000" baseline="30000" dirty="0" smtClean="0">
                <a:latin typeface="Tahoma" panose="020B0604030504040204" pitchFamily="34" charset="0"/>
              </a:rPr>
              <a:t> </a:t>
            </a:r>
            <a:r>
              <a:rPr lang="en-US" altLang="en-US" sz="2000" dirty="0" smtClean="0">
                <a:latin typeface="Tahoma" panose="020B0604030504040204" pitchFamily="34" charset="0"/>
              </a:rPr>
              <a:t>(</a:t>
            </a:r>
            <a:r>
              <a:rPr lang="en-US" altLang="en-US" sz="2000" dirty="0" err="1" smtClean="0">
                <a:latin typeface="Tahoma" panose="020B0604030504040204" pitchFamily="34" charset="0"/>
              </a:rPr>
              <a:t>aq</a:t>
            </a:r>
            <a:r>
              <a:rPr lang="en-US" altLang="en-US" sz="2000" dirty="0" smtClean="0">
                <a:latin typeface="Tahoma" panose="020B0604030504040204" pitchFamily="34" charset="0"/>
              </a:rPr>
              <a:t>)</a:t>
            </a:r>
            <a:r>
              <a:rPr lang="en-US" altLang="en-US" sz="2000" baseline="30000" dirty="0" smtClean="0">
                <a:latin typeface="Tahoma" panose="020B0604030504040204" pitchFamily="34" charset="0"/>
              </a:rPr>
              <a:t> </a:t>
            </a:r>
            <a:endParaRPr lang="en-US" altLang="en-US" sz="2000" baseline="30000" dirty="0">
              <a:latin typeface="Tahoma" panose="020B0604030504040204" pitchFamily="34" charset="0"/>
            </a:endParaRPr>
          </a:p>
        </p:txBody>
      </p:sp>
      <p:sp>
        <p:nvSpPr>
          <p:cNvPr id="78854" name="Line 6"/>
          <p:cNvSpPr>
            <a:spLocks noChangeShapeType="1"/>
          </p:cNvSpPr>
          <p:nvPr/>
        </p:nvSpPr>
        <p:spPr bwMode="auto">
          <a:xfrm flipV="1">
            <a:off x="2514600" y="49530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55" name="Line 7"/>
          <p:cNvSpPr>
            <a:spLocks noChangeShapeType="1"/>
          </p:cNvSpPr>
          <p:nvPr/>
        </p:nvSpPr>
        <p:spPr bwMode="auto">
          <a:xfrm flipH="1">
            <a:off x="1676400" y="44958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56" name="Text Box 8"/>
          <p:cNvSpPr txBox="1">
            <a:spLocks noChangeArrowheads="1"/>
          </p:cNvSpPr>
          <p:nvPr/>
        </p:nvSpPr>
        <p:spPr bwMode="auto">
          <a:xfrm>
            <a:off x="2590800" y="5029200"/>
            <a:ext cx="198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Tahoma" panose="020B0604030504040204" pitchFamily="34" charset="0"/>
              </a:rPr>
              <a:t>Addition of Ag</a:t>
            </a:r>
            <a:r>
              <a:rPr lang="en-US" altLang="en-US" baseline="30000">
                <a:latin typeface="Tahoma" panose="020B0604030504040204" pitchFamily="34" charset="0"/>
              </a:rPr>
              <a:t>+</a:t>
            </a:r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78859" name="Text Box 11"/>
          <p:cNvSpPr txBox="1">
            <a:spLocks noChangeArrowheads="1"/>
          </p:cNvSpPr>
          <p:nvPr/>
        </p:nvSpPr>
        <p:spPr bwMode="auto">
          <a:xfrm>
            <a:off x="4648200" y="2286000"/>
            <a:ext cx="3505200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ahoma" panose="020B0604030504040204" pitchFamily="34" charset="0"/>
              </a:rPr>
              <a:t>When </a:t>
            </a:r>
            <a:r>
              <a:rPr lang="en-US" altLang="en-US" sz="2000" i="1">
                <a:latin typeface="Tahoma" panose="020B0604030504040204" pitchFamily="34" charset="0"/>
              </a:rPr>
              <a:t>Q</a:t>
            </a:r>
            <a:r>
              <a:rPr lang="en-US" altLang="en-US" sz="2000">
                <a:latin typeface="Tahoma" panose="020B0604030504040204" pitchFamily="34" charset="0"/>
              </a:rPr>
              <a:t>&gt;</a:t>
            </a:r>
            <a:r>
              <a:rPr lang="en-US" altLang="en-US" sz="2000" i="1">
                <a:latin typeface="Tahoma" panose="020B0604030504040204" pitchFamily="34" charset="0"/>
              </a:rPr>
              <a:t>K</a:t>
            </a:r>
            <a:r>
              <a:rPr lang="en-US" altLang="en-US" sz="2000">
                <a:latin typeface="Tahoma" panose="020B0604030504040204" pitchFamily="34" charset="0"/>
              </a:rPr>
              <a:t>, </a:t>
            </a:r>
            <a:r>
              <a:rPr lang="en-US" altLang="en-US" sz="2000">
                <a:latin typeface="Tahoma" panose="020B0604030504040204" pitchFamily="34" charset="0"/>
                <a:cs typeface="Arial" panose="020B0604020202020204" pitchFamily="34" charset="0"/>
              </a:rPr>
              <a:t>reaction goes toward reactants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ahoma" panose="020B0604030504040204" pitchFamily="34" charset="0"/>
                <a:cs typeface="Arial" panose="020B0604020202020204" pitchFamily="34" charset="0"/>
              </a:rPr>
              <a:t>When </a:t>
            </a:r>
            <a:r>
              <a:rPr lang="en-US" altLang="en-US" sz="2000" i="1">
                <a:latin typeface="Tahoma" panose="020B0604030504040204" pitchFamily="34" charset="0"/>
                <a:cs typeface="Arial" panose="020B0604020202020204" pitchFamily="34" charset="0"/>
              </a:rPr>
              <a:t>Q</a:t>
            </a:r>
            <a:r>
              <a:rPr lang="en-US" altLang="en-US" sz="2000">
                <a:latin typeface="Tahoma" panose="020B0604030504040204" pitchFamily="34" charset="0"/>
                <a:cs typeface="Arial" panose="020B0604020202020204" pitchFamily="34" charset="0"/>
              </a:rPr>
              <a:t>&lt;</a:t>
            </a:r>
            <a:r>
              <a:rPr lang="en-US" altLang="en-US" sz="2000" i="1">
                <a:latin typeface="Tahoma" panose="020B0604030504040204" pitchFamily="34" charset="0"/>
                <a:cs typeface="Arial" panose="020B0604020202020204" pitchFamily="34" charset="0"/>
              </a:rPr>
              <a:t>K</a:t>
            </a:r>
            <a:r>
              <a:rPr lang="en-US" altLang="en-US" sz="2000">
                <a:latin typeface="Tahoma" panose="020B060403050404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000">
                <a:latin typeface="Tahoma" panose="020B0604030504040204" pitchFamily="34" charset="0"/>
              </a:rPr>
              <a:t>reaction goes toward products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ahoma" panose="020B0604030504040204" pitchFamily="34" charset="0"/>
              </a:rPr>
              <a:t>Example: Q = [Ag</a:t>
            </a:r>
            <a:r>
              <a:rPr lang="en-US" altLang="en-US" sz="2000" baseline="30000">
                <a:latin typeface="Tahoma" panose="020B0604030504040204" pitchFamily="34" charset="0"/>
              </a:rPr>
              <a:t>+</a:t>
            </a:r>
            <a:r>
              <a:rPr lang="en-US" altLang="en-US" sz="2000">
                <a:latin typeface="Tahoma" panose="020B0604030504040204" pitchFamily="34" charset="0"/>
              </a:rPr>
              <a:t>][Cl</a:t>
            </a:r>
            <a:r>
              <a:rPr lang="en-US" altLang="en-US" sz="2000" baseline="30000">
                <a:latin typeface="Tahoma" panose="020B0604030504040204" pitchFamily="34" charset="0"/>
              </a:rPr>
              <a:t>-</a:t>
            </a:r>
            <a:r>
              <a:rPr lang="en-US" altLang="en-US" sz="2000">
                <a:latin typeface="Tahoma" panose="020B0604030504040204" pitchFamily="34" charset="0"/>
              </a:rPr>
              <a:t>]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ahoma" panose="020B0604030504040204" pitchFamily="34" charset="0"/>
              </a:rPr>
              <a:t>As [Ag</a:t>
            </a:r>
            <a:r>
              <a:rPr lang="en-US" altLang="en-US" sz="2000" baseline="30000">
                <a:latin typeface="Tahoma" panose="020B0604030504040204" pitchFamily="34" charset="0"/>
              </a:rPr>
              <a:t>+</a:t>
            </a:r>
            <a:r>
              <a:rPr lang="en-US" altLang="en-US" sz="2000">
                <a:latin typeface="Tahoma" panose="020B0604030504040204" pitchFamily="34" charset="0"/>
              </a:rPr>
              <a:t>]</a:t>
            </a:r>
            <a:r>
              <a:rPr lang="en-US" altLang="en-US" sz="2000" baseline="30000">
                <a:latin typeface="Tahoma" panose="020B0604030504040204" pitchFamily="34" charset="0"/>
              </a:rPr>
              <a:t> </a:t>
            </a:r>
            <a:r>
              <a:rPr lang="en-US" altLang="en-US" sz="2000">
                <a:latin typeface="Tahoma" panose="020B0604030504040204" pitchFamily="34" charset="0"/>
                <a:cs typeface="Times New Roman" panose="02020603050405020304" pitchFamily="18" charset="0"/>
              </a:rPr>
              <a:t>increases</a:t>
            </a:r>
            <a:r>
              <a:rPr lang="en-US" altLang="en-US" sz="2000">
                <a:latin typeface="Tahoma" panose="020B0604030504040204" pitchFamily="34" charset="0"/>
              </a:rPr>
              <a:t>, Q&gt;K</a:t>
            </a:r>
            <a:endParaRPr lang="el-GR" altLang="en-US" sz="2000">
              <a:latin typeface="Tahoma" panose="020B0604030504040204" pitchFamily="34" charset="0"/>
            </a:endParaRPr>
          </a:p>
        </p:txBody>
      </p:sp>
      <p:sp>
        <p:nvSpPr>
          <p:cNvPr id="233484" name="Text Box 12"/>
          <p:cNvSpPr txBox="1">
            <a:spLocks noChangeArrowheads="1"/>
          </p:cNvSpPr>
          <p:nvPr/>
        </p:nvSpPr>
        <p:spPr bwMode="auto">
          <a:xfrm>
            <a:off x="914400" y="3733800"/>
            <a:ext cx="2819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reaction shifts to reactants (more AgCl(s))</a:t>
            </a:r>
          </a:p>
        </p:txBody>
      </p:sp>
    </p:spTree>
    <p:extLst>
      <p:ext uri="{BB962C8B-B14F-4D97-AF65-F5344CB8AC3E}">
        <p14:creationId xmlns:p14="http://schemas.microsoft.com/office/powerpoint/2010/main" val="3547845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3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3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/>
      <p:bldP spid="78852" grpId="0" build="p"/>
      <p:bldP spid="78853" grpId="0"/>
      <p:bldP spid="78856" grpId="0"/>
      <p:bldP spid="78859" grpId="0"/>
      <p:bldP spid="23348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Tahoma" panose="020B0604030504040204" pitchFamily="34" charset="0"/>
              </a:rPr>
              <a:t>Chem 1B - Equilibrium</a:t>
            </a:r>
            <a:r>
              <a:rPr lang="en-US" altLang="en-US" sz="5400" smtClean="0">
                <a:latin typeface="Tahoma" panose="020B0604030504040204" pitchFamily="34" charset="0"/>
              </a:rPr>
              <a:t/>
            </a:r>
            <a:br>
              <a:rPr lang="en-US" altLang="en-US" sz="5400" smtClean="0">
                <a:latin typeface="Tahoma" panose="020B0604030504040204" pitchFamily="34" charset="0"/>
              </a:rPr>
            </a:br>
            <a:r>
              <a:rPr lang="en-US" altLang="en-US" sz="3200" smtClean="0">
                <a:latin typeface="Tahoma" panose="020B0604030504040204" pitchFamily="34" charset="0"/>
              </a:rPr>
              <a:t>  Le Ch</a:t>
            </a:r>
            <a:r>
              <a:rPr lang="en-US" altLang="en-US" sz="3200" smtClean="0">
                <a:latin typeface="Tahoma" panose="020B0604030504040204" pitchFamily="34" charset="0"/>
                <a:cs typeface="Tahoma" panose="020B0604030504040204" pitchFamily="34" charset="0"/>
              </a:rPr>
              <a:t>â</a:t>
            </a:r>
            <a:r>
              <a:rPr lang="en-US" altLang="en-US" sz="3200" smtClean="0">
                <a:latin typeface="Tahoma" panose="020B0604030504040204" pitchFamily="34" charset="0"/>
              </a:rPr>
              <a:t>telier’s Principle</a:t>
            </a:r>
            <a:endParaRPr lang="en-US" altLang="en-US" sz="3200" smtClean="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3600" smtClean="0">
                <a:latin typeface="Tahoma" panose="020B0604030504040204" pitchFamily="34" charset="0"/>
              </a:rPr>
              <a:t>Stress Number 1 Reactant/Products: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 smtClean="0">
              <a:latin typeface="Tahoma" panose="020B060403050404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smtClean="0">
                <a:latin typeface="Tahoma" panose="020B0604030504040204" pitchFamily="34" charset="0"/>
              </a:rPr>
              <a:t>Addition of reactant: shifts toward product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 smtClean="0">
              <a:latin typeface="Tahoma" panose="020B060403050404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smtClean="0">
                <a:latin typeface="Tahoma" panose="020B0604030504040204" pitchFamily="34" charset="0"/>
              </a:rPr>
              <a:t>Removal of reactant: shifts toward reactant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 smtClean="0">
              <a:latin typeface="Tahoma" panose="020B060403050404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smtClean="0">
                <a:latin typeface="Tahoma" panose="020B0604030504040204" pitchFamily="34" charset="0"/>
              </a:rPr>
              <a:t>Addition of product: shifts toward reactant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 smtClean="0">
              <a:latin typeface="Tahoma" panose="020B060403050404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smtClean="0">
                <a:latin typeface="Tahoma" panose="020B0604030504040204" pitchFamily="34" charset="0"/>
              </a:rPr>
              <a:t>Removal of product: shifts toward product</a:t>
            </a:r>
          </a:p>
        </p:txBody>
      </p:sp>
    </p:spTree>
    <p:extLst>
      <p:ext uri="{BB962C8B-B14F-4D97-AF65-F5344CB8AC3E}">
        <p14:creationId xmlns:p14="http://schemas.microsoft.com/office/powerpoint/2010/main" val="1289972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Tahoma" panose="020B0604030504040204" pitchFamily="34" charset="0"/>
              </a:rPr>
              <a:t>Chem 1B - Equilibrium</a:t>
            </a:r>
            <a:br>
              <a:rPr lang="en-US" altLang="en-US" smtClean="0">
                <a:latin typeface="Tahoma" panose="020B0604030504040204" pitchFamily="34" charset="0"/>
              </a:rPr>
            </a:br>
            <a:r>
              <a:rPr lang="en-US" altLang="en-US" sz="2800" smtClean="0">
                <a:latin typeface="Tahoma" panose="020B0604030504040204" pitchFamily="34" charset="0"/>
              </a:rPr>
              <a:t> Le Ch</a:t>
            </a:r>
            <a:r>
              <a:rPr lang="en-US" altLang="en-US" sz="2800" smtClean="0">
                <a:latin typeface="Tahoma" panose="020B0604030504040204" pitchFamily="34" charset="0"/>
                <a:cs typeface="Tahoma" panose="020B0604030504040204" pitchFamily="34" charset="0"/>
              </a:rPr>
              <a:t>â</a:t>
            </a:r>
            <a:r>
              <a:rPr lang="en-US" altLang="en-US" sz="2800" smtClean="0">
                <a:latin typeface="Tahoma" panose="020B0604030504040204" pitchFamily="34" charset="0"/>
              </a:rPr>
              <a:t>telier’s Principle – Product/Reactant Stress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z="2800" smtClean="0">
                <a:latin typeface="Tahoma" panose="020B0604030504040204" pitchFamily="34" charset="0"/>
              </a:rPr>
              <a:t>Example:</a:t>
            </a:r>
          </a:p>
          <a:p>
            <a:pPr eaLnBrk="1" hangingPunct="1">
              <a:buFontTx/>
              <a:buNone/>
            </a:pPr>
            <a:r>
              <a:rPr lang="en-US" altLang="en-US" sz="2800" smtClean="0">
                <a:latin typeface="Tahoma" panose="020B0604030504040204" pitchFamily="34" charset="0"/>
              </a:rPr>
              <a:t>	 2NO(g) + O</a:t>
            </a:r>
            <a:r>
              <a:rPr lang="en-US" altLang="en-US" sz="28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800" smtClean="0">
                <a:latin typeface="Tahoma" panose="020B0604030504040204" pitchFamily="34" charset="0"/>
              </a:rPr>
              <a:t>(g) </a:t>
            </a:r>
            <a:r>
              <a:rPr lang="en-US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↔</a:t>
            </a:r>
            <a:r>
              <a:rPr lang="en-US" altLang="en-US" sz="2800" smtClean="0">
                <a:latin typeface="Tahoma" panose="020B0604030504040204" pitchFamily="34" charset="0"/>
              </a:rPr>
              <a:t> 2NO</a:t>
            </a:r>
            <a:r>
              <a:rPr lang="en-US" altLang="en-US" sz="28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800" smtClean="0">
                <a:latin typeface="Tahoma" panose="020B0604030504040204" pitchFamily="34" charset="0"/>
              </a:rPr>
              <a:t>(g) reaction in tailpipe</a:t>
            </a:r>
            <a:endParaRPr lang="en-US" altLang="en-US" sz="2800" baseline="30000" smtClean="0">
              <a:latin typeface="Tahoma" panose="020B0604030504040204" pitchFamily="34" charset="0"/>
            </a:endParaRPr>
          </a:p>
          <a:p>
            <a:pPr eaLnBrk="1" hangingPunct="1"/>
            <a:r>
              <a:rPr lang="en-US" altLang="en-US" sz="2800" smtClean="0">
                <a:latin typeface="Tahoma" panose="020B0604030504040204" pitchFamily="34" charset="0"/>
              </a:rPr>
              <a:t>Change:	Expectation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Increase O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400" smtClean="0">
                <a:latin typeface="Tahoma" panose="020B0604030504040204" pitchFamily="34" charset="0"/>
              </a:rPr>
              <a:t> (“lean” conditions)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Decrease O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400" smtClean="0">
                <a:latin typeface="Tahoma" panose="020B0604030504040204" pitchFamily="34" charset="0"/>
              </a:rPr>
              <a:t> (fuel rich conditions)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Increase NO (run engine hotter)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Remove NO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400" smtClean="0">
                <a:latin typeface="Tahoma" panose="020B0604030504040204" pitchFamily="34" charset="0"/>
              </a:rPr>
              <a:t> (NO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400" smtClean="0">
                <a:latin typeface="Tahoma" panose="020B0604030504040204" pitchFamily="34" charset="0"/>
              </a:rPr>
              <a:t> trap??)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400800" y="3352800"/>
            <a:ext cx="12954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066800" y="5638800"/>
            <a:ext cx="61722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/>
              <a:t>Right pointing arrow means more NO</a:t>
            </a:r>
            <a:r>
              <a:rPr lang="en-US" altLang="en-US" sz="3200" baseline="-25000"/>
              <a:t>2</a:t>
            </a:r>
            <a:r>
              <a:rPr lang="en-US" altLang="en-US" sz="3200"/>
              <a:t> produced (not desired)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6400800" y="3733800"/>
            <a:ext cx="12954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477000" y="4114800"/>
            <a:ext cx="12954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477000" y="4648200"/>
            <a:ext cx="12954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3308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Tahoma" panose="020B0604030504040204" pitchFamily="34" charset="0"/>
              </a:rPr>
              <a:t>Chem 1B - Equilibrium</a:t>
            </a:r>
            <a:br>
              <a:rPr lang="en-US" altLang="en-US" smtClean="0">
                <a:latin typeface="Tahoma" panose="020B0604030504040204" pitchFamily="34" charset="0"/>
              </a:rPr>
            </a:br>
            <a:r>
              <a:rPr lang="en-US" altLang="en-US" sz="2800" smtClean="0">
                <a:latin typeface="Tahoma" panose="020B0604030504040204" pitchFamily="34" charset="0"/>
              </a:rPr>
              <a:t> Le Ch</a:t>
            </a:r>
            <a:r>
              <a:rPr lang="en-US" altLang="en-US" sz="2800" smtClean="0">
                <a:latin typeface="Tahoma" panose="020B0604030504040204" pitchFamily="34" charset="0"/>
                <a:cs typeface="Tahoma" panose="020B0604030504040204" pitchFamily="34" charset="0"/>
              </a:rPr>
              <a:t>â</a:t>
            </a:r>
            <a:r>
              <a:rPr lang="en-US" altLang="en-US" sz="2800" smtClean="0">
                <a:latin typeface="Tahoma" panose="020B0604030504040204" pitchFamily="34" charset="0"/>
              </a:rPr>
              <a:t>telier’s Principle – Volume Stress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Tahoma" panose="020B0604030504040204" pitchFamily="34" charset="0"/>
              </a:rPr>
              <a:t>Example:	 2NO(g) + O</a:t>
            </a:r>
            <a:r>
              <a:rPr lang="en-US" altLang="en-US" sz="2800" baseline="-25000" dirty="0" smtClean="0">
                <a:latin typeface="Tahoma" panose="020B0604030504040204" pitchFamily="34" charset="0"/>
              </a:rPr>
              <a:t>2</a:t>
            </a:r>
            <a:r>
              <a:rPr lang="en-US" altLang="en-US" sz="2800" dirty="0" smtClean="0">
                <a:latin typeface="Tahoma" panose="020B0604030504040204" pitchFamily="34" charset="0"/>
              </a:rPr>
              <a:t>(g) 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↔</a:t>
            </a:r>
            <a:r>
              <a:rPr lang="en-US" altLang="en-US" sz="2800" dirty="0" smtClean="0">
                <a:latin typeface="Tahoma" panose="020B0604030504040204" pitchFamily="34" charset="0"/>
              </a:rPr>
              <a:t> 2NO</a:t>
            </a:r>
            <a:r>
              <a:rPr lang="en-US" altLang="en-US" sz="2800" baseline="-25000" dirty="0" smtClean="0">
                <a:latin typeface="Tahoma" panose="020B0604030504040204" pitchFamily="34" charset="0"/>
              </a:rPr>
              <a:t>2</a:t>
            </a:r>
            <a:r>
              <a:rPr lang="en-US" altLang="en-US" sz="2800" dirty="0" smtClean="0">
                <a:latin typeface="Tahoma" panose="020B0604030504040204" pitchFamily="34" charset="0"/>
              </a:rPr>
              <a:t>(g)</a:t>
            </a:r>
          </a:p>
          <a:p>
            <a:pPr lvl="1"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Mathematical explanation:</a:t>
            </a:r>
          </a:p>
          <a:p>
            <a:pPr lvl="1"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Initially at equilibrium K</a:t>
            </a:r>
            <a:r>
              <a:rPr lang="en-US" altLang="en-US" sz="2400" baseline="-25000" dirty="0" smtClean="0">
                <a:latin typeface="Tahoma" panose="020B0604030504040204" pitchFamily="34" charset="0"/>
              </a:rPr>
              <a:t>C</a:t>
            </a:r>
            <a:r>
              <a:rPr lang="en-US" altLang="en-US" sz="2400" dirty="0" smtClean="0">
                <a:latin typeface="Tahoma" panose="020B0604030504040204" pitchFamily="34" charset="0"/>
              </a:rPr>
              <a:t> = 10</a:t>
            </a:r>
            <a:r>
              <a:rPr lang="en-US" altLang="en-US" sz="2400" baseline="30000" dirty="0" smtClean="0">
                <a:latin typeface="Tahoma" panose="020B0604030504040204" pitchFamily="34" charset="0"/>
              </a:rPr>
              <a:t>5</a:t>
            </a:r>
            <a:r>
              <a:rPr lang="en-US" altLang="en-US" sz="2400" dirty="0" smtClean="0">
                <a:latin typeface="Tahoma" panose="020B0604030504040204" pitchFamily="34" charset="0"/>
              </a:rPr>
              <a:t> and [NO] = 0.0010 M, [O</a:t>
            </a:r>
            <a:r>
              <a:rPr lang="en-US" altLang="en-US" sz="2400" baseline="-25000" dirty="0" smtClean="0">
                <a:latin typeface="Tahoma" panose="020B0604030504040204" pitchFamily="34" charset="0"/>
              </a:rPr>
              <a:t>2</a:t>
            </a:r>
            <a:r>
              <a:rPr lang="en-US" altLang="en-US" sz="2400" dirty="0" smtClean="0">
                <a:latin typeface="Tahoma" panose="020B0604030504040204" pitchFamily="34" charset="0"/>
              </a:rPr>
              <a:t>] = 0.0010 M and [NO</a:t>
            </a:r>
            <a:r>
              <a:rPr lang="en-US" altLang="en-US" sz="2400" baseline="-25000" dirty="0" smtClean="0">
                <a:latin typeface="Tahoma" panose="020B0604030504040204" pitchFamily="34" charset="0"/>
              </a:rPr>
              <a:t>2</a:t>
            </a:r>
            <a:r>
              <a:rPr lang="en-US" altLang="en-US" sz="2400" dirty="0" smtClean="0">
                <a:latin typeface="Tahoma" panose="020B0604030504040204" pitchFamily="34" charset="0"/>
              </a:rPr>
              <a:t>] = 0.010 M</a:t>
            </a:r>
          </a:p>
          <a:p>
            <a:pPr lvl="1"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Now we reduce the volume from 10.0 to 1.00L</a:t>
            </a:r>
          </a:p>
          <a:p>
            <a:pPr lvl="1"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New concentrations: [NO] = 0.010 M, [O</a:t>
            </a:r>
            <a:r>
              <a:rPr lang="en-US" altLang="en-US" sz="2400" baseline="-25000" dirty="0" smtClean="0">
                <a:latin typeface="Tahoma" panose="020B0604030504040204" pitchFamily="34" charset="0"/>
              </a:rPr>
              <a:t>2</a:t>
            </a:r>
            <a:r>
              <a:rPr lang="en-US" altLang="en-US" sz="2400" dirty="0" smtClean="0">
                <a:latin typeface="Tahoma" panose="020B0604030504040204" pitchFamily="34" charset="0"/>
              </a:rPr>
              <a:t>] = 0.010 M and [NO</a:t>
            </a:r>
            <a:r>
              <a:rPr lang="en-US" altLang="en-US" sz="2400" baseline="-25000" dirty="0" smtClean="0">
                <a:latin typeface="Tahoma" panose="020B0604030504040204" pitchFamily="34" charset="0"/>
              </a:rPr>
              <a:t>2</a:t>
            </a:r>
            <a:r>
              <a:rPr lang="en-US" altLang="en-US" sz="2400" dirty="0" smtClean="0">
                <a:latin typeface="Tahoma" panose="020B0604030504040204" pitchFamily="34" charset="0"/>
              </a:rPr>
              <a:t>] = 0.10 M (same number of moles in 1/10</a:t>
            </a:r>
            <a:r>
              <a:rPr lang="en-US" altLang="en-US" sz="2400" baseline="30000" dirty="0" smtClean="0">
                <a:latin typeface="Tahoma" panose="020B0604030504040204" pitchFamily="34" charset="0"/>
              </a:rPr>
              <a:t>th</a:t>
            </a:r>
            <a:r>
              <a:rPr lang="en-US" altLang="en-US" sz="2400" dirty="0" smtClean="0">
                <a:latin typeface="Tahoma" panose="020B0604030504040204" pitchFamily="34" charset="0"/>
              </a:rPr>
              <a:t> the volume so 10X more concentrated)</a:t>
            </a:r>
          </a:p>
          <a:p>
            <a:pPr lvl="1"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Q = (0.10 M)</a:t>
            </a:r>
            <a:r>
              <a:rPr lang="en-US" altLang="en-US" sz="2400" baseline="30000" dirty="0" smtClean="0">
                <a:latin typeface="Tahoma" panose="020B0604030504040204" pitchFamily="34" charset="0"/>
              </a:rPr>
              <a:t>2</a:t>
            </a:r>
            <a:r>
              <a:rPr lang="en-US" altLang="en-US" sz="2400" dirty="0" smtClean="0">
                <a:latin typeface="Tahoma" panose="020B0604030504040204" pitchFamily="34" charset="0"/>
              </a:rPr>
              <a:t>/[(0.010 M)</a:t>
            </a:r>
            <a:r>
              <a:rPr lang="en-US" altLang="en-US" sz="2400" baseline="30000" dirty="0" smtClean="0">
                <a:latin typeface="Tahoma" panose="020B0604030504040204" pitchFamily="34" charset="0"/>
              </a:rPr>
              <a:t>2</a:t>
            </a:r>
            <a:r>
              <a:rPr lang="en-US" altLang="en-US" sz="2400" dirty="0" smtClean="0">
                <a:latin typeface="Tahoma" panose="020B0604030504040204" pitchFamily="34" charset="0"/>
              </a:rPr>
              <a:t>(0.010 M)] = </a:t>
            </a:r>
            <a:r>
              <a:rPr lang="en-US" altLang="en-US" sz="2400" dirty="0" smtClean="0">
                <a:latin typeface="Tahoma" panose="020B0604030504040204" pitchFamily="34" charset="0"/>
              </a:rPr>
              <a:t>10</a:t>
            </a:r>
            <a:r>
              <a:rPr lang="en-US" altLang="en-US" sz="2400" baseline="30000" dirty="0">
                <a:latin typeface="Tahoma" panose="020B0604030504040204" pitchFamily="34" charset="0"/>
              </a:rPr>
              <a:t>4</a:t>
            </a:r>
            <a:r>
              <a:rPr lang="en-US" altLang="en-US" sz="2400" dirty="0" smtClean="0">
                <a:latin typeface="Tahoma" panose="020B0604030504040204" pitchFamily="34" charset="0"/>
              </a:rPr>
              <a:t> </a:t>
            </a:r>
            <a:r>
              <a:rPr lang="en-US" altLang="en-US" sz="2400" dirty="0" smtClean="0">
                <a:latin typeface="Tahoma" panose="020B0604030504040204" pitchFamily="34" charset="0"/>
              </a:rPr>
              <a:t>&lt; K</a:t>
            </a:r>
            <a:r>
              <a:rPr lang="en-US" altLang="en-US" sz="2400" baseline="-25000" dirty="0" smtClean="0">
                <a:latin typeface="Tahoma" panose="020B0604030504040204" pitchFamily="34" charset="0"/>
              </a:rPr>
              <a:t>C</a:t>
            </a:r>
            <a:r>
              <a:rPr lang="en-US" altLang="en-US" sz="2400" dirty="0" smtClean="0">
                <a:latin typeface="Tahoma" panose="020B0604030504040204" pitchFamily="34" charset="0"/>
              </a:rPr>
              <a:t>, so products favored</a:t>
            </a:r>
          </a:p>
          <a:p>
            <a:pPr lvl="1" eaLnBrk="1" hangingPunct="1"/>
            <a:endParaRPr lang="en-US" altLang="en-US" sz="2400" dirty="0" smtClean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166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Tahoma" panose="020B0604030504040204" pitchFamily="34" charset="0"/>
              </a:rPr>
              <a:t>Chem 1B - Equilibrium</a:t>
            </a:r>
            <a:br>
              <a:rPr lang="en-US" altLang="en-US" smtClean="0">
                <a:latin typeface="Tahoma" panose="020B0604030504040204" pitchFamily="34" charset="0"/>
              </a:rPr>
            </a:br>
            <a:r>
              <a:rPr lang="en-US" altLang="en-US" sz="2800" smtClean="0">
                <a:latin typeface="Tahoma" panose="020B0604030504040204" pitchFamily="34" charset="0"/>
              </a:rPr>
              <a:t> Le Ch</a:t>
            </a:r>
            <a:r>
              <a:rPr lang="en-US" altLang="en-US" sz="2800" smtClean="0">
                <a:latin typeface="Tahoma" panose="020B0604030504040204" pitchFamily="34" charset="0"/>
                <a:cs typeface="Tahoma" panose="020B0604030504040204" pitchFamily="34" charset="0"/>
              </a:rPr>
              <a:t>â</a:t>
            </a:r>
            <a:r>
              <a:rPr lang="en-US" altLang="en-US" sz="2800" smtClean="0">
                <a:latin typeface="Tahoma" panose="020B0604030504040204" pitchFamily="34" charset="0"/>
              </a:rPr>
              <a:t>telier’s Principle – Volume Stress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z="2800" smtClean="0">
                <a:latin typeface="Tahoma" panose="020B0604030504040204" pitchFamily="34" charset="0"/>
              </a:rPr>
              <a:t>Note: in aqueous solutions, dilution works in the same way (increase in space due to dilution favors side with more moles)</a:t>
            </a:r>
          </a:p>
          <a:p>
            <a:pPr eaLnBrk="1" hangingPunct="1"/>
            <a:r>
              <a:rPr lang="en-US" altLang="en-US" sz="2800" smtClean="0">
                <a:latin typeface="Tahoma" panose="020B0604030504040204" pitchFamily="34" charset="0"/>
              </a:rPr>
              <a:t>a 1 M HC</a:t>
            </a:r>
            <a:r>
              <a:rPr lang="en-US" altLang="en-US" sz="28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800" smtClean="0">
                <a:latin typeface="Tahoma" panose="020B0604030504040204" pitchFamily="34" charset="0"/>
              </a:rPr>
              <a:t>H</a:t>
            </a:r>
            <a:r>
              <a:rPr lang="en-US" altLang="en-US" sz="2800" baseline="-25000" smtClean="0">
                <a:latin typeface="Tahoma" panose="020B0604030504040204" pitchFamily="34" charset="0"/>
              </a:rPr>
              <a:t>3</a:t>
            </a:r>
            <a:r>
              <a:rPr lang="en-US" altLang="en-US" sz="2800" smtClean="0">
                <a:latin typeface="Tahoma" panose="020B0604030504040204" pitchFamily="34" charset="0"/>
              </a:rPr>
              <a:t>O</a:t>
            </a:r>
            <a:r>
              <a:rPr lang="en-US" altLang="en-US" sz="28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800" smtClean="0">
                <a:latin typeface="Tahoma" panose="020B0604030504040204" pitchFamily="34" charset="0"/>
              </a:rPr>
              <a:t> (acetic acid) solution is diluted by adding an equal volume of water.  How does this reaction change?</a:t>
            </a:r>
          </a:p>
          <a:p>
            <a:pPr eaLnBrk="1" hangingPunct="1">
              <a:buFontTx/>
              <a:buNone/>
            </a:pPr>
            <a:r>
              <a:rPr lang="en-US" altLang="en-US" sz="2800" smtClean="0">
                <a:latin typeface="Tahoma" panose="020B0604030504040204" pitchFamily="34" charset="0"/>
              </a:rPr>
              <a:t>	 HC</a:t>
            </a:r>
            <a:r>
              <a:rPr lang="en-US" altLang="en-US" sz="28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800" smtClean="0">
                <a:latin typeface="Tahoma" panose="020B0604030504040204" pitchFamily="34" charset="0"/>
              </a:rPr>
              <a:t>H</a:t>
            </a:r>
            <a:r>
              <a:rPr lang="en-US" altLang="en-US" sz="2800" baseline="-25000" smtClean="0">
                <a:latin typeface="Tahoma" panose="020B0604030504040204" pitchFamily="34" charset="0"/>
              </a:rPr>
              <a:t>3</a:t>
            </a:r>
            <a:r>
              <a:rPr lang="en-US" altLang="en-US" sz="2800" smtClean="0">
                <a:latin typeface="Tahoma" panose="020B0604030504040204" pitchFamily="34" charset="0"/>
              </a:rPr>
              <a:t>O</a:t>
            </a:r>
            <a:r>
              <a:rPr lang="en-US" altLang="en-US" sz="28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800" smtClean="0">
                <a:latin typeface="Tahoma" panose="020B0604030504040204" pitchFamily="34" charset="0"/>
              </a:rPr>
              <a:t>(aq) </a:t>
            </a:r>
            <a:r>
              <a:rPr lang="en-US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↔</a:t>
            </a:r>
            <a:r>
              <a:rPr lang="en-US" altLang="en-US" sz="2800" smtClean="0">
                <a:latin typeface="Tahoma" panose="020B0604030504040204" pitchFamily="34" charset="0"/>
              </a:rPr>
              <a:t> H</a:t>
            </a:r>
            <a:r>
              <a:rPr lang="en-US" altLang="en-US" sz="2800" baseline="30000" smtClean="0">
                <a:latin typeface="Tahoma" panose="020B0604030504040204" pitchFamily="34" charset="0"/>
              </a:rPr>
              <a:t>+</a:t>
            </a:r>
            <a:r>
              <a:rPr lang="en-US" altLang="en-US" sz="2800" smtClean="0">
                <a:latin typeface="Tahoma" panose="020B0604030504040204" pitchFamily="34" charset="0"/>
              </a:rPr>
              <a:t>(aq) + C</a:t>
            </a:r>
            <a:r>
              <a:rPr lang="en-US" altLang="en-US" sz="28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800" smtClean="0">
                <a:latin typeface="Tahoma" panose="020B0604030504040204" pitchFamily="34" charset="0"/>
              </a:rPr>
              <a:t>H</a:t>
            </a:r>
            <a:r>
              <a:rPr lang="en-US" altLang="en-US" sz="2800" baseline="-25000" smtClean="0">
                <a:latin typeface="Tahoma" panose="020B0604030504040204" pitchFamily="34" charset="0"/>
              </a:rPr>
              <a:t>3</a:t>
            </a:r>
            <a:r>
              <a:rPr lang="en-US" altLang="en-US" sz="2800" smtClean="0">
                <a:latin typeface="Tahoma" panose="020B0604030504040204" pitchFamily="34" charset="0"/>
              </a:rPr>
              <a:t>O</a:t>
            </a:r>
            <a:r>
              <a:rPr lang="en-US" altLang="en-US" sz="28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800" baseline="30000" smtClean="0">
                <a:latin typeface="Tahoma" panose="020B0604030504040204" pitchFamily="34" charset="0"/>
              </a:rPr>
              <a:t>-</a:t>
            </a:r>
            <a:r>
              <a:rPr lang="en-US" altLang="en-US" sz="2800" smtClean="0">
                <a:latin typeface="Tahoma" panose="020B0604030504040204" pitchFamily="34" charset="0"/>
              </a:rPr>
              <a:t>(aq)</a:t>
            </a:r>
          </a:p>
          <a:p>
            <a:pPr lvl="1" eaLnBrk="1" hangingPunct="1"/>
            <a:endParaRPr lang="en-US" altLang="en-US" sz="2400" smtClean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813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Tahoma" panose="020B0604030504040204" pitchFamily="34" charset="0"/>
              </a:rPr>
              <a:t>Chem 1B - Equilibrium</a:t>
            </a:r>
            <a:r>
              <a:rPr lang="en-US" altLang="en-US" sz="4000" smtClean="0">
                <a:latin typeface="Tahoma" panose="020B0604030504040204" pitchFamily="34" charset="0"/>
              </a:rPr>
              <a:t/>
            </a:r>
            <a:br>
              <a:rPr lang="en-US" altLang="en-US" sz="4000" smtClean="0">
                <a:latin typeface="Tahoma" panose="020B0604030504040204" pitchFamily="34" charset="0"/>
              </a:rPr>
            </a:br>
            <a:r>
              <a:rPr lang="en-US" altLang="en-US" sz="4000" smtClean="0">
                <a:latin typeface="Tahoma" panose="020B0604030504040204" pitchFamily="34" charset="0"/>
              </a:rPr>
              <a:t> </a:t>
            </a:r>
            <a:r>
              <a:rPr lang="en-US" altLang="en-US" sz="2800" smtClean="0">
                <a:latin typeface="Tahoma" panose="020B0604030504040204" pitchFamily="34" charset="0"/>
              </a:rPr>
              <a:t>Le Ch</a:t>
            </a:r>
            <a:r>
              <a:rPr lang="en-US" altLang="en-US" sz="2800" smtClean="0">
                <a:latin typeface="Tahoma" panose="020B0604030504040204" pitchFamily="34" charset="0"/>
                <a:cs typeface="Tahoma" panose="020B0604030504040204" pitchFamily="34" charset="0"/>
              </a:rPr>
              <a:t>â</a:t>
            </a:r>
            <a:r>
              <a:rPr lang="en-US" altLang="en-US" sz="2800" smtClean="0">
                <a:latin typeface="Tahoma" panose="020B0604030504040204" pitchFamily="34" charset="0"/>
              </a:rPr>
              <a:t>telier’s Principle – Temperature Stress</a:t>
            </a:r>
            <a:endParaRPr lang="en-US" altLang="en-US" sz="2800" smtClean="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Tahoma" panose="020B0604030504040204" pitchFamily="34" charset="0"/>
              </a:rPr>
              <a:t>Note: change in T changes K (while initial K becomes Q)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smtClean="0">
                <a:latin typeface="Tahoma" panose="020B0604030504040204" pitchFamily="34" charset="0"/>
              </a:rPr>
              <a:t>If </a:t>
            </a:r>
            <a:r>
              <a:rPr lang="el-GR" altLang="en-US" sz="2800" smtClean="0">
                <a:latin typeface="Tahoma" panose="020B0604030504040204" pitchFamily="34" charset="0"/>
              </a:rPr>
              <a:t>Δ</a:t>
            </a:r>
            <a:r>
              <a:rPr lang="en-US" altLang="en-US" sz="2800" smtClean="0">
                <a:latin typeface="Tahoma" panose="020B0604030504040204" pitchFamily="34" charset="0"/>
              </a:rPr>
              <a:t>H&gt;0, as T increases, products favored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smtClean="0">
                <a:latin typeface="Tahoma" panose="020B0604030504040204" pitchFamily="34" charset="0"/>
              </a:rPr>
              <a:t>	- this also means K increases with 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smtClean="0">
                <a:latin typeface="Tahoma" panose="020B0604030504040204" pitchFamily="34" charset="0"/>
              </a:rPr>
              <a:t>If </a:t>
            </a:r>
            <a:r>
              <a:rPr lang="el-GR" altLang="en-US" sz="2800" smtClean="0">
                <a:latin typeface="Tahoma" panose="020B0604030504040204" pitchFamily="34" charset="0"/>
              </a:rPr>
              <a:t>Δ</a:t>
            </a:r>
            <a:r>
              <a:rPr lang="en-US" altLang="en-US" sz="2800" smtClean="0">
                <a:latin typeface="Tahoma" panose="020B0604030504040204" pitchFamily="34" charset="0"/>
              </a:rPr>
              <a:t>H&lt;0, as T increases, reactants favored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smtClean="0">
                <a:latin typeface="Tahoma" panose="020B0604030504040204" pitchFamily="34" charset="0"/>
              </a:rPr>
              <a:t>Easiest to remember by considering heat a reactant or product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smtClean="0">
                <a:latin typeface="Tahoma" panose="020B0604030504040204" pitchFamily="34" charset="0"/>
              </a:rPr>
              <a:t>Example: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smtClean="0">
                <a:latin typeface="Tahoma" panose="020B0604030504040204" pitchFamily="34" charset="0"/>
              </a:rPr>
              <a:t>		OH</a:t>
            </a:r>
            <a:r>
              <a:rPr lang="en-US" altLang="en-US" sz="2800" baseline="30000" smtClean="0">
                <a:latin typeface="Tahoma" panose="020B0604030504040204" pitchFamily="34" charset="0"/>
              </a:rPr>
              <a:t>-</a:t>
            </a:r>
            <a:r>
              <a:rPr lang="en-US" altLang="en-US" sz="2800" smtClean="0">
                <a:latin typeface="Tahoma" panose="020B0604030504040204" pitchFamily="34" charset="0"/>
              </a:rPr>
              <a:t> + H</a:t>
            </a:r>
            <a:r>
              <a:rPr lang="en-US" altLang="en-US" sz="2800" baseline="30000" smtClean="0">
                <a:latin typeface="Tahoma" panose="020B0604030504040204" pitchFamily="34" charset="0"/>
              </a:rPr>
              <a:t>+</a:t>
            </a:r>
            <a:r>
              <a:rPr lang="en-US" altLang="en-US" sz="2800" smtClean="0">
                <a:latin typeface="Tahoma" panose="020B0604030504040204" pitchFamily="34" charset="0"/>
              </a:rPr>
              <a:t> </a:t>
            </a:r>
            <a:r>
              <a:rPr lang="en-US" altLang="en-US" sz="2800" smtClean="0">
                <a:cs typeface="Arial" panose="020B0604020202020204" pitchFamily="34" charset="0"/>
              </a:rPr>
              <a:t>↔</a:t>
            </a:r>
            <a:r>
              <a:rPr lang="en-US" altLang="en-US" sz="2800" smtClean="0">
                <a:latin typeface="Tahoma" panose="020B0604030504040204" pitchFamily="34" charset="0"/>
              </a:rPr>
              <a:t> H</a:t>
            </a:r>
            <a:r>
              <a:rPr lang="en-US" altLang="en-US" sz="28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800" smtClean="0">
                <a:latin typeface="Tahoma" panose="020B0604030504040204" pitchFamily="34" charset="0"/>
              </a:rPr>
              <a:t>O(l) + heat (reaction </a:t>
            </a:r>
            <a:r>
              <a:rPr lang="en-US" altLang="en-US" sz="2800" smtClean="0">
                <a:latin typeface="Symbol" panose="05050102010706020507" pitchFamily="18" charset="2"/>
              </a:rPr>
              <a:t>D</a:t>
            </a:r>
            <a:r>
              <a:rPr lang="en-US" altLang="en-US" sz="2800" smtClean="0">
                <a:latin typeface="Tahoma" panose="020B0604030504040204" pitchFamily="34" charset="0"/>
              </a:rPr>
              <a:t>H &lt; 0)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smtClean="0">
                <a:latin typeface="Tahoma" panose="020B0604030504040204" pitchFamily="34" charset="0"/>
              </a:rPr>
              <a:t>Increase in T</a:t>
            </a:r>
            <a:endParaRPr lang="el-GR" altLang="en-US" sz="2800" smtClean="0">
              <a:latin typeface="Tahoma" panose="020B0604030504040204" pitchFamily="34" charset="0"/>
            </a:endParaRPr>
          </a:p>
        </p:txBody>
      </p:sp>
      <p:sp>
        <p:nvSpPr>
          <p:cNvPr id="83972" name="Line 4"/>
          <p:cNvSpPr>
            <a:spLocks noChangeShapeType="1"/>
          </p:cNvSpPr>
          <p:nvPr/>
        </p:nvSpPr>
        <p:spPr bwMode="auto">
          <a:xfrm flipV="1">
            <a:off x="5334000" y="5715000"/>
            <a:ext cx="0" cy="8382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73" name="Line 5"/>
          <p:cNvSpPr>
            <a:spLocks noChangeShapeType="1"/>
          </p:cNvSpPr>
          <p:nvPr/>
        </p:nvSpPr>
        <p:spPr bwMode="auto">
          <a:xfrm flipH="1" flipV="1">
            <a:off x="2743200" y="5181600"/>
            <a:ext cx="10668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915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Tahoma" panose="020B0604030504040204" pitchFamily="34" charset="0"/>
              </a:rPr>
              <a:t>Chem 1B - Equilibrium</a:t>
            </a:r>
            <a:r>
              <a:rPr lang="en-US" altLang="en-US" sz="5400" smtClean="0">
                <a:latin typeface="Tahoma" panose="020B0604030504040204" pitchFamily="34" charset="0"/>
              </a:rPr>
              <a:t/>
            </a:r>
            <a:br>
              <a:rPr lang="en-US" altLang="en-US" sz="5400" smtClean="0">
                <a:latin typeface="Tahoma" panose="020B0604030504040204" pitchFamily="34" charset="0"/>
              </a:rPr>
            </a:br>
            <a:r>
              <a:rPr lang="en-US" altLang="en-US" sz="3200" smtClean="0">
                <a:latin typeface="Tahoma" panose="020B0604030504040204" pitchFamily="34" charset="0"/>
              </a:rPr>
              <a:t>  Le Ch</a:t>
            </a:r>
            <a:r>
              <a:rPr lang="en-US" altLang="en-US" sz="3200" smtClean="0">
                <a:latin typeface="Tahoma" panose="020B0604030504040204" pitchFamily="34" charset="0"/>
                <a:cs typeface="Tahoma" panose="020B0604030504040204" pitchFamily="34" charset="0"/>
              </a:rPr>
              <a:t>â</a:t>
            </a:r>
            <a:r>
              <a:rPr lang="en-US" altLang="en-US" sz="3200" smtClean="0">
                <a:latin typeface="Tahoma" panose="020B0604030504040204" pitchFamily="34" charset="0"/>
              </a:rPr>
              <a:t>telier’s Principle</a:t>
            </a:r>
            <a:endParaRPr lang="en-US" altLang="en-US" sz="3200" smtClean="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  <a:defRPr/>
            </a:pPr>
            <a:r>
              <a:rPr lang="en-US" altLang="en-US" sz="2800" dirty="0" smtClean="0">
                <a:latin typeface="Tahoma" charset="0"/>
              </a:rPr>
              <a:t>Looking at the reaction below, that is initially at equilibrium,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800" dirty="0" smtClean="0">
                <a:latin typeface="Tahoma" charset="0"/>
              </a:rPr>
              <a:t>		</a:t>
            </a:r>
            <a:r>
              <a:rPr lang="en-US" altLang="en-US" sz="2800" dirty="0" err="1" smtClean="0">
                <a:latin typeface="Tahoma" charset="0"/>
              </a:rPr>
              <a:t>AgCl</a:t>
            </a:r>
            <a:r>
              <a:rPr lang="en-US" altLang="en-US" sz="2800" dirty="0" smtClean="0">
                <a:latin typeface="Tahoma" charset="0"/>
              </a:rPr>
              <a:t>(</a:t>
            </a:r>
            <a:r>
              <a:rPr lang="en-US" altLang="en-US" sz="2800" i="1" dirty="0" smtClean="0">
                <a:latin typeface="Tahoma" charset="0"/>
              </a:rPr>
              <a:t>s</a:t>
            </a:r>
            <a:r>
              <a:rPr lang="en-US" altLang="en-US" sz="2800" dirty="0" smtClean="0">
                <a:latin typeface="Tahoma" charset="0"/>
              </a:rPr>
              <a:t>) ↔ Ag</a:t>
            </a:r>
            <a:r>
              <a:rPr lang="en-US" altLang="en-US" sz="2800" baseline="30000" dirty="0" smtClean="0">
                <a:latin typeface="Tahoma" charset="0"/>
              </a:rPr>
              <a:t>+</a:t>
            </a:r>
            <a:r>
              <a:rPr lang="en-US" altLang="en-US" sz="2800" dirty="0" smtClean="0">
                <a:latin typeface="Tahoma" charset="0"/>
              </a:rPr>
              <a:t>(</a:t>
            </a:r>
            <a:r>
              <a:rPr lang="en-US" altLang="en-US" sz="2800" i="1" dirty="0" err="1" smtClean="0">
                <a:latin typeface="Tahoma" charset="0"/>
              </a:rPr>
              <a:t>aq</a:t>
            </a:r>
            <a:r>
              <a:rPr lang="en-US" altLang="en-US" sz="2800" dirty="0" smtClean="0">
                <a:latin typeface="Tahoma" charset="0"/>
              </a:rPr>
              <a:t>) + </a:t>
            </a:r>
            <a:r>
              <a:rPr lang="en-US" altLang="en-US" sz="2800" dirty="0" err="1" smtClean="0">
                <a:latin typeface="Tahoma" charset="0"/>
              </a:rPr>
              <a:t>Cl</a:t>
            </a:r>
            <a:r>
              <a:rPr lang="en-US" altLang="en-US" sz="2800" baseline="30000" dirty="0" smtClean="0">
                <a:latin typeface="Tahoma" charset="0"/>
              </a:rPr>
              <a:t>-</a:t>
            </a:r>
            <a:r>
              <a:rPr lang="en-US" altLang="en-US" sz="2800" dirty="0" smtClean="0">
                <a:latin typeface="Tahoma" charset="0"/>
              </a:rPr>
              <a:t>(</a:t>
            </a:r>
            <a:r>
              <a:rPr lang="en-US" altLang="en-US" sz="2800" i="1" dirty="0" err="1" smtClean="0">
                <a:latin typeface="Tahoma" charset="0"/>
              </a:rPr>
              <a:t>aq</a:t>
            </a:r>
            <a:r>
              <a:rPr lang="en-US" altLang="en-US" sz="2800" dirty="0" smtClean="0">
                <a:latin typeface="Tahoma" charset="0"/>
              </a:rPr>
              <a:t>)  (ΔH°&gt;0)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800" dirty="0" smtClean="0">
                <a:latin typeface="Tahoma" charset="0"/>
              </a:rPr>
              <a:t>	determine the direction (toward products or reactants) each of the following changes will result in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AutoNum type="alphaLcParenR"/>
              <a:defRPr/>
            </a:pPr>
            <a:r>
              <a:rPr lang="en-US" altLang="en-US" sz="2400" dirty="0" smtClean="0">
                <a:latin typeface="Tahoma" charset="0"/>
              </a:rPr>
              <a:t>increasing the temperature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AutoNum type="alphaLcParenR"/>
              <a:defRPr/>
            </a:pPr>
            <a:r>
              <a:rPr lang="en-US" altLang="en-US" sz="2400" dirty="0" smtClean="0">
                <a:latin typeface="Tahoma" charset="0"/>
              </a:rPr>
              <a:t>addition of water (dilution of system)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AutoNum type="alphaLcParenR"/>
              <a:defRPr/>
            </a:pPr>
            <a:r>
              <a:rPr lang="en-US" altLang="en-US" sz="2400" dirty="0" smtClean="0">
                <a:latin typeface="Tahoma" charset="0"/>
              </a:rPr>
              <a:t>addition of </a:t>
            </a:r>
            <a:r>
              <a:rPr lang="en-US" altLang="en-US" sz="2400" dirty="0" err="1" smtClean="0">
                <a:latin typeface="Tahoma" charset="0"/>
              </a:rPr>
              <a:t>AgCl</a:t>
            </a:r>
            <a:r>
              <a:rPr lang="en-US" altLang="en-US" sz="2400" dirty="0" smtClean="0">
                <a:latin typeface="Tahoma" charset="0"/>
              </a:rPr>
              <a:t>(</a:t>
            </a:r>
            <a:r>
              <a:rPr lang="en-US" altLang="en-US" sz="2400" i="1" dirty="0" smtClean="0">
                <a:latin typeface="Tahoma" charset="0"/>
              </a:rPr>
              <a:t>s</a:t>
            </a:r>
            <a:r>
              <a:rPr lang="en-US" altLang="en-US" sz="2400" dirty="0" smtClean="0">
                <a:latin typeface="Tahoma" charset="0"/>
              </a:rPr>
              <a:t>) 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AutoNum type="alphaLcParenR"/>
              <a:defRPr/>
            </a:pPr>
            <a:r>
              <a:rPr lang="en-US" altLang="en-US" sz="2400" dirty="0" smtClean="0">
                <a:latin typeface="Tahoma" charset="0"/>
              </a:rPr>
              <a:t>addition of </a:t>
            </a:r>
            <a:r>
              <a:rPr lang="en-US" altLang="en-US" sz="2400" dirty="0" err="1" smtClean="0">
                <a:latin typeface="Tahoma" charset="0"/>
              </a:rPr>
              <a:t>NaCl</a:t>
            </a:r>
            <a:r>
              <a:rPr lang="en-US" altLang="en-US" sz="2400" dirty="0" smtClean="0"/>
              <a:t> 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altLang="en-US" sz="2800" dirty="0" smtClean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125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>
                <a:latin typeface="Tahoma" panose="020B0604030504040204" pitchFamily="34" charset="0"/>
              </a:rPr>
              <a:t>Announcements</a:t>
            </a:r>
            <a:r>
              <a:rPr lang="en-US" altLang="en-US" sz="4000" dirty="0" smtClean="0">
                <a:latin typeface="Tahoma" panose="020B0604030504040204" pitchFamily="34" charset="0"/>
              </a:rPr>
              <a:t/>
            </a:r>
            <a:br>
              <a:rPr lang="en-US" altLang="en-US" sz="4000" dirty="0" smtClean="0">
                <a:latin typeface="Tahoma" panose="020B0604030504040204" pitchFamily="34" charset="0"/>
              </a:rPr>
            </a:br>
            <a:endParaRPr lang="en-US" altLang="en-US" sz="3200" dirty="0" smtClean="0">
              <a:latin typeface="Tahoma" panose="020B0604030504040204" pitchFamily="34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>
                <a:latin typeface="Tahoma" panose="020B0604030504040204" pitchFamily="34" charset="0"/>
              </a:rPr>
              <a:t>2</a:t>
            </a:r>
            <a:r>
              <a:rPr lang="en-US" altLang="en-US" sz="2800" baseline="30000" dirty="0" smtClean="0">
                <a:latin typeface="Tahoma" panose="020B0604030504040204" pitchFamily="34" charset="0"/>
              </a:rPr>
              <a:t>nd</a:t>
            </a:r>
            <a:r>
              <a:rPr lang="en-US" altLang="en-US" sz="2800" dirty="0" smtClean="0">
                <a:latin typeface="Tahoma" panose="020B0604030504040204" pitchFamily="34" charset="0"/>
              </a:rPr>
              <a:t> </a:t>
            </a:r>
            <a:r>
              <a:rPr lang="en-US" altLang="en-US" sz="2800" dirty="0" smtClean="0">
                <a:latin typeface="Tahoma" panose="020B0604030504040204" pitchFamily="34" charset="0"/>
              </a:rPr>
              <a:t>Quiz </a:t>
            </a:r>
            <a:r>
              <a:rPr lang="en-US" altLang="en-US" sz="2800" dirty="0">
                <a:latin typeface="Tahoma" panose="020B0604030504040204" pitchFamily="34" charset="0"/>
              </a:rPr>
              <a:t>(</a:t>
            </a:r>
            <a:r>
              <a:rPr lang="en-US" altLang="en-US" sz="2800" dirty="0" smtClean="0">
                <a:latin typeface="Tahoma" panose="020B0604030504040204" pitchFamily="34" charset="0"/>
              </a:rPr>
              <a:t>and all future quizzes) will be on Monday and Tuesday in lab</a:t>
            </a:r>
          </a:p>
          <a:p>
            <a:pPr eaLnBrk="1" hangingPunct="1"/>
            <a:r>
              <a:rPr lang="en-US" altLang="en-US" sz="2800" dirty="0" smtClean="0">
                <a:latin typeface="Tahoma" panose="020B0604030504040204" pitchFamily="34" charset="0"/>
              </a:rPr>
              <a:t>First Mastering Homework due Tuesday</a:t>
            </a:r>
            <a:endParaRPr lang="en-US" altLang="en-US" sz="2800" dirty="0" smtClean="0">
              <a:latin typeface="Tahoma" panose="020B0604030504040204" pitchFamily="34" charset="0"/>
            </a:endParaRPr>
          </a:p>
          <a:p>
            <a:pPr eaLnBrk="1" hangingPunct="1"/>
            <a:r>
              <a:rPr lang="en-US" altLang="en-US" sz="2800" dirty="0">
                <a:latin typeface="Tahoma" panose="020B0604030504040204" pitchFamily="34" charset="0"/>
              </a:rPr>
              <a:t>Today’s Lecture – cont.</a:t>
            </a:r>
          </a:p>
          <a:p>
            <a:pPr lvl="1"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Equilibrium </a:t>
            </a:r>
            <a:r>
              <a:rPr lang="en-US" altLang="en-US" sz="2400" dirty="0">
                <a:latin typeface="Tahoma" panose="020B0604030504040204" pitchFamily="34" charset="0"/>
              </a:rPr>
              <a:t>Problems: STARTING AT INITIAL CONDITIONS</a:t>
            </a:r>
          </a:p>
          <a:p>
            <a:pPr lvl="1" eaLnBrk="1" hangingPunct="1"/>
            <a:r>
              <a:rPr lang="en-US" altLang="en-US" sz="2400" dirty="0">
                <a:latin typeface="Tahoma" panose="020B0604030504040204" pitchFamily="34" charset="0"/>
              </a:rPr>
              <a:t>Reaction Quotient and </a:t>
            </a:r>
            <a:r>
              <a:rPr lang="en-US" altLang="en-US" sz="2400" dirty="0" smtClean="0">
                <a:latin typeface="Tahoma" panose="020B0604030504040204" pitchFamily="34" charset="0"/>
              </a:rPr>
              <a:t>Direction</a:t>
            </a:r>
          </a:p>
          <a:p>
            <a:pPr lvl="1"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Le </a:t>
            </a:r>
            <a:r>
              <a:rPr lang="en-US" altLang="en-US" sz="2400" dirty="0" err="1" smtClean="0">
                <a:latin typeface="Tahoma" panose="020B0604030504040204" pitchFamily="34" charset="0"/>
              </a:rPr>
              <a:t>Châtelier’s</a:t>
            </a:r>
            <a:r>
              <a:rPr lang="en-US" altLang="en-US" sz="2400" dirty="0" smtClean="0">
                <a:latin typeface="Tahoma" panose="020B0604030504040204" pitchFamily="34" charset="0"/>
              </a:rPr>
              <a:t> Principle (Stresses resulting in equilibrium shifts)</a:t>
            </a:r>
            <a:endParaRPr lang="en-US" altLang="en-US" sz="2800" dirty="0" smtClean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035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Tahoma" panose="020B0604030504040204" pitchFamily="34" charset="0"/>
              </a:rPr>
              <a:t>Chem 1B - Equilibrium</a:t>
            </a:r>
            <a:br>
              <a:rPr lang="en-US" altLang="en-US" smtClean="0">
                <a:latin typeface="Tahoma" panose="020B0604030504040204" pitchFamily="34" charset="0"/>
              </a:rPr>
            </a:br>
            <a:r>
              <a:rPr lang="en-US" altLang="en-US" sz="2400" smtClean="0">
                <a:latin typeface="Tahoma" panose="020B0604030504040204" pitchFamily="34" charset="0"/>
              </a:rPr>
              <a:t>Equilibrium Problems – Starting from initial conditions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z="2800" smtClean="0">
                <a:latin typeface="Tahoma" panose="020B0604030504040204" pitchFamily="34" charset="0"/>
              </a:rPr>
              <a:t>Example Problem 1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At a certain temperature, K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C</a:t>
            </a:r>
            <a:r>
              <a:rPr lang="en-US" altLang="en-US" sz="2400" smtClean="0">
                <a:latin typeface="Tahoma" panose="020B0604030504040204" pitchFamily="34" charset="0"/>
              </a:rPr>
              <a:t> = 0.38 for N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400" smtClean="0">
                <a:latin typeface="Tahoma" panose="020B0604030504040204" pitchFamily="34" charset="0"/>
              </a:rPr>
              <a:t>O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4</a:t>
            </a:r>
            <a:r>
              <a:rPr lang="en-US" altLang="en-US" sz="2400" smtClean="0">
                <a:latin typeface="Tahoma" panose="020B0604030504040204" pitchFamily="34" charset="0"/>
              </a:rPr>
              <a:t> (g) </a:t>
            </a:r>
            <a:r>
              <a:rPr lang="en-US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↔</a:t>
            </a:r>
            <a:r>
              <a:rPr lang="en-US" altLang="en-US" sz="2400" smtClean="0">
                <a:latin typeface="Tahoma" panose="020B0604030504040204" pitchFamily="34" charset="0"/>
              </a:rPr>
              <a:t> 2NO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400" smtClean="0">
                <a:latin typeface="Tahoma" panose="020B0604030504040204" pitchFamily="34" charset="0"/>
              </a:rPr>
              <a:t> (g)</a:t>
            </a:r>
          </a:p>
          <a:p>
            <a:pPr lvl="1" eaLnBrk="1" hangingPunct="1"/>
            <a:r>
              <a:rPr lang="en-US" altLang="en-US" sz="2400" smtClean="0">
                <a:latin typeface="Tahoma" panose="020B0604030504040204" pitchFamily="34" charset="0"/>
              </a:rPr>
              <a:t>If a 10.0 L container initially has 0.100 mol of N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400" smtClean="0">
                <a:latin typeface="Tahoma" panose="020B0604030504040204" pitchFamily="34" charset="0"/>
              </a:rPr>
              <a:t>O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4</a:t>
            </a:r>
            <a:r>
              <a:rPr lang="en-US" altLang="en-US" sz="2400" smtClean="0">
                <a:latin typeface="Tahoma" panose="020B0604030504040204" pitchFamily="34" charset="0"/>
              </a:rPr>
              <a:t>, what is the equilibrium concentration of NO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400" smtClean="0">
                <a:latin typeface="Tahoma" panose="020B060403050404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121413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Tahoma" panose="020B0604030504040204" pitchFamily="34" charset="0"/>
              </a:rPr>
              <a:t>Chem 1B - Equilibrium</a:t>
            </a:r>
            <a:br>
              <a:rPr lang="en-US" altLang="en-US" smtClean="0">
                <a:latin typeface="Tahoma" panose="020B0604030504040204" pitchFamily="34" charset="0"/>
              </a:rPr>
            </a:br>
            <a:r>
              <a:rPr lang="en-US" altLang="en-US" sz="2400" smtClean="0">
                <a:latin typeface="Tahoma" panose="020B0604030504040204" pitchFamily="34" charset="0"/>
              </a:rPr>
              <a:t>Equilibrium Problems – Starting from initial conditions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800" dirty="0" smtClean="0">
                <a:latin typeface="Tahoma" charset="0"/>
              </a:rPr>
              <a:t>Problem 1 required the quadratic – Is this needed always?</a:t>
            </a:r>
          </a:p>
          <a:p>
            <a:pPr eaLnBrk="1" hangingPunct="1">
              <a:defRPr/>
            </a:pPr>
            <a:r>
              <a:rPr lang="en-US" altLang="en-US" sz="2800" dirty="0" smtClean="0">
                <a:latin typeface="Tahoma" charset="0"/>
              </a:rPr>
              <a:t>No.  Depends on K value and stoichiometry</a:t>
            </a:r>
          </a:p>
          <a:p>
            <a:pPr eaLnBrk="1" hangingPunct="1">
              <a:defRPr/>
            </a:pPr>
            <a:r>
              <a:rPr lang="en-US" altLang="en-US" sz="2800" dirty="0" smtClean="0">
                <a:latin typeface="Tahoma" charset="0"/>
              </a:rPr>
              <a:t>Example Problem 2: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altLang="en-US" sz="2800" dirty="0" smtClean="0">
                <a:latin typeface="Tahoma" charset="0"/>
              </a:rPr>
              <a:t>A 10.0 L flask is filled with 0.0020 mol NO</a:t>
            </a:r>
            <a:r>
              <a:rPr lang="en-US" altLang="en-US" sz="2800" baseline="-25000" dirty="0" smtClean="0">
                <a:latin typeface="Tahoma" charset="0"/>
              </a:rPr>
              <a:t>2</a:t>
            </a:r>
            <a:r>
              <a:rPr lang="en-US" altLang="en-US" sz="2800" dirty="0" smtClean="0">
                <a:latin typeface="Tahoma" charset="0"/>
              </a:rPr>
              <a:t> (g) and it is expected to decompose as (ignoring the N</a:t>
            </a:r>
            <a:r>
              <a:rPr lang="en-US" altLang="en-US" sz="2800" baseline="-25000" dirty="0" smtClean="0">
                <a:latin typeface="Tahoma" charset="0"/>
              </a:rPr>
              <a:t>2</a:t>
            </a:r>
            <a:r>
              <a:rPr lang="en-US" altLang="en-US" sz="2800" dirty="0" smtClean="0">
                <a:latin typeface="Tahoma" charset="0"/>
              </a:rPr>
              <a:t>O</a:t>
            </a:r>
            <a:r>
              <a:rPr lang="en-US" altLang="en-US" sz="2800" baseline="-25000" dirty="0" smtClean="0">
                <a:latin typeface="Tahoma" charset="0"/>
              </a:rPr>
              <a:t>4</a:t>
            </a:r>
            <a:r>
              <a:rPr lang="en-US" altLang="en-US" sz="2800" dirty="0" smtClean="0">
                <a:latin typeface="Tahoma" charset="0"/>
              </a:rPr>
              <a:t> formation reaction previously mentioned):</a:t>
            </a:r>
          </a:p>
          <a:p>
            <a:pPr marL="0" lvl="1" indent="0" eaLnBrk="1" hangingPunct="1">
              <a:buFontTx/>
              <a:buNone/>
              <a:defRPr/>
            </a:pPr>
            <a:r>
              <a:rPr lang="en-US" altLang="en-US" dirty="0" smtClean="0">
                <a:latin typeface="Tahoma" charset="0"/>
              </a:rPr>
              <a:t>	2NO</a:t>
            </a:r>
            <a:r>
              <a:rPr lang="en-US" altLang="en-US" baseline="-25000" dirty="0" smtClean="0">
                <a:latin typeface="Tahoma" charset="0"/>
              </a:rPr>
              <a:t>2</a:t>
            </a:r>
            <a:r>
              <a:rPr lang="en-US" altLang="en-US" dirty="0" smtClean="0">
                <a:latin typeface="Tahoma" charset="0"/>
              </a:rPr>
              <a:t>(g) 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↔</a:t>
            </a:r>
            <a:r>
              <a:rPr lang="en-US" altLang="en-US" dirty="0" smtClean="0">
                <a:latin typeface="Tahoma" charset="0"/>
              </a:rPr>
              <a:t> 2NO (g)</a:t>
            </a:r>
            <a:r>
              <a:rPr lang="en-US" altLang="en-US" dirty="0">
                <a:latin typeface="Tahoma" charset="0"/>
              </a:rPr>
              <a:t> + O</a:t>
            </a:r>
            <a:r>
              <a:rPr lang="en-US" altLang="en-US" sz="2400" baseline="-25000" dirty="0" smtClean="0">
                <a:latin typeface="Tahoma" charset="0"/>
              </a:rPr>
              <a:t>2</a:t>
            </a:r>
            <a:r>
              <a:rPr lang="en-US" altLang="en-US" dirty="0" smtClean="0">
                <a:latin typeface="Tahoma" charset="0"/>
              </a:rPr>
              <a:t>(g)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altLang="en-US" sz="2800" dirty="0" smtClean="0">
                <a:latin typeface="Tahoma" charset="0"/>
              </a:rPr>
              <a:t>With K</a:t>
            </a:r>
            <a:r>
              <a:rPr lang="en-US" altLang="en-US" sz="2800" baseline="-25000" dirty="0" smtClean="0">
                <a:latin typeface="Tahoma" charset="0"/>
              </a:rPr>
              <a:t>C</a:t>
            </a:r>
            <a:r>
              <a:rPr lang="en-US" altLang="en-US" sz="2800" dirty="0" smtClean="0">
                <a:latin typeface="Tahoma" charset="0"/>
              </a:rPr>
              <a:t> = 4.5 x 10</a:t>
            </a:r>
            <a:r>
              <a:rPr lang="en-US" altLang="en-US" sz="2800" baseline="30000" dirty="0" smtClean="0">
                <a:latin typeface="Tahoma" charset="0"/>
              </a:rPr>
              <a:t>-16</a:t>
            </a:r>
            <a:endParaRPr lang="en-US" altLang="en-US" sz="2800" dirty="0" smtClean="0">
              <a:latin typeface="Tahoma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altLang="en-US" sz="2800" dirty="0" smtClean="0">
                <a:latin typeface="Tahoma" charset="0"/>
              </a:rPr>
              <a:t>Calculate the equilibrium concentration of each gas</a:t>
            </a:r>
          </a:p>
        </p:txBody>
      </p:sp>
    </p:spTree>
    <p:extLst>
      <p:ext uri="{BB962C8B-B14F-4D97-AF65-F5344CB8AC3E}">
        <p14:creationId xmlns:p14="http://schemas.microsoft.com/office/powerpoint/2010/main" val="3211517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Tahoma" panose="020B0604030504040204" pitchFamily="34" charset="0"/>
              </a:rPr>
              <a:t>Chem 1B - Equilibrium</a:t>
            </a:r>
            <a:br>
              <a:rPr lang="en-US" altLang="en-US" smtClean="0">
                <a:latin typeface="Tahoma" panose="020B0604030504040204" pitchFamily="34" charset="0"/>
              </a:rPr>
            </a:br>
            <a:r>
              <a:rPr lang="en-US" altLang="en-US" sz="2400" smtClean="0">
                <a:latin typeface="Tahoma" panose="020B0604030504040204" pitchFamily="34" charset="0"/>
              </a:rPr>
              <a:t>Equilibrium Problems – Overview</a:t>
            </a:r>
          </a:p>
        </p:txBody>
      </p:sp>
      <p:sp>
        <p:nvSpPr>
          <p:cNvPr id="17411" name="TextBox 3"/>
          <p:cNvSpPr txBox="1">
            <a:spLocks noChangeArrowheads="1"/>
          </p:cNvSpPr>
          <p:nvPr/>
        </p:nvSpPr>
        <p:spPr bwMode="auto">
          <a:xfrm>
            <a:off x="1600200" y="1524000"/>
            <a:ext cx="5562600" cy="8302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/>
              <a:t>Does problem </a:t>
            </a:r>
            <a:r>
              <a:rPr lang="en-US" altLang="en-US" sz="2400" dirty="0" smtClean="0"/>
              <a:t>ask </a:t>
            </a:r>
            <a:r>
              <a:rPr lang="en-US" altLang="en-US" sz="2400" dirty="0"/>
              <a:t>to calculate K or an unknown concentration at equilibrium?</a:t>
            </a:r>
          </a:p>
        </p:txBody>
      </p:sp>
      <p:cxnSp>
        <p:nvCxnSpPr>
          <p:cNvPr id="6" name="Straight Arrow Connector 5"/>
          <p:cNvCxnSpPr>
            <a:stCxn id="17411" idx="2"/>
          </p:cNvCxnSpPr>
          <p:nvPr/>
        </p:nvCxnSpPr>
        <p:spPr>
          <a:xfrm flipH="1">
            <a:off x="2362200" y="2354263"/>
            <a:ext cx="2019300" cy="846137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3" name="TextBox 7"/>
          <p:cNvSpPr txBox="1">
            <a:spLocks noChangeArrowheads="1"/>
          </p:cNvSpPr>
          <p:nvPr/>
        </p:nvSpPr>
        <p:spPr bwMode="auto">
          <a:xfrm>
            <a:off x="2362200" y="251460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K</a:t>
            </a:r>
          </a:p>
        </p:txBody>
      </p:sp>
      <p:sp>
        <p:nvSpPr>
          <p:cNvPr id="17414" name="TextBox 12"/>
          <p:cNvSpPr txBox="1">
            <a:spLocks noChangeArrowheads="1"/>
          </p:cNvSpPr>
          <p:nvPr/>
        </p:nvSpPr>
        <p:spPr bwMode="auto">
          <a:xfrm>
            <a:off x="5562600" y="2514600"/>
            <a:ext cx="2971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Unknown conc.</a:t>
            </a:r>
          </a:p>
        </p:txBody>
      </p:sp>
      <p:cxnSp>
        <p:nvCxnSpPr>
          <p:cNvPr id="14" name="Straight Arrow Connector 13"/>
          <p:cNvCxnSpPr>
            <a:stCxn id="17411" idx="2"/>
          </p:cNvCxnSpPr>
          <p:nvPr/>
        </p:nvCxnSpPr>
        <p:spPr>
          <a:xfrm>
            <a:off x="4381500" y="2354263"/>
            <a:ext cx="1790700" cy="769937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6" name="TextBox 17"/>
          <p:cNvSpPr txBox="1">
            <a:spLocks noChangeArrowheads="1"/>
          </p:cNvSpPr>
          <p:nvPr/>
        </p:nvSpPr>
        <p:spPr bwMode="auto">
          <a:xfrm>
            <a:off x="914400" y="3200400"/>
            <a:ext cx="3200400" cy="12001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/>
              <a:t>Are concentrations of all species given at equilibrium?</a:t>
            </a:r>
          </a:p>
        </p:txBody>
      </p:sp>
      <p:cxnSp>
        <p:nvCxnSpPr>
          <p:cNvPr id="19" name="Straight Arrow Connector 18"/>
          <p:cNvCxnSpPr>
            <a:endCxn id="17419" idx="0"/>
          </p:cNvCxnSpPr>
          <p:nvPr/>
        </p:nvCxnSpPr>
        <p:spPr>
          <a:xfrm flipH="1">
            <a:off x="1181100" y="4419600"/>
            <a:ext cx="1181100" cy="60960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8" name="TextBox 21"/>
          <p:cNvSpPr txBox="1">
            <a:spLocks noChangeArrowheads="1"/>
          </p:cNvSpPr>
          <p:nvPr/>
        </p:nvSpPr>
        <p:spPr bwMode="auto">
          <a:xfrm>
            <a:off x="838200" y="4495800"/>
            <a:ext cx="76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Yes</a:t>
            </a:r>
          </a:p>
        </p:txBody>
      </p:sp>
      <p:sp>
        <p:nvSpPr>
          <p:cNvPr id="17419" name="TextBox 22"/>
          <p:cNvSpPr txBox="1">
            <a:spLocks noChangeArrowheads="1"/>
          </p:cNvSpPr>
          <p:nvPr/>
        </p:nvSpPr>
        <p:spPr bwMode="auto">
          <a:xfrm>
            <a:off x="381000" y="5029200"/>
            <a:ext cx="1600200" cy="12001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/>
              <a:t>No ICE table needed</a:t>
            </a:r>
          </a:p>
        </p:txBody>
      </p:sp>
      <p:cxnSp>
        <p:nvCxnSpPr>
          <p:cNvPr id="24" name="Straight Arrow Connector 23"/>
          <p:cNvCxnSpPr>
            <a:stCxn id="17416" idx="2"/>
          </p:cNvCxnSpPr>
          <p:nvPr/>
        </p:nvCxnSpPr>
        <p:spPr>
          <a:xfrm>
            <a:off x="2514600" y="4400550"/>
            <a:ext cx="990600" cy="62865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1" name="TextBox 27"/>
          <p:cNvSpPr txBox="1">
            <a:spLocks noChangeArrowheads="1"/>
          </p:cNvSpPr>
          <p:nvPr/>
        </p:nvSpPr>
        <p:spPr bwMode="auto">
          <a:xfrm>
            <a:off x="2286000" y="5029200"/>
            <a:ext cx="2209800" cy="15700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/>
              <a:t>ICE table needed </a:t>
            </a:r>
            <a:r>
              <a:rPr lang="en-US" altLang="en-US" sz="2400"/>
              <a:t>along with given equil. conc. </a:t>
            </a:r>
          </a:p>
        </p:txBody>
      </p:sp>
      <p:sp>
        <p:nvSpPr>
          <p:cNvPr id="17422" name="TextBox 28"/>
          <p:cNvSpPr txBox="1">
            <a:spLocks noChangeArrowheads="1"/>
          </p:cNvSpPr>
          <p:nvPr/>
        </p:nvSpPr>
        <p:spPr bwMode="auto">
          <a:xfrm>
            <a:off x="3505200" y="4495800"/>
            <a:ext cx="76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No</a:t>
            </a:r>
          </a:p>
        </p:txBody>
      </p:sp>
      <p:sp>
        <p:nvSpPr>
          <p:cNvPr id="17423" name="TextBox 29"/>
          <p:cNvSpPr txBox="1">
            <a:spLocks noChangeArrowheads="1"/>
          </p:cNvSpPr>
          <p:nvPr/>
        </p:nvSpPr>
        <p:spPr bwMode="auto">
          <a:xfrm>
            <a:off x="5029200" y="3124200"/>
            <a:ext cx="3200400" cy="12001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/>
              <a:t>Are concentrations of all but 1 species given at equilibrium?</a:t>
            </a:r>
          </a:p>
        </p:txBody>
      </p:sp>
      <p:cxnSp>
        <p:nvCxnSpPr>
          <p:cNvPr id="32" name="Straight Arrow Connector 31"/>
          <p:cNvCxnSpPr>
            <a:endCxn id="17426" idx="0"/>
          </p:cNvCxnSpPr>
          <p:nvPr/>
        </p:nvCxnSpPr>
        <p:spPr>
          <a:xfrm flipH="1">
            <a:off x="5638800" y="4343400"/>
            <a:ext cx="914400" cy="60960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5" name="TextBox 32"/>
          <p:cNvSpPr txBox="1">
            <a:spLocks noChangeArrowheads="1"/>
          </p:cNvSpPr>
          <p:nvPr/>
        </p:nvSpPr>
        <p:spPr bwMode="auto">
          <a:xfrm>
            <a:off x="5029200" y="4419600"/>
            <a:ext cx="76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Yes</a:t>
            </a:r>
          </a:p>
        </p:txBody>
      </p:sp>
      <p:sp>
        <p:nvSpPr>
          <p:cNvPr id="17426" name="TextBox 33"/>
          <p:cNvSpPr txBox="1">
            <a:spLocks noChangeArrowheads="1"/>
          </p:cNvSpPr>
          <p:nvPr/>
        </p:nvSpPr>
        <p:spPr bwMode="auto">
          <a:xfrm>
            <a:off x="4800600" y="4953000"/>
            <a:ext cx="1676400" cy="12001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/>
              <a:t>No ICE table needed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6705600" y="4324350"/>
            <a:ext cx="990600" cy="62865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8" name="TextBox 35"/>
          <p:cNvSpPr txBox="1">
            <a:spLocks noChangeArrowheads="1"/>
          </p:cNvSpPr>
          <p:nvPr/>
        </p:nvSpPr>
        <p:spPr bwMode="auto">
          <a:xfrm>
            <a:off x="6705600" y="4953000"/>
            <a:ext cx="2209800" cy="8302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/>
              <a:t>ICE table needed</a:t>
            </a:r>
            <a:endParaRPr lang="en-US" altLang="en-US" sz="2400"/>
          </a:p>
        </p:txBody>
      </p:sp>
      <p:sp>
        <p:nvSpPr>
          <p:cNvPr id="17429" name="TextBox 36"/>
          <p:cNvSpPr txBox="1">
            <a:spLocks noChangeArrowheads="1"/>
          </p:cNvSpPr>
          <p:nvPr/>
        </p:nvSpPr>
        <p:spPr bwMode="auto">
          <a:xfrm>
            <a:off x="7696200" y="4419600"/>
            <a:ext cx="76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/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46943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Tahoma" panose="020B0604030504040204" pitchFamily="34" charset="0"/>
              </a:rPr>
              <a:t>Chem 1B - Equilibrium</a:t>
            </a:r>
            <a:br>
              <a:rPr lang="en-US" altLang="en-US" smtClean="0">
                <a:latin typeface="Tahoma" panose="020B0604030504040204" pitchFamily="34" charset="0"/>
              </a:rPr>
            </a:br>
            <a:r>
              <a:rPr lang="en-US" altLang="en-US" sz="2400" smtClean="0">
                <a:latin typeface="Tahoma" panose="020B0604030504040204" pitchFamily="34" charset="0"/>
              </a:rPr>
              <a:t>Equilibrium Problems – Example to Select Method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800" dirty="0" smtClean="0">
                <a:latin typeface="Tahoma" charset="0"/>
              </a:rPr>
              <a:t>Example Problem (somewhat tricky):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altLang="en-US" sz="2800" dirty="0" smtClean="0">
                <a:latin typeface="Tahoma" charset="0"/>
              </a:rPr>
              <a:t>CaCO</a:t>
            </a:r>
            <a:r>
              <a:rPr lang="en-US" altLang="en-US" sz="2800" baseline="-25000" dirty="0" smtClean="0">
                <a:latin typeface="Tahoma" charset="0"/>
              </a:rPr>
              <a:t>3</a:t>
            </a:r>
            <a:r>
              <a:rPr lang="en-US" altLang="en-US" sz="2800" dirty="0" smtClean="0">
                <a:latin typeface="Tahoma" charset="0"/>
              </a:rPr>
              <a:t>(s) is placed in a sealed vessel and heated  to 800 K and establishes the following equilibrium: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altLang="en-US" sz="2800" dirty="0">
                <a:latin typeface="Tahoma" charset="0"/>
              </a:rPr>
              <a:t>	 CaCO</a:t>
            </a:r>
            <a:r>
              <a:rPr lang="en-US" altLang="en-US" sz="2800" baseline="-25000" dirty="0">
                <a:latin typeface="Tahoma" charset="0"/>
              </a:rPr>
              <a:t>3</a:t>
            </a:r>
            <a:r>
              <a:rPr lang="en-US" altLang="en-US" sz="2800" dirty="0">
                <a:latin typeface="Tahoma" charset="0"/>
              </a:rPr>
              <a:t>(s) </a:t>
            </a:r>
            <a:r>
              <a:rPr lang="en-US" altLang="en-US" sz="2800" dirty="0" smtClean="0">
                <a:latin typeface="Times New Roman"/>
                <a:cs typeface="Times New Roman"/>
              </a:rPr>
              <a:t>↔</a:t>
            </a:r>
            <a:r>
              <a:rPr lang="en-US" altLang="en-US" sz="2800" dirty="0" smtClean="0">
                <a:latin typeface="Tahoma" charset="0"/>
              </a:rPr>
              <a:t> </a:t>
            </a:r>
            <a:r>
              <a:rPr lang="en-US" altLang="en-US" sz="2800" dirty="0" err="1" smtClean="0">
                <a:latin typeface="Tahoma" charset="0"/>
              </a:rPr>
              <a:t>CaO</a:t>
            </a:r>
            <a:r>
              <a:rPr lang="en-US" altLang="en-US" sz="2800" dirty="0" smtClean="0">
                <a:latin typeface="Tahoma" charset="0"/>
              </a:rPr>
              <a:t>(s) + CO</a:t>
            </a:r>
            <a:r>
              <a:rPr lang="en-US" altLang="en-US" sz="2800" baseline="-25000" dirty="0" smtClean="0">
                <a:latin typeface="Tahoma" charset="0"/>
              </a:rPr>
              <a:t>2</a:t>
            </a:r>
            <a:r>
              <a:rPr lang="en-US" altLang="en-US" sz="2800" dirty="0" smtClean="0">
                <a:latin typeface="Tahoma" charset="0"/>
              </a:rPr>
              <a:t>(g)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altLang="en-US" sz="2800" dirty="0" smtClean="0">
                <a:latin typeface="Tahoma" charset="0"/>
              </a:rPr>
              <a:t>If K</a:t>
            </a:r>
            <a:r>
              <a:rPr lang="en-US" altLang="en-US" sz="2800" baseline="-25000" dirty="0" smtClean="0">
                <a:latin typeface="Tahoma" charset="0"/>
              </a:rPr>
              <a:t>C</a:t>
            </a:r>
            <a:r>
              <a:rPr lang="en-US" altLang="en-US" sz="2800" dirty="0" smtClean="0">
                <a:latin typeface="Tahoma" charset="0"/>
              </a:rPr>
              <a:t> at this temperature is 6.4 x 10</a:t>
            </a:r>
            <a:r>
              <a:rPr lang="en-US" altLang="en-US" sz="2800" baseline="30000" dirty="0" smtClean="0">
                <a:latin typeface="Tahoma" charset="0"/>
              </a:rPr>
              <a:t>-4</a:t>
            </a:r>
            <a:r>
              <a:rPr lang="en-US" altLang="en-US" sz="2800" dirty="0" smtClean="0">
                <a:latin typeface="Tahoma" charset="0"/>
              </a:rPr>
              <a:t>, determine the equilibrium concentration of CO</a:t>
            </a:r>
            <a:r>
              <a:rPr lang="en-US" altLang="en-US" sz="2800" baseline="-25000" dirty="0">
                <a:latin typeface="Tahoma" charset="0"/>
              </a:rPr>
              <a:t>2</a:t>
            </a:r>
            <a:r>
              <a:rPr lang="en-US" altLang="en-US" sz="2800" dirty="0" smtClean="0">
                <a:latin typeface="Tahoma" charset="0"/>
              </a:rPr>
              <a:t>.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altLang="en-US" sz="2800" dirty="0" smtClean="0">
                <a:latin typeface="Tahoma" charset="0"/>
              </a:rPr>
              <a:t>Go back to flow diagram – what is being asked for?, is an ICE table needed? Is it possible to solve this problem – if yes, what is the answer?</a:t>
            </a:r>
          </a:p>
        </p:txBody>
      </p:sp>
    </p:spTree>
    <p:extLst>
      <p:ext uri="{BB962C8B-B14F-4D97-AF65-F5344CB8AC3E}">
        <p14:creationId xmlns:p14="http://schemas.microsoft.com/office/powerpoint/2010/main" val="7749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Tahoma" panose="020B0604030504040204" pitchFamily="34" charset="0"/>
              </a:rPr>
              <a:t>Chem 1B – Equilibrium</a:t>
            </a:r>
            <a:br>
              <a:rPr lang="en-US" altLang="en-US" smtClean="0">
                <a:latin typeface="Tahoma" panose="020B0604030504040204" pitchFamily="34" charset="0"/>
              </a:rPr>
            </a:br>
            <a:r>
              <a:rPr lang="en-US" altLang="en-US" sz="2400" smtClean="0">
                <a:latin typeface="Tahoma" panose="020B0604030504040204" pitchFamily="34" charset="0"/>
              </a:rPr>
              <a:t>The Reaction Quotient and Reaction Direction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z="2400" smtClean="0">
                <a:latin typeface="Tahoma" panose="020B0604030504040204" pitchFamily="34" charset="0"/>
              </a:rPr>
              <a:t>For a given “system” (e.g. closed flask containing chemicals), the system can either be AT EQUILIBRIUM or under some other conditions (e.g. initial conditions)</a:t>
            </a:r>
          </a:p>
          <a:p>
            <a:pPr eaLnBrk="1" hangingPunct="1"/>
            <a:r>
              <a:rPr lang="en-US" altLang="en-US" sz="2400" smtClean="0">
                <a:latin typeface="Tahoma" panose="020B0604030504040204" pitchFamily="34" charset="0"/>
              </a:rPr>
              <a:t>The equilibrium equation and constant only applies to equilibrium conditions</a:t>
            </a:r>
          </a:p>
          <a:p>
            <a:pPr eaLnBrk="1" hangingPunct="1"/>
            <a:r>
              <a:rPr lang="en-US" altLang="en-US" sz="2400" smtClean="0">
                <a:latin typeface="Tahoma" panose="020B0604030504040204" pitchFamily="34" charset="0"/>
              </a:rPr>
              <a:t>A second quantity, the REACTION QUOTIENT = Q, can be calculated under any conditions (also Q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C</a:t>
            </a:r>
            <a:r>
              <a:rPr lang="en-US" altLang="en-US" sz="2400" smtClean="0">
                <a:latin typeface="Tahoma" panose="020B0604030504040204" pitchFamily="34" charset="0"/>
              </a:rPr>
              <a:t> and Q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P</a:t>
            </a:r>
            <a:r>
              <a:rPr lang="en-US" altLang="en-US" sz="2400" smtClean="0">
                <a:latin typeface="Tahoma" panose="020B0604030504040204" pitchFamily="34" charset="0"/>
              </a:rPr>
              <a:t>)</a:t>
            </a:r>
          </a:p>
          <a:p>
            <a:pPr eaLnBrk="1" hangingPunct="1"/>
            <a:r>
              <a:rPr lang="en-US" altLang="en-US" sz="2400" smtClean="0">
                <a:latin typeface="Tahoma" panose="020B0604030504040204" pitchFamily="34" charset="0"/>
              </a:rPr>
              <a:t>For generic reaction: aA + bB </a:t>
            </a:r>
            <a:r>
              <a:rPr lang="en-US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↔</a:t>
            </a:r>
            <a:r>
              <a:rPr lang="en-US" altLang="en-US" sz="2400" smtClean="0">
                <a:latin typeface="Tahoma" panose="020B0604030504040204" pitchFamily="34" charset="0"/>
              </a:rPr>
              <a:t> cC + dD</a:t>
            </a:r>
          </a:p>
          <a:p>
            <a:pPr eaLnBrk="1" hangingPunct="1"/>
            <a:r>
              <a:rPr lang="en-US" altLang="en-US" sz="2400" smtClean="0">
                <a:latin typeface="Tahoma" panose="020B0604030504040204" pitchFamily="34" charset="0"/>
              </a:rPr>
              <a:t>Q = equilibrium constant and for above reaction,</a:t>
            </a:r>
          </a:p>
          <a:p>
            <a:pPr eaLnBrk="1" hangingPunct="1">
              <a:buFontTx/>
              <a:buNone/>
            </a:pPr>
            <a:endParaRPr lang="en-US" altLang="en-US" sz="2800" smtClean="0">
              <a:latin typeface="Tahoma" panose="020B0604030504040204" pitchFamily="34" charset="0"/>
            </a:endParaRPr>
          </a:p>
          <a:p>
            <a:pPr eaLnBrk="1" hangingPunct="1"/>
            <a:endParaRPr lang="en-US" altLang="en-US" sz="2800" smtClean="0">
              <a:latin typeface="Tahoma" panose="020B0604030504040204" pitchFamily="34" charset="0"/>
            </a:endParaRPr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2298700" y="5410200"/>
          <a:ext cx="1801813" cy="99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4" imgW="850680" imgH="469800" progId="Equation.3">
                  <p:embed/>
                </p:oleObj>
              </mc:Choice>
              <mc:Fallback>
                <p:oleObj name="Equation" r:id="rId4" imgW="850680" imgH="469800" progId="Equation.3">
                  <p:embed/>
                  <p:pic>
                    <p:nvPicPr>
                      <p:cNvPr id="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8700" y="5410200"/>
                        <a:ext cx="1801813" cy="995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648200" y="5334000"/>
            <a:ext cx="36576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note: for this reaction, [C] = conc. C (</a:t>
            </a:r>
            <a:r>
              <a:rPr lang="en-US" altLang="en-US" b="1"/>
              <a:t>but not necessarily at equilibrium conditions</a:t>
            </a:r>
            <a:r>
              <a:rPr lang="en-US" altLang="en-US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45294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Tahoma" panose="020B0604030504040204" pitchFamily="34" charset="0"/>
              </a:rPr>
              <a:t>Chem 1B – Equilibrium</a:t>
            </a:r>
            <a:br>
              <a:rPr lang="en-US" altLang="en-US" smtClean="0">
                <a:latin typeface="Tahoma" panose="020B0604030504040204" pitchFamily="34" charset="0"/>
              </a:rPr>
            </a:br>
            <a:r>
              <a:rPr lang="en-US" altLang="en-US" sz="2400" smtClean="0">
                <a:latin typeface="Tahoma" panose="020B0604030504040204" pitchFamily="34" charset="0"/>
              </a:rPr>
              <a:t>The Reaction Quotient and Reaction Direction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When Q &gt; K, we are too heavy on products, so reaction would proceed toward reactants (loss of C and D and gain of A and B)</a:t>
            </a:r>
          </a:p>
          <a:p>
            <a:pPr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When Q &lt; K (e.g. initial conditions if A and B are mixed and [C] = [D] = 0 or Q = 0), reaction proceeds toward products</a:t>
            </a:r>
          </a:p>
          <a:p>
            <a:pPr eaLnBrk="1" hangingPunct="1"/>
            <a:r>
              <a:rPr lang="en-US" altLang="en-US" sz="2400" dirty="0" smtClean="0">
                <a:latin typeface="Tahoma" panose="020B0604030504040204" pitchFamily="34" charset="0"/>
              </a:rPr>
              <a:t>Q = K indicates we are at equilibrium</a:t>
            </a:r>
          </a:p>
          <a:p>
            <a:pPr eaLnBrk="1" hangingPunct="1">
              <a:buFontTx/>
              <a:buNone/>
            </a:pPr>
            <a:endParaRPr lang="en-US" altLang="en-US" sz="2800" dirty="0" smtClean="0">
              <a:latin typeface="Tahoma" panose="020B0604030504040204" pitchFamily="34" charset="0"/>
            </a:endParaRPr>
          </a:p>
          <a:p>
            <a:pPr eaLnBrk="1" hangingPunct="1"/>
            <a:endParaRPr lang="en-US" altLang="en-US" sz="2800" dirty="0" smtClean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303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Tahoma" panose="020B0604030504040204" pitchFamily="34" charset="0"/>
              </a:rPr>
              <a:t>Chem 1B - Equilibrium</a:t>
            </a:r>
            <a:br>
              <a:rPr lang="en-US" altLang="en-US" smtClean="0">
                <a:latin typeface="Tahoma" panose="020B0604030504040204" pitchFamily="34" charset="0"/>
              </a:rPr>
            </a:br>
            <a:r>
              <a:rPr lang="en-US" altLang="en-US" sz="2400" smtClean="0">
                <a:latin typeface="Tahoma" panose="020B0604030504040204" pitchFamily="34" charset="0"/>
              </a:rPr>
              <a:t> The Reaction Quotient and Reaction Direction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z="2400" smtClean="0">
                <a:latin typeface="Tahoma" panose="020B0604030504040204" pitchFamily="34" charset="0"/>
              </a:rPr>
              <a:t>Example: An air resource board employee is studying the effects of car exhaust pipe length on pollution concentrations</a:t>
            </a:r>
          </a:p>
          <a:p>
            <a:pPr eaLnBrk="1" hangingPunct="1"/>
            <a:r>
              <a:rPr lang="en-US" altLang="en-US" sz="2400" smtClean="0">
                <a:latin typeface="Tahoma" panose="020B0604030504040204" pitchFamily="34" charset="0"/>
              </a:rPr>
              <a:t>Air leaving the engine has both NO and NO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400" smtClean="0">
                <a:latin typeface="Tahoma" panose="020B0604030504040204" pitchFamily="34" charset="0"/>
              </a:rPr>
              <a:t> (NO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400" smtClean="0">
                <a:latin typeface="Tahoma" panose="020B0604030504040204" pitchFamily="34" charset="0"/>
              </a:rPr>
              <a:t> is a worse pollutant)</a:t>
            </a:r>
          </a:p>
          <a:p>
            <a:pPr eaLnBrk="1" hangingPunct="1"/>
            <a:r>
              <a:rPr lang="en-US" altLang="en-US" sz="2400" smtClean="0">
                <a:latin typeface="Tahoma" panose="020B0604030504040204" pitchFamily="34" charset="0"/>
              </a:rPr>
              <a:t>In the exhaust pipe, the reaction can continue toward equilibrium: 2NO (g) + O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400" smtClean="0">
                <a:latin typeface="Tahoma" panose="020B0604030504040204" pitchFamily="34" charset="0"/>
              </a:rPr>
              <a:t>(g) </a:t>
            </a:r>
            <a:r>
              <a:rPr lang="en-US" alt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↔</a:t>
            </a:r>
            <a:r>
              <a:rPr lang="en-US" altLang="en-US" sz="2400" smtClean="0">
                <a:latin typeface="Tahoma" panose="020B0604030504040204" pitchFamily="34" charset="0"/>
              </a:rPr>
              <a:t> 2NO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2</a:t>
            </a:r>
            <a:r>
              <a:rPr lang="en-US" altLang="en-US" sz="2400" smtClean="0">
                <a:latin typeface="Tahoma" panose="020B0604030504040204" pitchFamily="34" charset="0"/>
              </a:rPr>
              <a:t> (g) with K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P</a:t>
            </a:r>
            <a:r>
              <a:rPr lang="en-US" altLang="en-US" sz="2400" smtClean="0">
                <a:latin typeface="Tahoma" panose="020B0604030504040204" pitchFamily="34" charset="0"/>
              </a:rPr>
              <a:t> = 4.2 x 10</a:t>
            </a:r>
            <a:r>
              <a:rPr lang="en-US" altLang="en-US" sz="2400" baseline="30000" smtClean="0">
                <a:latin typeface="Tahoma" panose="020B0604030504040204" pitchFamily="34" charset="0"/>
              </a:rPr>
              <a:t>8</a:t>
            </a:r>
          </a:p>
          <a:p>
            <a:pPr eaLnBrk="1" hangingPunct="1"/>
            <a:r>
              <a:rPr lang="en-US" altLang="en-US" sz="2400" smtClean="0">
                <a:latin typeface="Tahoma" panose="020B0604030504040204" pitchFamily="34" charset="0"/>
              </a:rPr>
              <a:t>The gas partial pressures are measured just leaving the engine (start of exhaust pipe) and found to be: P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NO</a:t>
            </a:r>
            <a:r>
              <a:rPr lang="en-US" altLang="en-US" sz="2400" smtClean="0">
                <a:latin typeface="Tahoma" panose="020B0604030504040204" pitchFamily="34" charset="0"/>
              </a:rPr>
              <a:t> = 1.0 x 10</a:t>
            </a:r>
            <a:r>
              <a:rPr lang="en-US" altLang="en-US" sz="2400" baseline="30000" smtClean="0">
                <a:latin typeface="Tahoma" panose="020B0604030504040204" pitchFamily="34" charset="0"/>
              </a:rPr>
              <a:t>-4</a:t>
            </a:r>
            <a:r>
              <a:rPr lang="en-US" altLang="en-US" sz="2400" smtClean="0">
                <a:latin typeface="Tahoma" panose="020B0604030504040204" pitchFamily="34" charset="0"/>
              </a:rPr>
              <a:t> atm, P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O2</a:t>
            </a:r>
            <a:r>
              <a:rPr lang="en-US" altLang="en-US" sz="2400" smtClean="0">
                <a:latin typeface="Tahoma" panose="020B0604030504040204" pitchFamily="34" charset="0"/>
              </a:rPr>
              <a:t> = 0.030 atm, and P</a:t>
            </a:r>
            <a:r>
              <a:rPr lang="en-US" altLang="en-US" sz="2400" baseline="-25000" smtClean="0">
                <a:latin typeface="Tahoma" panose="020B0604030504040204" pitchFamily="34" charset="0"/>
              </a:rPr>
              <a:t>NO2</a:t>
            </a:r>
            <a:r>
              <a:rPr lang="en-US" altLang="en-US" sz="2400" smtClean="0">
                <a:latin typeface="Tahoma" panose="020B0604030504040204" pitchFamily="34" charset="0"/>
              </a:rPr>
              <a:t> = 2.2 x 10</a:t>
            </a:r>
            <a:r>
              <a:rPr lang="en-US" altLang="en-US" sz="2400" baseline="30000" smtClean="0">
                <a:latin typeface="Tahoma" panose="020B0604030504040204" pitchFamily="34" charset="0"/>
              </a:rPr>
              <a:t>-7</a:t>
            </a:r>
            <a:r>
              <a:rPr lang="en-US" altLang="en-US" sz="2400" smtClean="0">
                <a:latin typeface="Tahoma" panose="020B0604030504040204" pitchFamily="34" charset="0"/>
              </a:rPr>
              <a:t> atm.</a:t>
            </a:r>
          </a:p>
          <a:p>
            <a:pPr eaLnBrk="1" hangingPunct="1"/>
            <a:r>
              <a:rPr lang="en-US" altLang="en-US" sz="2400" smtClean="0">
                <a:latin typeface="Tahoma" panose="020B0604030504040204" pitchFamily="34" charset="0"/>
              </a:rPr>
              <a:t>In which direction will this reaction proceed?</a:t>
            </a:r>
          </a:p>
        </p:txBody>
      </p:sp>
    </p:spTree>
    <p:extLst>
      <p:ext uri="{BB962C8B-B14F-4D97-AF65-F5344CB8AC3E}">
        <p14:creationId xmlns:p14="http://schemas.microsoft.com/office/powerpoint/2010/main" val="1860287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3215</TotalTime>
  <Words>1063</Words>
  <Application>Microsoft Office PowerPoint</Application>
  <PresentationFormat>On-screen Show (4:3)</PresentationFormat>
  <Paragraphs>151</Paragraphs>
  <Slides>19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Symbol</vt:lpstr>
      <vt:lpstr>Tahoma</vt:lpstr>
      <vt:lpstr>Times New Roman</vt:lpstr>
      <vt:lpstr>Default Design</vt:lpstr>
      <vt:lpstr>Equation</vt:lpstr>
      <vt:lpstr>Chem. 1B – 9/6 Lecture</vt:lpstr>
      <vt:lpstr>Announcements </vt:lpstr>
      <vt:lpstr>Chem 1B - Equilibrium Equilibrium Problems – Starting from initial conditions</vt:lpstr>
      <vt:lpstr>Chem 1B - Equilibrium Equilibrium Problems – Starting from initial conditions</vt:lpstr>
      <vt:lpstr>Chem 1B - Equilibrium Equilibrium Problems – Overview</vt:lpstr>
      <vt:lpstr>Chem 1B - Equilibrium Equilibrium Problems – Example to Select Method</vt:lpstr>
      <vt:lpstr>Chem 1B – Equilibrium The Reaction Quotient and Reaction Direction</vt:lpstr>
      <vt:lpstr>Chem 1B – Equilibrium The Reaction Quotient and Reaction Direction</vt:lpstr>
      <vt:lpstr>Chem 1B - Equilibrium  The Reaction Quotient and Reaction Direction</vt:lpstr>
      <vt:lpstr>Chem 1B - Equilibrium  Equilibrium Problems – Large K Value Questions</vt:lpstr>
      <vt:lpstr>Chem 1B - Equilibrium  Le Châtelier’s Principle</vt:lpstr>
      <vt:lpstr>Chem 1B - Equilibrium   Le Châtelier’s Principle</vt:lpstr>
      <vt:lpstr>Chem 1B - Equilibrium   Le Châtelier’s Principle</vt:lpstr>
      <vt:lpstr>Chem 1B - Equilibrium   Le Châtelier’s Principle</vt:lpstr>
      <vt:lpstr>Chem 1B - Equilibrium  Le Châtelier’s Principle – Product/Reactant Stress</vt:lpstr>
      <vt:lpstr>Chem 1B - Equilibrium  Le Châtelier’s Principle – Volume Stress</vt:lpstr>
      <vt:lpstr>Chem 1B - Equilibrium  Le Châtelier’s Principle – Volume Stress</vt:lpstr>
      <vt:lpstr>Chem 1B - Equilibrium  Le Châtelier’s Principle – Temperature Stress</vt:lpstr>
      <vt:lpstr>Chem 1B - Equilibrium   Le Châtelier’s Principle</vt:lpstr>
    </vt:vector>
  </TitlesOfParts>
  <Company>CSUS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Chem. 31 – 9/15 Lecture</dc:title>
  <dc:creator>RDixon</dc:creator>
  <cp:lastModifiedBy>Dixon, Roy W</cp:lastModifiedBy>
  <cp:revision>275</cp:revision>
  <dcterms:created xsi:type="dcterms:W3CDTF">2005-09-14T19:27:31Z</dcterms:created>
  <dcterms:modified xsi:type="dcterms:W3CDTF">2016-09-08T00:37:18Z</dcterms:modified>
</cp:coreProperties>
</file>