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340" r:id="rId3"/>
    <p:sldId id="373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B823E3-B3DD-4A5A-9981-EC473BA74F3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4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E4B252-CB57-4F89-9664-4CFFF9DD4D3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5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7827FB-4AE3-487A-8F3C-5816B3247C4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4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</a:t>
            </a:r>
            <a:r>
              <a:rPr lang="en-US" altLang="en-US" b="1" dirty="0" smtClean="0">
                <a:latin typeface="Tahoma" panose="020B0604030504040204" pitchFamily="34" charset="0"/>
              </a:rPr>
              <a:t>9/13 </a:t>
            </a:r>
            <a:r>
              <a:rPr lang="en-US" altLang="en-US" b="1" dirty="0" smtClean="0">
                <a:latin typeface="Tahoma" panose="020B0604030504040204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Definitions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Examples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charset="0"/>
              </a:rPr>
              <a:t>In the following examples, indicate Arrhenius and </a:t>
            </a:r>
            <a:r>
              <a:rPr lang="en-US" altLang="en-US" sz="2400" dirty="0" err="1" smtClean="0">
                <a:latin typeface="Tahoma" charset="0"/>
              </a:rPr>
              <a:t>Br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ø</a:t>
            </a:r>
            <a:r>
              <a:rPr lang="en-US" altLang="en-US" sz="2400" dirty="0" err="1" smtClean="0">
                <a:latin typeface="Tahoma" charset="0"/>
              </a:rPr>
              <a:t>nsted</a:t>
            </a:r>
            <a:r>
              <a:rPr lang="en-US" altLang="en-US" sz="2400" dirty="0" smtClean="0">
                <a:latin typeface="Tahoma" charset="0"/>
              </a:rPr>
              <a:t>-Lowry acids and bases: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altLang="en-US" sz="2400" dirty="0" smtClean="0">
                <a:latin typeface="Tahoma" charset="0"/>
              </a:rPr>
              <a:t>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O(l)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OH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NH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+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  <a:endParaRPr lang="en-US" altLang="en-US" sz="2400" dirty="0">
              <a:latin typeface="Tahoma" charset="0"/>
            </a:endParaRP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altLang="en-US" sz="2400" dirty="0" smtClean="0">
                <a:latin typeface="Tahoma" charset="0"/>
              </a:rPr>
              <a:t>HNO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O(l)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NO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baseline="30000" dirty="0" smtClean="0">
                <a:latin typeface="Tahoma" charset="0"/>
              </a:rPr>
              <a:t>-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altLang="en-US" sz="2400" dirty="0" err="1" smtClean="0">
                <a:latin typeface="Tahoma" charset="0"/>
              </a:rPr>
              <a:t>HCl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400" dirty="0" smtClean="0">
                <a:latin typeface="Tahoma" charset="0"/>
              </a:rPr>
              <a:t> 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Cl</a:t>
            </a:r>
            <a:r>
              <a:rPr lang="en-US" altLang="en-US" sz="2400" baseline="30000" dirty="0" smtClean="0">
                <a:latin typeface="Tahoma" charset="0"/>
              </a:rPr>
              <a:t>-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altLang="en-US" sz="2400" dirty="0" smtClean="0">
                <a:latin typeface="Tahoma" charset="0"/>
              </a:rPr>
              <a:t>NH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altLang="en-US" sz="2400" dirty="0" smtClean="0">
                <a:latin typeface="Tahoma" charset="0"/>
              </a:rPr>
              <a:t>Al(H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O)</a:t>
            </a:r>
            <a:r>
              <a:rPr lang="en-US" altLang="en-US" sz="2400" baseline="-25000" dirty="0" smtClean="0">
                <a:latin typeface="Tahoma" charset="0"/>
              </a:rPr>
              <a:t>6</a:t>
            </a:r>
            <a:r>
              <a:rPr lang="en-US" altLang="en-US" sz="2400" baseline="30000" dirty="0" smtClean="0">
                <a:latin typeface="Tahoma" charset="0"/>
              </a:rPr>
              <a:t>3+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Al(H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O)</a:t>
            </a:r>
            <a:r>
              <a:rPr lang="en-US" altLang="en-US" sz="2400" baseline="-25000" dirty="0" smtClean="0">
                <a:latin typeface="Tahoma" charset="0"/>
              </a:rPr>
              <a:t>5</a:t>
            </a:r>
            <a:r>
              <a:rPr lang="en-US" altLang="en-US" sz="2400" dirty="0" smtClean="0">
                <a:latin typeface="Tahoma" charset="0"/>
              </a:rPr>
              <a:t>OH</a:t>
            </a:r>
            <a:r>
              <a:rPr lang="en-US" altLang="en-US" sz="2400" baseline="30000" dirty="0" smtClean="0">
                <a:latin typeface="Tahoma" charset="0"/>
              </a:rPr>
              <a:t>2+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altLang="en-US" sz="2400" dirty="0" smtClean="0">
                <a:latin typeface="Tahoma" charset="0"/>
              </a:rPr>
              <a:t>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SO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sol’n</a:t>
            </a:r>
            <a:r>
              <a:rPr lang="en-US" altLang="en-US" sz="2400" dirty="0" smtClean="0">
                <a:latin typeface="Tahoma" charset="0"/>
              </a:rPr>
              <a:t>) + HC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2 </a:t>
            </a:r>
            <a:r>
              <a:rPr lang="en-US" altLang="en-US" sz="2400" dirty="0" smtClean="0">
                <a:latin typeface="Tahoma" charset="0"/>
              </a:rPr>
              <a:t>(l)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HSO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sol’n</a:t>
            </a:r>
            <a:r>
              <a:rPr lang="en-US" altLang="en-US" sz="2400" dirty="0" smtClean="0">
                <a:latin typeface="Tahoma" charset="0"/>
              </a:rPr>
              <a:t>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C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baseline="-25000" dirty="0" smtClean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sol’n</a:t>
            </a:r>
            <a:r>
              <a:rPr lang="en-US" altLang="en-US" sz="2400" dirty="0" smtClean="0">
                <a:latin typeface="Tahom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153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Definitions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err="1" smtClean="0">
                <a:latin typeface="Tahoma" charset="0"/>
              </a:rPr>
              <a:t>Br</a:t>
            </a:r>
            <a:r>
              <a:rPr lang="en-US" altLang="en-US" sz="2800" dirty="0" err="1" smtClean="0">
                <a:latin typeface="Tahoma" charset="0"/>
                <a:cs typeface="Tahoma" charset="0"/>
              </a:rPr>
              <a:t>ø</a:t>
            </a:r>
            <a:r>
              <a:rPr lang="en-US" altLang="en-US" sz="2800" dirty="0" err="1" smtClean="0">
                <a:latin typeface="Tahoma" charset="0"/>
              </a:rPr>
              <a:t>nsted</a:t>
            </a:r>
            <a:r>
              <a:rPr lang="en-US" altLang="en-US" sz="2800" dirty="0" smtClean="0">
                <a:latin typeface="Tahoma" charset="0"/>
              </a:rPr>
              <a:t>-Lowry – Conjugate acids and bases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charset="0"/>
              </a:rPr>
              <a:t>When a </a:t>
            </a:r>
            <a:r>
              <a:rPr lang="en-US" altLang="en-US" sz="2400" dirty="0" err="1" smtClean="0">
                <a:latin typeface="Tahoma" charset="0"/>
              </a:rPr>
              <a:t>Br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ø</a:t>
            </a:r>
            <a:r>
              <a:rPr lang="en-US" altLang="en-US" sz="2400" dirty="0" err="1" smtClean="0">
                <a:latin typeface="Tahoma" charset="0"/>
              </a:rPr>
              <a:t>nsted</a:t>
            </a:r>
            <a:r>
              <a:rPr lang="en-US" altLang="en-US" sz="2400" dirty="0" smtClean="0">
                <a:latin typeface="Tahoma" charset="0"/>
              </a:rPr>
              <a:t>-Lowry acid loses its 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, the remainder is called a conjugate base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charset="0"/>
              </a:rPr>
              <a:t>When a </a:t>
            </a:r>
            <a:r>
              <a:rPr lang="en-US" altLang="en-US" sz="2400" dirty="0" err="1" smtClean="0">
                <a:latin typeface="Tahoma" charset="0"/>
              </a:rPr>
              <a:t>Br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ø</a:t>
            </a:r>
            <a:r>
              <a:rPr lang="en-US" altLang="en-US" sz="2400" dirty="0" err="1" smtClean="0">
                <a:latin typeface="Tahoma" charset="0"/>
              </a:rPr>
              <a:t>nsted</a:t>
            </a:r>
            <a:r>
              <a:rPr lang="en-US" altLang="en-US" sz="2400" dirty="0" smtClean="0">
                <a:latin typeface="Tahoma" charset="0"/>
              </a:rPr>
              <a:t>-Lowry base extracts a 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, the remainder is called a conjugate acid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Examples</a:t>
            </a:r>
          </a:p>
          <a:p>
            <a:pPr marL="933450" lvl="2" indent="-533400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Tahoma" charset="0"/>
              </a:rPr>
              <a:t>HNO</a:t>
            </a:r>
            <a:r>
              <a:rPr lang="en-US" altLang="en-US" baseline="-25000" dirty="0" smtClean="0">
                <a:latin typeface="Tahoma" charset="0"/>
              </a:rPr>
              <a:t>2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 + H</a:t>
            </a:r>
            <a:r>
              <a:rPr lang="en-US" altLang="en-US" baseline="-25000" dirty="0" smtClean="0">
                <a:latin typeface="Tahoma" charset="0"/>
              </a:rPr>
              <a:t>2</a:t>
            </a:r>
            <a:r>
              <a:rPr lang="en-US" altLang="en-US" dirty="0" smtClean="0">
                <a:latin typeface="Tahoma" charset="0"/>
              </a:rPr>
              <a:t>O(l)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dirty="0" smtClean="0">
                <a:latin typeface="Tahoma" charset="0"/>
              </a:rPr>
              <a:t> H</a:t>
            </a:r>
            <a:r>
              <a:rPr lang="en-US" altLang="en-US" baseline="-25000" dirty="0" smtClean="0">
                <a:latin typeface="Tahoma" charset="0"/>
              </a:rPr>
              <a:t>3</a:t>
            </a:r>
            <a:r>
              <a:rPr lang="en-US" altLang="en-US" dirty="0" smtClean="0">
                <a:latin typeface="Tahoma" charset="0"/>
              </a:rPr>
              <a:t>O</a:t>
            </a:r>
            <a:r>
              <a:rPr lang="en-US" altLang="en-US" baseline="30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 + NO</a:t>
            </a:r>
            <a:r>
              <a:rPr lang="en-US" altLang="en-US" baseline="-25000" dirty="0" smtClean="0">
                <a:latin typeface="Tahoma" charset="0"/>
              </a:rPr>
              <a:t>2</a:t>
            </a:r>
            <a:r>
              <a:rPr lang="en-US" altLang="en-US" baseline="30000" dirty="0" smtClean="0">
                <a:latin typeface="Tahoma" charset="0"/>
              </a:rPr>
              <a:t>- 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</a:t>
            </a:r>
            <a:endParaRPr lang="en-US" altLang="en-US" sz="2800" dirty="0">
              <a:latin typeface="Tahoma" charset="0"/>
            </a:endParaRPr>
          </a:p>
          <a:p>
            <a:pPr marL="933450" lvl="2" indent="-533400" eaLnBrk="1" hangingPunct="1">
              <a:lnSpc>
                <a:spcPct val="90000"/>
              </a:lnSpc>
              <a:defRPr/>
            </a:pPr>
            <a:endParaRPr lang="en-US" altLang="en-US" dirty="0" smtClean="0">
              <a:latin typeface="Tahoma" charset="0"/>
            </a:endParaRPr>
          </a:p>
          <a:p>
            <a:pPr marL="933450" lvl="2" indent="-533400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Tahoma" charset="0"/>
              </a:rPr>
              <a:t>NH</a:t>
            </a:r>
            <a:r>
              <a:rPr lang="en-US" altLang="en-US" baseline="-25000" dirty="0">
                <a:latin typeface="Tahoma" charset="0"/>
              </a:rPr>
              <a:t>3</a:t>
            </a:r>
            <a:r>
              <a:rPr lang="en-US" altLang="en-US" dirty="0">
                <a:latin typeface="Tahoma" charset="0"/>
              </a:rPr>
              <a:t>(</a:t>
            </a:r>
            <a:r>
              <a:rPr lang="en-US" altLang="en-US" dirty="0" err="1">
                <a:latin typeface="Tahoma" charset="0"/>
              </a:rPr>
              <a:t>aq</a:t>
            </a:r>
            <a:r>
              <a:rPr lang="en-US" altLang="en-US" dirty="0">
                <a:latin typeface="Tahoma" charset="0"/>
              </a:rPr>
              <a:t>) + H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latin typeface="Tahoma" charset="0"/>
              </a:rPr>
              <a:t>O(l)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dirty="0">
                <a:latin typeface="Tahoma" charset="0"/>
              </a:rPr>
              <a:t> OH</a:t>
            </a:r>
            <a:r>
              <a:rPr lang="en-US" altLang="en-US" baseline="30000" dirty="0">
                <a:latin typeface="Tahoma" charset="0"/>
              </a:rPr>
              <a:t>-</a:t>
            </a:r>
            <a:r>
              <a:rPr lang="en-US" altLang="en-US" dirty="0">
                <a:latin typeface="Tahoma" charset="0"/>
              </a:rPr>
              <a:t>(</a:t>
            </a:r>
            <a:r>
              <a:rPr lang="en-US" altLang="en-US" dirty="0" err="1">
                <a:latin typeface="Tahoma" charset="0"/>
              </a:rPr>
              <a:t>aq</a:t>
            </a:r>
            <a:r>
              <a:rPr lang="en-US" altLang="en-US" dirty="0">
                <a:latin typeface="Tahoma" charset="0"/>
              </a:rPr>
              <a:t>) + NH</a:t>
            </a:r>
            <a:r>
              <a:rPr lang="en-US" altLang="en-US" baseline="-25000" dirty="0">
                <a:latin typeface="Tahoma" charset="0"/>
              </a:rPr>
              <a:t>4</a:t>
            </a:r>
            <a:r>
              <a:rPr lang="en-US" altLang="en-US" baseline="30000" dirty="0">
                <a:latin typeface="Tahoma" charset="0"/>
              </a:rPr>
              <a:t>+ </a:t>
            </a:r>
            <a:r>
              <a:rPr lang="en-US" altLang="en-US" dirty="0">
                <a:latin typeface="Tahoma" charset="0"/>
              </a:rPr>
              <a:t>(</a:t>
            </a:r>
            <a:r>
              <a:rPr lang="en-US" altLang="en-US" dirty="0" err="1">
                <a:latin typeface="Tahoma" charset="0"/>
              </a:rPr>
              <a:t>aq</a:t>
            </a:r>
            <a:r>
              <a:rPr lang="en-US" altLang="en-US" dirty="0">
                <a:latin typeface="Tahoma" charset="0"/>
              </a:rPr>
              <a:t>)</a:t>
            </a:r>
          </a:p>
          <a:p>
            <a:pPr marL="400050" lvl="2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 smtClean="0">
              <a:latin typeface="Tahoma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43800" y="4495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Conjugate base</a:t>
            </a:r>
          </a:p>
        </p:txBody>
      </p:sp>
      <p:sp>
        <p:nvSpPr>
          <p:cNvPr id="3" name="Oval 2"/>
          <p:cNvSpPr/>
          <p:nvPr/>
        </p:nvSpPr>
        <p:spPr>
          <a:xfrm>
            <a:off x="6019800" y="3810000"/>
            <a:ext cx="1447800" cy="781050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4648200"/>
            <a:ext cx="1447800" cy="779463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80238" y="5294313"/>
            <a:ext cx="144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Conjugate acid</a:t>
            </a:r>
          </a:p>
        </p:txBody>
      </p:sp>
    </p:spTree>
    <p:extLst>
      <p:ext uri="{BB962C8B-B14F-4D97-AF65-F5344CB8AC3E}">
        <p14:creationId xmlns:p14="http://schemas.microsoft.com/office/powerpoint/2010/main" val="15221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2" grpId="0"/>
      <p:bldP spid="3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Definitions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Lewis Acids and Bases (15.10)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charset="0"/>
              </a:rPr>
              <a:t>A Lewis Acid is an electron pair </a:t>
            </a:r>
            <a:r>
              <a:rPr lang="en-US" altLang="en-US" sz="2400" dirty="0" smtClean="0">
                <a:latin typeface="Tahoma" charset="0"/>
              </a:rPr>
              <a:t>acceptor</a:t>
            </a:r>
            <a:endParaRPr lang="en-US" altLang="en-US" sz="2400" dirty="0" smtClean="0">
              <a:latin typeface="Tahoma" charset="0"/>
            </a:endParaRP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charset="0"/>
              </a:rPr>
              <a:t>A Lewis Base is an electron pair </a:t>
            </a:r>
            <a:r>
              <a:rPr lang="en-US" altLang="en-US" sz="2400" dirty="0" smtClean="0">
                <a:latin typeface="Tahoma" charset="0"/>
              </a:rPr>
              <a:t>donor</a:t>
            </a:r>
            <a:endParaRPr lang="en-US" altLang="en-US" sz="2400" dirty="0" smtClean="0">
              <a:latin typeface="Tahoma" charset="0"/>
            </a:endParaRP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err="1" smtClean="0">
                <a:latin typeface="Tahoma" charset="0"/>
              </a:rPr>
              <a:t>Br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ø</a:t>
            </a:r>
            <a:r>
              <a:rPr lang="en-US" altLang="en-US" sz="2400" dirty="0" err="1" smtClean="0">
                <a:latin typeface="Tahoma" charset="0"/>
              </a:rPr>
              <a:t>nsted</a:t>
            </a:r>
            <a:r>
              <a:rPr lang="en-US" altLang="en-US" sz="2400" dirty="0" smtClean="0">
                <a:latin typeface="Tahoma" charset="0"/>
              </a:rPr>
              <a:t>-Lowry acids are also Lewis acids (but not always visa versa)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charset="0"/>
              </a:rPr>
              <a:t>Examples: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:NH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O(l)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OH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NH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+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Electron pair on N makes 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 a base</a:t>
            </a:r>
            <a:endParaRPr lang="en-US" altLang="en-US" sz="2400" dirty="0">
              <a:latin typeface="Tahoma" charset="0"/>
            </a:endParaRP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Ag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+ 2NH</a:t>
            </a:r>
            <a:r>
              <a:rPr lang="en-US" altLang="en-US" sz="2400" baseline="-25000" dirty="0" smtClean="0">
                <a:latin typeface="Tahoma" charset="0"/>
              </a:rPr>
              <a:t>3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Ag(NH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)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(formation of metal-ligand complex)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Top example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O(l) is both a </a:t>
            </a:r>
            <a:r>
              <a:rPr lang="en-US" altLang="en-US" sz="2400" dirty="0" err="1" smtClean="0">
                <a:latin typeface="Tahoma" charset="0"/>
              </a:rPr>
              <a:t>Br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ø</a:t>
            </a:r>
            <a:r>
              <a:rPr lang="en-US" altLang="en-US" sz="2400" dirty="0" err="1" smtClean="0">
                <a:latin typeface="Tahoma" charset="0"/>
              </a:rPr>
              <a:t>nsted</a:t>
            </a:r>
            <a:r>
              <a:rPr lang="en-US" altLang="en-US" sz="2400" dirty="0" smtClean="0">
                <a:latin typeface="Tahoma" charset="0"/>
              </a:rPr>
              <a:t>-Lowry and also a Lewis acid, while Ag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in bottom is only a Lewis acid</a:t>
            </a:r>
          </a:p>
        </p:txBody>
      </p:sp>
    </p:spTree>
    <p:extLst>
      <p:ext uri="{BB962C8B-B14F-4D97-AF65-F5344CB8AC3E}">
        <p14:creationId xmlns:p14="http://schemas.microsoft.com/office/powerpoint/2010/main" val="408388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Strength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In water, extent of formation of 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 gives strength of acid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Generic Acid: HA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	HA(aq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) ↔ H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 + A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The more strongly the above reaction favors the products, the stronger the acid</a:t>
            </a:r>
            <a:endParaRPr lang="en-US" altLang="en-US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This is given by the equilibrium constant –called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 in this example where: 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0" lvl="1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	K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 = [H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(aq)][A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(aq)]/[</a:t>
            </a:r>
            <a:r>
              <a:rPr lang="en-US" altLang="en-US" smtClean="0">
                <a:latin typeface="Tahoma" panose="020B0604030504040204" pitchFamily="34" charset="0"/>
              </a:rPr>
              <a:t>HA(aq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19071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Strength – Strong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These are characterized by a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&gt;&gt;1 in which the products dominate to an extent that no reactant is expected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Also said to fully dissociate</a:t>
            </a:r>
          </a:p>
          <a:p>
            <a:pPr marL="5334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Tahoma" panose="020B0604030504040204" pitchFamily="34" charset="0"/>
              </a:rPr>
              <a:t>Example: HCl   HCl(aq)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en-US" smtClean="0">
                <a:latin typeface="Tahoma" panose="020B0604030504040204" pitchFamily="34" charset="0"/>
              </a:rPr>
              <a:t> H</a:t>
            </a:r>
            <a:r>
              <a:rPr lang="en-US" altLang="en-US" baseline="30000" smtClean="0">
                <a:latin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</a:rPr>
              <a:t>(aq) + Cl</a:t>
            </a:r>
            <a:r>
              <a:rPr lang="en-US" altLang="en-US" baseline="30000" smtClean="0">
                <a:latin typeface="Tahoma" panose="020B0604030504040204" pitchFamily="34" charset="0"/>
              </a:rPr>
              <a:t>- </a:t>
            </a:r>
            <a:r>
              <a:rPr lang="en-US" altLang="en-US" smtClean="0">
                <a:latin typeface="Tahoma" panose="020B0604030504040204" pitchFamily="34" charset="0"/>
              </a:rPr>
              <a:t>(aq)</a:t>
            </a:r>
          </a:p>
          <a:p>
            <a:pPr marL="5334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Tahoma" panose="020B0604030504040204" pitchFamily="34" charset="0"/>
              </a:rPr>
              <a:t>No HCl(aq) expected</a:t>
            </a:r>
          </a:p>
          <a:p>
            <a:pPr marL="5334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Tahoma" panose="020B0604030504040204" pitchFamily="34" charset="0"/>
              </a:rPr>
              <a:t>Other strong acids:</a:t>
            </a:r>
          </a:p>
          <a:p>
            <a:pPr marL="933450" lvl="2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HBr, HI</a:t>
            </a:r>
          </a:p>
          <a:p>
            <a:pPr marL="933450" lvl="2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HNO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altLang="en-US" smtClean="0">
              <a:latin typeface="Tahoma" panose="020B0604030504040204" pitchFamily="34" charset="0"/>
            </a:endParaRPr>
          </a:p>
          <a:p>
            <a:pPr marL="933450" lvl="2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HClO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altLang="en-US" smtClean="0">
              <a:latin typeface="Tahoma" panose="020B0604030504040204" pitchFamily="34" charset="0"/>
            </a:endParaRPr>
          </a:p>
          <a:p>
            <a:pPr marL="933450" lvl="2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SO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en-US" smtClean="0">
                <a:latin typeface="Tahoma" panose="020B0604030504040204" pitchFamily="34" charset="0"/>
              </a:rPr>
              <a:t> (only first loss of H</a:t>
            </a:r>
            <a:r>
              <a:rPr lang="en-US" altLang="en-US" baseline="30000" smtClean="0">
                <a:latin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970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Strength – Weak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Partially dissociate in water (so for HA, it will exist to some extent as both HA(aq) and A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(aq)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These are characterized by 0.01 &gt;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&gt;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-12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Examples: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HC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H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n-US" smtClean="0">
                <a:latin typeface="Tahoma" panose="020B0604030504040204" pitchFamily="34" charset="0"/>
              </a:rPr>
              <a:t>O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 – acetic acid (in vinegar)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HCHO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 – formic acid (used by some ants)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HClO – hypochlorous acid (bleach)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Stronger weak acids have larger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values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Which is stronger: HCN (K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= 4.9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-10</a:t>
            </a:r>
            <a:r>
              <a:rPr lang="en-US" altLang="en-US" sz="2800" smtClean="0">
                <a:latin typeface="Tahoma" panose="020B0604030504040204" pitchFamily="34" charset="0"/>
              </a:rPr>
              <a:t>) or HC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(K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= 1.8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-5</a:t>
            </a:r>
            <a:r>
              <a:rPr lang="en-US" altLang="en-US" sz="2800" smtClean="0">
                <a:latin typeface="Tahoma" panose="020B0604030504040204" pitchFamily="34" charset="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70028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Autoprotolysis of Water and pH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Water, and some other “protic” solvents, reacts with itself as both an acid and a base</a:t>
            </a:r>
          </a:p>
          <a:p>
            <a:pPr marL="5334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latin typeface="Tahoma" panose="020B0604030504040204" pitchFamily="34" charset="0"/>
              </a:rPr>
              <a:t>2H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O(l) 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↔ </a:t>
            </a:r>
            <a:r>
              <a:rPr lang="en-US" altLang="en-US" smtClean="0">
                <a:latin typeface="Tahoma" panose="020B0604030504040204" pitchFamily="34" charset="0"/>
              </a:rPr>
              <a:t>H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n-US" smtClean="0">
                <a:latin typeface="Tahoma" panose="020B0604030504040204" pitchFamily="34" charset="0"/>
              </a:rPr>
              <a:t>O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 + OH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</a:t>
            </a:r>
          </a:p>
          <a:p>
            <a:pPr marL="5334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	or </a:t>
            </a:r>
            <a:r>
              <a:rPr lang="en-US" altLang="en-US" smtClean="0">
                <a:latin typeface="Tahoma" panose="020B0604030504040204" pitchFamily="34" charset="0"/>
              </a:rPr>
              <a:t>H</a:t>
            </a:r>
            <a:r>
              <a:rPr lang="en-US" altLang="en-US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O(l) 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↔ </a:t>
            </a:r>
            <a:r>
              <a:rPr lang="en-US" altLang="en-US" smtClean="0">
                <a:latin typeface="Tahoma" panose="020B0604030504040204" pitchFamily="34" charset="0"/>
              </a:rPr>
              <a:t>H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(aq) + OH</a:t>
            </a:r>
            <a:r>
              <a:rPr lang="en-US" altLang="en-US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 </a:t>
            </a:r>
            <a:endParaRPr lang="en-US" altLang="en-US" smtClean="0">
              <a:latin typeface="Tahoma" panose="020B0604030504040204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K =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altLang="en-US" sz="2800" smtClean="0">
                <a:latin typeface="Tahoma" panose="020B0604030504040204" pitchFamily="34" charset="0"/>
              </a:rPr>
              <a:t> =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 = 1.0 x 10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en-US" altLang="en-US" sz="2800" smtClean="0">
                <a:latin typeface="Tahoma" panose="020B0604030504040204" pitchFamily="34" charset="0"/>
              </a:rPr>
              <a:t> (at 25ºC)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For pure water (using an ICE approach), we can show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= 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 (= x)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And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altLang="en-US" sz="2800" smtClean="0">
                <a:latin typeface="Tahoma" panose="020B0604030504040204" pitchFamily="34" charset="0"/>
              </a:rPr>
              <a:t> =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 =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or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= (K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altLang="en-US" sz="2800" smtClean="0">
                <a:latin typeface="Tahoma" panose="020B0604030504040204" pitchFamily="34" charset="0"/>
              </a:rPr>
              <a:t>)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0.5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Or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= 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 = 1.0 x 10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en-US" altLang="en-US" sz="2800" smtClean="0">
                <a:latin typeface="Tahoma" panose="020B0604030504040204" pitchFamily="34" charset="0"/>
              </a:rPr>
              <a:t> M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An acidic solution is where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&gt; 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 or 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&gt; 1.0 x 10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en-US" altLang="en-US" sz="2800" smtClean="0">
                <a:latin typeface="Tahoma" panose="020B0604030504040204" pitchFamily="34" charset="0"/>
              </a:rPr>
              <a:t> M</a:t>
            </a:r>
          </a:p>
        </p:txBody>
      </p:sp>
    </p:spTree>
    <p:extLst>
      <p:ext uri="{BB962C8B-B14F-4D97-AF65-F5344CB8AC3E}">
        <p14:creationId xmlns:p14="http://schemas.microsoft.com/office/powerpoint/2010/main" val="205362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Autoprotolysis of Water and pH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The pH scale is based on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but on a log scale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pH = -log[H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(note: inverse relationship between acid conc. and pH)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Very acidic solution (1 M HCl) pH = 0.0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Neutral solution [H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] = [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 = 10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en-US" altLang="en-US" sz="2800" smtClean="0">
                <a:latin typeface="Tahoma" panose="020B0604030504040204" pitchFamily="34" charset="0"/>
              </a:rPr>
              <a:t> M: pH = 7.0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Very basic solution (1 M KOH) pH = 14.0</a:t>
            </a:r>
          </a:p>
        </p:txBody>
      </p:sp>
    </p:spTree>
    <p:extLst>
      <p:ext uri="{BB962C8B-B14F-4D97-AF65-F5344CB8AC3E}">
        <p14:creationId xmlns:p14="http://schemas.microsoft.com/office/powerpoint/2010/main" val="367101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Strength and pH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 Few Questions: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smtClean="0">
                <a:latin typeface="Tahoma" panose="020B0604030504040204" pitchFamily="34" charset="0"/>
              </a:rPr>
              <a:t>An unknown acid is dissolved in water so that [HA]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o</a:t>
            </a:r>
            <a:r>
              <a:rPr lang="en-US" altLang="en-US" sz="2400" smtClean="0">
                <a:latin typeface="Tahoma" panose="020B0604030504040204" pitchFamily="34" charset="0"/>
              </a:rPr>
              <a:t> = 0.010 M.  The pH is measured and found to be 3.90.  Is this a strong or a weak acid?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smtClean="0">
                <a:latin typeface="Tahoma" panose="020B0604030504040204" pitchFamily="34" charset="0"/>
              </a:rPr>
              <a:t>ClO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400" smtClean="0">
                <a:latin typeface="Tahoma" panose="020B0604030504040204" pitchFamily="34" charset="0"/>
              </a:rPr>
              <a:t> is known as the:    _________  __________(acid or base) of HClO?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smtClean="0">
                <a:latin typeface="Tahoma" panose="020B0604030504040204" pitchFamily="34" charset="0"/>
              </a:rPr>
              <a:t>At around 45ºC,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w</a:t>
            </a:r>
            <a:r>
              <a:rPr lang="en-US" altLang="en-US" sz="2400" smtClean="0">
                <a:latin typeface="Tahoma" panose="020B0604030504040204" pitchFamily="34" charset="0"/>
              </a:rPr>
              <a:t> = 4.0 x 10</a:t>
            </a:r>
            <a:r>
              <a:rPr lang="en-US" altLang="en-US" sz="24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en-US" altLang="en-US" sz="2400" smtClean="0">
                <a:latin typeface="Tahoma" panose="020B0604030504040204" pitchFamily="34" charset="0"/>
              </a:rPr>
              <a:t>.  What is neutral pH at this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w</a:t>
            </a:r>
            <a:r>
              <a:rPr lang="en-US" altLang="en-US" sz="2400" smtClean="0">
                <a:latin typeface="Tahoma" panose="020B0604030504040204" pitchFamily="34" charset="0"/>
              </a:rPr>
              <a:t> value?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smtClean="0">
                <a:latin typeface="Tahoma" panose="020B0604030504040204" pitchFamily="34" charset="0"/>
              </a:rPr>
              <a:t>At a pH of a solution at equilibrium is 12.11 (and at 25ºC where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w</a:t>
            </a:r>
            <a:r>
              <a:rPr lang="en-US" altLang="en-US" sz="2400" smtClean="0">
                <a:latin typeface="Tahoma" panose="020B0604030504040204" pitchFamily="34" charset="0"/>
              </a:rPr>
              <a:t> = 1.0 x 10</a:t>
            </a:r>
            <a:r>
              <a:rPr lang="en-US" altLang="en-US" sz="24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en-US" altLang="en-US" sz="2400" smtClean="0">
                <a:latin typeface="Tahoma" panose="020B0604030504040204" pitchFamily="34" charset="0"/>
              </a:rPr>
              <a:t>), what is [OH</a:t>
            </a:r>
            <a:r>
              <a:rPr lang="en-US" altLang="en-US" sz="24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400" smtClean="0">
                <a:latin typeface="Tahoma" panose="020B0604030504040204" pitchFamily="34" charset="0"/>
              </a:rPr>
              <a:t>]?</a:t>
            </a:r>
          </a:p>
        </p:txBody>
      </p:sp>
    </p:spTree>
    <p:extLst>
      <p:ext uri="{BB962C8B-B14F-4D97-AF65-F5344CB8AC3E}">
        <p14:creationId xmlns:p14="http://schemas.microsoft.com/office/powerpoint/2010/main" val="18202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Problems Involving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Strong Acids (large </a:t>
            </a:r>
            <a:r>
              <a:rPr lang="en-US" altLang="en-US" sz="2800" dirty="0" err="1" smtClean="0">
                <a:latin typeface="Tahoma" charset="0"/>
              </a:rPr>
              <a:t>K</a:t>
            </a:r>
            <a:r>
              <a:rPr lang="en-US" altLang="en-US" sz="2800" baseline="-25000" dirty="0" err="1" smtClean="0">
                <a:latin typeface="Tahoma" charset="0"/>
              </a:rPr>
              <a:t>a</a:t>
            </a:r>
            <a:r>
              <a:rPr lang="en-US" altLang="en-US" sz="2800" dirty="0" smtClean="0">
                <a:latin typeface="Tahoma" charset="0"/>
              </a:rPr>
              <a:t> values)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Example: Determine the pH of a 0.014 M </a:t>
            </a:r>
            <a:r>
              <a:rPr lang="en-US" altLang="en-US" sz="2800" dirty="0" err="1" smtClean="0">
                <a:latin typeface="Tahoma" charset="0"/>
              </a:rPr>
              <a:t>HCl</a:t>
            </a:r>
            <a:r>
              <a:rPr lang="en-US" altLang="en-US" sz="2800" dirty="0" smtClean="0">
                <a:latin typeface="Tahoma" charset="0"/>
              </a:rPr>
              <a:t> solution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We could set up an ICE table, but with strong acids, we assume 100% dissociation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 smtClean="0">
                <a:latin typeface="Tahoma" charset="0"/>
              </a:rPr>
              <a:t>	</a:t>
            </a:r>
            <a:r>
              <a:rPr lang="en-US" altLang="en-US" dirty="0" err="1" smtClean="0">
                <a:latin typeface="Tahoma" charset="0"/>
              </a:rPr>
              <a:t>HCl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 smtClean="0">
                <a:latin typeface="Tahoma" charset="0"/>
              </a:rPr>
              <a:t> H</a:t>
            </a:r>
            <a:r>
              <a:rPr lang="en-US" altLang="en-US" baseline="30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 + Cl</a:t>
            </a:r>
            <a:r>
              <a:rPr lang="en-US" altLang="en-US" baseline="30000" dirty="0" smtClean="0">
                <a:latin typeface="Tahoma" charset="0"/>
              </a:rPr>
              <a:t>- 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	So 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= [</a:t>
            </a:r>
            <a:r>
              <a:rPr lang="en-US" altLang="en-US" sz="2800" dirty="0" err="1" smtClean="0">
                <a:latin typeface="Tahoma" charset="0"/>
              </a:rPr>
              <a:t>HCl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dirty="0" err="1" smtClean="0">
                <a:latin typeface="Tahoma" charset="0"/>
              </a:rPr>
              <a:t>aq</a:t>
            </a:r>
            <a:r>
              <a:rPr lang="en-US" altLang="en-US" sz="2800" dirty="0" smtClean="0">
                <a:latin typeface="Tahoma" charset="0"/>
              </a:rPr>
              <a:t>)]</a:t>
            </a:r>
            <a:r>
              <a:rPr lang="en-US" altLang="en-US" sz="2800" baseline="-25000" dirty="0" smtClean="0">
                <a:latin typeface="Tahoma" charset="0"/>
                <a:cs typeface="Tahoma" charset="0"/>
              </a:rPr>
              <a:t>o</a:t>
            </a:r>
            <a:r>
              <a:rPr lang="en-US" altLang="en-US" sz="2800" dirty="0" smtClean="0">
                <a:latin typeface="Tahoma" charset="0"/>
              </a:rPr>
              <a:t> = 0.014 M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pH = -log[H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= 1.85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Note: this approach works as long as 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from HA is greater than 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</a:t>
            </a:r>
            <a:r>
              <a:rPr lang="en-US" altLang="en-US" sz="2800" smtClean="0">
                <a:latin typeface="Tahoma" charset="0"/>
              </a:rPr>
              <a:t>from H</a:t>
            </a:r>
            <a:r>
              <a:rPr lang="en-US" altLang="en-US" sz="2800" baseline="-25000" smtClean="0">
                <a:latin typeface="Tahoma" charset="0"/>
                <a:cs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First </a:t>
            </a:r>
            <a:r>
              <a:rPr lang="en-US" altLang="en-US" sz="2800" dirty="0" smtClean="0">
                <a:latin typeface="Tahoma" panose="020B0604030504040204" pitchFamily="34" charset="0"/>
              </a:rPr>
              <a:t>Mastering Homework due </a:t>
            </a:r>
            <a:r>
              <a:rPr lang="en-US" altLang="en-US" sz="2800" dirty="0" smtClean="0">
                <a:latin typeface="Tahoma" panose="020B0604030504040204" pitchFamily="34" charset="0"/>
              </a:rPr>
              <a:t>Tonight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Starting Lab #7 on Wednesday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Today’s Lecture – cont</a:t>
            </a:r>
            <a:r>
              <a:rPr lang="en-US" altLang="en-US" sz="2800" dirty="0" smtClean="0">
                <a:latin typeface="Tahoma" panose="020B0604030504040204" pitchFamily="34" charset="0"/>
              </a:rPr>
              <a:t>.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Le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Châtelier’s</a:t>
            </a:r>
            <a:r>
              <a:rPr lang="en-US" altLang="en-US" sz="2400" dirty="0" smtClean="0">
                <a:latin typeface="Tahoma" panose="020B0604030504040204" pitchFamily="34" charset="0"/>
              </a:rPr>
              <a:t> Principle (Stresses resulting in equilibrium shifts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Chapter 15: Definition of Acids/Bases (3 types of definitions)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Acid Strengths and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a</a:t>
            </a:r>
            <a:endParaRPr lang="en-US" altLang="en-US" sz="2400" baseline="-25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err="1" smtClean="0">
                <a:latin typeface="Tahoma" panose="020B0604030504040204" pitchFamily="34" charset="0"/>
              </a:rPr>
              <a:t>Autoprotolysis</a:t>
            </a:r>
            <a:r>
              <a:rPr lang="en-US" altLang="en-US" sz="2400" dirty="0" smtClean="0">
                <a:latin typeface="Tahoma" panose="020B0604030504040204" pitchFamily="34" charset="0"/>
              </a:rPr>
              <a:t> and pH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[H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400" dirty="0" smtClean="0">
                <a:latin typeface="Tahoma" panose="020B0604030504040204" pitchFamily="34" charset="0"/>
              </a:rPr>
              <a:t>] and pH in strong acid and weak acid solutions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Problems Involving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Weak Acids (K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values &lt; 1)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Example: Determine the pH of HCHO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(formic acid,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= 1.8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-4</a:t>
            </a:r>
            <a:r>
              <a:rPr lang="en-US" altLang="en-US" sz="2800" smtClean="0">
                <a:latin typeface="Tahoma" panose="020B0604030504040204" pitchFamily="34" charset="0"/>
              </a:rPr>
              <a:t>) solution initially made to be 0.20 M.</a:t>
            </a:r>
          </a:p>
        </p:txBody>
      </p:sp>
    </p:spTree>
    <p:extLst>
      <p:ext uri="{BB962C8B-B14F-4D97-AF65-F5344CB8AC3E}">
        <p14:creationId xmlns:p14="http://schemas.microsoft.com/office/powerpoint/2010/main" val="296068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  </a:t>
            </a:r>
            <a:r>
              <a:rPr lang="en-US" altLang="en-US" sz="2800" smtClean="0">
                <a:latin typeface="Tahoma" panose="020B0604030504040204" pitchFamily="34" charset="0"/>
              </a:rPr>
              <a:t>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Changes in Conditions – Types: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Changes in reactant or product </a:t>
            </a:r>
            <a:r>
              <a:rPr lang="en-US" altLang="en-US" sz="2000" dirty="0" smtClean="0">
                <a:latin typeface="Tahoma" panose="020B0604030504040204" pitchFamily="34" charset="0"/>
              </a:rPr>
              <a:t>concentrations – covered last time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Effect of a change in volume (compression/expansion or dilution/concentration)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Change in temperature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1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 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Volume Stress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Example:	 2NO(g) +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dirty="0" smtClean="0">
                <a:latin typeface="Tahoma" panose="020B0604030504040204" pitchFamily="34" charset="0"/>
              </a:rPr>
              <a:t> 2NO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Mathematical explanation: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Initially at equilibrium 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C</a:t>
            </a:r>
            <a:r>
              <a:rPr lang="en-US" altLang="en-US" sz="2400" dirty="0" smtClean="0">
                <a:latin typeface="Tahoma" panose="020B0604030504040204" pitchFamily="34" charset="0"/>
              </a:rPr>
              <a:t> =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5</a:t>
            </a:r>
            <a:r>
              <a:rPr lang="en-US" altLang="en-US" sz="2400" dirty="0" smtClean="0">
                <a:latin typeface="Tahoma" panose="020B0604030504040204" pitchFamily="34" charset="0"/>
              </a:rPr>
              <a:t> and [NO] = 0.0010 M, [O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0.0010 M and [NO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0.010 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Now we reduce the volume from 10.0 to 1.00L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New concentrations: [NO] = 0.010 M, [O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0.010 M and [NO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0.10 M (same number of moles in 1/10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th</a:t>
            </a:r>
            <a:r>
              <a:rPr lang="en-US" altLang="en-US" sz="2400" dirty="0" smtClean="0">
                <a:latin typeface="Tahoma" panose="020B0604030504040204" pitchFamily="34" charset="0"/>
              </a:rPr>
              <a:t> the volume so 10X more concentrated)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Q = (0.10 M)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/[(0.010 M)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(0.010 M)] = 10</a:t>
            </a:r>
            <a:r>
              <a:rPr lang="en-US" altLang="en-US" sz="2400" baseline="30000" dirty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&lt; 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C</a:t>
            </a:r>
            <a:r>
              <a:rPr lang="en-US" altLang="en-US" sz="2400" dirty="0" smtClean="0">
                <a:latin typeface="Tahoma" panose="020B0604030504040204" pitchFamily="34" charset="0"/>
              </a:rPr>
              <a:t>, so products favored</a:t>
            </a:r>
          </a:p>
          <a:p>
            <a:pPr lvl="1" eaLnBrk="1" hangingPunct="1"/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 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Volume Stress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Note: in aqueous solutions, dilution works in the same way (increase in space due to dilution favors side with more moles)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 1 M HC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(acetic acid) solution is diluted by adding an equal volume of water.  How does this reaction change?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 HC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(aq)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(aq) + 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(aq)</a:t>
            </a:r>
          </a:p>
          <a:p>
            <a:pPr lvl="1" eaLnBrk="1" hangingPunct="1"/>
            <a:endParaRPr lang="en-US" altLang="en-US" sz="24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r>
              <a:rPr lang="en-US" altLang="en-US" sz="4000" smtClean="0">
                <a:latin typeface="Tahoma" panose="020B0604030504040204" pitchFamily="34" charset="0"/>
              </a:rPr>
              <a:t/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4000" smtClean="0">
                <a:latin typeface="Tahoma" panose="020B0604030504040204" pitchFamily="34" charset="0"/>
              </a:rPr>
              <a:t> </a:t>
            </a:r>
            <a:r>
              <a:rPr lang="en-US" altLang="en-US" sz="2800" smtClean="0">
                <a:latin typeface="Tahoma" panose="020B0604030504040204" pitchFamily="34" charset="0"/>
              </a:rPr>
              <a:t>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Temperature Stress</a:t>
            </a:r>
            <a:endParaRPr lang="en-US" altLang="en-US" sz="28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Note: change in T changes K (while initial K becomes Q)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If </a:t>
            </a:r>
            <a:r>
              <a:rPr lang="el-GR" altLang="en-US" sz="2800" smtClean="0">
                <a:latin typeface="Tahoma" panose="020B0604030504040204" pitchFamily="34" charset="0"/>
              </a:rPr>
              <a:t>Δ</a:t>
            </a:r>
            <a:r>
              <a:rPr lang="en-US" altLang="en-US" sz="2800" smtClean="0">
                <a:latin typeface="Tahoma" panose="020B0604030504040204" pitchFamily="34" charset="0"/>
              </a:rPr>
              <a:t>H&gt;0, as T increases, products favored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- this also means K increases with 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If </a:t>
            </a:r>
            <a:r>
              <a:rPr lang="el-GR" altLang="en-US" sz="2800" smtClean="0">
                <a:latin typeface="Tahoma" panose="020B0604030504040204" pitchFamily="34" charset="0"/>
              </a:rPr>
              <a:t>Δ</a:t>
            </a:r>
            <a:r>
              <a:rPr lang="en-US" altLang="en-US" sz="2800" smtClean="0">
                <a:latin typeface="Tahoma" panose="020B0604030504040204" pitchFamily="34" charset="0"/>
              </a:rPr>
              <a:t>H&lt;0, as T increases, reactants favored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Easiest to remember by considering heat a reactant or product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	OH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 +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 </a:t>
            </a:r>
            <a:r>
              <a:rPr lang="en-US" altLang="en-US" sz="2800" smtClean="0">
                <a:cs typeface="Arial" panose="020B0604020202020204" pitchFamily="34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O(l) + heat (reaction </a:t>
            </a:r>
            <a:r>
              <a:rPr lang="en-US" altLang="en-US" sz="2800" smtClean="0">
                <a:latin typeface="Symbol" panose="05050102010706020507" pitchFamily="18" charset="2"/>
              </a:rPr>
              <a:t>D</a:t>
            </a:r>
            <a:r>
              <a:rPr lang="en-US" altLang="en-US" sz="2800" smtClean="0">
                <a:latin typeface="Tahoma" panose="020B0604030504040204" pitchFamily="34" charset="0"/>
              </a:rPr>
              <a:t>H &lt;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Increase in T</a:t>
            </a:r>
            <a:endParaRPr lang="el-GR" altLang="en-US" sz="2800" smtClean="0">
              <a:latin typeface="Tahoma" panose="020B0604030504040204" pitchFamily="34" charset="0"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5334000" y="57150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H="1" flipV="1">
            <a:off x="2743200" y="5181600"/>
            <a:ext cx="1066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1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  Le Ch</a:t>
            </a:r>
            <a:r>
              <a:rPr lang="en-US" altLang="en-US" sz="32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3200" smtClean="0">
                <a:latin typeface="Tahoma" panose="020B0604030504040204" pitchFamily="34" charset="0"/>
              </a:rPr>
              <a:t>telier’s Principle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Looking at the reaction below, that is initially at equilibrium,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		</a:t>
            </a:r>
            <a:r>
              <a:rPr lang="en-US" altLang="en-US" sz="2800" dirty="0" err="1" smtClean="0">
                <a:latin typeface="Tahoma" charset="0"/>
              </a:rPr>
              <a:t>AgCl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i="1" dirty="0" smtClean="0">
                <a:latin typeface="Tahoma" charset="0"/>
              </a:rPr>
              <a:t>s</a:t>
            </a:r>
            <a:r>
              <a:rPr lang="en-US" altLang="en-US" sz="2800" dirty="0" smtClean="0">
                <a:latin typeface="Tahoma" charset="0"/>
              </a:rPr>
              <a:t>) ↔ Ag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i="1" dirty="0" err="1" smtClean="0">
                <a:latin typeface="Tahoma" charset="0"/>
              </a:rPr>
              <a:t>aq</a:t>
            </a:r>
            <a:r>
              <a:rPr lang="en-US" altLang="en-US" sz="2800" dirty="0" smtClean="0">
                <a:latin typeface="Tahoma" charset="0"/>
              </a:rPr>
              <a:t>) + </a:t>
            </a:r>
            <a:r>
              <a:rPr lang="en-US" altLang="en-US" sz="2800" dirty="0" err="1" smtClean="0">
                <a:latin typeface="Tahoma" charset="0"/>
              </a:rPr>
              <a:t>Cl</a:t>
            </a:r>
            <a:r>
              <a:rPr lang="en-US" altLang="en-US" sz="2800" baseline="30000" dirty="0" smtClean="0">
                <a:latin typeface="Tahoma" charset="0"/>
              </a:rPr>
              <a:t>-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i="1" dirty="0" err="1" smtClean="0">
                <a:latin typeface="Tahoma" charset="0"/>
              </a:rPr>
              <a:t>aq</a:t>
            </a:r>
            <a:r>
              <a:rPr lang="en-US" altLang="en-US" sz="2800" dirty="0" smtClean="0">
                <a:latin typeface="Tahoma" charset="0"/>
              </a:rPr>
              <a:t>)  (ΔH°&gt;0)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	determine the direction (toward products or reactants) each of the following changes will result in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increasing the temperature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addition of water (dilution of system)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addition of </a:t>
            </a:r>
            <a:r>
              <a:rPr lang="en-US" altLang="en-US" sz="2400" dirty="0" err="1" smtClean="0">
                <a:latin typeface="Tahoma" charset="0"/>
              </a:rPr>
              <a:t>AgCl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i="1" dirty="0" smtClean="0">
                <a:latin typeface="Tahoma" charset="0"/>
              </a:rPr>
              <a:t>s</a:t>
            </a:r>
            <a:r>
              <a:rPr lang="en-US" altLang="en-US" sz="2400" dirty="0" smtClean="0">
                <a:latin typeface="Tahoma" charset="0"/>
              </a:rPr>
              <a:t>)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addition of </a:t>
            </a:r>
            <a:r>
              <a:rPr lang="en-US" altLang="en-US" sz="2400" dirty="0" err="1" smtClean="0">
                <a:latin typeface="Tahoma" charset="0"/>
              </a:rPr>
              <a:t>NaCl</a:t>
            </a:r>
            <a:r>
              <a:rPr lang="en-US" altLang="en-US" sz="2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Definitions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Arrhenius Definition (most narrow definition, but most familiar to us)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An acid releases H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 (essentially the same as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) when dissolved in water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A base releases OH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400" smtClean="0">
                <a:latin typeface="Tahoma" panose="020B0604030504040204" pitchFamily="34" charset="0"/>
              </a:rPr>
              <a:t> upon dissolution in water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Acid Example: HClO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can write reaction as:</a:t>
            </a: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HClO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(aq) +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O(l) </a:t>
            </a:r>
            <a:r>
              <a:rPr lang="en-US" altLang="en-US" sz="2400" smtClean="0">
                <a:cs typeface="Arial" panose="020B0604020202020204" pitchFamily="34" charset="0"/>
              </a:rPr>
              <a:t>→</a:t>
            </a:r>
            <a:r>
              <a:rPr lang="en-US" altLang="en-US" sz="2400" smtClean="0">
                <a:latin typeface="Tahoma" panose="020B0604030504040204" pitchFamily="34" charset="0"/>
              </a:rPr>
              <a:t>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(aq) + ClO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 </a:t>
            </a:r>
            <a:r>
              <a:rPr lang="en-US" altLang="en-US" sz="2400" smtClean="0">
                <a:latin typeface="Tahoma" panose="020B0604030504040204" pitchFamily="34" charset="0"/>
              </a:rPr>
              <a:t>(aq)</a:t>
            </a: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or as: HClO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(aq) </a:t>
            </a:r>
            <a:r>
              <a:rPr lang="en-US" altLang="en-US" sz="2400" smtClean="0">
                <a:cs typeface="Arial" panose="020B0604020202020204" pitchFamily="34" charset="0"/>
              </a:rPr>
              <a:t>→ </a:t>
            </a:r>
            <a:r>
              <a:rPr lang="en-US" altLang="en-US" sz="2400" smtClean="0">
                <a:latin typeface="Tahoma" panose="020B0604030504040204" pitchFamily="34" charset="0"/>
              </a:rPr>
              <a:t>H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(aq) + ClO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 </a:t>
            </a:r>
            <a:r>
              <a:rPr lang="en-US" altLang="en-US" sz="2400" smtClean="0">
                <a:latin typeface="Tahoma" panose="020B0604030504040204" pitchFamily="34" charset="0"/>
              </a:rPr>
              <a:t>(aq) (simplified view)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Base Example: KOH</a:t>
            </a: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KOH(aq) </a:t>
            </a:r>
            <a:r>
              <a:rPr lang="en-US" altLang="en-US" sz="2400" smtClean="0">
                <a:cs typeface="Arial" panose="020B0604020202020204" pitchFamily="34" charset="0"/>
              </a:rPr>
              <a:t>→</a:t>
            </a:r>
            <a:r>
              <a:rPr lang="en-US" altLang="en-US" sz="2400" smtClean="0">
                <a:latin typeface="Tahoma" panose="020B0604030504040204" pitchFamily="34" charset="0"/>
              </a:rPr>
              <a:t> K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(aq) + OH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 </a:t>
            </a:r>
            <a:r>
              <a:rPr lang="en-US" altLang="en-US" sz="2400" smtClean="0">
                <a:latin typeface="Tahoma" panose="020B0604030504040204" pitchFamily="34" charset="0"/>
              </a:rPr>
              <a:t>(aq)</a:t>
            </a:r>
          </a:p>
        </p:txBody>
      </p:sp>
      <p:sp>
        <p:nvSpPr>
          <p:cNvPr id="4" name="Oval 3"/>
          <p:cNvSpPr/>
          <p:nvPr/>
        </p:nvSpPr>
        <p:spPr>
          <a:xfrm>
            <a:off x="4419600" y="4343400"/>
            <a:ext cx="1371600" cy="5334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29200" y="3581400"/>
            <a:ext cx="3505200" cy="369888"/>
          </a:xfrm>
          <a:prstGeom prst="rect">
            <a:avLst/>
          </a:prstGeom>
          <a:solidFill>
            <a:srgbClr val="FF0000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makes Arrhenius acid an acid</a:t>
            </a:r>
          </a:p>
        </p:txBody>
      </p:sp>
      <p:sp>
        <p:nvSpPr>
          <p:cNvPr id="6" name="Oval 5"/>
          <p:cNvSpPr/>
          <p:nvPr/>
        </p:nvSpPr>
        <p:spPr>
          <a:xfrm>
            <a:off x="3733800" y="5486400"/>
            <a:ext cx="1447800" cy="609600"/>
          </a:xfrm>
          <a:prstGeom prst="ellipse">
            <a:avLst/>
          </a:prstGeom>
          <a:solidFill>
            <a:srgbClr val="0000FF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6096000"/>
            <a:ext cx="3505200" cy="369888"/>
          </a:xfrm>
          <a:prstGeom prst="rect">
            <a:avLst/>
          </a:prstGeom>
          <a:solidFill>
            <a:srgbClr val="0000FF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makes KOH a base</a:t>
            </a:r>
          </a:p>
        </p:txBody>
      </p:sp>
    </p:spTree>
    <p:extLst>
      <p:ext uri="{BB962C8B-B14F-4D97-AF65-F5344CB8AC3E}">
        <p14:creationId xmlns:p14="http://schemas.microsoft.com/office/powerpoint/2010/main" val="363552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Definitions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Br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lang="en-US" altLang="en-US" sz="2800" smtClean="0">
                <a:latin typeface="Tahoma" panose="020B0604030504040204" pitchFamily="34" charset="0"/>
              </a:rPr>
              <a:t>nsted-Lowry (broader definition because it applies to non-aqueous solutions)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An acid is a proton (H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) donor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A base is a proton acceptor (normally must have an available electron pair)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Acid-base reactions will have both an acid and a base (different than Arrhenius definition)</a:t>
            </a:r>
            <a:endParaRPr lang="en-US" altLang="en-US" sz="2400" baseline="-25000" smtClean="0">
              <a:latin typeface="Tahoma" panose="020B0604030504040204" pitchFamily="34" charset="0"/>
            </a:endParaRP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Example:  acetic acid in water</a:t>
            </a: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HC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(aq) +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O(l)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(aq) + ClO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 </a:t>
            </a:r>
            <a:r>
              <a:rPr lang="en-US" altLang="en-US" sz="2400" smtClean="0">
                <a:latin typeface="Tahoma" panose="020B0604030504040204" pitchFamily="34" charset="0"/>
              </a:rPr>
              <a:t>(aq)</a:t>
            </a:r>
          </a:p>
          <a:p>
            <a:pPr marL="93345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acid	             base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5473700"/>
            <a:ext cx="6705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</a:t>
            </a:r>
            <a:r>
              <a:rPr lang="en-US" altLang="en-US" sz="2800" baseline="-25000"/>
              <a:t>2</a:t>
            </a:r>
            <a:r>
              <a:rPr lang="en-US" altLang="en-US" sz="2800"/>
              <a:t>H</a:t>
            </a:r>
            <a:r>
              <a:rPr lang="en-US" altLang="en-US" sz="2800" baseline="-25000"/>
              <a:t>3</a:t>
            </a:r>
            <a:r>
              <a:rPr lang="en-US" altLang="en-US" sz="2800"/>
              <a:t>O</a:t>
            </a:r>
            <a:r>
              <a:rPr lang="en-US" altLang="en-US" sz="2800" baseline="-25000"/>
              <a:t>2</a:t>
            </a:r>
            <a:r>
              <a:rPr lang="en-US" altLang="en-US" sz="2800"/>
              <a:t>-H + :O-H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/>
              <a:t> H-O</a:t>
            </a:r>
            <a:r>
              <a:rPr lang="en-US" altLang="en-US" sz="2800" baseline="30000">
                <a:latin typeface="Tahoma" panose="020B0604030504040204" pitchFamily="34" charset="0"/>
              </a:rPr>
              <a:t>+</a:t>
            </a:r>
            <a:r>
              <a:rPr lang="en-US" altLang="en-US" sz="2800"/>
              <a:t>-H + C</a:t>
            </a:r>
            <a:r>
              <a:rPr lang="en-US" altLang="en-US" sz="2800" baseline="-25000"/>
              <a:t>2</a:t>
            </a:r>
            <a:r>
              <a:rPr lang="en-US" altLang="en-US" sz="2800"/>
              <a:t>H</a:t>
            </a:r>
            <a:r>
              <a:rPr lang="en-US" altLang="en-US" sz="2800" baseline="-25000"/>
              <a:t>3</a:t>
            </a:r>
            <a:r>
              <a:rPr lang="en-US" altLang="en-US" sz="2800"/>
              <a:t>O</a:t>
            </a:r>
            <a:r>
              <a:rPr lang="en-US" altLang="en-US" sz="2800" baseline="-25000"/>
              <a:t>2</a:t>
            </a:r>
            <a:r>
              <a:rPr lang="en-US" altLang="en-US" sz="2800" baseline="30000"/>
              <a:t>-</a:t>
            </a:r>
            <a:endParaRPr lang="en-US" altLang="en-US" sz="2800"/>
          </a:p>
          <a:p>
            <a:pPr eaLnBrk="1" hangingPunct="1"/>
            <a:r>
              <a:rPr lang="en-US" altLang="en-US" sz="2800"/>
              <a:t>   </a:t>
            </a:r>
          </a:p>
          <a:p>
            <a:pPr eaLnBrk="1" hangingPunct="1"/>
            <a:r>
              <a:rPr lang="en-US" altLang="en-US" sz="2800"/>
              <a:t>                     H             H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200400" y="59436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24400" y="59436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74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1111</Words>
  <Application>Microsoft Office PowerPoint</Application>
  <PresentationFormat>On-screen Show (4:3)</PresentationFormat>
  <Paragraphs>158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Symbol</vt:lpstr>
      <vt:lpstr>Tahoma</vt:lpstr>
      <vt:lpstr>Times New Roman</vt:lpstr>
      <vt:lpstr>Default Design</vt:lpstr>
      <vt:lpstr>Chem. 1B – 9/13 Lecture</vt:lpstr>
      <vt:lpstr>Announcements </vt:lpstr>
      <vt:lpstr>Chem 1B - Equilibrium   Le Châtelier’s Principle</vt:lpstr>
      <vt:lpstr>Chem 1B - Equilibrium  Le Châtelier’s Principle – Volume Stress</vt:lpstr>
      <vt:lpstr>Chem 1B - Equilibrium  Le Châtelier’s Principle – Volume Stress</vt:lpstr>
      <vt:lpstr>Chem 1B - Equilibrium  Le Châtelier’s Principle – Temperature Stress</vt:lpstr>
      <vt:lpstr>Chem 1B - Equilibrium   Le Châtelier’s Principle</vt:lpstr>
      <vt:lpstr>Chem 1B – Aqueous Chemistry Acid Definitions</vt:lpstr>
      <vt:lpstr>Chem 1B – Aqueous Chemistry Acid Definitions</vt:lpstr>
      <vt:lpstr>Chem 1B – Aqueous Chemistry Acid Definitions</vt:lpstr>
      <vt:lpstr>Chem 1B – Aqueous Chemistry Acid Definitions</vt:lpstr>
      <vt:lpstr>Chem 1B – Aqueous Chemistry Acid Definitions</vt:lpstr>
      <vt:lpstr>Chem 1B – Aqueous Chemistry Acid Strength</vt:lpstr>
      <vt:lpstr>Chem 1B – Aqueous Chemistry Acid Strength – Strong Acids</vt:lpstr>
      <vt:lpstr>Chem 1B – Aqueous Chemistry Acid Strength – Weak Acids</vt:lpstr>
      <vt:lpstr>Chem 1B – Aqueous Chemistry Autoprotolysis of Water and pH</vt:lpstr>
      <vt:lpstr>Chem 1B – Aqueous Chemistry Autoprotolysis of Water and pH</vt:lpstr>
      <vt:lpstr>Chem 1B – Aqueous Chemistry Acid Strength and pH</vt:lpstr>
      <vt:lpstr>Chem 1B – Aqueous Chemistry Equilibrium Problems Involving Acids</vt:lpstr>
      <vt:lpstr>Chem 1B – Aqueous Chemistry Equilibrium Problems Involving Acids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281</cp:revision>
  <dcterms:created xsi:type="dcterms:W3CDTF">2005-09-14T19:27:31Z</dcterms:created>
  <dcterms:modified xsi:type="dcterms:W3CDTF">2016-09-13T00:03:56Z</dcterms:modified>
</cp:coreProperties>
</file>