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80" r:id="rId2"/>
    <p:sldId id="340" r:id="rId3"/>
    <p:sldId id="409" r:id="rId4"/>
    <p:sldId id="392" r:id="rId5"/>
    <p:sldId id="393" r:id="rId6"/>
    <p:sldId id="394" r:id="rId7"/>
    <p:sldId id="395" r:id="rId8"/>
    <p:sldId id="396" r:id="rId9"/>
    <p:sldId id="397" r:id="rId10"/>
    <p:sldId id="402" r:id="rId11"/>
    <p:sldId id="398" r:id="rId12"/>
    <p:sldId id="399" r:id="rId13"/>
    <p:sldId id="400" r:id="rId14"/>
    <p:sldId id="401" r:id="rId15"/>
    <p:sldId id="404" r:id="rId16"/>
    <p:sldId id="405" r:id="rId17"/>
    <p:sldId id="406" r:id="rId18"/>
    <p:sldId id="408" r:id="rId19"/>
    <p:sldId id="40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6144" autoAdjust="0"/>
  </p:normalViewPr>
  <p:slideViewPr>
    <p:cSldViewPr>
      <p:cViewPr varScale="1">
        <p:scale>
          <a:sx n="88" d="100"/>
          <a:sy n="88" d="100"/>
        </p:scale>
        <p:origin x="10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2432-27A6-4332-98F9-1C56B1556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49D68-3394-4E0C-B166-792382FC791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3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0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E1CB-AC68-48D8-896A-03333D90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6EBB-0616-4385-87D8-84E26DDF7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928-CF24-48F8-8E17-39830C4E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0CDD-2E42-4C2E-A391-CB497F762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5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F35-C75B-441A-94C7-BC6AE1BAE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6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BA77-9F61-47F2-B68B-E8FF5C4CA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647F-868D-4332-95A0-8CCDF5E8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6CE-2E3E-4388-9CE2-A7757F32A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5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0324-8985-4AF9-BCD2-9E71EF27E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16AC-1E17-4269-A2D1-9DFD0F373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984A-F26C-4BC8-909E-3B90F2757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E3BB-6A50-4FB9-BBAE-58A330C5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426-71AC-4DFA-91B3-F7DFE1AF8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4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F9D33E-CF1E-4CF4-85C3-E166445D3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1B – 9/15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Reactions and Equilibrium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Other Types of Problems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ahoma" panose="020B0604030504040204" pitchFamily="34" charset="0"/>
              </a:rPr>
              <a:t>An unknown acid is prepared so its concentration is 0.010 M.  Its pH is measured and found to be 3.90.  What is the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 err="1" smtClean="0">
                <a:latin typeface="Tahoma" panose="020B0604030504040204" pitchFamily="34" charset="0"/>
              </a:rPr>
              <a:t>a</a:t>
            </a:r>
            <a:r>
              <a:rPr lang="en-US" altLang="en-US" sz="2400" dirty="0" smtClean="0">
                <a:latin typeface="Tahoma" panose="020B0604030504040204" pitchFamily="34" charset="0"/>
              </a:rPr>
              <a:t> of this acid?  What is its % ionization?</a:t>
            </a:r>
          </a:p>
        </p:txBody>
      </p:sp>
    </p:spTree>
    <p:extLst>
      <p:ext uri="{BB962C8B-B14F-4D97-AF65-F5344CB8AC3E}">
        <p14:creationId xmlns:p14="http://schemas.microsoft.com/office/powerpoint/2010/main" val="206941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Base Reactions and Equilibrium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Strong Bases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Most Strong Bases are Metal Hydroxides (MOH)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Since metal hydroxides are ionic compounds, they totally dissociate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Some are not very soluble (e.g. Zn(OH)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), but considered strong bases because what does dissolve 100% dissociates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Example: Calculate the pH if we have an aqueous Ba(OH)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solution prepared to be 0.0030 M.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Base Reactions and Equilibrium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Weak Bases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Generic Reaction: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latin typeface="Tahoma" pitchFamily="34" charset="0"/>
              </a:rPr>
              <a:t>	</a:t>
            </a:r>
            <a:r>
              <a:rPr lang="en-US" altLang="en-US" sz="2400" dirty="0" smtClean="0">
                <a:latin typeface="Tahoma" pitchFamily="34" charset="0"/>
              </a:rPr>
              <a:t>B(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+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O(l)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charset="0"/>
              </a:rPr>
              <a:t> BH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+ OH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 (B = base)</a:t>
            </a:r>
            <a:endParaRPr lang="en-US" altLang="en-US" sz="2400" dirty="0" smtClean="0">
              <a:latin typeface="Tahoma" pitchFamily="34" charset="0"/>
            </a:endParaRP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K</a:t>
            </a:r>
            <a:r>
              <a:rPr lang="en-US" altLang="en-US" sz="2400" baseline="-25000" dirty="0" smtClean="0">
                <a:latin typeface="Tahoma" pitchFamily="34" charset="0"/>
              </a:rPr>
              <a:t>b</a:t>
            </a:r>
            <a:r>
              <a:rPr lang="en-US" altLang="en-US" sz="2400" dirty="0" smtClean="0">
                <a:latin typeface="Tahoma" pitchFamily="34" charset="0"/>
              </a:rPr>
              <a:t> = [</a:t>
            </a:r>
            <a:r>
              <a:rPr lang="en-US" altLang="en-US" sz="2400" dirty="0" smtClean="0">
                <a:latin typeface="Tahoma" charset="0"/>
              </a:rPr>
              <a:t>BH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</a:t>
            </a:r>
            <a:r>
              <a:rPr lang="en-US" altLang="en-US" sz="2400" dirty="0" smtClean="0">
                <a:latin typeface="Tahoma" pitchFamily="34" charset="0"/>
              </a:rPr>
              <a:t>][</a:t>
            </a:r>
            <a:r>
              <a:rPr lang="en-US" altLang="en-US" sz="2400" dirty="0" smtClean="0">
                <a:latin typeface="Tahoma" charset="0"/>
              </a:rPr>
              <a:t>OH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dirty="0" err="1" smtClean="0">
                <a:latin typeface="Tahoma" charset="0"/>
              </a:rPr>
              <a:t>aq</a:t>
            </a:r>
            <a:r>
              <a:rPr lang="en-US" altLang="en-US" sz="2400" dirty="0" smtClean="0">
                <a:latin typeface="Tahoma" charset="0"/>
              </a:rPr>
              <a:t>)</a:t>
            </a:r>
            <a:r>
              <a:rPr lang="en-US" altLang="en-US" sz="2400" dirty="0" smtClean="0">
                <a:latin typeface="Tahoma" pitchFamily="34" charset="0"/>
              </a:rPr>
              <a:t>]/[B(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)]  (why no H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O?)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Stronger weak base has larger K</a:t>
            </a:r>
            <a:r>
              <a:rPr lang="en-US" altLang="en-US" sz="2400" baseline="-25000" dirty="0" smtClean="0">
                <a:latin typeface="Tahoma" charset="0"/>
              </a:rPr>
              <a:t>b</a:t>
            </a:r>
            <a:r>
              <a:rPr lang="en-US" altLang="en-US" sz="2400" dirty="0" smtClean="0">
                <a:latin typeface="Tahoma" pitchFamily="34" charset="0"/>
              </a:rPr>
              <a:t> value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Examples:</a:t>
            </a:r>
          </a:p>
          <a:p>
            <a:pPr marL="800100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NH</a:t>
            </a:r>
            <a:r>
              <a:rPr lang="en-US" altLang="en-US" sz="2000" baseline="-25000" dirty="0" smtClean="0">
                <a:latin typeface="Tahoma" charset="0"/>
              </a:rPr>
              <a:t>3</a:t>
            </a:r>
            <a:r>
              <a:rPr lang="en-US" altLang="en-US" sz="2000" dirty="0" smtClean="0">
                <a:latin typeface="Tahoma" pitchFamily="34" charset="0"/>
              </a:rPr>
              <a:t> (ammonia)</a:t>
            </a:r>
          </a:p>
          <a:p>
            <a:pPr marL="800100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CH</a:t>
            </a:r>
            <a:r>
              <a:rPr lang="en-US" altLang="en-US" sz="2000" baseline="-25000" dirty="0" smtClean="0">
                <a:latin typeface="Tahoma" charset="0"/>
              </a:rPr>
              <a:t>3</a:t>
            </a:r>
            <a:r>
              <a:rPr lang="en-US" altLang="en-US" sz="2000" dirty="0" smtClean="0">
                <a:latin typeface="Tahoma" pitchFamily="34" charset="0"/>
              </a:rPr>
              <a:t>NH</a:t>
            </a:r>
            <a:r>
              <a:rPr lang="en-US" altLang="en-US" sz="2000" baseline="-25000" dirty="0" smtClean="0">
                <a:latin typeface="Tahoma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 (methylamine)</a:t>
            </a:r>
          </a:p>
          <a:p>
            <a:pPr marL="800100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C</a:t>
            </a:r>
            <a:r>
              <a:rPr lang="en-US" altLang="en-US" sz="2000" baseline="-25000" dirty="0" smtClean="0">
                <a:latin typeface="Tahoma" charset="0"/>
              </a:rPr>
              <a:t>5</a:t>
            </a:r>
            <a:r>
              <a:rPr lang="en-US" altLang="en-US" sz="2000" dirty="0" smtClean="0">
                <a:latin typeface="Tahoma" pitchFamily="34" charset="0"/>
              </a:rPr>
              <a:t>H</a:t>
            </a:r>
            <a:r>
              <a:rPr lang="en-US" altLang="en-US" sz="2000" baseline="-25000" dirty="0" smtClean="0">
                <a:latin typeface="Tahoma" charset="0"/>
              </a:rPr>
              <a:t>5</a:t>
            </a:r>
            <a:r>
              <a:rPr lang="en-US" altLang="en-US" sz="2000" dirty="0" smtClean="0">
                <a:latin typeface="Tahoma" pitchFamily="34" charset="0"/>
              </a:rPr>
              <a:t>N (pyridine)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Most of these examples smell bad (e.g. tuna fish)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Molecule is volatile but cation form is not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Le </a:t>
            </a:r>
            <a:r>
              <a:rPr lang="en-US" altLang="en-US" sz="2400" dirty="0" err="1" smtClean="0">
                <a:latin typeface="Tahoma" pitchFamily="34" charset="0"/>
              </a:rPr>
              <a:t>Châtelier’s</a:t>
            </a:r>
            <a:r>
              <a:rPr lang="en-US" altLang="en-US" sz="2400" dirty="0" smtClean="0">
                <a:latin typeface="Tahoma" pitchFamily="34" charset="0"/>
              </a:rPr>
              <a:t> Principle Question: Explain why adding acid (mustard) to tuna fish reduces its smell</a:t>
            </a:r>
            <a:endParaRPr lang="en-US" alt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7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Base Reactions and Equilibrium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Weak Bases – Example Problem</a:t>
            </a:r>
          </a:p>
          <a:p>
            <a:pPr marL="5334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 smtClean="0">
                <a:latin typeface="Tahoma" panose="020B0604030504040204" pitchFamily="34" charset="0"/>
              </a:rPr>
              <a:t>Example: Determine pH of a NH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OH (hydroxylamine) solution (K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b</a:t>
            </a:r>
            <a:r>
              <a:rPr lang="en-US" altLang="en-US" sz="2400" smtClean="0">
                <a:latin typeface="Tahoma" panose="020B0604030504040204" pitchFamily="34" charset="0"/>
              </a:rPr>
              <a:t> = 9.1 x 10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-9</a:t>
            </a:r>
            <a:r>
              <a:rPr lang="en-US" altLang="en-US" sz="2400" smtClean="0">
                <a:latin typeface="Tahoma" panose="020B0604030504040204" pitchFamily="34" charset="0"/>
              </a:rPr>
              <a:t>) initially at 0.010 M</a:t>
            </a:r>
          </a:p>
        </p:txBody>
      </p:sp>
    </p:spTree>
    <p:extLst>
      <p:ext uri="{BB962C8B-B14F-4D97-AF65-F5344CB8AC3E}">
        <p14:creationId xmlns:p14="http://schemas.microsoft.com/office/powerpoint/2010/main" val="334502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Acid-Base Properties of Ions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In looking at acids and bases, we have restricted ourselves to uncharged compounds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However, the ions produced by the acid and base reactions are acids and bases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Example: Acetate (C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H</a:t>
            </a:r>
            <a:r>
              <a:rPr lang="en-US" altLang="en-US" sz="2800" baseline="-25000" dirty="0" smtClean="0">
                <a:latin typeface="Tahoma" pitchFamily="34" charset="0"/>
              </a:rPr>
              <a:t>3</a:t>
            </a:r>
            <a:r>
              <a:rPr lang="en-US" altLang="en-US" sz="2800" dirty="0" smtClean="0">
                <a:latin typeface="Tahoma" pitchFamily="34" charset="0"/>
              </a:rPr>
              <a:t>O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baseline="30000" dirty="0" smtClean="0">
                <a:latin typeface="Tahoma" pitchFamily="34" charset="0"/>
              </a:rPr>
              <a:t>-</a:t>
            </a:r>
            <a:r>
              <a:rPr lang="en-US" altLang="en-US" sz="2800" dirty="0" smtClean="0">
                <a:latin typeface="Tahoma" pitchFamily="34" charset="0"/>
              </a:rPr>
              <a:t>) is the conjugate base of acetic acid.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Is it an acid or a base?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What is its K</a:t>
            </a:r>
            <a:r>
              <a:rPr lang="en-US" altLang="en-US" sz="2400" baseline="-25000" dirty="0" smtClean="0">
                <a:latin typeface="Tahoma" pitchFamily="34" charset="0"/>
              </a:rPr>
              <a:t>b</a:t>
            </a:r>
            <a:r>
              <a:rPr lang="en-US" altLang="en-US" sz="2400" dirty="0" smtClean="0">
                <a:latin typeface="Tahoma" pitchFamily="34" charset="0"/>
              </a:rPr>
              <a:t> if </a:t>
            </a:r>
            <a:r>
              <a:rPr lang="en-US" altLang="en-US" sz="2400" dirty="0" err="1" smtClean="0">
                <a:latin typeface="Tahoma" pitchFamily="34" charset="0"/>
              </a:rPr>
              <a:t>K</a:t>
            </a:r>
            <a:r>
              <a:rPr lang="en-US" altLang="en-US" sz="2400" baseline="-25000" dirty="0" err="1" smtClean="0">
                <a:latin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(HC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H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dirty="0" smtClean="0">
                <a:latin typeface="Tahoma" pitchFamily="34" charset="0"/>
              </a:rPr>
              <a:t>O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) = 1.8 x 10</a:t>
            </a:r>
            <a:r>
              <a:rPr lang="en-US" altLang="en-US" sz="2400" baseline="30000" dirty="0" smtClean="0">
                <a:latin typeface="Tahoma" pitchFamily="34" charset="0"/>
              </a:rPr>
              <a:t>-5</a:t>
            </a:r>
            <a:r>
              <a:rPr lang="en-US" altLang="en-US" sz="2400" dirty="0" smtClean="0">
                <a:latin typeface="Tahoma" pitchFamily="34" charset="0"/>
              </a:rPr>
              <a:t>?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(Hint: combine the acid reaction with the water </a:t>
            </a:r>
            <a:r>
              <a:rPr lang="en-US" altLang="en-US" sz="2400" dirty="0" err="1" smtClean="0">
                <a:latin typeface="Tahoma" pitchFamily="34" charset="0"/>
              </a:rPr>
              <a:t>protolysis</a:t>
            </a:r>
            <a:r>
              <a:rPr lang="en-US" altLang="en-US" sz="2400" dirty="0" smtClean="0">
                <a:latin typeface="Tahoma" pitchFamily="34" charset="0"/>
              </a:rPr>
              <a:t> reaction to determine K</a:t>
            </a:r>
            <a:r>
              <a:rPr lang="en-US" altLang="en-US" sz="2400" baseline="-25000" dirty="0" smtClean="0">
                <a:latin typeface="Tahoma" pitchFamily="34" charset="0"/>
              </a:rPr>
              <a:t>b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  <a:endParaRPr lang="en-US" altLang="en-US" dirty="0" smtClean="0">
              <a:latin typeface="Tahom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How is conjugate base strength related to acid strength?</a:t>
            </a:r>
          </a:p>
        </p:txBody>
      </p:sp>
    </p:spTree>
    <p:extLst>
      <p:ext uri="{BB962C8B-B14F-4D97-AF65-F5344CB8AC3E}">
        <p14:creationId xmlns:p14="http://schemas.microsoft.com/office/powerpoint/2010/main" val="218049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Acid-Base Properties of Ions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In general, cations will be acidic (conjugate acids of bases or water/hydroxide complexing metals) or neutral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Group I and II metals complex poorly with hydroxide and can be considered neutral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Anions will be basic (conjugate bases of weak acids), or neutral (conjugate bases of strong acids)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“Hydrogen anions” can be acidic (HSO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) or basic (HCO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For salts, must examine both cation and anion</a:t>
            </a:r>
          </a:p>
        </p:txBody>
      </p:sp>
    </p:spTree>
    <p:extLst>
      <p:ext uri="{BB962C8B-B14F-4D97-AF65-F5344CB8AC3E}">
        <p14:creationId xmlns:p14="http://schemas.microsoft.com/office/powerpoint/2010/main" val="336653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Acid-Base Properties of Ions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Example Question: Determine if the ionic compounds are acidic or basic in the following examples: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 smtClean="0">
                <a:latin typeface="Tahoma" panose="020B0604030504040204" pitchFamily="34" charset="0"/>
              </a:rPr>
              <a:t>NaCl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 smtClean="0">
                <a:latin typeface="Tahoma" panose="020B0604030504040204" pitchFamily="34" charset="0"/>
              </a:rPr>
              <a:t>NH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800" smtClean="0">
                <a:latin typeface="Tahoma" panose="020B0604030504040204" pitchFamily="34" charset="0"/>
              </a:rPr>
              <a:t>Cl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 smtClean="0">
                <a:latin typeface="Tahoma" panose="020B0604030504040204" pitchFamily="34" charset="0"/>
              </a:rPr>
              <a:t>NaC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endParaRPr lang="en-US" altLang="en-US" sz="280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800" smtClean="0">
                <a:latin typeface="Tahoma" panose="020B0604030504040204" pitchFamily="34" charset="0"/>
              </a:rPr>
              <a:t>Fe(NO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)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endParaRPr lang="en-US" altLang="en-US" sz="280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800" smtClean="0">
                <a:latin typeface="Tahoma" panose="020B0604030504040204" pitchFamily="34" charset="0"/>
              </a:rPr>
              <a:t>NH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800" smtClean="0">
                <a:latin typeface="Tahoma" panose="020B0604030504040204" pitchFamily="34" charset="0"/>
              </a:rPr>
              <a:t>CN</a:t>
            </a:r>
          </a:p>
        </p:txBody>
      </p:sp>
    </p:spTree>
    <p:extLst>
      <p:ext uri="{BB962C8B-B14F-4D97-AF65-F5344CB8AC3E}">
        <p14:creationId xmlns:p14="http://schemas.microsoft.com/office/powerpoint/2010/main" val="3646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Polyprotic Acids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Generic Example: 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A – has two protons that can be lost through acid reactions (diprotic)</a:t>
            </a:r>
          </a:p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Some Examples:</a:t>
            </a:r>
          </a:p>
          <a:p>
            <a:pPr marL="1009650" lvl="1" indent="-609600"/>
            <a:r>
              <a:rPr lang="en-US" altLang="en-US" sz="240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SO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		(sulfuric – first H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400" smtClean="0">
                <a:latin typeface="Tahoma" panose="020B0604030504040204" pitchFamily="34" charset="0"/>
              </a:rPr>
              <a:t> loss is strong acid)</a:t>
            </a:r>
          </a:p>
          <a:p>
            <a:pPr marL="1009650" lvl="1" indent="-609600"/>
            <a:r>
              <a:rPr lang="en-US" altLang="en-US" sz="240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SO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	</a:t>
            </a:r>
            <a:r>
              <a:rPr lang="en-US" altLang="en-US" sz="2400" smtClean="0">
                <a:latin typeface="Tahoma" panose="020B0604030504040204" pitchFamily="34" charset="0"/>
              </a:rPr>
              <a:t>	(sulfurous)</a:t>
            </a:r>
          </a:p>
          <a:p>
            <a:pPr marL="1009650" lvl="1" indent="-609600"/>
            <a:r>
              <a:rPr lang="en-US" altLang="en-US" sz="240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CO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 	(carbonic)	</a:t>
            </a:r>
          </a:p>
          <a:p>
            <a:pPr marL="1009650" lvl="1" indent="-609600"/>
            <a:r>
              <a:rPr lang="en-US" altLang="en-US" sz="2400" smtClean="0">
                <a:latin typeface="Tahoma" panose="020B0604030504040204" pitchFamily="34" charset="0"/>
              </a:rPr>
              <a:t>H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PO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		(phosphoric – triprotic)</a:t>
            </a:r>
          </a:p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Reaction of generic diprotic example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A(aq)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smtClean="0">
                <a:latin typeface="Tahoma" panose="020B0604030504040204" pitchFamily="34" charset="0"/>
              </a:rPr>
              <a:t> H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(aq) + HA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(aq) K =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a1</a:t>
            </a:r>
            <a:endParaRPr lang="en-US" altLang="en-US" sz="280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en-US" altLang="en-US" sz="2800" smtClean="0">
                <a:latin typeface="Tahoma" panose="020B0604030504040204" pitchFamily="34" charset="0"/>
              </a:rPr>
              <a:t>HA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 </a:t>
            </a:r>
            <a:r>
              <a:rPr lang="en-US" altLang="en-US" sz="2800" smtClean="0">
                <a:latin typeface="Tahoma" panose="020B0604030504040204" pitchFamily="34" charset="0"/>
              </a:rPr>
              <a:t>(aq)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↔</a:t>
            </a:r>
            <a:r>
              <a:rPr lang="en-US" altLang="en-US" sz="2800" smtClean="0">
                <a:latin typeface="Tahoma" panose="020B0604030504040204" pitchFamily="34" charset="0"/>
              </a:rPr>
              <a:t> H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(aq) + A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2-</a:t>
            </a:r>
            <a:r>
              <a:rPr lang="en-US" altLang="en-US" sz="2800" smtClean="0">
                <a:latin typeface="Tahoma" panose="020B0604030504040204" pitchFamily="34" charset="0"/>
              </a:rPr>
              <a:t>(aq) K =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a2</a:t>
            </a:r>
            <a:endParaRPr lang="en-US" altLang="en-US" sz="28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3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Some Practice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 smtClean="0">
                <a:latin typeface="Tahoma" panose="020B0604030504040204" pitchFamily="34" charset="0"/>
              </a:rPr>
              <a:t>Which solution will have a greater fraction of ionization? 0.10 M HClO vs. 0.10 M HF</a:t>
            </a:r>
          </a:p>
          <a:p>
            <a:pPr marL="609600" indent="-609600"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	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(HClO) = 2.9 x 10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-8</a:t>
            </a:r>
            <a:r>
              <a:rPr lang="en-US" altLang="en-US" sz="2800" smtClean="0">
                <a:latin typeface="Tahoma" panose="020B0604030504040204" pitchFamily="34" charset="0"/>
              </a:rPr>
              <a:t>  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(HF) = 3.5 x 10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-4</a:t>
            </a:r>
            <a:endParaRPr lang="en-US" altLang="en-US" sz="280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eriod" startAt="2"/>
            </a:pPr>
            <a:r>
              <a:rPr lang="en-US" altLang="en-US" sz="2800" smtClean="0">
                <a:latin typeface="Tahoma" panose="020B0604030504040204" pitchFamily="34" charset="0"/>
              </a:rPr>
              <a:t>An unknown base is dissolved in water so that its initial molarity is 0.050 M.  The pH is measured and found to be 10.13.  What is its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b</a:t>
            </a:r>
            <a:r>
              <a:rPr lang="en-US" altLang="en-US" sz="2800" smtClean="0">
                <a:latin typeface="Tahoma" panose="020B0604030504040204" pitchFamily="34" charset="0"/>
              </a:rPr>
              <a:t> value?</a:t>
            </a:r>
          </a:p>
          <a:p>
            <a:pPr marL="609600" indent="-609600">
              <a:buFontTx/>
              <a:buAutoNum type="arabicPeriod" startAt="2"/>
            </a:pPr>
            <a:r>
              <a:rPr lang="en-US" altLang="en-US" sz="2800" smtClean="0">
                <a:latin typeface="Tahoma" panose="020B0604030504040204" pitchFamily="34" charset="0"/>
              </a:rPr>
              <a:t>The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b</a:t>
            </a:r>
            <a:r>
              <a:rPr lang="en-US" altLang="en-US" sz="2800" smtClean="0">
                <a:latin typeface="Tahoma" panose="020B0604030504040204" pitchFamily="34" charset="0"/>
              </a:rPr>
              <a:t> for NH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 is 1.76 x 10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-5</a:t>
            </a:r>
            <a:r>
              <a:rPr lang="en-US" altLang="en-US" sz="2800" smtClean="0">
                <a:latin typeface="Tahoma" panose="020B0604030504040204" pitchFamily="34" charset="0"/>
              </a:rPr>
              <a:t>.  What is the pH of a solution initially made to 0.10 M NH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800" smtClean="0">
                <a:latin typeface="Tahoma" panose="020B0604030504040204" pitchFamily="34" charset="0"/>
              </a:rPr>
              <a:t>Cl?</a:t>
            </a:r>
          </a:p>
        </p:txBody>
      </p:sp>
    </p:spTree>
    <p:extLst>
      <p:ext uri="{BB962C8B-B14F-4D97-AF65-F5344CB8AC3E}">
        <p14:creationId xmlns:p14="http://schemas.microsoft.com/office/powerpoint/2010/main" val="274716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Polyprotic Acids – in Problems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Solving polyprotic acid problems can be challenging (the concentrations of the products from the first reaction affect the equilibrium in the second reaction)</a:t>
            </a:r>
          </a:p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To simplify the problem, we assume the two reactions occur independently (valid if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a1</a:t>
            </a:r>
            <a:r>
              <a:rPr lang="en-US" altLang="en-US" sz="2800" smtClean="0">
                <a:latin typeface="Tahoma" panose="020B0604030504040204" pitchFamily="34" charset="0"/>
              </a:rPr>
              <a:t> &gt;&gt;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a2</a:t>
            </a:r>
            <a:r>
              <a:rPr lang="en-US" altLang="en-US" sz="2800" smtClean="0">
                <a:latin typeface="Tahoma" panose="020B0604030504040204" pitchFamily="34" charset="0"/>
              </a:rPr>
              <a:t>)</a:t>
            </a:r>
          </a:p>
          <a:p>
            <a:pPr marL="609600" indent="-609600"/>
            <a:r>
              <a:rPr lang="en-US" altLang="en-US" sz="2800" smtClean="0">
                <a:latin typeface="Tahoma" panose="020B0604030504040204" pitchFamily="34" charset="0"/>
              </a:rPr>
              <a:t>Example Problem: calculate [H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], [HCO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], pH, and [CO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2-</a:t>
            </a:r>
            <a:r>
              <a:rPr lang="en-US" altLang="en-US" sz="2800" smtClean="0">
                <a:latin typeface="Tahoma" panose="020B0604030504040204" pitchFamily="34" charset="0"/>
              </a:rPr>
              <a:t>] for a 1.0 x 10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-3</a:t>
            </a:r>
            <a:r>
              <a:rPr lang="en-US" altLang="en-US" sz="2800" smtClean="0">
                <a:latin typeface="Tahoma" panose="020B0604030504040204" pitchFamily="34" charset="0"/>
              </a:rPr>
              <a:t> M solution of 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CO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endParaRPr lang="en-US" altLang="en-US" sz="28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0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Lab Report for Lab #1 due </a:t>
            </a:r>
            <a:r>
              <a:rPr lang="en-US" altLang="en-US" sz="2800" dirty="0" smtClean="0">
                <a:latin typeface="Tahoma" panose="020B0604030504040204" pitchFamily="34" charset="0"/>
              </a:rPr>
              <a:t>Monday/Tuesday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Second Mastering Set due Tuesday (should cover material to do most problems today)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#1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Two weeks from today (9/29)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Covers material covered through next Thurs. (including buffers)</a:t>
            </a: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Today’s </a:t>
            </a:r>
            <a:r>
              <a:rPr lang="en-US" altLang="en-US" sz="2800" dirty="0" smtClean="0">
                <a:latin typeface="Tahoma" panose="020B0604030504040204" pitchFamily="34" charset="0"/>
              </a:rPr>
              <a:t>Lecture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[H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400" dirty="0" smtClean="0">
                <a:latin typeface="Tahoma" panose="020B0604030504040204" pitchFamily="34" charset="0"/>
              </a:rPr>
              <a:t>] and pH in strong acid and weak acid solutions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% ionization of weak and strong acids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Base </a:t>
            </a:r>
            <a:r>
              <a:rPr lang="en-US" altLang="en-US" sz="2400" dirty="0" smtClean="0">
                <a:latin typeface="Tahoma" panose="020B0604030504040204" pitchFamily="34" charset="0"/>
              </a:rPr>
              <a:t>solutions </a:t>
            </a:r>
            <a:r>
              <a:rPr lang="en-US" altLang="en-US" sz="2400" dirty="0">
                <a:latin typeface="Tahoma" panose="020B0604030504040204" pitchFamily="34" charset="0"/>
              </a:rPr>
              <a:t>+ </a:t>
            </a:r>
            <a:r>
              <a:rPr lang="en-US" altLang="en-US" sz="2400" dirty="0" smtClean="0">
                <a:latin typeface="Tahoma" panose="020B0604030504040204" pitchFamily="34" charset="0"/>
              </a:rPr>
              <a:t>solving equilibrium </a:t>
            </a:r>
            <a:r>
              <a:rPr lang="en-US" altLang="en-US" sz="2400" dirty="0">
                <a:latin typeface="Tahoma" panose="020B0604030504040204" pitchFamily="34" charset="0"/>
              </a:rPr>
              <a:t>p</a:t>
            </a:r>
            <a:r>
              <a:rPr lang="en-US" altLang="en-US" sz="2400" dirty="0" smtClean="0">
                <a:latin typeface="Tahoma" panose="020B0604030504040204" pitchFamily="34" charset="0"/>
              </a:rPr>
              <a:t>roblems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Acid-base properties </a:t>
            </a:r>
            <a:r>
              <a:rPr lang="en-US" altLang="en-US" sz="2400" dirty="0">
                <a:latin typeface="Tahoma" panose="020B0604030504040204" pitchFamily="34" charset="0"/>
              </a:rPr>
              <a:t>of </a:t>
            </a:r>
            <a:r>
              <a:rPr lang="en-US" altLang="en-US" sz="2400" dirty="0" smtClean="0">
                <a:latin typeface="Tahoma" panose="020B0604030504040204" pitchFamily="34" charset="0"/>
              </a:rPr>
              <a:t>ions </a:t>
            </a:r>
            <a:r>
              <a:rPr lang="en-US" altLang="en-US" sz="2400" dirty="0">
                <a:latin typeface="Tahoma" panose="020B0604030504040204" pitchFamily="34" charset="0"/>
              </a:rPr>
              <a:t>and </a:t>
            </a:r>
            <a:r>
              <a:rPr lang="en-US" altLang="en-US" sz="2400" dirty="0" smtClean="0">
                <a:latin typeface="Tahoma" panose="020B0604030504040204" pitchFamily="34" charset="0"/>
              </a:rPr>
              <a:t>salts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marL="457200" lvl="1" indent="0" eaLnBrk="1" hangingPunct="1">
              <a:buNone/>
            </a:pP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Problems Involving Acids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Strong Acids (large </a:t>
            </a:r>
            <a:r>
              <a:rPr lang="en-US" altLang="en-US" sz="2800" dirty="0" err="1" smtClean="0">
                <a:latin typeface="Tahoma" charset="0"/>
              </a:rPr>
              <a:t>K</a:t>
            </a:r>
            <a:r>
              <a:rPr lang="en-US" altLang="en-US" sz="2800" baseline="-25000" dirty="0" err="1" smtClean="0">
                <a:latin typeface="Tahoma" charset="0"/>
              </a:rPr>
              <a:t>a</a:t>
            </a:r>
            <a:r>
              <a:rPr lang="en-US" altLang="en-US" sz="2800" dirty="0" smtClean="0">
                <a:latin typeface="Tahoma" charset="0"/>
              </a:rPr>
              <a:t> values)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Example: Determine the pH of a 0.014 M </a:t>
            </a:r>
            <a:r>
              <a:rPr lang="en-US" altLang="en-US" sz="2800" dirty="0" err="1" smtClean="0">
                <a:latin typeface="Tahoma" charset="0"/>
              </a:rPr>
              <a:t>HCl</a:t>
            </a:r>
            <a:r>
              <a:rPr lang="en-US" altLang="en-US" sz="2800" dirty="0" smtClean="0">
                <a:latin typeface="Tahoma" charset="0"/>
              </a:rPr>
              <a:t> solution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We could set up an ICE table, but with strong acids, we assume 100% dissociation</a:t>
            </a:r>
          </a:p>
          <a:p>
            <a:pPr marL="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 smtClean="0">
                <a:latin typeface="Tahoma" charset="0"/>
              </a:rPr>
              <a:t>	</a:t>
            </a:r>
            <a:r>
              <a:rPr lang="en-US" altLang="en-US" dirty="0" err="1" smtClean="0">
                <a:latin typeface="Tahoma" charset="0"/>
              </a:rPr>
              <a:t>HCl</a:t>
            </a:r>
            <a:r>
              <a:rPr lang="en-US" altLang="en-US" dirty="0" smtClean="0">
                <a:latin typeface="Tahoma" charset="0"/>
              </a:rPr>
              <a:t>(</a:t>
            </a:r>
            <a:r>
              <a:rPr lang="en-US" altLang="en-US" dirty="0" err="1" smtClean="0">
                <a:latin typeface="Tahoma" charset="0"/>
              </a:rPr>
              <a:t>aq</a:t>
            </a:r>
            <a:r>
              <a:rPr lang="en-US" altLang="en-US" dirty="0" smtClean="0">
                <a:latin typeface="Tahoma" charset="0"/>
              </a:rPr>
              <a:t>)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dirty="0" smtClean="0">
                <a:latin typeface="Tahoma" charset="0"/>
              </a:rPr>
              <a:t> H</a:t>
            </a:r>
            <a:r>
              <a:rPr lang="en-US" altLang="en-US" baseline="30000" dirty="0" smtClean="0">
                <a:latin typeface="Tahoma" charset="0"/>
              </a:rPr>
              <a:t>+</a:t>
            </a:r>
            <a:r>
              <a:rPr lang="en-US" altLang="en-US" dirty="0" smtClean="0">
                <a:latin typeface="Tahoma" charset="0"/>
              </a:rPr>
              <a:t>(</a:t>
            </a:r>
            <a:r>
              <a:rPr lang="en-US" altLang="en-US" dirty="0" err="1" smtClean="0">
                <a:latin typeface="Tahoma" charset="0"/>
              </a:rPr>
              <a:t>aq</a:t>
            </a:r>
            <a:r>
              <a:rPr lang="en-US" altLang="en-US" dirty="0" smtClean="0">
                <a:latin typeface="Tahoma" charset="0"/>
              </a:rPr>
              <a:t>) + Cl</a:t>
            </a:r>
            <a:r>
              <a:rPr lang="en-US" altLang="en-US" baseline="30000" dirty="0" smtClean="0">
                <a:latin typeface="Tahoma" charset="0"/>
              </a:rPr>
              <a:t>- </a:t>
            </a:r>
            <a:r>
              <a:rPr lang="en-US" altLang="en-US" dirty="0" smtClean="0">
                <a:latin typeface="Tahoma" charset="0"/>
              </a:rPr>
              <a:t>(</a:t>
            </a:r>
            <a:r>
              <a:rPr lang="en-US" altLang="en-US" dirty="0" err="1" smtClean="0">
                <a:latin typeface="Tahoma" charset="0"/>
              </a:rPr>
              <a:t>aq</a:t>
            </a:r>
            <a:r>
              <a:rPr lang="en-US" altLang="en-US" dirty="0" smtClean="0">
                <a:latin typeface="Tahoma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	So [H</a:t>
            </a:r>
            <a:r>
              <a:rPr lang="en-US" altLang="en-US" sz="2800" baseline="30000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] = [</a:t>
            </a:r>
            <a:r>
              <a:rPr lang="en-US" altLang="en-US" sz="2800" dirty="0" err="1" smtClean="0">
                <a:latin typeface="Tahoma" charset="0"/>
              </a:rPr>
              <a:t>HCl</a:t>
            </a:r>
            <a:r>
              <a:rPr lang="en-US" altLang="en-US" sz="2800" dirty="0" smtClean="0">
                <a:latin typeface="Tahoma" charset="0"/>
              </a:rPr>
              <a:t>(</a:t>
            </a:r>
            <a:r>
              <a:rPr lang="en-US" altLang="en-US" sz="2800" dirty="0" err="1" smtClean="0">
                <a:latin typeface="Tahoma" charset="0"/>
              </a:rPr>
              <a:t>aq</a:t>
            </a:r>
            <a:r>
              <a:rPr lang="en-US" altLang="en-US" sz="2800" dirty="0" smtClean="0">
                <a:latin typeface="Tahoma" charset="0"/>
              </a:rPr>
              <a:t>)]</a:t>
            </a:r>
            <a:r>
              <a:rPr lang="en-US" altLang="en-US" sz="2800" baseline="-25000" dirty="0" smtClean="0">
                <a:latin typeface="Tahoma" charset="0"/>
                <a:cs typeface="Tahoma" charset="0"/>
              </a:rPr>
              <a:t>o</a:t>
            </a:r>
            <a:r>
              <a:rPr lang="en-US" altLang="en-US" sz="2800" dirty="0" smtClean="0">
                <a:latin typeface="Tahoma" charset="0"/>
              </a:rPr>
              <a:t> = 0.014 M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pH = -log[H</a:t>
            </a:r>
            <a:r>
              <a:rPr lang="en-US" altLang="en-US" sz="2800" baseline="30000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] = 1.85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Note: this approach works as long as [H</a:t>
            </a:r>
            <a:r>
              <a:rPr lang="en-US" altLang="en-US" sz="2800" baseline="30000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] from HA is greater than [H</a:t>
            </a:r>
            <a:r>
              <a:rPr lang="en-US" altLang="en-US" sz="2800" baseline="30000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] </a:t>
            </a:r>
            <a:r>
              <a:rPr lang="en-US" altLang="en-US" sz="2800" smtClean="0">
                <a:latin typeface="Tahoma" charset="0"/>
              </a:rPr>
              <a:t>from H</a:t>
            </a:r>
            <a:r>
              <a:rPr lang="en-US" altLang="en-US" sz="2800" baseline="-25000" smtClean="0">
                <a:latin typeface="Tahoma" charset="0"/>
                <a:cs typeface="Tahoma" charset="0"/>
              </a:rPr>
              <a:t>2</a:t>
            </a:r>
            <a:r>
              <a:rPr lang="en-US" altLang="en-US" sz="2800" smtClean="0">
                <a:latin typeface="Tahoma" charset="0"/>
              </a:rPr>
              <a:t>O</a:t>
            </a:r>
            <a:endParaRPr lang="en-US" altLang="en-US" sz="28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9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Equilibrium Problems Involving Acids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Weak Acids (K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 values &lt; 1)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Example: Determine the pH of HCHO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 (formic acid, K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a</a:t>
            </a:r>
            <a:r>
              <a:rPr lang="en-US" altLang="en-US" sz="2800" smtClean="0">
                <a:latin typeface="Tahoma" panose="020B0604030504040204" pitchFamily="34" charset="0"/>
              </a:rPr>
              <a:t> = 1.8 x 10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-4</a:t>
            </a:r>
            <a:r>
              <a:rPr lang="en-US" altLang="en-US" sz="2800" smtClean="0">
                <a:latin typeface="Tahoma" panose="020B0604030504040204" pitchFamily="34" charset="0"/>
              </a:rPr>
              <a:t>) solution initially made to be 0.20 M.</a:t>
            </a:r>
          </a:p>
        </p:txBody>
      </p:sp>
    </p:spTree>
    <p:extLst>
      <p:ext uri="{BB962C8B-B14F-4D97-AF65-F5344CB8AC3E}">
        <p14:creationId xmlns:p14="http://schemas.microsoft.com/office/powerpoint/2010/main" val="296068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Reactions and Equilibrium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% Ionization of Weak Acids (or % dissociation)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ahoma" panose="020B0604030504040204" pitchFamily="34" charset="0"/>
              </a:rPr>
              <a:t>Given by [A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400" dirty="0" smtClean="0">
                <a:latin typeface="Tahoma" panose="020B0604030504040204" pitchFamily="34" charset="0"/>
              </a:rPr>
              <a:t>]*100/[HA]</a:t>
            </a:r>
            <a:r>
              <a:rPr lang="en-US" altLang="en-US" sz="2400" baseline="-25000" dirty="0" smtClean="0">
                <a:latin typeface="Tahoma" panose="020B0604030504040204" pitchFamily="34" charset="0"/>
                <a:cs typeface="Tahoma" panose="020B0604030504040204" pitchFamily="34" charset="0"/>
              </a:rPr>
              <a:t>all forms</a:t>
            </a:r>
            <a:endParaRPr lang="en-US" altLang="en-US" sz="2400" dirty="0" smtClean="0">
              <a:latin typeface="Tahoma" panose="020B0604030504040204" pitchFamily="34" charset="0"/>
            </a:endParaRP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ahoma" panose="020B0604030504040204" pitchFamily="34" charset="0"/>
              </a:rPr>
              <a:t>Show example from the 0.20 M formic acid problem covered last time</a:t>
            </a:r>
          </a:p>
        </p:txBody>
      </p:sp>
    </p:spTree>
    <p:extLst>
      <p:ext uri="{BB962C8B-B14F-4D97-AF65-F5344CB8AC3E}">
        <p14:creationId xmlns:p14="http://schemas.microsoft.com/office/powerpoint/2010/main" val="22495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Reactions and Equilibrium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Generalities about % Ionization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The greater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a</a:t>
            </a:r>
            <a:r>
              <a:rPr lang="en-US" altLang="en-US" sz="2400" smtClean="0">
                <a:latin typeface="Tahoma" panose="020B0604030504040204" pitchFamily="34" charset="0"/>
              </a:rPr>
              <a:t>, the greater % ionized (example for 0.05 M)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The lower the concentration, the greater the % ionized (example for formic acid)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581400"/>
          <a:ext cx="7772400" cy="133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8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Acid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HNO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HCHO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HC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HClO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HCN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4.60E-04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Tahoma" pitchFamily="34" charset="0"/>
                          <a:cs typeface="Tahoma" pitchFamily="34" charset="0"/>
                        </a:rPr>
                        <a:t>1.80E-04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Tahoma" pitchFamily="34" charset="0"/>
                          <a:cs typeface="Tahoma" pitchFamily="34" charset="0"/>
                        </a:rPr>
                        <a:t>1.80E-05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2.90E-09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4.90E-10</a:t>
                      </a: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21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%ionized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9.14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5.82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Tahoma" pitchFamily="34" charset="0"/>
                          <a:cs typeface="Tahoma" pitchFamily="34" charset="0"/>
                        </a:rPr>
                        <a:t>1.88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Tahoma" pitchFamily="34" charset="0"/>
                          <a:cs typeface="Tahoma" pitchFamily="34" charset="0"/>
                        </a:rPr>
                        <a:t>0.02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0.01</a:t>
                      </a: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5257800"/>
          <a:ext cx="7772400" cy="96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6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[HA]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8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681" marB="4568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0.5 M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0.05 M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5E-03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5E-04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1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5E-05</a:t>
                      </a:r>
                    </a:p>
                  </a:txBody>
                  <a:tcPr marL="9525" marR="9525" marT="951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5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%ionized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81" marB="4568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Tahoma" pitchFamily="34" charset="0"/>
                          <a:cs typeface="Tahoma" pitchFamily="34" charset="0"/>
                        </a:rPr>
                        <a:t>1.88</a:t>
                      </a:r>
                    </a:p>
                  </a:txBody>
                  <a:tcPr marL="9525" marR="9525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Tahoma" pitchFamily="34" charset="0"/>
                          <a:cs typeface="Tahoma" pitchFamily="34" charset="0"/>
                        </a:rPr>
                        <a:t>5.82</a:t>
                      </a:r>
                    </a:p>
                  </a:txBody>
                  <a:tcPr marL="9525" marR="9525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Tahoma" pitchFamily="34" charset="0"/>
                          <a:cs typeface="Tahoma" pitchFamily="34" charset="0"/>
                        </a:rPr>
                        <a:t>17.26</a:t>
                      </a:r>
                    </a:p>
                  </a:txBody>
                  <a:tcPr marL="9525" marR="9525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latin typeface="Tahoma" pitchFamily="34" charset="0"/>
                          <a:cs typeface="Tahoma" pitchFamily="34" charset="0"/>
                        </a:rPr>
                        <a:t>44.64</a:t>
                      </a:r>
                    </a:p>
                  </a:txBody>
                  <a:tcPr marL="9525" marR="9525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Tahoma" pitchFamily="34" charset="0"/>
                          <a:cs typeface="Tahoma" pitchFamily="34" charset="0"/>
                        </a:rPr>
                        <a:t>81.53</a:t>
                      </a:r>
                    </a:p>
                  </a:txBody>
                  <a:tcPr marL="9525" marR="9525" marT="951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3200400" y="3581400"/>
            <a:ext cx="1143000" cy="533400"/>
          </a:xfrm>
          <a:prstGeom prst="roundRect">
            <a:avLst/>
          </a:prstGeom>
          <a:solidFill>
            <a:srgbClr val="00B05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71900" y="4114800"/>
            <a:ext cx="0" cy="914400"/>
          </a:xfrm>
          <a:prstGeom prst="straightConnector1">
            <a:avLst/>
          </a:prstGeom>
          <a:ln w="41275">
            <a:solidFill>
              <a:srgbClr val="00B05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54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Reactions and Equilibrium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Mixtures of Acids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Example: what is the pH of a raindrop if its sources of acid are from H</a:t>
            </a:r>
            <a:r>
              <a:rPr lang="en-US" altLang="en-US" sz="24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CO</a:t>
            </a:r>
            <a:r>
              <a:rPr lang="en-US" altLang="en-US" sz="24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 (from CO</a:t>
            </a:r>
            <a:r>
              <a:rPr lang="en-US" altLang="en-US" sz="24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gas) and NH</a:t>
            </a:r>
            <a:r>
              <a:rPr lang="en-US" altLang="en-US" sz="24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HSO</a:t>
            </a:r>
            <a:r>
              <a:rPr lang="en-US" altLang="en-US" sz="24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?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This is one of the few general chemistry texts covering this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However, in general we cannot solve these problems using the approach covered in this class as the approach can fail when more than one equilibrium occurs</a:t>
            </a:r>
          </a:p>
          <a:p>
            <a:pPr marL="933450" lvl="1" indent="-533400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In selected cases (where concentrations are similar but K</a:t>
            </a:r>
            <a:r>
              <a:rPr lang="en-US" altLang="en-US" sz="2400" baseline="-25000" smtClean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altLang="en-US" sz="2400" smtClean="0">
                <a:latin typeface="Tahoma" panose="020B0604030504040204" pitchFamily="34" charset="0"/>
              </a:rPr>
              <a:t> values are very different), it is possible to solve these problems</a:t>
            </a:r>
          </a:p>
        </p:txBody>
      </p:sp>
    </p:spTree>
    <p:extLst>
      <p:ext uri="{BB962C8B-B14F-4D97-AF65-F5344CB8AC3E}">
        <p14:creationId xmlns:p14="http://schemas.microsoft.com/office/powerpoint/2010/main" val="115407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Acid Reactions and Equilibrium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Mixtures of Acids – back to example: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pitchFamily="34" charset="0"/>
              </a:rPr>
              <a:t>What is the pH of a raindrop if [H</a:t>
            </a:r>
            <a:r>
              <a:rPr lang="en-US" altLang="en-US" sz="28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CO</a:t>
            </a:r>
            <a:r>
              <a:rPr lang="en-US" altLang="en-US" sz="28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altLang="en-US" sz="2800" dirty="0" smtClean="0">
                <a:latin typeface="Tahoma" pitchFamily="34" charset="0"/>
              </a:rPr>
              <a:t>]</a:t>
            </a:r>
            <a:r>
              <a:rPr lang="en-US" altLang="en-US" sz="2800" baseline="-250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altLang="en-US" sz="2800" dirty="0" smtClean="0">
                <a:latin typeface="Tahoma" pitchFamily="34" charset="0"/>
              </a:rPr>
              <a:t> = 1.4 x 10</a:t>
            </a:r>
            <a:r>
              <a:rPr lang="en-US" altLang="en-US" sz="2800" baseline="30000" dirty="0" smtClean="0">
                <a:latin typeface="Tahoma" charset="0"/>
              </a:rPr>
              <a:t>-5</a:t>
            </a:r>
            <a:r>
              <a:rPr lang="en-US" altLang="en-US" sz="2800" dirty="0" smtClean="0">
                <a:latin typeface="Tahoma" pitchFamily="34" charset="0"/>
              </a:rPr>
              <a:t> and (from CO</a:t>
            </a:r>
            <a:r>
              <a:rPr lang="en-US" altLang="en-US" sz="28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 gas) and [NH</a:t>
            </a:r>
            <a:r>
              <a:rPr lang="en-US" altLang="en-US" sz="28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HSO</a:t>
            </a:r>
            <a:r>
              <a:rPr lang="en-US" altLang="en-US" sz="28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]</a:t>
            </a:r>
            <a:r>
              <a:rPr lang="en-US" altLang="en-US" sz="2800" baseline="-250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altLang="en-US" sz="2800" dirty="0" smtClean="0">
                <a:latin typeface="Tahoma" pitchFamily="34" charset="0"/>
              </a:rPr>
              <a:t> = 1.0 x 10</a:t>
            </a:r>
            <a:r>
              <a:rPr lang="en-US" altLang="en-US" sz="2800" baseline="30000" dirty="0" smtClean="0">
                <a:latin typeface="Tahoma" charset="0"/>
              </a:rPr>
              <a:t>-4</a:t>
            </a:r>
            <a:r>
              <a:rPr lang="en-US" altLang="en-US" sz="2800" dirty="0" smtClean="0">
                <a:latin typeface="Tahoma" pitchFamily="34" charset="0"/>
              </a:rPr>
              <a:t> M?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In this case there are 4 sources of H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: HSO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 (K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a2</a:t>
            </a:r>
            <a:r>
              <a:rPr lang="en-US" altLang="en-US" sz="2400" dirty="0" smtClean="0">
                <a:latin typeface="Tahoma" pitchFamily="34" charset="0"/>
              </a:rPr>
              <a:t> = 0.012), H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CO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altLang="en-US" sz="2400" dirty="0" smtClean="0">
                <a:latin typeface="Tahoma" pitchFamily="34" charset="0"/>
              </a:rPr>
              <a:t> (K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a1</a:t>
            </a:r>
            <a:r>
              <a:rPr lang="en-US" altLang="en-US" sz="2400" dirty="0" smtClean="0">
                <a:latin typeface="Tahoma" pitchFamily="34" charset="0"/>
              </a:rPr>
              <a:t> = 4.3 x 10</a:t>
            </a:r>
            <a:r>
              <a:rPr lang="en-US" altLang="en-US" sz="2400" baseline="30000" dirty="0" smtClean="0">
                <a:latin typeface="Tahoma" charset="0"/>
              </a:rPr>
              <a:t>-7</a:t>
            </a:r>
            <a:r>
              <a:rPr lang="en-US" altLang="en-US" sz="2400" dirty="0" smtClean="0">
                <a:latin typeface="Tahoma" pitchFamily="34" charset="0"/>
              </a:rPr>
              <a:t>), NH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 (K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 = 5.7 x 10</a:t>
            </a:r>
            <a:r>
              <a:rPr lang="en-US" altLang="en-US" sz="2400" baseline="30000" dirty="0" smtClean="0">
                <a:latin typeface="Tahoma" charset="0"/>
              </a:rPr>
              <a:t>-10</a:t>
            </a:r>
            <a:r>
              <a:rPr lang="en-US" altLang="en-US" sz="2400" dirty="0" smtClean="0">
                <a:latin typeface="Tahoma" pitchFamily="34" charset="0"/>
              </a:rPr>
              <a:t>), and HCO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 (K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a1</a:t>
            </a:r>
            <a:r>
              <a:rPr lang="en-US" altLang="en-US" sz="2400" dirty="0" smtClean="0">
                <a:latin typeface="Tahoma" pitchFamily="34" charset="0"/>
              </a:rPr>
              <a:t> = 5.6 x 10</a:t>
            </a:r>
            <a:r>
              <a:rPr lang="en-US" altLang="en-US" sz="2400" baseline="30000" dirty="0" smtClean="0">
                <a:latin typeface="Tahoma" charset="0"/>
              </a:rPr>
              <a:t>-11</a:t>
            </a:r>
            <a:r>
              <a:rPr lang="en-US" altLang="en-US" sz="2400" dirty="0" smtClean="0">
                <a:latin typeface="Tahoma" pitchFamily="34" charset="0"/>
              </a:rPr>
              <a:t>) (actually 5 if we include water)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Because the K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altLang="en-US" sz="2400" dirty="0" smtClean="0">
                <a:latin typeface="Tahoma" pitchFamily="34" charset="0"/>
              </a:rPr>
              <a:t> value for HSO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 is much greater than the others, we can assume that determines the pH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Show ICE approach for HSO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endParaRPr lang="en-US" altLang="en-US" sz="2400" dirty="0" smtClean="0">
              <a:latin typeface="Tahoma" pitchFamily="34" charset="0"/>
            </a:endParaRP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Once we know [H</a:t>
            </a:r>
            <a:r>
              <a:rPr lang="en-US" altLang="en-US" sz="2400" baseline="30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], we can determine the concentration of other species (e.g. [HCO</a:t>
            </a:r>
            <a:r>
              <a:rPr lang="en-US" alt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altLang="en-US" sz="2400" baseline="30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36809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3497</TotalTime>
  <Words>988</Words>
  <Application>Microsoft Office PowerPoint</Application>
  <PresentationFormat>On-screen Show (4:3)</PresentationFormat>
  <Paragraphs>143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Tahoma</vt:lpstr>
      <vt:lpstr>Times New Roman</vt:lpstr>
      <vt:lpstr>Default Design</vt:lpstr>
      <vt:lpstr>Chem. 1B – 9/15 Lecture</vt:lpstr>
      <vt:lpstr>Announcements I </vt:lpstr>
      <vt:lpstr>Announcements I </vt:lpstr>
      <vt:lpstr>Chem 1B – Aqueous Chemistry Equilibrium Problems Involving Acids</vt:lpstr>
      <vt:lpstr>Chem 1B – Aqueous Chemistry Equilibrium Problems Involving Acids</vt:lpstr>
      <vt:lpstr>Chem 1B – Aqueous Chemistry Acid Reactions and Equilibrium</vt:lpstr>
      <vt:lpstr>Chem 1B – Aqueous Chemistry Acid Reactions and Equilibrium</vt:lpstr>
      <vt:lpstr>Chem 1B – Aqueous Chemistry Acid Reactions and Equilibrium</vt:lpstr>
      <vt:lpstr>Chem 1B – Aqueous Chemistry Acid Reactions and Equilibrium</vt:lpstr>
      <vt:lpstr>Chem 1B – Aqueous Chemistry Acid Reactions and Equilibrium</vt:lpstr>
      <vt:lpstr>Chem 1B – Aqueous Chemistry Base Reactions and Equilibrium</vt:lpstr>
      <vt:lpstr>Chem 1B – Aqueous Chemistry Base Reactions and Equilibrium</vt:lpstr>
      <vt:lpstr>Chem 1B – Aqueous Chemistry Base Reactions and Equilibrium</vt:lpstr>
      <vt:lpstr>Chem 1B – Aqueous Chemistry Acid-Base Properties of Ions</vt:lpstr>
      <vt:lpstr>Chem 1B – Aqueous Chemistry Acid-Base Properties of Ions</vt:lpstr>
      <vt:lpstr>Chem 1B – Aqueous Chemistry Acid-Base Properties of Ions</vt:lpstr>
      <vt:lpstr>Chem 1B – Aqueous Chemistry Polyprotic Acids</vt:lpstr>
      <vt:lpstr>Chem 1B – Aqueous Chemistry Some Practice</vt:lpstr>
      <vt:lpstr>Chem 1B – Aqueous Chemistry Polyprotic Acids – in Problems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294</cp:revision>
  <dcterms:created xsi:type="dcterms:W3CDTF">2005-09-14T19:27:31Z</dcterms:created>
  <dcterms:modified xsi:type="dcterms:W3CDTF">2016-09-15T16:48:44Z</dcterms:modified>
</cp:coreProperties>
</file>