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0"/>
  </p:notesMasterIdLst>
  <p:sldIdLst>
    <p:sldId id="280" r:id="rId2"/>
    <p:sldId id="340" r:id="rId3"/>
    <p:sldId id="409" r:id="rId4"/>
    <p:sldId id="408" r:id="rId5"/>
    <p:sldId id="413" r:id="rId6"/>
    <p:sldId id="407" r:id="rId7"/>
    <p:sldId id="410" r:id="rId8"/>
    <p:sldId id="411" r:id="rId9"/>
    <p:sldId id="412" r:id="rId10"/>
    <p:sldId id="414" r:id="rId11"/>
    <p:sldId id="415" r:id="rId12"/>
    <p:sldId id="416" r:id="rId13"/>
    <p:sldId id="417" r:id="rId14"/>
    <p:sldId id="418" r:id="rId15"/>
    <p:sldId id="419" r:id="rId16"/>
    <p:sldId id="420" r:id="rId17"/>
    <p:sldId id="421" r:id="rId18"/>
    <p:sldId id="422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DD9F"/>
    <a:srgbClr val="F3DBAB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7" autoAdjust="0"/>
    <p:restoredTop sz="96144" autoAdjust="0"/>
  </p:normalViewPr>
  <p:slideViewPr>
    <p:cSldViewPr>
      <p:cViewPr varScale="1">
        <p:scale>
          <a:sx n="88" d="100"/>
          <a:sy n="88" d="100"/>
        </p:scale>
        <p:origin x="108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792432-27A6-4332-98F9-1C56B1556C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73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849D68-3394-4E0C-B166-792382FC791E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8229A6-06AE-48C4-A54D-BD9C6E43D5E7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139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8229A6-06AE-48C4-A54D-BD9C6E43D5E7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409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4E1CB-AC68-48D8-896A-03333D90E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24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E6EBB-0616-4385-87D8-84E26DDF70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27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A6928-CF24-48F8-8E17-39830C4E6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007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80CDD-2E42-4C2E-A391-CB497F7622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855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58F35-C75B-441A-94C7-BC6AE1BAE1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676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1BA77-9F61-47F2-B68B-E8FF5C4CA5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20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3647F-868D-4332-95A0-8CCDF5E83E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8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F26CE-2E3E-4388-9CE2-A7757F32AA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95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50324-8985-4AF9-BCD2-9E71EF27EF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62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516AC-1E17-4269-A2D1-9DFD0F373A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93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D984A-F26C-4BC8-909E-3B90F27577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9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CE3BB-6A50-4FB9-BBAE-58A330C5DE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3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B4426-71AC-4DFA-91B3-F7DFE1AF80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41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FF9D33E-CF1E-4CF4-85C3-E166445D3C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anose="020B0604030504040204" pitchFamily="34" charset="0"/>
              </a:rPr>
              <a:t>Chem. 1B – </a:t>
            </a:r>
            <a:r>
              <a:rPr lang="en-US" altLang="en-US" b="1" dirty="0" smtClean="0">
                <a:latin typeface="Tahoma" panose="020B0604030504040204" pitchFamily="34" charset="0"/>
              </a:rPr>
              <a:t>9/20 </a:t>
            </a:r>
            <a:r>
              <a:rPr lang="en-US" altLang="en-US" b="1" dirty="0" smtClean="0">
                <a:latin typeface="Tahoma" panose="020B0604030504040204" pitchFamily="34" charset="0"/>
              </a:rPr>
              <a:t>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Molecular Structure – Acidity Relationship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18025"/>
          </a:xfrm>
        </p:spPr>
        <p:txBody>
          <a:bodyPr/>
          <a:lstStyle/>
          <a:p>
            <a:pPr marL="609600" indent="-609600"/>
            <a:r>
              <a:rPr lang="en-US" altLang="en-US" sz="2800" smtClean="0">
                <a:latin typeface="Tahoma" panose="020B0604030504040204" pitchFamily="34" charset="0"/>
              </a:rPr>
              <a:t>Acid strength depends on ability for H bond to break and on stability of conjugate base formed</a:t>
            </a:r>
          </a:p>
          <a:p>
            <a:pPr marL="609600" indent="-609600"/>
            <a:r>
              <a:rPr lang="en-US" altLang="en-US" sz="2800" smtClean="0">
                <a:latin typeface="Tahoma" panose="020B0604030504040204" pitchFamily="34" charset="0"/>
              </a:rPr>
              <a:t>More stable conjugate bases means stronger acid</a:t>
            </a:r>
          </a:p>
          <a:p>
            <a:pPr marL="609600" indent="-609600"/>
            <a:r>
              <a:rPr lang="en-US" altLang="en-US" sz="2800" smtClean="0">
                <a:latin typeface="Tahoma" panose="020B0604030504040204" pitchFamily="34" charset="0"/>
              </a:rPr>
              <a:t>For example, what makes ethanol (C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H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5</a:t>
            </a:r>
            <a:r>
              <a:rPr lang="en-US" altLang="en-US" sz="2800" smtClean="0">
                <a:latin typeface="Tahoma" panose="020B0604030504040204" pitchFamily="34" charset="0"/>
              </a:rPr>
              <a:t>OH) neutral while acetic acid (CH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800" smtClean="0">
                <a:latin typeface="Tahoma" panose="020B0604030504040204" pitchFamily="34" charset="0"/>
              </a:rPr>
              <a:t>CO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H) is acidic?</a:t>
            </a:r>
          </a:p>
        </p:txBody>
      </p:sp>
      <p:graphicFrame>
        <p:nvGraphicFramePr>
          <p:cNvPr id="11285" name="Object 21"/>
          <p:cNvGraphicFramePr>
            <a:graphicFrameLocks noChangeAspect="1"/>
          </p:cNvGraphicFramePr>
          <p:nvPr/>
        </p:nvGraphicFramePr>
        <p:xfrm>
          <a:off x="1371600" y="5029200"/>
          <a:ext cx="173355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hemSketch" r:id="rId3" imgW="1225296" imgH="551688" progId="ACD.ChemSketch.20">
                  <p:embed/>
                </p:oleObj>
              </mc:Choice>
              <mc:Fallback>
                <p:oleObj name="ChemSketch" r:id="rId3" imgW="1225296" imgH="551688" progId="ACD.ChemSketch.20">
                  <p:embed/>
                  <p:pic>
                    <p:nvPicPr>
                      <p:cNvPr id="1128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029200"/>
                        <a:ext cx="173355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343400" y="6096000"/>
            <a:ext cx="3276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acetate: stabilized by delocalized electrons</a:t>
            </a:r>
          </a:p>
        </p:txBody>
      </p:sp>
      <p:graphicFrame>
        <p:nvGraphicFramePr>
          <p:cNvPr id="11286" name="Object 22"/>
          <p:cNvGraphicFramePr>
            <a:graphicFrameLocks noChangeAspect="1"/>
          </p:cNvGraphicFramePr>
          <p:nvPr/>
        </p:nvGraphicFramePr>
        <p:xfrm>
          <a:off x="4648200" y="5105400"/>
          <a:ext cx="18351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hemSketch" r:id="rId5" imgW="1054608" imgH="612648" progId="ACD.ChemSketch.20">
                  <p:embed/>
                </p:oleObj>
              </mc:Choice>
              <mc:Fallback>
                <p:oleObj name="ChemSketch" r:id="rId5" imgW="1054608" imgH="612648" progId="ACD.ChemSketch.20">
                  <p:embed/>
                  <p:pic>
                    <p:nvPicPr>
                      <p:cNvPr id="1128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105400"/>
                        <a:ext cx="18351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295400" y="6172200"/>
            <a:ext cx="220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ethanol anion (not very stable)</a:t>
            </a:r>
          </a:p>
        </p:txBody>
      </p:sp>
    </p:spTree>
    <p:extLst>
      <p:ext uri="{BB962C8B-B14F-4D97-AF65-F5344CB8AC3E}">
        <p14:creationId xmlns:p14="http://schemas.microsoft.com/office/powerpoint/2010/main" val="2610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  <p:bldP spid="28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Molecular Structure – Acidity Relationship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1"/>
            <a:ext cx="8229600" cy="4191000"/>
          </a:xfrm>
        </p:spPr>
        <p:txBody>
          <a:bodyPr/>
          <a:lstStyle/>
          <a:p>
            <a:pPr marL="609600" indent="-609600"/>
            <a:r>
              <a:rPr lang="en-US" altLang="en-US" sz="2800" dirty="0" smtClean="0">
                <a:latin typeface="Tahoma" panose="020B0604030504040204" pitchFamily="34" charset="0"/>
              </a:rPr>
              <a:t>General Rules for Simpler Structures:</a:t>
            </a:r>
          </a:p>
          <a:p>
            <a:pPr marL="1009650" lvl="1" indent="-609600"/>
            <a:r>
              <a:rPr lang="en-US" altLang="en-US" sz="2400" dirty="0" smtClean="0">
                <a:latin typeface="Tahoma" panose="020B0604030504040204" pitchFamily="34" charset="0"/>
              </a:rPr>
              <a:t>Binary Acids: e.g.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HCl</a:t>
            </a:r>
            <a:endParaRPr lang="en-US" altLang="en-US" sz="2400" dirty="0" smtClean="0">
              <a:latin typeface="Tahoma" panose="020B0604030504040204" pitchFamily="34" charset="0"/>
            </a:endParaRPr>
          </a:p>
          <a:p>
            <a:pPr marL="1409700" lvl="2" indent="-609600"/>
            <a:r>
              <a:rPr lang="en-US" altLang="en-US" sz="2000" dirty="0" smtClean="0">
                <a:latin typeface="Tahoma" panose="020B0604030504040204" pitchFamily="34" charset="0"/>
              </a:rPr>
              <a:t>more </a:t>
            </a:r>
            <a:r>
              <a:rPr lang="en-US" altLang="en-US" sz="2000" dirty="0" smtClean="0">
                <a:latin typeface="Tahoma" panose="020B0604030504040204" pitchFamily="34" charset="0"/>
              </a:rPr>
              <a:t>electronegative element makes for stronger acid</a:t>
            </a:r>
          </a:p>
          <a:p>
            <a:pPr marL="1409700" lvl="2" indent="-609600"/>
            <a:r>
              <a:rPr lang="en-US" altLang="en-US" sz="2000" dirty="0" smtClean="0">
                <a:latin typeface="Tahoma" panose="020B0604030504040204" pitchFamily="34" charset="0"/>
              </a:rPr>
              <a:t>longer (and weaker bond) makes for stronger acid (</a:t>
            </a:r>
            <a:r>
              <a:rPr lang="en-US" altLang="en-US" sz="2000" dirty="0" err="1" smtClean="0">
                <a:latin typeface="Tahoma" panose="020B0604030504040204" pitchFamily="34" charset="0"/>
              </a:rPr>
              <a:t>HCl</a:t>
            </a:r>
            <a:r>
              <a:rPr lang="en-US" altLang="en-US" sz="2000" dirty="0" smtClean="0">
                <a:latin typeface="Tahoma" panose="020B0604030504040204" pitchFamily="34" charset="0"/>
              </a:rPr>
              <a:t> is stronger than HF due to bond strength)</a:t>
            </a:r>
            <a:endParaRPr lang="en-US" altLang="en-US" dirty="0" smtClean="0">
              <a:latin typeface="Tahoma" panose="020B0604030504040204" pitchFamily="34" charset="0"/>
            </a:endParaRPr>
          </a:p>
          <a:p>
            <a:pPr marL="1009650" lvl="1" indent="-609600"/>
            <a:r>
              <a:rPr lang="en-US" altLang="en-US" sz="2400" dirty="0" err="1" smtClean="0">
                <a:latin typeface="Tahoma" panose="020B0604030504040204" pitchFamily="34" charset="0"/>
              </a:rPr>
              <a:t>Oxyacids</a:t>
            </a:r>
            <a:r>
              <a:rPr lang="en-US" altLang="en-US" sz="2400" dirty="0" smtClean="0">
                <a:latin typeface="Tahoma" panose="020B0604030504040204" pitchFamily="34" charset="0"/>
              </a:rPr>
              <a:t>: e.g. HClO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endParaRPr lang="en-US" altLang="en-US" sz="2400" dirty="0" smtClean="0">
              <a:latin typeface="Tahoma" panose="020B0604030504040204" pitchFamily="34" charset="0"/>
            </a:endParaRPr>
          </a:p>
          <a:p>
            <a:pPr marL="1409700" lvl="2" indent="-609600"/>
            <a:r>
              <a:rPr lang="en-US" altLang="en-US" sz="2000" dirty="0" smtClean="0">
                <a:latin typeface="Tahoma" panose="020B0604030504040204" pitchFamily="34" charset="0"/>
              </a:rPr>
              <a:t>more </a:t>
            </a:r>
            <a:r>
              <a:rPr lang="en-US" altLang="en-US" sz="2000" dirty="0" err="1" smtClean="0">
                <a:latin typeface="Tahoma" panose="020B0604030504040204" pitchFamily="34" charset="0"/>
              </a:rPr>
              <a:t>oxygens</a:t>
            </a:r>
            <a:r>
              <a:rPr lang="en-US" altLang="en-US" sz="2000" dirty="0" smtClean="0">
                <a:latin typeface="Tahoma" panose="020B0604030504040204" pitchFamily="34" charset="0"/>
              </a:rPr>
              <a:t> make acid stronger (HClO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4</a:t>
            </a:r>
            <a:r>
              <a:rPr lang="en-US" altLang="en-US" sz="2000" dirty="0" smtClean="0">
                <a:latin typeface="Tahoma" panose="020B0604030504040204" pitchFamily="34" charset="0"/>
              </a:rPr>
              <a:t> is a strong acid, </a:t>
            </a:r>
            <a:r>
              <a:rPr lang="en-US" altLang="en-US" sz="2000" dirty="0" err="1" smtClean="0">
                <a:latin typeface="Tahoma" panose="020B0604030504040204" pitchFamily="34" charset="0"/>
              </a:rPr>
              <a:t>HClO</a:t>
            </a:r>
            <a:r>
              <a:rPr lang="en-US" altLang="en-US" sz="2000" dirty="0" smtClean="0">
                <a:latin typeface="Tahoma" panose="020B0604030504040204" pitchFamily="34" charset="0"/>
              </a:rPr>
              <a:t> is a very weak acid</a:t>
            </a:r>
            <a:r>
              <a:rPr lang="en-US" altLang="en-US" sz="2000" dirty="0" smtClean="0">
                <a:latin typeface="Tahoma" panose="020B0604030504040204" pitchFamily="34" charset="0"/>
              </a:rPr>
              <a:t>)</a:t>
            </a:r>
          </a:p>
          <a:p>
            <a:pPr marL="1009650" lvl="1" indent="-609600"/>
            <a:r>
              <a:rPr lang="en-US" altLang="en-US" sz="2400" dirty="0">
                <a:latin typeface="Tahoma" panose="020B0604030504040204" pitchFamily="34" charset="0"/>
              </a:rPr>
              <a:t>Other </a:t>
            </a:r>
            <a:r>
              <a:rPr lang="en-US" altLang="en-US" sz="2400" dirty="0" smtClean="0">
                <a:latin typeface="Tahoma" panose="020B0604030504040204" pitchFamily="34" charset="0"/>
              </a:rPr>
              <a:t>effects</a:t>
            </a:r>
          </a:p>
          <a:p>
            <a:pPr marL="1409700" lvl="2" indent="-609600"/>
            <a:r>
              <a:rPr lang="en-US" altLang="en-US" sz="2000" dirty="0" smtClean="0">
                <a:latin typeface="Tahoma" panose="020B0604030504040204" pitchFamily="34" charset="0"/>
              </a:rPr>
              <a:t>Adding other electronegative elements often makes conjugate base ions more stable</a:t>
            </a:r>
            <a:endParaRPr lang="en-US" altLang="en-US" sz="2000" dirty="0">
              <a:latin typeface="Tahoma" panose="020B0604030504040204" pitchFamily="34" charset="0"/>
            </a:endParaRPr>
          </a:p>
          <a:p>
            <a:pPr marL="1409700" lvl="2" indent="-609600"/>
            <a:endParaRPr lang="en-US" altLang="en-US" sz="2000" dirty="0" smtClean="0">
              <a:latin typeface="Tahoma" panose="020B060403050404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090473"/>
              </p:ext>
            </p:extLst>
          </p:nvPr>
        </p:nvGraphicFramePr>
        <p:xfrm>
          <a:off x="1066800" y="597376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09787755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1197765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42317424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0248428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Compound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CH</a:t>
                      </a:r>
                      <a:r>
                        <a:rPr lang="en-US" altLang="en-US" sz="2400" baseline="-250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3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</a:t>
                      </a:r>
                      <a:r>
                        <a:rPr lang="en-US" altLang="en-US" sz="1800" baseline="-250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CClH</a:t>
                      </a:r>
                      <a:r>
                        <a:rPr lang="en-US" altLang="en-US" sz="2400" baseline="-250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</a:t>
                      </a:r>
                      <a:r>
                        <a:rPr lang="en-US" altLang="en-US" sz="1800" baseline="-250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CCl</a:t>
                      </a:r>
                      <a:r>
                        <a:rPr lang="en-US" altLang="en-US" sz="1800" baseline="-250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3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</a:t>
                      </a:r>
                      <a:r>
                        <a:rPr lang="en-US" altLang="en-US" sz="1800" baseline="-250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896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pK</a:t>
                      </a:r>
                      <a:r>
                        <a:rPr lang="en-US" baseline="-25000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4.75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2.86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0.66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724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56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Buffers (Chapter 16)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609600" indent="-609600"/>
            <a:r>
              <a:rPr lang="en-US" altLang="en-US" sz="2800" dirty="0" smtClean="0">
                <a:latin typeface="Tahoma" panose="020B0604030504040204" pitchFamily="34" charset="0"/>
              </a:rPr>
              <a:t>We have discussed some mixtures briefly (e.g. strong acid + weak acid)</a:t>
            </a:r>
          </a:p>
          <a:p>
            <a:pPr marL="609600" indent="-609600"/>
            <a:r>
              <a:rPr lang="en-US" altLang="en-US" sz="2800" dirty="0" smtClean="0">
                <a:latin typeface="Tahoma" panose="020B0604030504040204" pitchFamily="34" charset="0"/>
              </a:rPr>
              <a:t>One particular type of mixture:  weak acid + conjugate base (or weak base + conjugate acid) makes a solution called a buffer</a:t>
            </a:r>
          </a:p>
          <a:p>
            <a:pPr marL="609600" indent="-609600"/>
            <a:r>
              <a:rPr lang="en-US" altLang="en-US" sz="2800" dirty="0" smtClean="0">
                <a:latin typeface="Tahoma" panose="020B0604030504040204" pitchFamily="34" charset="0"/>
              </a:rPr>
              <a:t>Buffers are desirable because they keep the pH nearly constant even if an acid or base is added</a:t>
            </a:r>
          </a:p>
          <a:p>
            <a:pPr marL="609600" indent="-609600"/>
            <a:r>
              <a:rPr lang="en-US" altLang="en-US" sz="2800" dirty="0" smtClean="0">
                <a:latin typeface="Tahoma" panose="020B0604030504040204" pitchFamily="34" charset="0"/>
              </a:rPr>
              <a:t>Buffers are very important in </a:t>
            </a:r>
            <a:r>
              <a:rPr lang="en-US" altLang="en-US" sz="2800" dirty="0" smtClean="0">
                <a:latin typeface="Tahoma" panose="020B0604030504040204" pitchFamily="34" charset="0"/>
              </a:rPr>
              <a:t>biology </a:t>
            </a:r>
            <a:r>
              <a:rPr lang="en-US" altLang="en-US" sz="2800" dirty="0" smtClean="0">
                <a:latin typeface="Tahoma" panose="020B0604030504040204" pitchFamily="34" charset="0"/>
              </a:rPr>
              <a:t>because many enzymes (protein catalysts) will only work over a narrow pH range</a:t>
            </a:r>
          </a:p>
        </p:txBody>
      </p:sp>
    </p:spTree>
    <p:extLst>
      <p:ext uri="{BB962C8B-B14F-4D97-AF65-F5344CB8AC3E}">
        <p14:creationId xmlns:p14="http://schemas.microsoft.com/office/powerpoint/2010/main" val="300013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Buffers (Chapter 16)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609600" lvl="1" indent="-609600">
              <a:buFontTx/>
              <a:buChar char="•"/>
            </a:pPr>
            <a:r>
              <a:rPr lang="en-US" altLang="en-US" sz="2400" dirty="0" smtClean="0">
                <a:latin typeface="Tahoma" panose="020B0604030504040204" pitchFamily="34" charset="0"/>
              </a:rPr>
              <a:t>Example: Determine pH of a mix of 0.010 M </a:t>
            </a:r>
            <a:r>
              <a:rPr lang="en-US" altLang="en-US" sz="2400" dirty="0" smtClean="0">
                <a:latin typeface="Tahoma" panose="020B0604030504040204" pitchFamily="34" charset="0"/>
              </a:rPr>
              <a:t>HC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H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3</a:t>
            </a:r>
            <a:r>
              <a:rPr lang="en-US" altLang="en-US" sz="2400" dirty="0" smtClean="0">
                <a:latin typeface="Tahoma" panose="020B0604030504040204" pitchFamily="34" charset="0"/>
              </a:rPr>
              <a:t>O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 </a:t>
            </a:r>
            <a:r>
              <a:rPr lang="en-US" altLang="en-US" sz="2400" dirty="0" smtClean="0">
                <a:latin typeface="Tahoma" panose="020B0604030504040204" pitchFamily="34" charset="0"/>
              </a:rPr>
              <a:t>and 0.025 M </a:t>
            </a:r>
            <a:r>
              <a:rPr lang="en-US" altLang="en-US" sz="2400" dirty="0" smtClean="0">
                <a:latin typeface="Tahoma" panose="020B0604030504040204" pitchFamily="34" charset="0"/>
              </a:rPr>
              <a:t>Na</a:t>
            </a:r>
            <a:r>
              <a:rPr lang="en-US" altLang="en-US" sz="2400" baseline="30000" dirty="0" smtClean="0">
                <a:latin typeface="Tahoma" panose="020B0604030504040204" pitchFamily="34" charset="0"/>
              </a:rPr>
              <a:t>+</a:t>
            </a:r>
            <a:r>
              <a:rPr lang="en-US" altLang="en-US" sz="2400" dirty="0" smtClean="0">
                <a:latin typeface="Tahoma" panose="020B0604030504040204" pitchFamily="34" charset="0"/>
              </a:rPr>
              <a:t>C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H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3</a:t>
            </a:r>
            <a:r>
              <a:rPr lang="en-US" altLang="en-US" sz="2400" dirty="0" smtClean="0">
                <a:latin typeface="Tahoma" panose="020B0604030504040204" pitchFamily="34" charset="0"/>
              </a:rPr>
              <a:t>O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baseline="30000" dirty="0" smtClean="0">
                <a:latin typeface="Tahoma" panose="020B0604030504040204" pitchFamily="34" charset="0"/>
              </a:rPr>
              <a:t>-</a:t>
            </a:r>
            <a:r>
              <a:rPr lang="en-US" altLang="en-US" sz="2400" dirty="0" smtClean="0">
                <a:latin typeface="Tahoma" panose="020B0604030504040204" pitchFamily="34" charset="0"/>
              </a:rPr>
              <a:t> solution (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K</a:t>
            </a:r>
            <a:r>
              <a:rPr lang="en-US" altLang="en-US" sz="2400" baseline="-25000" dirty="0" err="1" smtClean="0">
                <a:latin typeface="Tahoma" panose="020B0604030504040204" pitchFamily="34" charset="0"/>
              </a:rPr>
              <a:t>a</a:t>
            </a:r>
            <a:r>
              <a:rPr lang="en-US" altLang="en-US" sz="2400" dirty="0" smtClean="0">
                <a:latin typeface="Tahoma" panose="020B0604030504040204" pitchFamily="34" charset="0"/>
              </a:rPr>
              <a:t> of </a:t>
            </a:r>
            <a:r>
              <a:rPr lang="en-US" altLang="en-US" sz="2400" dirty="0">
                <a:latin typeface="Tahoma" panose="020B0604030504040204" pitchFamily="34" charset="0"/>
              </a:rPr>
              <a:t>HC</a:t>
            </a:r>
            <a:r>
              <a:rPr lang="en-US" altLang="en-US" sz="2400" baseline="-25000" dirty="0">
                <a:latin typeface="Tahoma" panose="020B0604030504040204" pitchFamily="34" charset="0"/>
              </a:rPr>
              <a:t>2</a:t>
            </a:r>
            <a:r>
              <a:rPr lang="en-US" altLang="en-US" sz="2400" dirty="0">
                <a:latin typeface="Tahoma" panose="020B0604030504040204" pitchFamily="34" charset="0"/>
              </a:rPr>
              <a:t>H</a:t>
            </a:r>
            <a:r>
              <a:rPr lang="en-US" altLang="en-US" sz="2400" baseline="-25000" dirty="0">
                <a:latin typeface="Tahoma" panose="020B0604030504040204" pitchFamily="34" charset="0"/>
              </a:rPr>
              <a:t>3</a:t>
            </a:r>
            <a:r>
              <a:rPr lang="en-US" altLang="en-US" sz="2400" dirty="0">
                <a:latin typeface="Tahoma" panose="020B0604030504040204" pitchFamily="34" charset="0"/>
              </a:rPr>
              <a:t>O</a:t>
            </a:r>
            <a:r>
              <a:rPr lang="en-US" altLang="en-US" sz="2400" baseline="-25000" dirty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 = 1.8 x 10</a:t>
            </a:r>
            <a:r>
              <a:rPr lang="en-US" altLang="en-US" sz="2400" baseline="30000" dirty="0" smtClean="0">
                <a:latin typeface="Tahoma" panose="020B0604030504040204" pitchFamily="34" charset="0"/>
              </a:rPr>
              <a:t>-5</a:t>
            </a:r>
            <a:r>
              <a:rPr lang="en-US" altLang="en-US" sz="2400" dirty="0" smtClean="0">
                <a:latin typeface="Tahoma" panose="020B0604030504040204" pitchFamily="34" charset="0"/>
              </a:rPr>
              <a:t>)</a:t>
            </a:r>
            <a:endParaRPr lang="en-US" altLang="en-US" sz="2400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7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Buffers (Chapter 16)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ahoma" panose="020B0604030504040204" pitchFamily="34" charset="0"/>
              </a:rPr>
              <a:t>Buffer Solutions: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anose="020B0604030504040204" pitchFamily="34" charset="0"/>
              </a:rPr>
              <a:t>Question: Was the ICE Problem set up needed?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anose="020B0604030504040204" pitchFamily="34" charset="0"/>
              </a:rPr>
              <a:t>Answer: No.  The assumption of x &lt;&lt; [HA], [A</a:t>
            </a:r>
            <a:r>
              <a:rPr lang="en-US" altLang="en-US" baseline="30000" smtClean="0">
                <a:latin typeface="Tahoma" panose="020B0604030504040204" pitchFamily="34" charset="0"/>
              </a:rPr>
              <a:t>-</a:t>
            </a:r>
            <a:r>
              <a:rPr lang="en-US" altLang="en-US" smtClean="0">
                <a:latin typeface="Tahoma" panose="020B0604030504040204" pitchFamily="34" charset="0"/>
              </a:rPr>
              <a:t>] is valid for all “traditional” buffers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anose="020B0604030504040204" pitchFamily="34" charset="0"/>
              </a:rPr>
              <a:t>Traditional Buffer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latin typeface="Tahoma" panose="020B0604030504040204" pitchFamily="34" charset="0"/>
              </a:rPr>
              <a:t>Weak acid (3 &lt; pK</a:t>
            </a:r>
            <a:r>
              <a:rPr lang="en-US" altLang="en-US" baseline="-25000" smtClean="0">
                <a:latin typeface="Tahoma" panose="020B0604030504040204" pitchFamily="34" charset="0"/>
              </a:rPr>
              <a:t>a</a:t>
            </a:r>
            <a:r>
              <a:rPr lang="en-US" altLang="en-US" smtClean="0">
                <a:latin typeface="Tahoma" panose="020B0604030504040204" pitchFamily="34" charset="0"/>
              </a:rPr>
              <a:t> &lt; 11)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latin typeface="Tahoma" panose="020B0604030504040204" pitchFamily="34" charset="0"/>
              </a:rPr>
              <a:t>Ratio of weak acid to conjugate base in range 0.1 to 10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latin typeface="Tahoma" panose="020B0604030504040204" pitchFamily="34" charset="0"/>
              </a:rPr>
              <a:t>mM+ concentration range</a:t>
            </a:r>
          </a:p>
        </p:txBody>
      </p:sp>
    </p:spTree>
    <p:extLst>
      <p:ext uri="{BB962C8B-B14F-4D97-AF65-F5344CB8AC3E}">
        <p14:creationId xmlns:p14="http://schemas.microsoft.com/office/powerpoint/2010/main" val="313858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Buffers (Chapter 16)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Buffer Solutions:</a:t>
            </a:r>
          </a:p>
          <a:p>
            <a:pPr lvl="1" eaLnBrk="1" hangingPunct="1"/>
            <a:r>
              <a:rPr lang="en-US" altLang="en-US" smtClean="0">
                <a:latin typeface="Tahoma" panose="020B0604030504040204" pitchFamily="34" charset="0"/>
              </a:rPr>
              <a:t>Since ICE not needed, can just use K</a:t>
            </a:r>
            <a:r>
              <a:rPr lang="en-US" altLang="en-US" baseline="-25000" smtClean="0">
                <a:latin typeface="Tahoma" panose="020B0604030504040204" pitchFamily="34" charset="0"/>
              </a:rPr>
              <a:t>a</a:t>
            </a:r>
            <a:r>
              <a:rPr lang="en-US" altLang="en-US" smtClean="0">
                <a:latin typeface="Tahoma" panose="020B0604030504040204" pitchFamily="34" charset="0"/>
              </a:rPr>
              <a:t> equation</a:t>
            </a:r>
          </a:p>
          <a:p>
            <a:pPr lvl="1" eaLnBrk="1" hangingPunct="1"/>
            <a:r>
              <a:rPr lang="en-US" altLang="en-US" smtClean="0">
                <a:latin typeface="Tahoma" panose="020B0604030504040204" pitchFamily="34" charset="0"/>
              </a:rPr>
              <a:t>K</a:t>
            </a:r>
            <a:r>
              <a:rPr lang="en-US" altLang="en-US" baseline="-25000" smtClean="0">
                <a:latin typeface="Tahoma" panose="020B0604030504040204" pitchFamily="34" charset="0"/>
              </a:rPr>
              <a:t>a</a:t>
            </a:r>
            <a:r>
              <a:rPr lang="en-US" altLang="en-US" smtClean="0">
                <a:latin typeface="Tahoma" panose="020B0604030504040204" pitchFamily="34" charset="0"/>
              </a:rPr>
              <a:t> = [H</a:t>
            </a:r>
            <a:r>
              <a:rPr lang="en-US" altLang="en-US" baseline="30000" smtClean="0">
                <a:latin typeface="Tahoma" panose="020B0604030504040204" pitchFamily="34" charset="0"/>
              </a:rPr>
              <a:t>+</a:t>
            </a:r>
            <a:r>
              <a:rPr lang="en-US" altLang="en-US" smtClean="0">
                <a:latin typeface="Tahoma" panose="020B0604030504040204" pitchFamily="34" charset="0"/>
              </a:rPr>
              <a:t>][A</a:t>
            </a:r>
            <a:r>
              <a:rPr lang="en-US" altLang="en-US" baseline="30000" smtClean="0">
                <a:latin typeface="Tahoma" panose="020B0604030504040204" pitchFamily="34" charset="0"/>
              </a:rPr>
              <a:t>-</a:t>
            </a:r>
            <a:r>
              <a:rPr lang="en-US" altLang="en-US" smtClean="0">
                <a:latin typeface="Tahoma" panose="020B0604030504040204" pitchFamily="34" charset="0"/>
              </a:rPr>
              <a:t>]/[HA] = [H</a:t>
            </a:r>
            <a:r>
              <a:rPr lang="en-US" altLang="en-US" baseline="30000" smtClean="0">
                <a:latin typeface="Tahoma" panose="020B0604030504040204" pitchFamily="34" charset="0"/>
              </a:rPr>
              <a:t>+</a:t>
            </a:r>
            <a:r>
              <a:rPr lang="en-US" altLang="en-US" smtClean="0">
                <a:latin typeface="Tahoma" panose="020B0604030504040204" pitchFamily="34" charset="0"/>
              </a:rPr>
              <a:t>][A</a:t>
            </a:r>
            <a:r>
              <a:rPr lang="en-US" altLang="en-US" baseline="30000" smtClean="0">
                <a:latin typeface="Tahoma" panose="020B0604030504040204" pitchFamily="34" charset="0"/>
              </a:rPr>
              <a:t>-</a:t>
            </a:r>
            <a:r>
              <a:rPr lang="en-US" altLang="en-US" smtClean="0">
                <a:latin typeface="Tahoma" panose="020B0604030504040204" pitchFamily="34" charset="0"/>
              </a:rPr>
              <a:t>]</a:t>
            </a:r>
            <a:r>
              <a:rPr lang="en-US" altLang="en-US" baseline="-25000" smtClean="0">
                <a:latin typeface="Tahoma" panose="020B0604030504040204" pitchFamily="34" charset="0"/>
              </a:rPr>
              <a:t>o</a:t>
            </a:r>
            <a:r>
              <a:rPr lang="en-US" altLang="en-US" smtClean="0">
                <a:latin typeface="Tahoma" panose="020B0604030504040204" pitchFamily="34" charset="0"/>
              </a:rPr>
              <a:t>/[HA]</a:t>
            </a:r>
            <a:r>
              <a:rPr lang="en-US" altLang="en-US" baseline="-25000" smtClean="0">
                <a:latin typeface="Tahoma" panose="020B0604030504040204" pitchFamily="34" charset="0"/>
              </a:rPr>
              <a:t>o</a:t>
            </a:r>
            <a:r>
              <a:rPr lang="en-US" altLang="en-US" smtClean="0">
                <a:latin typeface="Tahoma" panose="020B0604030504040204" pitchFamily="34" charset="0"/>
              </a:rPr>
              <a:t> 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latin typeface="Tahoma" panose="020B0604030504040204" pitchFamily="34" charset="0"/>
              </a:rPr>
              <a:t>			</a:t>
            </a:r>
            <a:r>
              <a:rPr lang="en-US" altLang="en-US" sz="2400" smtClean="0">
                <a:latin typeface="Tahoma" panose="020B0604030504040204" pitchFamily="34" charset="0"/>
              </a:rPr>
              <a:t>(always valid)    (valid for traditional buffer)</a:t>
            </a:r>
          </a:p>
          <a:p>
            <a:pPr lvl="1" eaLnBrk="1" hangingPunct="1"/>
            <a:r>
              <a:rPr lang="en-US" altLang="en-US" smtClean="0">
                <a:latin typeface="Tahoma" panose="020B0604030504040204" pitchFamily="34" charset="0"/>
              </a:rPr>
              <a:t>But log version more common</a:t>
            </a:r>
          </a:p>
          <a:p>
            <a:pPr lvl="1" eaLnBrk="1" hangingPunct="1"/>
            <a:r>
              <a:rPr lang="en-US" altLang="en-US" smtClean="0">
                <a:latin typeface="Tahoma" panose="020B0604030504040204" pitchFamily="34" charset="0"/>
              </a:rPr>
              <a:t>pH = pK</a:t>
            </a:r>
            <a:r>
              <a:rPr lang="en-US" altLang="en-US" baseline="-25000" smtClean="0">
                <a:latin typeface="Tahoma" panose="020B0604030504040204" pitchFamily="34" charset="0"/>
              </a:rPr>
              <a:t>a</a:t>
            </a:r>
            <a:r>
              <a:rPr lang="en-US" altLang="en-US" smtClean="0">
                <a:latin typeface="Tahoma" panose="020B0604030504040204" pitchFamily="34" charset="0"/>
              </a:rPr>
              <a:t> + log([A</a:t>
            </a:r>
            <a:r>
              <a:rPr lang="en-US" altLang="en-US" baseline="30000" smtClean="0">
                <a:latin typeface="Tahoma" panose="020B0604030504040204" pitchFamily="34" charset="0"/>
              </a:rPr>
              <a:t>-</a:t>
            </a:r>
            <a:r>
              <a:rPr lang="en-US" altLang="en-US" smtClean="0">
                <a:latin typeface="Tahoma" panose="020B0604030504040204" pitchFamily="34" charset="0"/>
              </a:rPr>
              <a:t>]/[HA])</a:t>
            </a:r>
          </a:p>
          <a:p>
            <a:pPr lvl="1" eaLnBrk="1" hangingPunct="1"/>
            <a:r>
              <a:rPr lang="en-US" altLang="en-US" smtClean="0">
                <a:latin typeface="Tahoma" panose="020B0604030504040204" pitchFamily="34" charset="0"/>
              </a:rPr>
              <a:t>Also known as Henderson-Hasselbalch Equation</a:t>
            </a:r>
          </a:p>
        </p:txBody>
      </p:sp>
    </p:spTree>
    <p:extLst>
      <p:ext uri="{BB962C8B-B14F-4D97-AF65-F5344CB8AC3E}">
        <p14:creationId xmlns:p14="http://schemas.microsoft.com/office/powerpoint/2010/main" val="130382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Buffers (Chapter 16)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Addition of small amounts of acid to a buffer:</a:t>
            </a:r>
          </a:p>
          <a:p>
            <a:pPr lvl="1" eaLnBrk="1" hangingPunct="1"/>
            <a:r>
              <a:rPr lang="en-US" altLang="en-US" smtClean="0">
                <a:latin typeface="Tahoma" panose="020B0604030504040204" pitchFamily="34" charset="0"/>
              </a:rPr>
              <a:t>Example: let’s say we have a buffer made to be 0.050 M NH</a:t>
            </a:r>
            <a:r>
              <a:rPr lang="en-US" altLang="en-US" baseline="-25000" smtClean="0">
                <a:latin typeface="Tahoma" panose="020B0604030504040204" pitchFamily="34" charset="0"/>
              </a:rPr>
              <a:t>3</a:t>
            </a:r>
            <a:r>
              <a:rPr lang="en-US" altLang="en-US" smtClean="0">
                <a:latin typeface="Tahoma" panose="020B0604030504040204" pitchFamily="34" charset="0"/>
              </a:rPr>
              <a:t> + 0.100 M NH</a:t>
            </a:r>
            <a:r>
              <a:rPr lang="en-US" altLang="en-US" baseline="-25000" smtClean="0">
                <a:latin typeface="Tahoma" panose="020B0604030504040204" pitchFamily="34" charset="0"/>
              </a:rPr>
              <a:t>4</a:t>
            </a:r>
            <a:r>
              <a:rPr lang="en-US" altLang="en-US" smtClean="0">
                <a:latin typeface="Tahoma" panose="020B0604030504040204" pitchFamily="34" charset="0"/>
              </a:rPr>
              <a:t>Cl in 1.00 L</a:t>
            </a:r>
          </a:p>
          <a:p>
            <a:pPr lvl="1" eaLnBrk="1" hangingPunct="1"/>
            <a:r>
              <a:rPr lang="en-US" altLang="en-US" smtClean="0">
                <a:latin typeface="Tahoma" panose="020B0604030504040204" pitchFamily="34" charset="0"/>
              </a:rPr>
              <a:t>Calculate the pH</a:t>
            </a:r>
          </a:p>
          <a:p>
            <a:pPr lvl="1" eaLnBrk="1" hangingPunct="1"/>
            <a:r>
              <a:rPr lang="en-US" altLang="en-US" smtClean="0">
                <a:latin typeface="Tahoma" panose="020B0604030504040204" pitchFamily="34" charset="0"/>
              </a:rPr>
              <a:t>Now lets add 0.005 moles of HCl.  What is the new pH?</a:t>
            </a:r>
          </a:p>
        </p:txBody>
      </p:sp>
    </p:spTree>
    <p:extLst>
      <p:ext uri="{BB962C8B-B14F-4D97-AF65-F5344CB8AC3E}">
        <p14:creationId xmlns:p14="http://schemas.microsoft.com/office/powerpoint/2010/main" val="83591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Buffers (Chapter 16)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Change of pH and Buffer Capacity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A buffer is designed to minimize the change in pH from addition of base or acid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What is the most effective pH?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(show next slide)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Can we add too much acid or base to a buffer?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Does the absolute concentration of acid/base affect pH? Why is a higher concentration better?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Buffer Capacity is the ability of the buffer to absorb acid or base without the pH changing significantly</a:t>
            </a:r>
          </a:p>
        </p:txBody>
      </p:sp>
    </p:spTree>
    <p:extLst>
      <p:ext uri="{BB962C8B-B14F-4D97-AF65-F5344CB8AC3E}">
        <p14:creationId xmlns:p14="http://schemas.microsoft.com/office/powerpoint/2010/main" val="162332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Buffers (Chapter 16)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Most Effective pH Range</a:t>
            </a:r>
          </a:p>
          <a:p>
            <a:pPr lvl="1" eaLnBrk="1" hangingPunct="1"/>
            <a:r>
              <a:rPr lang="en-US" altLang="en-US" smtClean="0">
                <a:latin typeface="Tahoma" panose="020B0604030504040204" pitchFamily="34" charset="0"/>
              </a:rPr>
              <a:t>NH</a:t>
            </a:r>
            <a:r>
              <a:rPr lang="en-US" altLang="en-US" baseline="-25000" smtClean="0">
                <a:latin typeface="Tahoma" panose="020B0604030504040204" pitchFamily="34" charset="0"/>
              </a:rPr>
              <a:t>3</a:t>
            </a:r>
            <a:r>
              <a:rPr lang="en-US" altLang="en-US" smtClean="0">
                <a:latin typeface="Tahoma" panose="020B0604030504040204" pitchFamily="34" charset="0"/>
              </a:rPr>
              <a:t> + NH</a:t>
            </a:r>
            <a:r>
              <a:rPr lang="en-US" altLang="en-US" baseline="-25000" smtClean="0">
                <a:latin typeface="Tahoma" panose="020B0604030504040204" pitchFamily="34" charset="0"/>
              </a:rPr>
              <a:t>4</a:t>
            </a:r>
            <a:r>
              <a:rPr lang="en-US" altLang="en-US" smtClean="0">
                <a:latin typeface="Tahoma" panose="020B0604030504040204" pitchFamily="34" charset="0"/>
              </a:rPr>
              <a:t>Cl in 1.00 L Example [NH</a:t>
            </a:r>
            <a:r>
              <a:rPr lang="en-US" altLang="en-US" baseline="-25000" smtClean="0">
                <a:latin typeface="Tahoma" panose="020B0604030504040204" pitchFamily="34" charset="0"/>
              </a:rPr>
              <a:t>3</a:t>
            </a:r>
            <a:r>
              <a:rPr lang="en-US" altLang="en-US" smtClean="0">
                <a:latin typeface="Tahoma" panose="020B0604030504040204" pitchFamily="34" charset="0"/>
              </a:rPr>
              <a:t>] + [NH</a:t>
            </a:r>
            <a:r>
              <a:rPr lang="en-US" altLang="en-US" baseline="-25000" smtClean="0">
                <a:latin typeface="Tahoma" panose="020B0604030504040204" pitchFamily="34" charset="0"/>
              </a:rPr>
              <a:t>4</a:t>
            </a:r>
            <a:r>
              <a:rPr lang="en-US" altLang="en-US" baseline="30000" smtClean="0">
                <a:latin typeface="Tahoma" panose="020B0604030504040204" pitchFamily="34" charset="0"/>
              </a:rPr>
              <a:t>+</a:t>
            </a:r>
            <a:r>
              <a:rPr lang="en-US" altLang="en-US" smtClean="0">
                <a:latin typeface="Tahoma" panose="020B0604030504040204" pitchFamily="34" charset="0"/>
              </a:rPr>
              <a:t>] = 0.150 M</a:t>
            </a:r>
          </a:p>
          <a:p>
            <a:pPr lvl="1" eaLnBrk="1" hangingPunct="1"/>
            <a:r>
              <a:rPr lang="en-US" altLang="en-US" smtClean="0">
                <a:latin typeface="Tahoma" panose="020B0604030504040204" pitchFamily="34" charset="0"/>
              </a:rPr>
              <a:t>Addition of 0.005 moles HCl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3733800"/>
          <a:ext cx="6096000" cy="296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[NH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] (M)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[NH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] (M)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pH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D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pH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0.005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0.145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7.78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-2.75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0.030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0.120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8.64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-0.09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0.050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0.100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8.94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-0.07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0.075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0.075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9.24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-0.06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0.100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0.050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9.55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-0.07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0.120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0.030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9.84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-0.08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0.145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0.005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10.71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-0.32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609600" y="5105400"/>
            <a:ext cx="6705600" cy="609600"/>
          </a:xfrm>
          <a:prstGeom prst="ellipse">
            <a:avLst/>
          </a:prstGeom>
          <a:solidFill>
            <a:srgbClr val="FFFF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315200" y="4114800"/>
            <a:ext cx="1447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Best region (equal moles of WA and CB</a:t>
            </a:r>
          </a:p>
        </p:txBody>
      </p:sp>
    </p:spTree>
    <p:extLst>
      <p:ext uri="{BB962C8B-B14F-4D97-AF65-F5344CB8AC3E}">
        <p14:creationId xmlns:p14="http://schemas.microsoft.com/office/powerpoint/2010/main" val="400258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  <p:bldP spid="5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I</a:t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Second Mastering Set due today (should cover material to do most problems today)</a:t>
            </a: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Exam #1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Next week on Thursday (9/29)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Same format as last year (1 12 point work out problem, 22 multiple choice problems – each worth 4 points plus one bonus </a:t>
            </a:r>
            <a:r>
              <a:rPr lang="en-US" altLang="en-US" sz="2400" dirty="0">
                <a:latin typeface="Tahoma" panose="020B0604030504040204" pitchFamily="34" charset="0"/>
              </a:rPr>
              <a:t>multiple choice </a:t>
            </a:r>
            <a:r>
              <a:rPr lang="en-US" altLang="en-US" sz="2400" dirty="0" smtClean="0">
                <a:latin typeface="Tahoma" panose="020B0604030504040204" pitchFamily="34" charset="0"/>
              </a:rPr>
              <a:t>problem)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Covers material covered through Thurs. (last topic = buffers)</a:t>
            </a:r>
          </a:p>
        </p:txBody>
      </p:sp>
    </p:spTree>
    <p:extLst>
      <p:ext uri="{BB962C8B-B14F-4D97-AF65-F5344CB8AC3E}">
        <p14:creationId xmlns:p14="http://schemas.microsoft.com/office/powerpoint/2010/main" val="172703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</a:t>
            </a:r>
            <a:r>
              <a:rPr lang="en-US" altLang="en-US" sz="4000" dirty="0" smtClean="0">
                <a:latin typeface="Tahoma" panose="020B0604030504040204" pitchFamily="34" charset="0"/>
              </a:rPr>
              <a:t>II</a:t>
            </a:r>
            <a:r>
              <a:rPr lang="en-US" altLang="en-US" sz="4000" dirty="0" smtClean="0">
                <a:latin typeface="Tahoma" panose="020B0604030504040204" pitchFamily="34" charset="0"/>
              </a:rPr>
              <a:t/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Today’s Lecture</a:t>
            </a:r>
            <a:endParaRPr lang="en-US" altLang="en-US" sz="2400" dirty="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400" dirty="0" err="1" smtClean="0">
                <a:latin typeface="Tahoma" panose="020B0604030504040204" pitchFamily="34" charset="0"/>
              </a:rPr>
              <a:t>Polyprotic</a:t>
            </a:r>
            <a:r>
              <a:rPr lang="en-US" altLang="en-US" sz="2400" dirty="0" smtClean="0">
                <a:latin typeface="Tahoma" panose="020B0604030504040204" pitchFamily="34" charset="0"/>
              </a:rPr>
              <a:t> acids</a:t>
            </a:r>
          </a:p>
          <a:p>
            <a:pPr lvl="1" eaLnBrk="1" hangingPunct="1"/>
            <a:r>
              <a:rPr lang="en-US" altLang="en-US" sz="2400" dirty="0" err="1" smtClean="0">
                <a:latin typeface="Tahoma" panose="020B0604030504040204" pitchFamily="34" charset="0"/>
              </a:rPr>
              <a:t>Polyprotic</a:t>
            </a:r>
            <a:r>
              <a:rPr lang="en-US" altLang="en-US" sz="2400" dirty="0" smtClean="0">
                <a:latin typeface="Tahoma" panose="020B0604030504040204" pitchFamily="34" charset="0"/>
              </a:rPr>
              <a:t> acids – conjugate </a:t>
            </a:r>
            <a:r>
              <a:rPr lang="en-US" altLang="en-US" sz="2400" dirty="0" smtClean="0">
                <a:latin typeface="Tahoma" panose="020B0604030504040204" pitchFamily="34" charset="0"/>
              </a:rPr>
              <a:t>bases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Dependence of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K</a:t>
            </a:r>
            <a:r>
              <a:rPr lang="en-US" altLang="en-US" sz="2400" baseline="-25000" dirty="0" err="1" smtClean="0">
                <a:latin typeface="Tahoma" panose="020B0604030504040204" pitchFamily="34" charset="0"/>
              </a:rPr>
              <a:t>a</a:t>
            </a:r>
            <a:r>
              <a:rPr lang="en-US" altLang="en-US" sz="2400" dirty="0" smtClean="0">
                <a:latin typeface="Tahoma" panose="020B0604030504040204" pitchFamily="34" charset="0"/>
              </a:rPr>
              <a:t> on acid structure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Buffers (Chapter 16)</a:t>
            </a:r>
            <a:endParaRPr lang="en-US" altLang="en-US" sz="2400" dirty="0">
              <a:latin typeface="Tahoma" panose="020B0604030504040204" pitchFamily="34" charset="0"/>
            </a:endParaRPr>
          </a:p>
          <a:p>
            <a:pPr marL="457200" lvl="1" indent="0" eaLnBrk="1" hangingPunct="1">
              <a:buNone/>
            </a:pPr>
            <a:endParaRPr lang="en-US" altLang="en-US" sz="2400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55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Some Practice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2800" dirty="0" smtClean="0">
                <a:latin typeface="Tahoma" panose="020B0604030504040204" pitchFamily="34" charset="0"/>
              </a:rPr>
              <a:t>Which solution will have a greater fraction of ionization? 0.10 M 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HClO</a:t>
            </a:r>
            <a:r>
              <a:rPr lang="en-US" altLang="en-US" sz="2800" dirty="0" smtClean="0">
                <a:latin typeface="Tahoma" panose="020B0604030504040204" pitchFamily="34" charset="0"/>
              </a:rPr>
              <a:t> vs. 0.10 M HF</a:t>
            </a:r>
          </a:p>
          <a:p>
            <a:pPr marL="609600" indent="-609600">
              <a:buFontTx/>
              <a:buNone/>
            </a:pPr>
            <a:r>
              <a:rPr lang="en-US" altLang="en-US" sz="2800" dirty="0" smtClean="0">
                <a:latin typeface="Tahoma" panose="020B0604030504040204" pitchFamily="34" charset="0"/>
              </a:rPr>
              <a:t>	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K</a:t>
            </a:r>
            <a:r>
              <a:rPr lang="en-US" altLang="en-US" sz="2800" baseline="-25000" dirty="0" err="1" smtClean="0">
                <a:latin typeface="Tahoma" panose="020B0604030504040204" pitchFamily="34" charset="0"/>
              </a:rPr>
              <a:t>a</a:t>
            </a:r>
            <a:r>
              <a:rPr lang="en-US" altLang="en-US" sz="2800" dirty="0" smtClean="0">
                <a:latin typeface="Tahoma" panose="020B0604030504040204" pitchFamily="34" charset="0"/>
              </a:rPr>
              <a:t>(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HClO</a:t>
            </a:r>
            <a:r>
              <a:rPr lang="en-US" altLang="en-US" sz="2800" dirty="0" smtClean="0">
                <a:latin typeface="Tahoma" panose="020B0604030504040204" pitchFamily="34" charset="0"/>
              </a:rPr>
              <a:t>) = 2.9 x 10</a:t>
            </a:r>
            <a:r>
              <a:rPr lang="en-US" altLang="en-US" sz="2800" baseline="30000" dirty="0" smtClean="0">
                <a:latin typeface="Tahoma" panose="020B0604030504040204" pitchFamily="34" charset="0"/>
              </a:rPr>
              <a:t>-8</a:t>
            </a:r>
            <a:r>
              <a:rPr lang="en-US" altLang="en-US" sz="2800" dirty="0" smtClean="0">
                <a:latin typeface="Tahoma" panose="020B0604030504040204" pitchFamily="34" charset="0"/>
              </a:rPr>
              <a:t>   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K</a:t>
            </a:r>
            <a:r>
              <a:rPr lang="en-US" altLang="en-US" sz="2800" baseline="-25000" dirty="0" err="1" smtClean="0">
                <a:latin typeface="Tahoma" panose="020B0604030504040204" pitchFamily="34" charset="0"/>
              </a:rPr>
              <a:t>a</a:t>
            </a:r>
            <a:r>
              <a:rPr lang="en-US" altLang="en-US" sz="2800" dirty="0" smtClean="0">
                <a:latin typeface="Tahoma" panose="020B0604030504040204" pitchFamily="34" charset="0"/>
              </a:rPr>
              <a:t>(HF) = 3.5 x 10</a:t>
            </a:r>
            <a:r>
              <a:rPr lang="en-US" altLang="en-US" sz="2800" baseline="30000" dirty="0" smtClean="0">
                <a:latin typeface="Tahoma" panose="020B0604030504040204" pitchFamily="34" charset="0"/>
              </a:rPr>
              <a:t>-4</a:t>
            </a:r>
            <a:endParaRPr lang="en-US" altLang="en-US" sz="2800" dirty="0" smtClean="0">
              <a:latin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altLang="en-US" sz="2800" dirty="0" smtClean="0">
                <a:latin typeface="Tahoma" panose="020B0604030504040204" pitchFamily="34" charset="0"/>
              </a:rPr>
              <a:t>	(did already)</a:t>
            </a:r>
          </a:p>
          <a:p>
            <a:pPr marL="609600" indent="-609600">
              <a:buFontTx/>
              <a:buAutoNum type="arabicPeriod" startAt="2"/>
            </a:pPr>
            <a:r>
              <a:rPr lang="en-US" altLang="en-US" sz="2800" dirty="0" smtClean="0">
                <a:latin typeface="Tahoma" panose="020B0604030504040204" pitchFamily="34" charset="0"/>
              </a:rPr>
              <a:t>An unknown base is dissolved in water so that its initial molarity is 0.050 M.  The pH is measured and found to be 10.13.  What is its K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b</a:t>
            </a:r>
            <a:r>
              <a:rPr lang="en-US" altLang="en-US" sz="2800" dirty="0" smtClean="0">
                <a:latin typeface="Tahoma" panose="020B0604030504040204" pitchFamily="34" charset="0"/>
              </a:rPr>
              <a:t> value?</a:t>
            </a:r>
          </a:p>
          <a:p>
            <a:pPr marL="609600" indent="-609600">
              <a:buFontTx/>
              <a:buAutoNum type="arabicPeriod" startAt="2"/>
            </a:pPr>
            <a:r>
              <a:rPr lang="en-US" altLang="en-US" sz="2800" dirty="0" smtClean="0">
                <a:latin typeface="Tahoma" panose="020B0604030504040204" pitchFamily="34" charset="0"/>
              </a:rPr>
              <a:t>The K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b</a:t>
            </a:r>
            <a:r>
              <a:rPr lang="en-US" altLang="en-US" sz="2800" dirty="0" smtClean="0">
                <a:latin typeface="Tahoma" panose="020B0604030504040204" pitchFamily="34" charset="0"/>
              </a:rPr>
              <a:t> for NH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3</a:t>
            </a:r>
            <a:r>
              <a:rPr lang="en-US" altLang="en-US" sz="2800" dirty="0" smtClean="0">
                <a:latin typeface="Tahoma" panose="020B0604030504040204" pitchFamily="34" charset="0"/>
              </a:rPr>
              <a:t> is 1.76 x 10</a:t>
            </a:r>
            <a:r>
              <a:rPr lang="en-US" altLang="en-US" sz="2800" baseline="30000" dirty="0" smtClean="0">
                <a:latin typeface="Tahoma" panose="020B0604030504040204" pitchFamily="34" charset="0"/>
              </a:rPr>
              <a:t>-5</a:t>
            </a:r>
            <a:r>
              <a:rPr lang="en-US" altLang="en-US" sz="2800" dirty="0" smtClean="0">
                <a:latin typeface="Tahoma" panose="020B0604030504040204" pitchFamily="34" charset="0"/>
              </a:rPr>
              <a:t>.  What is the pH of a solution initially made to 0.10 M NH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4</a:t>
            </a:r>
            <a:r>
              <a:rPr lang="en-US" altLang="en-US" sz="2800" dirty="0" smtClean="0">
                <a:latin typeface="Tahoma" panose="020B0604030504040204" pitchFamily="34" charset="0"/>
              </a:rPr>
              <a:t>Cl?</a:t>
            </a:r>
          </a:p>
        </p:txBody>
      </p:sp>
    </p:spTree>
    <p:extLst>
      <p:ext uri="{BB962C8B-B14F-4D97-AF65-F5344CB8AC3E}">
        <p14:creationId xmlns:p14="http://schemas.microsoft.com/office/powerpoint/2010/main" val="274716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Polyprotic Acids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609600" indent="-609600"/>
            <a:r>
              <a:rPr lang="en-US" altLang="en-US" sz="2800" dirty="0" smtClean="0">
                <a:latin typeface="Tahoma" panose="020B0604030504040204" pitchFamily="34" charset="0"/>
              </a:rPr>
              <a:t>Generic Example: H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800" dirty="0" smtClean="0">
                <a:latin typeface="Tahoma" panose="020B0604030504040204" pitchFamily="34" charset="0"/>
              </a:rPr>
              <a:t>A – has two protons that can be lost through acid reactions (diprotic)</a:t>
            </a:r>
          </a:p>
          <a:p>
            <a:pPr marL="609600" indent="-609600"/>
            <a:r>
              <a:rPr lang="en-US" altLang="en-US" sz="2800" dirty="0" smtClean="0">
                <a:latin typeface="Tahoma" panose="020B0604030504040204" pitchFamily="34" charset="0"/>
              </a:rPr>
              <a:t>Some Examples:</a:t>
            </a:r>
          </a:p>
          <a:p>
            <a:pPr marL="1009650" lvl="1" indent="-609600"/>
            <a:r>
              <a:rPr lang="en-US" altLang="en-US" sz="2400" dirty="0" smtClean="0">
                <a:latin typeface="Tahoma" panose="020B0604030504040204" pitchFamily="34" charset="0"/>
              </a:rPr>
              <a:t>H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SO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4</a:t>
            </a:r>
            <a:r>
              <a:rPr lang="en-US" altLang="en-US" sz="2400" dirty="0" smtClean="0">
                <a:latin typeface="Tahoma" panose="020B0604030504040204" pitchFamily="34" charset="0"/>
              </a:rPr>
              <a:t>		(sulfuric – first H</a:t>
            </a:r>
            <a:r>
              <a:rPr lang="en-US" altLang="en-US" sz="2400" baseline="30000" dirty="0" smtClean="0">
                <a:latin typeface="Tahoma" panose="020B0604030504040204" pitchFamily="34" charset="0"/>
              </a:rPr>
              <a:t>+</a:t>
            </a:r>
            <a:r>
              <a:rPr lang="en-US" altLang="en-US" sz="2400" dirty="0" smtClean="0">
                <a:latin typeface="Tahoma" panose="020B0604030504040204" pitchFamily="34" charset="0"/>
              </a:rPr>
              <a:t> loss is strong acid)</a:t>
            </a:r>
          </a:p>
          <a:p>
            <a:pPr marL="1009650" lvl="1" indent="-609600"/>
            <a:r>
              <a:rPr lang="en-US" altLang="en-US" sz="2400" dirty="0" smtClean="0">
                <a:latin typeface="Tahoma" panose="020B0604030504040204" pitchFamily="34" charset="0"/>
              </a:rPr>
              <a:t>H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SO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3	</a:t>
            </a:r>
            <a:r>
              <a:rPr lang="en-US" altLang="en-US" sz="2400" dirty="0" smtClean="0">
                <a:latin typeface="Tahoma" panose="020B0604030504040204" pitchFamily="34" charset="0"/>
              </a:rPr>
              <a:t>	(sulfurous)</a:t>
            </a:r>
          </a:p>
          <a:p>
            <a:pPr marL="1009650" lvl="1" indent="-609600"/>
            <a:r>
              <a:rPr lang="en-US" altLang="en-US" sz="2400" dirty="0" smtClean="0">
                <a:latin typeface="Tahoma" panose="020B0604030504040204" pitchFamily="34" charset="0"/>
              </a:rPr>
              <a:t>H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CO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3</a:t>
            </a:r>
            <a:r>
              <a:rPr lang="en-US" altLang="en-US" sz="2400" dirty="0" smtClean="0">
                <a:latin typeface="Tahoma" panose="020B0604030504040204" pitchFamily="34" charset="0"/>
              </a:rPr>
              <a:t> 	(carbonic)	</a:t>
            </a:r>
          </a:p>
          <a:p>
            <a:pPr marL="1009650" lvl="1" indent="-609600"/>
            <a:r>
              <a:rPr lang="en-US" altLang="en-US" sz="2400" dirty="0" smtClean="0">
                <a:latin typeface="Tahoma" panose="020B0604030504040204" pitchFamily="34" charset="0"/>
              </a:rPr>
              <a:t>H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3</a:t>
            </a:r>
            <a:r>
              <a:rPr lang="en-US" altLang="en-US" sz="2400" dirty="0" smtClean="0">
                <a:latin typeface="Tahoma" panose="020B0604030504040204" pitchFamily="34" charset="0"/>
              </a:rPr>
              <a:t>PO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4</a:t>
            </a:r>
            <a:r>
              <a:rPr lang="en-US" altLang="en-US" sz="2400" dirty="0" smtClean="0">
                <a:latin typeface="Tahoma" panose="020B0604030504040204" pitchFamily="34" charset="0"/>
              </a:rPr>
              <a:t>		(phosphoric –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triprotic</a:t>
            </a:r>
            <a:r>
              <a:rPr lang="en-US" altLang="en-US" sz="2400" dirty="0" smtClean="0">
                <a:latin typeface="Tahoma" panose="020B0604030504040204" pitchFamily="34" charset="0"/>
              </a:rPr>
              <a:t>)</a:t>
            </a:r>
          </a:p>
          <a:p>
            <a:pPr marL="609600" indent="-609600"/>
            <a:r>
              <a:rPr lang="en-US" altLang="en-US" sz="2800" dirty="0" smtClean="0">
                <a:latin typeface="Tahoma" panose="020B0604030504040204" pitchFamily="34" charset="0"/>
              </a:rPr>
              <a:t>Reaction of generic diprotic example</a:t>
            </a:r>
            <a:endParaRPr lang="en-US" altLang="en-US" sz="2400" dirty="0" smtClean="0">
              <a:latin typeface="Tahoma" panose="020B0604030504040204" pitchFamily="34" charset="0"/>
            </a:endParaRPr>
          </a:p>
          <a:p>
            <a:pPr marL="609600" indent="-609600">
              <a:buFontTx/>
              <a:buAutoNum type="arabicParenR"/>
            </a:pPr>
            <a:r>
              <a:rPr lang="en-US" altLang="en-US" sz="2800" dirty="0" smtClean="0">
                <a:latin typeface="Tahoma" panose="020B0604030504040204" pitchFamily="34" charset="0"/>
              </a:rPr>
              <a:t>H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800" dirty="0" smtClean="0">
                <a:latin typeface="Tahoma" panose="020B0604030504040204" pitchFamily="34" charset="0"/>
              </a:rPr>
              <a:t>A(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aq</a:t>
            </a:r>
            <a:r>
              <a:rPr lang="en-US" altLang="en-US" sz="2800" dirty="0" smtClean="0">
                <a:latin typeface="Tahoma" panose="020B0604030504040204" pitchFamily="34" charset="0"/>
              </a:rPr>
              <a:t>)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800" dirty="0" smtClean="0">
                <a:latin typeface="Tahoma" panose="020B0604030504040204" pitchFamily="34" charset="0"/>
              </a:rPr>
              <a:t> H</a:t>
            </a:r>
            <a:r>
              <a:rPr lang="en-US" altLang="en-US" sz="2800" baseline="30000" dirty="0" smtClean="0">
                <a:latin typeface="Tahoma" panose="020B0604030504040204" pitchFamily="34" charset="0"/>
              </a:rPr>
              <a:t>+</a:t>
            </a:r>
            <a:r>
              <a:rPr lang="en-US" altLang="en-US" sz="2800" dirty="0" smtClean="0">
                <a:latin typeface="Tahoma" panose="020B0604030504040204" pitchFamily="34" charset="0"/>
              </a:rPr>
              <a:t>(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aq</a:t>
            </a:r>
            <a:r>
              <a:rPr lang="en-US" altLang="en-US" sz="2800" dirty="0" smtClean="0">
                <a:latin typeface="Tahoma" panose="020B0604030504040204" pitchFamily="34" charset="0"/>
              </a:rPr>
              <a:t>) + HA</a:t>
            </a:r>
            <a:r>
              <a:rPr lang="en-US" altLang="en-US" sz="2800" baseline="30000" dirty="0" smtClean="0">
                <a:latin typeface="Tahoma" panose="020B0604030504040204" pitchFamily="34" charset="0"/>
              </a:rPr>
              <a:t>-</a:t>
            </a:r>
            <a:r>
              <a:rPr lang="en-US" altLang="en-US" sz="2800" dirty="0" smtClean="0">
                <a:latin typeface="Tahoma" panose="020B0604030504040204" pitchFamily="34" charset="0"/>
              </a:rPr>
              <a:t>(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aq</a:t>
            </a:r>
            <a:r>
              <a:rPr lang="en-US" altLang="en-US" sz="2800" dirty="0" smtClean="0">
                <a:latin typeface="Tahoma" panose="020B0604030504040204" pitchFamily="34" charset="0"/>
              </a:rPr>
              <a:t>) K = K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a1</a:t>
            </a:r>
            <a:endParaRPr lang="en-US" altLang="en-US" sz="2800" dirty="0" smtClean="0">
              <a:latin typeface="Tahoma" panose="020B0604030504040204" pitchFamily="34" charset="0"/>
            </a:endParaRPr>
          </a:p>
          <a:p>
            <a:pPr marL="609600" indent="-609600">
              <a:buFontTx/>
              <a:buAutoNum type="arabicParenR"/>
            </a:pPr>
            <a:r>
              <a:rPr lang="en-US" altLang="en-US" sz="2800" dirty="0" smtClean="0">
                <a:latin typeface="Tahoma" panose="020B0604030504040204" pitchFamily="34" charset="0"/>
              </a:rPr>
              <a:t>HA</a:t>
            </a:r>
            <a:r>
              <a:rPr lang="en-US" altLang="en-US" sz="2800" baseline="30000" dirty="0" smtClean="0">
                <a:latin typeface="Tahoma" panose="020B0604030504040204" pitchFamily="34" charset="0"/>
              </a:rPr>
              <a:t>- </a:t>
            </a:r>
            <a:r>
              <a:rPr lang="en-US" altLang="en-US" sz="2800" dirty="0" smtClean="0">
                <a:latin typeface="Tahoma" panose="020B0604030504040204" pitchFamily="34" charset="0"/>
              </a:rPr>
              <a:t>(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aq</a:t>
            </a:r>
            <a:r>
              <a:rPr lang="en-US" altLang="en-US" sz="2800" dirty="0" smtClean="0">
                <a:latin typeface="Tahoma" panose="020B0604030504040204" pitchFamily="34" charset="0"/>
              </a:rPr>
              <a:t>)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↔</a:t>
            </a:r>
            <a:r>
              <a:rPr lang="en-US" altLang="en-US" sz="2800" dirty="0" smtClean="0">
                <a:latin typeface="Tahoma" panose="020B0604030504040204" pitchFamily="34" charset="0"/>
              </a:rPr>
              <a:t> H</a:t>
            </a:r>
            <a:r>
              <a:rPr lang="en-US" altLang="en-US" sz="2800" baseline="30000" dirty="0" smtClean="0">
                <a:latin typeface="Tahoma" panose="020B0604030504040204" pitchFamily="34" charset="0"/>
              </a:rPr>
              <a:t>+</a:t>
            </a:r>
            <a:r>
              <a:rPr lang="en-US" altLang="en-US" sz="2800" dirty="0" smtClean="0">
                <a:latin typeface="Tahoma" panose="020B0604030504040204" pitchFamily="34" charset="0"/>
              </a:rPr>
              <a:t>(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aq</a:t>
            </a:r>
            <a:r>
              <a:rPr lang="en-US" altLang="en-US" sz="2800" dirty="0" smtClean="0">
                <a:latin typeface="Tahoma" panose="020B0604030504040204" pitchFamily="34" charset="0"/>
              </a:rPr>
              <a:t>) + A</a:t>
            </a:r>
            <a:r>
              <a:rPr lang="en-US" altLang="en-US" sz="2800" baseline="30000" dirty="0" smtClean="0">
                <a:latin typeface="Tahoma" panose="020B0604030504040204" pitchFamily="34" charset="0"/>
              </a:rPr>
              <a:t>2-</a:t>
            </a:r>
            <a:r>
              <a:rPr lang="en-US" altLang="en-US" sz="2800" dirty="0" smtClean="0">
                <a:latin typeface="Tahoma" panose="020B0604030504040204" pitchFamily="34" charset="0"/>
              </a:rPr>
              <a:t>(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aq</a:t>
            </a:r>
            <a:r>
              <a:rPr lang="en-US" altLang="en-US" sz="2800" dirty="0" smtClean="0">
                <a:latin typeface="Tahoma" panose="020B0604030504040204" pitchFamily="34" charset="0"/>
              </a:rPr>
              <a:t>) K = K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a2</a:t>
            </a:r>
            <a:endParaRPr lang="en-US" altLang="en-US" sz="2800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33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Polyprotic Acids – in Problems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609600" indent="-609600"/>
            <a:r>
              <a:rPr lang="en-US" altLang="en-US" sz="2800" smtClean="0">
                <a:latin typeface="Tahoma" panose="020B0604030504040204" pitchFamily="34" charset="0"/>
              </a:rPr>
              <a:t>Solving polyprotic acid problems can be challenging (the concentrations of the products from the first reaction affect the equilibrium in the second reaction)</a:t>
            </a:r>
          </a:p>
          <a:p>
            <a:pPr marL="609600" indent="-609600"/>
            <a:r>
              <a:rPr lang="en-US" altLang="en-US" sz="2800" smtClean="0">
                <a:latin typeface="Tahoma" panose="020B0604030504040204" pitchFamily="34" charset="0"/>
              </a:rPr>
              <a:t>To simplify the problem, we assume the two reactions occur independently (valid if K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a1</a:t>
            </a:r>
            <a:r>
              <a:rPr lang="en-US" altLang="en-US" sz="2800" smtClean="0">
                <a:latin typeface="Tahoma" panose="020B0604030504040204" pitchFamily="34" charset="0"/>
              </a:rPr>
              <a:t> &gt;&gt; K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a2</a:t>
            </a:r>
            <a:r>
              <a:rPr lang="en-US" altLang="en-US" sz="2800" smtClean="0">
                <a:latin typeface="Tahoma" panose="020B0604030504040204" pitchFamily="34" charset="0"/>
              </a:rPr>
              <a:t>)</a:t>
            </a:r>
          </a:p>
          <a:p>
            <a:pPr marL="609600" indent="-609600"/>
            <a:r>
              <a:rPr lang="en-US" altLang="en-US" sz="2800" smtClean="0">
                <a:latin typeface="Tahoma" panose="020B0604030504040204" pitchFamily="34" charset="0"/>
              </a:rPr>
              <a:t>Example Problem: calculate [H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CO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800" smtClean="0">
                <a:latin typeface="Tahoma" panose="020B0604030504040204" pitchFamily="34" charset="0"/>
              </a:rPr>
              <a:t>], [HCO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-</a:t>
            </a:r>
            <a:r>
              <a:rPr lang="en-US" altLang="en-US" sz="2800" smtClean="0">
                <a:latin typeface="Tahoma" panose="020B0604030504040204" pitchFamily="34" charset="0"/>
              </a:rPr>
              <a:t>], pH, and [CO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2-</a:t>
            </a:r>
            <a:r>
              <a:rPr lang="en-US" altLang="en-US" sz="2800" smtClean="0">
                <a:latin typeface="Tahoma" panose="020B0604030504040204" pitchFamily="34" charset="0"/>
              </a:rPr>
              <a:t>] for a 1.0 x 10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-3</a:t>
            </a:r>
            <a:r>
              <a:rPr lang="en-US" altLang="en-US" sz="2800" smtClean="0">
                <a:latin typeface="Tahoma" panose="020B0604030504040204" pitchFamily="34" charset="0"/>
              </a:rPr>
              <a:t> M solution of H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CO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3</a:t>
            </a:r>
            <a:endParaRPr lang="en-US" altLang="en-US" sz="280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10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Polyprotic Acids – Salts of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609600" indent="-609600"/>
            <a:r>
              <a:rPr lang="en-US" altLang="en-US" sz="2800" smtClean="0">
                <a:latin typeface="Tahoma" panose="020B0604030504040204" pitchFamily="34" charset="0"/>
              </a:rPr>
              <a:t>While conjugate bases of monoprotic weak acids can only be basic, conjugate bases of polyprotic acids may be acidic or basic</a:t>
            </a:r>
          </a:p>
          <a:p>
            <a:pPr marL="609600" indent="-609600"/>
            <a:r>
              <a:rPr lang="en-US" altLang="en-US" sz="2800" smtClean="0">
                <a:latin typeface="Tahoma" panose="020B0604030504040204" pitchFamily="34" charset="0"/>
              </a:rPr>
              <a:t>Example: from H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CO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800" smtClean="0">
                <a:latin typeface="Tahoma" panose="020B0604030504040204" pitchFamily="34" charset="0"/>
              </a:rPr>
              <a:t> (carbonic acid), we have HCO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-</a:t>
            </a:r>
            <a:r>
              <a:rPr lang="en-US" altLang="en-US" sz="2800" smtClean="0">
                <a:latin typeface="Tahoma" panose="020B0604030504040204" pitchFamily="34" charset="0"/>
              </a:rPr>
              <a:t> and CO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2-</a:t>
            </a:r>
            <a:r>
              <a:rPr lang="en-US" altLang="en-US" sz="2800" smtClean="0">
                <a:latin typeface="Tahoma" panose="020B0604030504040204" pitchFamily="34" charset="0"/>
              </a:rPr>
              <a:t> as conjugate bases (from 1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st</a:t>
            </a:r>
            <a:r>
              <a:rPr lang="en-US" altLang="en-US" sz="2800" smtClean="0">
                <a:latin typeface="Tahoma" panose="020B0604030504040204" pitchFamily="34" charset="0"/>
              </a:rPr>
              <a:t> and then 2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nd</a:t>
            </a:r>
            <a:r>
              <a:rPr lang="en-US" altLang="en-US" sz="2800" smtClean="0">
                <a:latin typeface="Tahoma" panose="020B0604030504040204" pitchFamily="34" charset="0"/>
              </a:rPr>
              <a:t> weak acid reactions)</a:t>
            </a:r>
          </a:p>
          <a:p>
            <a:pPr marL="609600" indent="-609600">
              <a:buFontTx/>
              <a:buAutoNum type="arabicParenR"/>
            </a:pPr>
            <a:r>
              <a:rPr lang="en-US" altLang="en-US" sz="2800" smtClean="0">
                <a:latin typeface="Tahoma" panose="020B0604030504040204" pitchFamily="34" charset="0"/>
              </a:rPr>
              <a:t>H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CO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3 </a:t>
            </a:r>
            <a:r>
              <a:rPr lang="en-US" altLang="en-US" sz="2800" smtClean="0">
                <a:latin typeface="Tahoma" panose="020B0604030504040204" pitchFamily="34" charset="0"/>
              </a:rPr>
              <a:t>(aq) </a:t>
            </a: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800" smtClean="0">
                <a:latin typeface="Tahoma" panose="020B0604030504040204" pitchFamily="34" charset="0"/>
              </a:rPr>
              <a:t> H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+</a:t>
            </a:r>
            <a:r>
              <a:rPr lang="en-US" altLang="en-US" sz="2800" smtClean="0">
                <a:latin typeface="Tahoma" panose="020B0604030504040204" pitchFamily="34" charset="0"/>
              </a:rPr>
              <a:t>(aq) + HCO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-</a:t>
            </a:r>
            <a:r>
              <a:rPr lang="en-US" altLang="en-US" sz="2800" smtClean="0">
                <a:latin typeface="Tahoma" panose="020B0604030504040204" pitchFamily="34" charset="0"/>
              </a:rPr>
              <a:t>(aq) K = K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a1</a:t>
            </a:r>
            <a:endParaRPr lang="en-US" altLang="en-US" sz="2800" smtClean="0">
              <a:latin typeface="Tahoma" panose="020B0604030504040204" pitchFamily="34" charset="0"/>
            </a:endParaRPr>
          </a:p>
          <a:p>
            <a:pPr marL="609600" indent="-609600">
              <a:buFontTx/>
              <a:buAutoNum type="arabicParenR"/>
            </a:pPr>
            <a:r>
              <a:rPr lang="en-US" altLang="en-US" sz="2800" smtClean="0">
                <a:latin typeface="Tahoma" panose="020B0604030504040204" pitchFamily="34" charset="0"/>
              </a:rPr>
              <a:t>HCO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-</a:t>
            </a:r>
            <a:r>
              <a:rPr lang="en-US" altLang="en-US" sz="2800" smtClean="0">
                <a:latin typeface="Tahoma" panose="020B0604030504040204" pitchFamily="34" charset="0"/>
              </a:rPr>
              <a:t>(aq)</a:t>
            </a: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↔</a:t>
            </a:r>
            <a:r>
              <a:rPr lang="en-US" altLang="en-US" sz="2800" smtClean="0">
                <a:latin typeface="Tahoma" panose="020B0604030504040204" pitchFamily="34" charset="0"/>
              </a:rPr>
              <a:t> H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+</a:t>
            </a:r>
            <a:r>
              <a:rPr lang="en-US" altLang="en-US" sz="2800" smtClean="0">
                <a:latin typeface="Tahoma" panose="020B0604030504040204" pitchFamily="34" charset="0"/>
              </a:rPr>
              <a:t>(aq) + CO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2-</a:t>
            </a:r>
            <a:r>
              <a:rPr lang="en-US" altLang="en-US" sz="2800" smtClean="0">
                <a:latin typeface="Tahoma" panose="020B0604030504040204" pitchFamily="34" charset="0"/>
              </a:rPr>
              <a:t>(aq) K = K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a2</a:t>
            </a:r>
            <a:endParaRPr lang="en-US" altLang="en-US" sz="2800" smtClean="0">
              <a:latin typeface="Tahoma" panose="020B0604030504040204" pitchFamily="34" charset="0"/>
            </a:endParaRPr>
          </a:p>
          <a:p>
            <a:pPr marL="609600" indent="-609600"/>
            <a:r>
              <a:rPr lang="en-US" altLang="en-US" sz="2800" smtClean="0">
                <a:latin typeface="Tahoma" panose="020B0604030504040204" pitchFamily="34" charset="0"/>
              </a:rPr>
              <a:t>Salts allow us to “start” in the intermediate or basic form</a:t>
            </a:r>
          </a:p>
          <a:p>
            <a:pPr marL="609600" indent="-609600"/>
            <a:endParaRPr lang="en-US" altLang="en-US" sz="280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69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Polyprotic Acids – Salts of – cont.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609600" indent="-609600">
              <a:defRPr/>
            </a:pPr>
            <a:r>
              <a:rPr lang="en-US" altLang="en-US" sz="2800" dirty="0" smtClean="0">
                <a:latin typeface="Tahoma" pitchFamily="34" charset="0"/>
              </a:rPr>
              <a:t>The most basic form (CO</a:t>
            </a:r>
            <a:r>
              <a:rPr lang="en-US" altLang="en-US" sz="2800" baseline="-25000" dirty="0" smtClean="0">
                <a:latin typeface="Tahoma" pitchFamily="34" charset="0"/>
              </a:rPr>
              <a:t>3</a:t>
            </a:r>
            <a:r>
              <a:rPr lang="en-US" altLang="en-US" sz="2800" baseline="30000" dirty="0" smtClean="0">
                <a:latin typeface="Tahoma" pitchFamily="34" charset="0"/>
              </a:rPr>
              <a:t>2-</a:t>
            </a:r>
            <a:r>
              <a:rPr lang="en-US" altLang="en-US" sz="2800" dirty="0" smtClean="0">
                <a:latin typeface="Tahoma" pitchFamily="34" charset="0"/>
              </a:rPr>
              <a:t>) can only be basic (it has no H</a:t>
            </a:r>
            <a:r>
              <a:rPr lang="en-US" altLang="en-US" sz="2800" baseline="30000" dirty="0">
                <a:latin typeface="Tahoma" pitchFamily="34" charset="0"/>
              </a:rPr>
              <a:t>+</a:t>
            </a:r>
            <a:r>
              <a:rPr lang="en-US" altLang="en-US" sz="2800" dirty="0" smtClean="0">
                <a:latin typeface="Tahoma" pitchFamily="34" charset="0"/>
              </a:rPr>
              <a:t> to lose), while the intermediate form (HCO</a:t>
            </a:r>
            <a:r>
              <a:rPr lang="en-US" altLang="en-US" sz="2800" baseline="-25000" dirty="0">
                <a:latin typeface="Tahoma" pitchFamily="34" charset="0"/>
              </a:rPr>
              <a:t>3</a:t>
            </a:r>
            <a:r>
              <a:rPr lang="en-US" altLang="en-US" sz="2800" baseline="30000" dirty="0">
                <a:latin typeface="Tahoma" pitchFamily="34" charset="0"/>
              </a:rPr>
              <a:t>-</a:t>
            </a:r>
            <a:r>
              <a:rPr lang="en-US" altLang="en-US" sz="2800" dirty="0" smtClean="0">
                <a:latin typeface="Tahoma" pitchFamily="34" charset="0"/>
              </a:rPr>
              <a:t>) can react as an acid or as a base</a:t>
            </a:r>
          </a:p>
          <a:p>
            <a:pPr marL="0" indent="0">
              <a:buFontTx/>
              <a:buNone/>
              <a:defRPr/>
            </a:pPr>
            <a:r>
              <a:rPr lang="en-US" altLang="en-US" sz="2400" dirty="0" smtClean="0">
                <a:latin typeface="Tahoma" pitchFamily="34" charset="0"/>
              </a:rPr>
              <a:t>Acid reaction: HCO</a:t>
            </a:r>
            <a:r>
              <a:rPr lang="en-US" altLang="en-US" sz="2400" baseline="-25000" dirty="0" smtClean="0">
                <a:latin typeface="Tahoma" pitchFamily="34" charset="0"/>
              </a:rPr>
              <a:t>3</a:t>
            </a:r>
            <a:r>
              <a:rPr lang="en-US" altLang="en-US" sz="2400" baseline="30000" dirty="0" smtClean="0">
                <a:latin typeface="Tahoma" pitchFamily="34" charset="0"/>
              </a:rPr>
              <a:t>-</a:t>
            </a:r>
            <a:r>
              <a:rPr lang="en-US" altLang="en-US" sz="2400" dirty="0" smtClean="0">
                <a:latin typeface="Tahoma" pitchFamily="34" charset="0"/>
              </a:rPr>
              <a:t>(</a:t>
            </a:r>
            <a:r>
              <a:rPr lang="en-US" altLang="en-US" sz="2400" dirty="0" err="1" smtClean="0">
                <a:latin typeface="Tahoma" pitchFamily="34" charset="0"/>
              </a:rPr>
              <a:t>aq</a:t>
            </a:r>
            <a:r>
              <a:rPr lang="en-US" altLang="en-US" sz="2400" dirty="0" smtClean="0">
                <a:latin typeface="Tahoma" pitchFamily="34" charset="0"/>
              </a:rPr>
              <a:t>)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↔</a:t>
            </a:r>
            <a:r>
              <a:rPr lang="en-US" altLang="en-US" sz="2400" dirty="0" smtClean="0">
                <a:latin typeface="Tahoma" pitchFamily="34" charset="0"/>
              </a:rPr>
              <a:t> H</a:t>
            </a:r>
            <a:r>
              <a:rPr lang="en-US" altLang="en-US" sz="2400" baseline="30000" dirty="0" smtClean="0">
                <a:latin typeface="Tahoma" pitchFamily="34" charset="0"/>
              </a:rPr>
              <a:t>+</a:t>
            </a:r>
            <a:r>
              <a:rPr lang="en-US" altLang="en-US" sz="2400" dirty="0" smtClean="0">
                <a:latin typeface="Tahoma" pitchFamily="34" charset="0"/>
              </a:rPr>
              <a:t>(</a:t>
            </a:r>
            <a:r>
              <a:rPr lang="en-US" altLang="en-US" sz="2400" dirty="0" err="1" smtClean="0">
                <a:latin typeface="Tahoma" pitchFamily="34" charset="0"/>
              </a:rPr>
              <a:t>aq</a:t>
            </a:r>
            <a:r>
              <a:rPr lang="en-US" altLang="en-US" sz="2400" dirty="0" smtClean="0">
                <a:latin typeface="Tahoma" pitchFamily="34" charset="0"/>
              </a:rPr>
              <a:t>) + CO</a:t>
            </a:r>
            <a:r>
              <a:rPr lang="en-US" altLang="en-US" sz="2400" baseline="-25000" dirty="0" smtClean="0">
                <a:latin typeface="Tahoma" pitchFamily="34" charset="0"/>
              </a:rPr>
              <a:t>3</a:t>
            </a:r>
            <a:r>
              <a:rPr lang="en-US" altLang="en-US" sz="2400" baseline="30000" dirty="0" smtClean="0">
                <a:latin typeface="Tahoma" pitchFamily="34" charset="0"/>
              </a:rPr>
              <a:t>2-</a:t>
            </a:r>
            <a:r>
              <a:rPr lang="en-US" altLang="en-US" sz="2400" dirty="0" smtClean="0">
                <a:latin typeface="Tahoma" pitchFamily="34" charset="0"/>
              </a:rPr>
              <a:t>(</a:t>
            </a:r>
            <a:r>
              <a:rPr lang="en-US" altLang="en-US" sz="2400" dirty="0" err="1" smtClean="0">
                <a:latin typeface="Tahoma" pitchFamily="34" charset="0"/>
              </a:rPr>
              <a:t>aq</a:t>
            </a:r>
            <a:r>
              <a:rPr lang="en-US" altLang="en-US" sz="2400" dirty="0" smtClean="0">
                <a:latin typeface="Tahoma" pitchFamily="34" charset="0"/>
              </a:rPr>
              <a:t>)</a:t>
            </a:r>
          </a:p>
          <a:p>
            <a:pPr marL="0" indent="0">
              <a:buFontTx/>
              <a:buNone/>
              <a:defRPr/>
            </a:pPr>
            <a:r>
              <a:rPr lang="en-US" altLang="en-US" sz="2400" dirty="0" smtClean="0">
                <a:latin typeface="Tahoma" pitchFamily="34" charset="0"/>
              </a:rPr>
              <a:t>Base reaction: HCO</a:t>
            </a:r>
            <a:r>
              <a:rPr lang="en-US" altLang="en-US" sz="2400" baseline="-25000" dirty="0" smtClean="0">
                <a:latin typeface="Tahoma" pitchFamily="34" charset="0"/>
              </a:rPr>
              <a:t>3</a:t>
            </a:r>
            <a:r>
              <a:rPr lang="en-US" altLang="en-US" sz="2400" baseline="30000" dirty="0" smtClean="0">
                <a:latin typeface="Tahoma" pitchFamily="34" charset="0"/>
              </a:rPr>
              <a:t>-</a:t>
            </a:r>
            <a:r>
              <a:rPr lang="en-US" altLang="en-US" sz="2400" dirty="0" smtClean="0">
                <a:latin typeface="Tahoma" pitchFamily="34" charset="0"/>
              </a:rPr>
              <a:t>(</a:t>
            </a:r>
            <a:r>
              <a:rPr lang="en-US" altLang="en-US" sz="2400" dirty="0" err="1" smtClean="0">
                <a:latin typeface="Tahoma" pitchFamily="34" charset="0"/>
              </a:rPr>
              <a:t>aq</a:t>
            </a:r>
            <a:r>
              <a:rPr lang="en-US" altLang="en-US" sz="2400" dirty="0" smtClean="0">
                <a:latin typeface="Tahoma" pitchFamily="34" charset="0"/>
              </a:rPr>
              <a:t>) + H</a:t>
            </a:r>
            <a:r>
              <a:rPr lang="en-US" altLang="en-US" sz="2400" baseline="-25000" dirty="0" smtClean="0">
                <a:latin typeface="Tahoma" pitchFamily="34" charset="0"/>
              </a:rPr>
              <a:t>2</a:t>
            </a:r>
            <a:r>
              <a:rPr lang="en-US" altLang="en-US" sz="2400" dirty="0" smtClean="0">
                <a:latin typeface="Tahoma" pitchFamily="34" charset="0"/>
              </a:rPr>
              <a:t>O(l)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↔</a:t>
            </a:r>
            <a:r>
              <a:rPr lang="en-US" altLang="en-US" sz="2400" dirty="0" smtClean="0">
                <a:latin typeface="Tahoma" pitchFamily="34" charset="0"/>
              </a:rPr>
              <a:t> H</a:t>
            </a:r>
            <a:r>
              <a:rPr lang="en-US" altLang="en-US" sz="2400" baseline="-25000" dirty="0" smtClean="0">
                <a:latin typeface="Tahoma" pitchFamily="34" charset="0"/>
              </a:rPr>
              <a:t>2</a:t>
            </a:r>
            <a:r>
              <a:rPr lang="en-US" altLang="en-US" sz="2400" dirty="0" smtClean="0">
                <a:latin typeface="Tahoma" pitchFamily="34" charset="0"/>
              </a:rPr>
              <a:t>CO</a:t>
            </a:r>
            <a:r>
              <a:rPr lang="en-US" altLang="en-US" sz="2400" baseline="-25000" dirty="0" smtClean="0">
                <a:latin typeface="Tahoma" pitchFamily="34" charset="0"/>
              </a:rPr>
              <a:t>3</a:t>
            </a:r>
            <a:r>
              <a:rPr lang="en-US" altLang="en-US" sz="2400" dirty="0" smtClean="0">
                <a:latin typeface="Tahoma" pitchFamily="34" charset="0"/>
              </a:rPr>
              <a:t>(</a:t>
            </a:r>
            <a:r>
              <a:rPr lang="en-US" altLang="en-US" sz="2400" dirty="0" err="1" smtClean="0">
                <a:latin typeface="Tahoma" pitchFamily="34" charset="0"/>
              </a:rPr>
              <a:t>aq</a:t>
            </a:r>
            <a:r>
              <a:rPr lang="en-US" altLang="en-US" sz="2400" dirty="0" smtClean="0">
                <a:latin typeface="Tahoma" pitchFamily="34" charset="0"/>
              </a:rPr>
              <a:t>) + OH</a:t>
            </a:r>
            <a:r>
              <a:rPr lang="en-US" altLang="en-US" sz="2400" baseline="30000" dirty="0" smtClean="0">
                <a:latin typeface="Tahoma" pitchFamily="34" charset="0"/>
              </a:rPr>
              <a:t>-</a:t>
            </a:r>
            <a:r>
              <a:rPr lang="en-US" altLang="en-US" sz="2400" dirty="0" smtClean="0">
                <a:latin typeface="Tahoma" pitchFamily="34" charset="0"/>
              </a:rPr>
              <a:t>(</a:t>
            </a:r>
            <a:r>
              <a:rPr lang="en-US" altLang="en-US" sz="2400" dirty="0" err="1" smtClean="0">
                <a:latin typeface="Tahoma" pitchFamily="34" charset="0"/>
              </a:rPr>
              <a:t>aq</a:t>
            </a:r>
            <a:r>
              <a:rPr lang="en-US" altLang="en-US" sz="2400" dirty="0" smtClean="0">
                <a:latin typeface="Tahoma" pitchFamily="34" charset="0"/>
              </a:rPr>
              <a:t>)</a:t>
            </a:r>
          </a:p>
          <a:p>
            <a:pPr marL="609600" indent="-609600">
              <a:defRPr/>
            </a:pPr>
            <a:r>
              <a:rPr lang="en-US" altLang="en-US" sz="2800" dirty="0" smtClean="0">
                <a:latin typeface="Tahoma" pitchFamily="34" charset="0"/>
              </a:rPr>
              <a:t>To determine if the intermediate form is acidic or basic, we must compare K values for the acid and base reactions</a:t>
            </a:r>
          </a:p>
          <a:p>
            <a:pPr marL="0" indent="0">
              <a:buFontTx/>
              <a:buNone/>
              <a:defRPr/>
            </a:pPr>
            <a:r>
              <a:rPr lang="en-US" altLang="en-US" sz="2400" dirty="0" smtClean="0">
                <a:latin typeface="Tahoma" pitchFamily="34" charset="0"/>
              </a:rPr>
              <a:t>Acid reaction: K = K</a:t>
            </a:r>
            <a:r>
              <a:rPr lang="en-US" altLang="en-US" sz="2400" baseline="-25000" dirty="0" smtClean="0">
                <a:latin typeface="Tahoma" pitchFamily="34" charset="0"/>
              </a:rPr>
              <a:t>a2</a:t>
            </a:r>
            <a:r>
              <a:rPr lang="en-US" altLang="en-US" sz="2400" dirty="0" smtClean="0">
                <a:latin typeface="Tahoma" pitchFamily="34" charset="0"/>
              </a:rPr>
              <a:t> = 4.7 x 10</a:t>
            </a:r>
            <a:r>
              <a:rPr lang="en-US" altLang="en-US" sz="2400" baseline="30000" dirty="0" smtClean="0">
                <a:latin typeface="Tahoma" pitchFamily="34" charset="0"/>
              </a:rPr>
              <a:t>-11</a:t>
            </a:r>
            <a:endParaRPr lang="en-US" altLang="en-US" sz="2400" dirty="0" smtClean="0">
              <a:latin typeface="Tahoma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US" altLang="en-US" sz="2400" dirty="0" smtClean="0">
                <a:latin typeface="Tahoma" pitchFamily="34" charset="0"/>
              </a:rPr>
              <a:t>Base reaction: K = K</a:t>
            </a:r>
            <a:r>
              <a:rPr lang="en-US" altLang="en-US" sz="2400" baseline="-25000" dirty="0" smtClean="0">
                <a:latin typeface="Tahoma" pitchFamily="34" charset="0"/>
              </a:rPr>
              <a:t>w</a:t>
            </a:r>
            <a:r>
              <a:rPr lang="en-US" altLang="en-US" sz="2400" dirty="0" smtClean="0">
                <a:latin typeface="Tahoma" pitchFamily="34" charset="0"/>
              </a:rPr>
              <a:t>/K</a:t>
            </a:r>
            <a:r>
              <a:rPr lang="en-US" altLang="en-US" sz="2400" baseline="-25000" dirty="0" smtClean="0">
                <a:latin typeface="Tahoma" pitchFamily="34" charset="0"/>
              </a:rPr>
              <a:t>a1</a:t>
            </a:r>
            <a:r>
              <a:rPr lang="en-US" altLang="en-US" sz="2400" dirty="0" smtClean="0">
                <a:latin typeface="Tahoma" pitchFamily="34" charset="0"/>
              </a:rPr>
              <a:t> = 2.2 x 10</a:t>
            </a:r>
            <a:r>
              <a:rPr lang="en-US" altLang="en-US" sz="2400" baseline="30000" dirty="0" smtClean="0">
                <a:latin typeface="Tahoma" pitchFamily="34" charset="0"/>
              </a:rPr>
              <a:t>-8</a:t>
            </a:r>
            <a:r>
              <a:rPr lang="en-US" altLang="en-US" sz="2400" dirty="0" smtClean="0">
                <a:latin typeface="Tahoma" pitchFamily="34" charset="0"/>
              </a:rPr>
              <a:t> &gt; </a:t>
            </a:r>
            <a:r>
              <a:rPr lang="en-US" altLang="en-US" sz="2400" dirty="0">
                <a:latin typeface="Tahoma" pitchFamily="34" charset="0"/>
              </a:rPr>
              <a:t>K</a:t>
            </a:r>
            <a:r>
              <a:rPr lang="en-US" altLang="en-US" sz="2400" baseline="-25000" dirty="0">
                <a:latin typeface="Tahoma" pitchFamily="34" charset="0"/>
              </a:rPr>
              <a:t>a2</a:t>
            </a:r>
            <a:r>
              <a:rPr lang="en-US" altLang="en-US" sz="2400" dirty="0" smtClean="0">
                <a:latin typeface="Tahoma" pitchFamily="34" charset="0"/>
              </a:rPr>
              <a:t> so basic</a:t>
            </a:r>
          </a:p>
        </p:txBody>
      </p:sp>
    </p:spTree>
    <p:extLst>
      <p:ext uri="{BB962C8B-B14F-4D97-AF65-F5344CB8AC3E}">
        <p14:creationId xmlns:p14="http://schemas.microsoft.com/office/powerpoint/2010/main" val="371060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Polyprotic Acids – Salts of – cont.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2133600"/>
          </a:xfrm>
        </p:spPr>
        <p:txBody>
          <a:bodyPr/>
          <a:lstStyle/>
          <a:p>
            <a:pPr marL="609600" indent="-609600">
              <a:defRPr/>
            </a:pPr>
            <a:r>
              <a:rPr lang="en-US" altLang="en-US" sz="2800" dirty="0" smtClean="0">
                <a:latin typeface="Tahoma" pitchFamily="34" charset="0"/>
              </a:rPr>
              <a:t>Rank the following salts from most acidic to most basic:</a:t>
            </a:r>
          </a:p>
          <a:p>
            <a:pPr marL="0" indent="0">
              <a:buFontTx/>
              <a:buNone/>
              <a:defRPr/>
            </a:pPr>
            <a:r>
              <a:rPr lang="en-US" altLang="en-US" sz="2800" dirty="0" smtClean="0">
                <a:latin typeface="Tahoma" pitchFamily="34" charset="0"/>
              </a:rPr>
              <a:t>KHSO</a:t>
            </a:r>
            <a:r>
              <a:rPr lang="en-US" altLang="en-US" sz="2800" baseline="-25000" dirty="0" smtClean="0">
                <a:latin typeface="Tahoma" pitchFamily="34" charset="0"/>
              </a:rPr>
              <a:t>4</a:t>
            </a:r>
            <a:r>
              <a:rPr lang="en-US" altLang="en-US" sz="2800" dirty="0" smtClean="0">
                <a:latin typeface="Tahoma" pitchFamily="34" charset="0"/>
              </a:rPr>
              <a:t>	Na</a:t>
            </a:r>
            <a:r>
              <a:rPr lang="en-US" altLang="en-US" sz="2800" baseline="-25000" dirty="0" smtClean="0">
                <a:latin typeface="Tahoma" pitchFamily="34" charset="0"/>
              </a:rPr>
              <a:t>3</a:t>
            </a:r>
            <a:r>
              <a:rPr lang="en-US" altLang="en-US" sz="2800" dirty="0" smtClean="0">
                <a:latin typeface="Tahoma" pitchFamily="34" charset="0"/>
              </a:rPr>
              <a:t>PO</a:t>
            </a:r>
            <a:r>
              <a:rPr lang="en-US" altLang="en-US" sz="2800" baseline="-25000" dirty="0" smtClean="0">
                <a:latin typeface="Tahoma" pitchFamily="34" charset="0"/>
              </a:rPr>
              <a:t>4</a:t>
            </a:r>
            <a:r>
              <a:rPr lang="en-US" altLang="en-US" sz="2800" dirty="0" smtClean="0">
                <a:latin typeface="Tahoma" pitchFamily="34" charset="0"/>
              </a:rPr>
              <a:t>	KHCO</a:t>
            </a:r>
            <a:r>
              <a:rPr lang="en-US" altLang="en-US" sz="2800" baseline="-25000" dirty="0" smtClean="0">
                <a:latin typeface="Tahoma" pitchFamily="34" charset="0"/>
              </a:rPr>
              <a:t>3</a:t>
            </a:r>
            <a:r>
              <a:rPr lang="en-US" altLang="en-US" sz="2800" dirty="0" smtClean="0">
                <a:latin typeface="Tahoma" pitchFamily="34" charset="0"/>
              </a:rPr>
              <a:t>	KHC</a:t>
            </a:r>
            <a:r>
              <a:rPr lang="en-US" altLang="en-US" sz="2800" baseline="-25000" dirty="0" smtClean="0">
                <a:latin typeface="Tahoma" pitchFamily="34" charset="0"/>
              </a:rPr>
              <a:t>2</a:t>
            </a:r>
            <a:r>
              <a:rPr lang="en-US" altLang="en-US" sz="2800" dirty="0" smtClean="0">
                <a:latin typeface="Tahoma" pitchFamily="34" charset="0"/>
              </a:rPr>
              <a:t>O</a:t>
            </a:r>
            <a:r>
              <a:rPr lang="en-US" altLang="en-US" sz="2800" baseline="-25000" dirty="0" smtClean="0">
                <a:latin typeface="Tahoma" pitchFamily="34" charset="0"/>
              </a:rPr>
              <a:t>4</a:t>
            </a:r>
          </a:p>
          <a:p>
            <a:pPr marL="0" indent="0">
              <a:buFontTx/>
              <a:buNone/>
              <a:defRPr/>
            </a:pPr>
            <a:endParaRPr lang="en-US" altLang="en-US" sz="2800" dirty="0" smtClean="0">
              <a:latin typeface="Tahoma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3276600"/>
          <a:ext cx="69342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Acid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a3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800" dirty="0" smtClean="0">
                          <a:latin typeface="Tahoma" pitchFamily="34" charset="0"/>
                        </a:rPr>
                        <a:t>H</a:t>
                      </a:r>
                      <a:r>
                        <a:rPr lang="en-US" altLang="en-US" sz="1800" baseline="-25000" dirty="0" smtClean="0">
                          <a:latin typeface="Tahoma" pitchFamily="34" charset="0"/>
                        </a:rPr>
                        <a:t>2</a:t>
                      </a:r>
                      <a:r>
                        <a:rPr lang="en-US" altLang="en-US" sz="1800" dirty="0" smtClean="0">
                          <a:latin typeface="Tahoma" pitchFamily="34" charset="0"/>
                        </a:rPr>
                        <a:t>SO</a:t>
                      </a:r>
                      <a:r>
                        <a:rPr lang="en-US" altLang="en-US" sz="1800" baseline="-25000" dirty="0" smtClean="0">
                          <a:latin typeface="Tahoma" pitchFamily="34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&gt;&gt;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1.2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x 10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dirty="0" smtClean="0">
                          <a:latin typeface="Tahoma" pitchFamily="34" charset="0"/>
                        </a:rPr>
                        <a:t>H</a:t>
                      </a:r>
                      <a:r>
                        <a:rPr lang="en-US" altLang="en-US" sz="1800" baseline="-25000" dirty="0" smtClean="0">
                          <a:latin typeface="Tahoma" pitchFamily="34" charset="0"/>
                        </a:rPr>
                        <a:t>3</a:t>
                      </a:r>
                      <a:r>
                        <a:rPr lang="en-US" altLang="en-US" sz="1800" dirty="0" smtClean="0">
                          <a:latin typeface="Tahoma" pitchFamily="34" charset="0"/>
                        </a:rPr>
                        <a:t>PO</a:t>
                      </a:r>
                      <a:r>
                        <a:rPr lang="en-US" altLang="en-US" sz="1800" baseline="-25000" dirty="0" smtClean="0">
                          <a:latin typeface="Tahoma" pitchFamily="34" charset="0"/>
                        </a:rPr>
                        <a:t>4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7.11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x 10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6.32 x 10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-8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4.5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x 10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-13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dirty="0" smtClean="0">
                          <a:latin typeface="Tahoma" pitchFamily="34" charset="0"/>
                        </a:rPr>
                        <a:t>H</a:t>
                      </a:r>
                      <a:r>
                        <a:rPr lang="en-US" altLang="en-US" sz="1800" baseline="-25000" dirty="0" smtClean="0">
                          <a:latin typeface="Tahoma" pitchFamily="34" charset="0"/>
                        </a:rPr>
                        <a:t>2</a:t>
                      </a:r>
                      <a:r>
                        <a:rPr lang="en-US" altLang="en-US" sz="1800" dirty="0" smtClean="0">
                          <a:latin typeface="Tahoma" pitchFamily="34" charset="0"/>
                        </a:rPr>
                        <a:t>CO</a:t>
                      </a:r>
                      <a:r>
                        <a:rPr lang="en-US" altLang="en-US" sz="1800" baseline="-25000" dirty="0" smtClean="0">
                          <a:latin typeface="Tahoma" pitchFamily="34" charset="0"/>
                        </a:rPr>
                        <a:t>3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4.45 x 10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-7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4.69 x 10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-11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dirty="0" smtClean="0">
                          <a:latin typeface="Tahoma" pitchFamily="34" charset="0"/>
                        </a:rPr>
                        <a:t>H</a:t>
                      </a:r>
                      <a:r>
                        <a:rPr lang="en-US" altLang="en-US" sz="1800" baseline="-25000" dirty="0" smtClean="0">
                          <a:latin typeface="Tahoma" pitchFamily="34" charset="0"/>
                        </a:rPr>
                        <a:t>2</a:t>
                      </a:r>
                      <a:r>
                        <a:rPr lang="en-US" altLang="en-US" sz="1800" dirty="0" smtClean="0">
                          <a:latin typeface="Tahoma" pitchFamily="34" charset="0"/>
                        </a:rPr>
                        <a:t>C</a:t>
                      </a:r>
                      <a:r>
                        <a:rPr lang="en-US" altLang="en-US" sz="1800" baseline="-25000" dirty="0" smtClean="0">
                          <a:latin typeface="Tahoma" pitchFamily="34" charset="0"/>
                        </a:rPr>
                        <a:t>2</a:t>
                      </a:r>
                      <a:r>
                        <a:rPr lang="en-US" altLang="en-US" sz="1800" dirty="0" smtClean="0">
                          <a:latin typeface="Tahoma" pitchFamily="34" charset="0"/>
                        </a:rPr>
                        <a:t>O</a:t>
                      </a:r>
                      <a:r>
                        <a:rPr lang="en-US" altLang="en-US" sz="1800" baseline="-25000" dirty="0" smtClean="0">
                          <a:latin typeface="Tahoma" pitchFamily="34" charset="0"/>
                        </a:rPr>
                        <a:t>4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5.60 x 10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5.42 x 10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08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3539</TotalTime>
  <Words>1092</Words>
  <Application>Microsoft Office PowerPoint</Application>
  <PresentationFormat>On-screen Show (4:3)</PresentationFormat>
  <Paragraphs>165</Paragraphs>
  <Slides>18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Symbol</vt:lpstr>
      <vt:lpstr>Tahoma</vt:lpstr>
      <vt:lpstr>Times New Roman</vt:lpstr>
      <vt:lpstr>Default Design</vt:lpstr>
      <vt:lpstr>ACD/ChemSketch</vt:lpstr>
      <vt:lpstr>Chem. 1B – 9/20 Lecture</vt:lpstr>
      <vt:lpstr>Announcements I </vt:lpstr>
      <vt:lpstr>Announcements II </vt:lpstr>
      <vt:lpstr>Chem 1B – Aqueous Chemistry Some Practice</vt:lpstr>
      <vt:lpstr>Chem 1B – Aqueous Chemistry Polyprotic Acids</vt:lpstr>
      <vt:lpstr>Chem 1B – Aqueous Chemistry Polyprotic Acids – in Problems</vt:lpstr>
      <vt:lpstr>Chem 1B – Aqueous Chemistry Polyprotic Acids – Salts of</vt:lpstr>
      <vt:lpstr>Chem 1B – Aqueous Chemistry Polyprotic Acids – Salts of – cont.</vt:lpstr>
      <vt:lpstr>Chem 1B – Aqueous Chemistry Polyprotic Acids – Salts of – cont.</vt:lpstr>
      <vt:lpstr>Chem 1B – Aqueous Chemistry Molecular Structure – Acidity Relationship</vt:lpstr>
      <vt:lpstr>Chem 1B – Aqueous Chemistry Molecular Structure – Acidity Relationship</vt:lpstr>
      <vt:lpstr>Chem 1B – Aqueous Chemistry Buffers (Chapter 16)</vt:lpstr>
      <vt:lpstr>Chem 1B – Aqueous Chemistry Buffers (Chapter 16)</vt:lpstr>
      <vt:lpstr>Chem 1B – Aqueous Chemistry Buffers (Chapter 16)</vt:lpstr>
      <vt:lpstr>Chem 1B – Aqueous Chemistry Buffers (Chapter 16)</vt:lpstr>
      <vt:lpstr>Chem 1B – Aqueous Chemistry Buffers (Chapter 16)</vt:lpstr>
      <vt:lpstr>Chem 1B – Aqueous Chemistry Buffers (Chapter 16)</vt:lpstr>
      <vt:lpstr>Chem 1B – Aqueous Chemistry Buffers (Chapter 16)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304</cp:revision>
  <dcterms:created xsi:type="dcterms:W3CDTF">2005-09-14T19:27:31Z</dcterms:created>
  <dcterms:modified xsi:type="dcterms:W3CDTF">2016-09-20T00:15:45Z</dcterms:modified>
</cp:coreProperties>
</file>