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3"/>
  </p:notesMasterIdLst>
  <p:sldIdLst>
    <p:sldId id="280" r:id="rId2"/>
    <p:sldId id="340" r:id="rId3"/>
    <p:sldId id="409" r:id="rId4"/>
    <p:sldId id="416" r:id="rId5"/>
    <p:sldId id="417" r:id="rId6"/>
    <p:sldId id="418" r:id="rId7"/>
    <p:sldId id="419" r:id="rId8"/>
    <p:sldId id="420" r:id="rId9"/>
    <p:sldId id="421" r:id="rId10"/>
    <p:sldId id="422" r:id="rId11"/>
    <p:sldId id="423" r:id="rId12"/>
    <p:sldId id="424" r:id="rId13"/>
    <p:sldId id="427" r:id="rId14"/>
    <p:sldId id="428" r:id="rId15"/>
    <p:sldId id="429" r:id="rId16"/>
    <p:sldId id="430" r:id="rId17"/>
    <p:sldId id="425" r:id="rId18"/>
    <p:sldId id="426" r:id="rId19"/>
    <p:sldId id="431" r:id="rId20"/>
    <p:sldId id="432" r:id="rId21"/>
    <p:sldId id="433"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C286A"/>
    <a:srgbClr val="FE5F26"/>
    <a:srgbClr val="FDBB27"/>
    <a:srgbClr val="FFDD9F"/>
    <a:srgbClr val="F3DBAB"/>
    <a:srgbClr val="FF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7" autoAdjust="0"/>
    <p:restoredTop sz="96144" autoAdjust="0"/>
  </p:normalViewPr>
  <p:slideViewPr>
    <p:cSldViewPr>
      <p:cViewPr varScale="1">
        <p:scale>
          <a:sx n="64" d="100"/>
          <a:sy n="64" d="100"/>
        </p:scale>
        <p:origin x="135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47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7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47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2792432-27A6-4332-98F9-1C56B1556C92}" type="slidenum">
              <a:rPr lang="en-US" altLang="en-US"/>
              <a:pPr>
                <a:defRPr/>
              </a:pPr>
              <a:t>‹#›</a:t>
            </a:fld>
            <a:endParaRPr lang="en-US" altLang="en-US"/>
          </a:p>
        </p:txBody>
      </p:sp>
    </p:spTree>
    <p:extLst>
      <p:ext uri="{BB962C8B-B14F-4D97-AF65-F5344CB8AC3E}">
        <p14:creationId xmlns:p14="http://schemas.microsoft.com/office/powerpoint/2010/main" val="1839732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9849D68-3394-4E0C-B166-792382FC791E}" type="slidenum">
              <a:rPr lang="en-US" altLang="en-US" smtClean="0"/>
              <a:pPr>
                <a:spcBef>
                  <a:spcPct val="0"/>
                </a:spcBef>
              </a:pPr>
              <a:t>1</a:t>
            </a:fld>
            <a:endParaRPr lang="en-US" alt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34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A8229A6-06AE-48C4-A54D-BD9C6E43D5E7}" type="slidenum">
              <a:rPr lang="en-US" altLang="en-US"/>
              <a:pPr eaLnBrk="1" hangingPunct="1"/>
              <a:t>2</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69139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A8229A6-06AE-48C4-A54D-BD9C6E43D5E7}" type="slidenum">
              <a:rPr lang="en-US" altLang="en-US"/>
              <a:pPr eaLnBrk="1" hangingPunct="1"/>
              <a:t>3</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02409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D4E1CB-AC68-48D8-896A-03333D90EE7E}" type="slidenum">
              <a:rPr lang="en-US" altLang="en-US"/>
              <a:pPr>
                <a:defRPr/>
              </a:pPr>
              <a:t>‹#›</a:t>
            </a:fld>
            <a:endParaRPr lang="en-US" altLang="en-US"/>
          </a:p>
        </p:txBody>
      </p:sp>
    </p:spTree>
    <p:extLst>
      <p:ext uri="{BB962C8B-B14F-4D97-AF65-F5344CB8AC3E}">
        <p14:creationId xmlns:p14="http://schemas.microsoft.com/office/powerpoint/2010/main" val="179124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AE6EBB-0616-4385-87D8-84E26DDF702F}" type="slidenum">
              <a:rPr lang="en-US" altLang="en-US"/>
              <a:pPr>
                <a:defRPr/>
              </a:pPr>
              <a:t>‹#›</a:t>
            </a:fld>
            <a:endParaRPr lang="en-US" altLang="en-US"/>
          </a:p>
        </p:txBody>
      </p:sp>
    </p:spTree>
    <p:extLst>
      <p:ext uri="{BB962C8B-B14F-4D97-AF65-F5344CB8AC3E}">
        <p14:creationId xmlns:p14="http://schemas.microsoft.com/office/powerpoint/2010/main" val="2147273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0A6928-CF24-48F8-8E17-39830C4E66D0}" type="slidenum">
              <a:rPr lang="en-US" altLang="en-US"/>
              <a:pPr>
                <a:defRPr/>
              </a:pPr>
              <a:t>‹#›</a:t>
            </a:fld>
            <a:endParaRPr lang="en-US" altLang="en-US"/>
          </a:p>
        </p:txBody>
      </p:sp>
    </p:spTree>
    <p:extLst>
      <p:ext uri="{BB962C8B-B14F-4D97-AF65-F5344CB8AC3E}">
        <p14:creationId xmlns:p14="http://schemas.microsoft.com/office/powerpoint/2010/main" val="2457007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D6180CDD-2E42-4C2E-A391-CB497F762224}" type="slidenum">
              <a:rPr lang="en-US" altLang="en-US"/>
              <a:pPr>
                <a:defRPr/>
              </a:pPr>
              <a:t>‹#›</a:t>
            </a:fld>
            <a:endParaRPr lang="en-US" altLang="en-US"/>
          </a:p>
        </p:txBody>
      </p:sp>
    </p:spTree>
    <p:extLst>
      <p:ext uri="{BB962C8B-B14F-4D97-AF65-F5344CB8AC3E}">
        <p14:creationId xmlns:p14="http://schemas.microsoft.com/office/powerpoint/2010/main" val="1042855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758F35-C75B-441A-94C7-BC6AE1BAE196}" type="slidenum">
              <a:rPr lang="en-US" altLang="en-US"/>
              <a:pPr>
                <a:defRPr/>
              </a:pPr>
              <a:t>‹#›</a:t>
            </a:fld>
            <a:endParaRPr lang="en-US" altLang="en-US"/>
          </a:p>
        </p:txBody>
      </p:sp>
    </p:spTree>
    <p:extLst>
      <p:ext uri="{BB962C8B-B14F-4D97-AF65-F5344CB8AC3E}">
        <p14:creationId xmlns:p14="http://schemas.microsoft.com/office/powerpoint/2010/main" val="646765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11BA77-9F61-47F2-B68B-E8FF5C4CA536}" type="slidenum">
              <a:rPr lang="en-US" altLang="en-US"/>
              <a:pPr>
                <a:defRPr/>
              </a:pPr>
              <a:t>‹#›</a:t>
            </a:fld>
            <a:endParaRPr lang="en-US" altLang="en-US"/>
          </a:p>
        </p:txBody>
      </p:sp>
    </p:spTree>
    <p:extLst>
      <p:ext uri="{BB962C8B-B14F-4D97-AF65-F5344CB8AC3E}">
        <p14:creationId xmlns:p14="http://schemas.microsoft.com/office/powerpoint/2010/main" val="1571202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93647F-868D-4332-95A0-8CCDF5E83E68}" type="slidenum">
              <a:rPr lang="en-US" altLang="en-US"/>
              <a:pPr>
                <a:defRPr/>
              </a:pPr>
              <a:t>‹#›</a:t>
            </a:fld>
            <a:endParaRPr lang="en-US" altLang="en-US"/>
          </a:p>
        </p:txBody>
      </p:sp>
    </p:spTree>
    <p:extLst>
      <p:ext uri="{BB962C8B-B14F-4D97-AF65-F5344CB8AC3E}">
        <p14:creationId xmlns:p14="http://schemas.microsoft.com/office/powerpoint/2010/main" val="232084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3F26CE-2E3E-4388-9CE2-A7757F32AAB1}" type="slidenum">
              <a:rPr lang="en-US" altLang="en-US"/>
              <a:pPr>
                <a:defRPr/>
              </a:pPr>
              <a:t>‹#›</a:t>
            </a:fld>
            <a:endParaRPr lang="en-US" altLang="en-US"/>
          </a:p>
        </p:txBody>
      </p:sp>
    </p:spTree>
    <p:extLst>
      <p:ext uri="{BB962C8B-B14F-4D97-AF65-F5344CB8AC3E}">
        <p14:creationId xmlns:p14="http://schemas.microsoft.com/office/powerpoint/2010/main" val="2807959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0050324-8985-4AF9-BCD2-9E71EF27EF4C}" type="slidenum">
              <a:rPr lang="en-US" altLang="en-US"/>
              <a:pPr>
                <a:defRPr/>
              </a:pPr>
              <a:t>‹#›</a:t>
            </a:fld>
            <a:endParaRPr lang="en-US" altLang="en-US"/>
          </a:p>
        </p:txBody>
      </p:sp>
    </p:spTree>
    <p:extLst>
      <p:ext uri="{BB962C8B-B14F-4D97-AF65-F5344CB8AC3E}">
        <p14:creationId xmlns:p14="http://schemas.microsoft.com/office/powerpoint/2010/main" val="3839622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02516AC-1E17-4269-A2D1-9DFD0F373A62}" type="slidenum">
              <a:rPr lang="en-US" altLang="en-US"/>
              <a:pPr>
                <a:defRPr/>
              </a:pPr>
              <a:t>‹#›</a:t>
            </a:fld>
            <a:endParaRPr lang="en-US" altLang="en-US"/>
          </a:p>
        </p:txBody>
      </p:sp>
    </p:spTree>
    <p:extLst>
      <p:ext uri="{BB962C8B-B14F-4D97-AF65-F5344CB8AC3E}">
        <p14:creationId xmlns:p14="http://schemas.microsoft.com/office/powerpoint/2010/main" val="729937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95D984A-F26C-4BC8-909E-3B90F27577F3}" type="slidenum">
              <a:rPr lang="en-US" altLang="en-US"/>
              <a:pPr>
                <a:defRPr/>
              </a:pPr>
              <a:t>‹#›</a:t>
            </a:fld>
            <a:endParaRPr lang="en-US" altLang="en-US"/>
          </a:p>
        </p:txBody>
      </p:sp>
    </p:spTree>
    <p:extLst>
      <p:ext uri="{BB962C8B-B14F-4D97-AF65-F5344CB8AC3E}">
        <p14:creationId xmlns:p14="http://schemas.microsoft.com/office/powerpoint/2010/main" val="274393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8ECE3BB-6A50-4FB9-BBAE-58A330C5DE6F}" type="slidenum">
              <a:rPr lang="en-US" altLang="en-US"/>
              <a:pPr>
                <a:defRPr/>
              </a:pPr>
              <a:t>‹#›</a:t>
            </a:fld>
            <a:endParaRPr lang="en-US" altLang="en-US"/>
          </a:p>
        </p:txBody>
      </p:sp>
    </p:spTree>
    <p:extLst>
      <p:ext uri="{BB962C8B-B14F-4D97-AF65-F5344CB8AC3E}">
        <p14:creationId xmlns:p14="http://schemas.microsoft.com/office/powerpoint/2010/main" val="329039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99B4426-71AC-4DFA-91B3-F7DFE1AF80AF}" type="slidenum">
              <a:rPr lang="en-US" altLang="en-US"/>
              <a:pPr>
                <a:defRPr/>
              </a:pPr>
              <a:t>‹#›</a:t>
            </a:fld>
            <a:endParaRPr lang="en-US" altLang="en-US"/>
          </a:p>
        </p:txBody>
      </p:sp>
    </p:spTree>
    <p:extLst>
      <p:ext uri="{BB962C8B-B14F-4D97-AF65-F5344CB8AC3E}">
        <p14:creationId xmlns:p14="http://schemas.microsoft.com/office/powerpoint/2010/main" val="4042411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FF9D33E-CF1E-4CF4-85C3-E166445D3C0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b="1" dirty="0" smtClean="0">
                <a:latin typeface="Tahoma" panose="020B0604030504040204" pitchFamily="34" charset="0"/>
              </a:rPr>
              <a:t>Chem. 1B – 9/22 Lecture</a:t>
            </a:r>
          </a:p>
        </p:txBody>
      </p:sp>
      <p:sp>
        <p:nvSpPr>
          <p:cNvPr id="3075" name="Rectangle 3"/>
          <p:cNvSpPr>
            <a:spLocks noGrp="1" noChangeArrowheads="1"/>
          </p:cNvSpPr>
          <p:nvPr>
            <p:ph type="subTitle" idx="1"/>
          </p:nvPr>
        </p:nvSpPr>
        <p:spPr/>
        <p:txBody>
          <a:bodyPr/>
          <a:lstStyle/>
          <a:p>
            <a:pPr eaLnBrk="1" hangingPunct="1"/>
            <a:endParaRPr lang="en-US" altLang="en-US" smtClean="0">
              <a:latin typeface="Tahoma" panose="020B060403050404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r>
              <a:rPr lang="en-US" altLang="en-US" smtClean="0">
                <a:latin typeface="Tahoma" panose="020B0604030504040204" pitchFamily="34" charset="0"/>
              </a:rPr>
              <a:t>Chem 1B – Aqueous Chemistry</a:t>
            </a:r>
            <a:r>
              <a:rPr lang="en-US" altLang="en-US" sz="5400" smtClean="0">
                <a:latin typeface="Tahoma" panose="020B0604030504040204" pitchFamily="34" charset="0"/>
              </a:rPr>
              <a:t/>
            </a:r>
            <a:br>
              <a:rPr lang="en-US" altLang="en-US" sz="5400" smtClean="0">
                <a:latin typeface="Tahoma" panose="020B0604030504040204" pitchFamily="34" charset="0"/>
              </a:rPr>
            </a:br>
            <a:r>
              <a:rPr lang="en-US" altLang="en-US" sz="3200" smtClean="0">
                <a:latin typeface="Tahoma" panose="020B0604030504040204" pitchFamily="34" charset="0"/>
              </a:rPr>
              <a:t>Buffers (Chapter 16)</a:t>
            </a:r>
            <a:endParaRPr lang="en-US" altLang="en-US" sz="3200" smtClean="0">
              <a:latin typeface="Tahoma" panose="020B0604030504040204" pitchFamily="34" charset="0"/>
              <a:cs typeface="Arial" panose="020B0604020202020204" pitchFamily="34" charset="0"/>
            </a:endParaRPr>
          </a:p>
        </p:txBody>
      </p:sp>
      <p:sp>
        <p:nvSpPr>
          <p:cNvPr id="79875" name="Rectangle 3"/>
          <p:cNvSpPr>
            <a:spLocks noGrp="1" noChangeArrowheads="1"/>
          </p:cNvSpPr>
          <p:nvPr>
            <p:ph type="body" idx="4294967295"/>
          </p:nvPr>
        </p:nvSpPr>
        <p:spPr>
          <a:xfrm>
            <a:off x="457200" y="1600200"/>
            <a:ext cx="8229600" cy="1066800"/>
          </a:xfrm>
        </p:spPr>
        <p:txBody>
          <a:bodyPr/>
          <a:lstStyle/>
          <a:p>
            <a:pPr eaLnBrk="1" hangingPunct="1"/>
            <a:r>
              <a:rPr lang="en-US" altLang="en-US" smtClean="0">
                <a:latin typeface="Tahoma" panose="020B0604030504040204" pitchFamily="34" charset="0"/>
              </a:rPr>
              <a:t>Most Effective pH Range</a:t>
            </a:r>
          </a:p>
          <a:p>
            <a:pPr lvl="1" eaLnBrk="1" hangingPunct="1"/>
            <a:r>
              <a:rPr lang="en-US" altLang="en-US" smtClean="0">
                <a:latin typeface="Tahoma" panose="020B0604030504040204" pitchFamily="34" charset="0"/>
              </a:rPr>
              <a:t>NH</a:t>
            </a:r>
            <a:r>
              <a:rPr lang="en-US" altLang="en-US" baseline="-25000" smtClean="0">
                <a:latin typeface="Tahoma" panose="020B0604030504040204" pitchFamily="34" charset="0"/>
              </a:rPr>
              <a:t>3</a:t>
            </a:r>
            <a:r>
              <a:rPr lang="en-US" altLang="en-US" smtClean="0">
                <a:latin typeface="Tahoma" panose="020B0604030504040204" pitchFamily="34" charset="0"/>
              </a:rPr>
              <a:t> + NH</a:t>
            </a:r>
            <a:r>
              <a:rPr lang="en-US" altLang="en-US" baseline="-25000" smtClean="0">
                <a:latin typeface="Tahoma" panose="020B0604030504040204" pitchFamily="34" charset="0"/>
              </a:rPr>
              <a:t>4</a:t>
            </a:r>
            <a:r>
              <a:rPr lang="en-US" altLang="en-US" smtClean="0">
                <a:latin typeface="Tahoma" panose="020B0604030504040204" pitchFamily="34" charset="0"/>
              </a:rPr>
              <a:t>Cl in 1.00 L Example [NH</a:t>
            </a:r>
            <a:r>
              <a:rPr lang="en-US" altLang="en-US" baseline="-25000" smtClean="0">
                <a:latin typeface="Tahoma" panose="020B0604030504040204" pitchFamily="34" charset="0"/>
              </a:rPr>
              <a:t>3</a:t>
            </a:r>
            <a:r>
              <a:rPr lang="en-US" altLang="en-US" smtClean="0">
                <a:latin typeface="Tahoma" panose="020B0604030504040204" pitchFamily="34" charset="0"/>
              </a:rPr>
              <a:t>] + [NH</a:t>
            </a:r>
            <a:r>
              <a:rPr lang="en-US" altLang="en-US" baseline="-25000" smtClean="0">
                <a:latin typeface="Tahoma" panose="020B0604030504040204" pitchFamily="34" charset="0"/>
              </a:rPr>
              <a:t>4</a:t>
            </a:r>
            <a:r>
              <a:rPr lang="en-US" altLang="en-US" baseline="30000" smtClean="0">
                <a:latin typeface="Tahoma" panose="020B0604030504040204" pitchFamily="34" charset="0"/>
              </a:rPr>
              <a:t>+</a:t>
            </a:r>
            <a:r>
              <a:rPr lang="en-US" altLang="en-US" smtClean="0">
                <a:latin typeface="Tahoma" panose="020B0604030504040204" pitchFamily="34" charset="0"/>
              </a:rPr>
              <a:t>] = 0.150 M</a:t>
            </a:r>
          </a:p>
          <a:p>
            <a:pPr lvl="1" eaLnBrk="1" hangingPunct="1"/>
            <a:r>
              <a:rPr lang="en-US" altLang="en-US" smtClean="0">
                <a:latin typeface="Tahoma" panose="020B0604030504040204" pitchFamily="34" charset="0"/>
              </a:rPr>
              <a:t>Addition of 0.005 moles HCl</a:t>
            </a:r>
          </a:p>
        </p:txBody>
      </p:sp>
      <p:graphicFrame>
        <p:nvGraphicFramePr>
          <p:cNvPr id="4" name="Table 3"/>
          <p:cNvGraphicFramePr>
            <a:graphicFrameLocks noGrp="1"/>
          </p:cNvGraphicFramePr>
          <p:nvPr/>
        </p:nvGraphicFramePr>
        <p:xfrm>
          <a:off x="914400" y="3733800"/>
          <a:ext cx="6096000" cy="2967040"/>
        </p:xfrm>
        <a:graphic>
          <a:graphicData uri="http://schemas.openxmlformats.org/drawingml/2006/table">
            <a:tbl>
              <a:tblPr firstRow="1" bandRow="1">
                <a:tableStyleId>{5C22544A-7EE6-4342-B048-85BDC9FD1C3A}</a:tableStyleId>
              </a:tblPr>
              <a:tblGrid>
                <a:gridCol w="1524000">
                  <a:extLst>
                    <a:ext uri="{9D8B030D-6E8A-4147-A177-3AD203B41FA5}">
                      <a16:colId xmlns="" xmlns:a16="http://schemas.microsoft.com/office/drawing/2014/main" val="20000"/>
                    </a:ext>
                  </a:extLst>
                </a:gridCol>
                <a:gridCol w="1524000">
                  <a:extLst>
                    <a:ext uri="{9D8B030D-6E8A-4147-A177-3AD203B41FA5}">
                      <a16:colId xmlns="" xmlns:a16="http://schemas.microsoft.com/office/drawing/2014/main" val="20001"/>
                    </a:ext>
                  </a:extLst>
                </a:gridCol>
                <a:gridCol w="1524000">
                  <a:extLst>
                    <a:ext uri="{9D8B030D-6E8A-4147-A177-3AD203B41FA5}">
                      <a16:colId xmlns="" xmlns:a16="http://schemas.microsoft.com/office/drawing/2014/main" val="20002"/>
                    </a:ext>
                  </a:extLst>
                </a:gridCol>
                <a:gridCol w="1524000">
                  <a:extLst>
                    <a:ext uri="{9D8B030D-6E8A-4147-A177-3AD203B41FA5}">
                      <a16:colId xmlns="" xmlns:a16="http://schemas.microsoft.com/office/drawing/2014/main" val="20003"/>
                    </a:ext>
                  </a:extLst>
                </a:gridCol>
              </a:tblGrid>
              <a:tr h="370880">
                <a:tc>
                  <a:txBody>
                    <a:bodyPr/>
                    <a:lstStyle/>
                    <a:p>
                      <a:pPr algn="ctr"/>
                      <a:r>
                        <a:rPr lang="en-US" sz="1800" dirty="0" smtClean="0">
                          <a:solidFill>
                            <a:schemeClr val="tx1"/>
                          </a:solidFill>
                        </a:rPr>
                        <a:t>[NH</a:t>
                      </a:r>
                      <a:r>
                        <a:rPr lang="en-US" sz="1800" baseline="-25000" dirty="0" smtClean="0">
                          <a:solidFill>
                            <a:schemeClr val="tx1"/>
                          </a:solidFill>
                        </a:rPr>
                        <a:t>3</a:t>
                      </a:r>
                      <a:r>
                        <a:rPr lang="en-US" sz="1800" dirty="0" smtClean="0">
                          <a:solidFill>
                            <a:schemeClr val="tx1"/>
                          </a:solidFill>
                        </a:rPr>
                        <a:t>] (M)</a:t>
                      </a:r>
                      <a:endParaRPr lang="en-US" sz="1800" dirty="0">
                        <a:solidFill>
                          <a:schemeClr val="tx1"/>
                        </a:solidFill>
                      </a:endParaRPr>
                    </a:p>
                  </a:txBody>
                  <a:tcPr marT="45725" marB="4572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[NH</a:t>
                      </a:r>
                      <a:r>
                        <a:rPr lang="en-US" sz="1800" baseline="-25000" dirty="0" smtClean="0">
                          <a:solidFill>
                            <a:schemeClr val="tx1"/>
                          </a:solidFill>
                        </a:rPr>
                        <a:t>4</a:t>
                      </a:r>
                      <a:r>
                        <a:rPr lang="en-US" sz="1800" baseline="30000" dirty="0" smtClean="0">
                          <a:solidFill>
                            <a:schemeClr val="tx1"/>
                          </a:solidFill>
                        </a:rPr>
                        <a:t>+</a:t>
                      </a:r>
                      <a:r>
                        <a:rPr lang="en-US" sz="1800" dirty="0" smtClean="0">
                          <a:solidFill>
                            <a:schemeClr val="tx1"/>
                          </a:solidFill>
                        </a:rPr>
                        <a:t>] (M)</a:t>
                      </a:r>
                    </a:p>
                  </a:txBody>
                  <a:tcPr marT="45725" marB="45725"/>
                </a:tc>
                <a:tc>
                  <a:txBody>
                    <a:bodyPr/>
                    <a:lstStyle/>
                    <a:p>
                      <a:pPr algn="ctr"/>
                      <a:r>
                        <a:rPr lang="en-US" sz="1800" dirty="0" smtClean="0">
                          <a:solidFill>
                            <a:schemeClr val="tx1"/>
                          </a:solidFill>
                        </a:rPr>
                        <a:t>pH</a:t>
                      </a:r>
                      <a:endParaRPr lang="en-US" sz="1800" dirty="0">
                        <a:solidFill>
                          <a:schemeClr val="tx1"/>
                        </a:solidFill>
                      </a:endParaRPr>
                    </a:p>
                  </a:txBody>
                  <a:tcPr marT="45725" marB="45725"/>
                </a:tc>
                <a:tc>
                  <a:txBody>
                    <a:bodyPr/>
                    <a:lstStyle/>
                    <a:p>
                      <a:pPr algn="ctr"/>
                      <a:r>
                        <a:rPr lang="en-US" sz="1800" dirty="0" err="1" smtClean="0">
                          <a:solidFill>
                            <a:schemeClr val="tx1"/>
                          </a:solidFill>
                          <a:latin typeface="Symbol" pitchFamily="18" charset="2"/>
                        </a:rPr>
                        <a:t>D</a:t>
                      </a:r>
                      <a:r>
                        <a:rPr lang="en-US" sz="1800" dirty="0" err="1" smtClean="0">
                          <a:solidFill>
                            <a:schemeClr val="tx1"/>
                          </a:solidFill>
                        </a:rPr>
                        <a:t>pH</a:t>
                      </a:r>
                      <a:endParaRPr lang="en-US" sz="1800" dirty="0">
                        <a:solidFill>
                          <a:schemeClr val="tx1"/>
                        </a:solidFill>
                      </a:endParaRPr>
                    </a:p>
                  </a:txBody>
                  <a:tcPr marT="45725" marB="45725"/>
                </a:tc>
                <a:extLst>
                  <a:ext uri="{0D108BD9-81ED-4DB2-BD59-A6C34878D82A}">
                    <a16:rowId xmlns="" xmlns:a16="http://schemas.microsoft.com/office/drawing/2014/main" val="10000"/>
                  </a:ext>
                </a:extLst>
              </a:tr>
              <a:tr h="370880">
                <a:tc>
                  <a:txBody>
                    <a:bodyPr/>
                    <a:lstStyle/>
                    <a:p>
                      <a:pPr algn="ctr"/>
                      <a:r>
                        <a:rPr lang="en-US" sz="1800" dirty="0" smtClean="0">
                          <a:solidFill>
                            <a:schemeClr val="tx1"/>
                          </a:solidFill>
                        </a:rPr>
                        <a:t>0.005</a:t>
                      </a:r>
                      <a:endParaRPr lang="en-US" sz="1800" dirty="0">
                        <a:solidFill>
                          <a:schemeClr val="tx1"/>
                        </a:solidFill>
                      </a:endParaRPr>
                    </a:p>
                  </a:txBody>
                  <a:tcPr marT="45725" marB="45725"/>
                </a:tc>
                <a:tc>
                  <a:txBody>
                    <a:bodyPr/>
                    <a:lstStyle/>
                    <a:p>
                      <a:pPr algn="ctr"/>
                      <a:r>
                        <a:rPr lang="en-US" sz="1800" dirty="0" smtClean="0">
                          <a:solidFill>
                            <a:schemeClr val="tx1"/>
                          </a:solidFill>
                        </a:rPr>
                        <a:t>0.145</a:t>
                      </a:r>
                      <a:endParaRPr lang="en-US" sz="1800" dirty="0">
                        <a:solidFill>
                          <a:schemeClr val="tx1"/>
                        </a:solidFill>
                      </a:endParaRPr>
                    </a:p>
                  </a:txBody>
                  <a:tcPr marT="45725" marB="45725"/>
                </a:tc>
                <a:tc>
                  <a:txBody>
                    <a:bodyPr/>
                    <a:lstStyle/>
                    <a:p>
                      <a:pPr algn="ctr"/>
                      <a:r>
                        <a:rPr lang="en-US" sz="1800" dirty="0" smtClean="0">
                          <a:solidFill>
                            <a:schemeClr val="tx1"/>
                          </a:solidFill>
                        </a:rPr>
                        <a:t>7.78</a:t>
                      </a:r>
                      <a:endParaRPr lang="en-US" sz="1800" dirty="0">
                        <a:solidFill>
                          <a:schemeClr val="tx1"/>
                        </a:solidFill>
                      </a:endParaRPr>
                    </a:p>
                  </a:txBody>
                  <a:tcPr marT="45725" marB="45725"/>
                </a:tc>
                <a:tc>
                  <a:txBody>
                    <a:bodyPr/>
                    <a:lstStyle/>
                    <a:p>
                      <a:pPr algn="ctr"/>
                      <a:r>
                        <a:rPr lang="en-US" sz="1800" dirty="0" smtClean="0">
                          <a:solidFill>
                            <a:schemeClr val="tx1"/>
                          </a:solidFill>
                        </a:rPr>
                        <a:t>-2.75</a:t>
                      </a:r>
                      <a:endParaRPr lang="en-US" sz="1800" dirty="0">
                        <a:solidFill>
                          <a:schemeClr val="tx1"/>
                        </a:solidFill>
                      </a:endParaRPr>
                    </a:p>
                  </a:txBody>
                  <a:tcPr marT="45725" marB="45725"/>
                </a:tc>
                <a:extLst>
                  <a:ext uri="{0D108BD9-81ED-4DB2-BD59-A6C34878D82A}">
                    <a16:rowId xmlns="" xmlns:a16="http://schemas.microsoft.com/office/drawing/2014/main" val="10001"/>
                  </a:ext>
                </a:extLst>
              </a:tr>
              <a:tr h="370880">
                <a:tc>
                  <a:txBody>
                    <a:bodyPr/>
                    <a:lstStyle/>
                    <a:p>
                      <a:pPr algn="ctr"/>
                      <a:r>
                        <a:rPr lang="en-US" sz="1800" dirty="0" smtClean="0">
                          <a:solidFill>
                            <a:schemeClr val="tx1"/>
                          </a:solidFill>
                        </a:rPr>
                        <a:t>0.030</a:t>
                      </a:r>
                      <a:endParaRPr lang="en-US" sz="1800" dirty="0">
                        <a:solidFill>
                          <a:schemeClr val="tx1"/>
                        </a:solidFill>
                      </a:endParaRPr>
                    </a:p>
                  </a:txBody>
                  <a:tcPr marT="45725" marB="45725"/>
                </a:tc>
                <a:tc>
                  <a:txBody>
                    <a:bodyPr/>
                    <a:lstStyle/>
                    <a:p>
                      <a:pPr algn="ctr"/>
                      <a:r>
                        <a:rPr lang="en-US" sz="1800" dirty="0" smtClean="0">
                          <a:solidFill>
                            <a:schemeClr val="tx1"/>
                          </a:solidFill>
                        </a:rPr>
                        <a:t>0.120</a:t>
                      </a:r>
                      <a:endParaRPr lang="en-US" sz="1800" dirty="0">
                        <a:solidFill>
                          <a:schemeClr val="tx1"/>
                        </a:solidFill>
                      </a:endParaRPr>
                    </a:p>
                  </a:txBody>
                  <a:tcPr marT="45725" marB="45725"/>
                </a:tc>
                <a:tc>
                  <a:txBody>
                    <a:bodyPr/>
                    <a:lstStyle/>
                    <a:p>
                      <a:pPr algn="ctr"/>
                      <a:r>
                        <a:rPr lang="en-US" sz="1800" dirty="0" smtClean="0">
                          <a:solidFill>
                            <a:schemeClr val="tx1"/>
                          </a:solidFill>
                        </a:rPr>
                        <a:t>8.64</a:t>
                      </a:r>
                      <a:endParaRPr lang="en-US" sz="1800" dirty="0">
                        <a:solidFill>
                          <a:schemeClr val="tx1"/>
                        </a:solidFill>
                      </a:endParaRPr>
                    </a:p>
                  </a:txBody>
                  <a:tcPr marT="45725" marB="45725"/>
                </a:tc>
                <a:tc>
                  <a:txBody>
                    <a:bodyPr/>
                    <a:lstStyle/>
                    <a:p>
                      <a:pPr algn="ctr"/>
                      <a:r>
                        <a:rPr lang="en-US" sz="1800" dirty="0" smtClean="0">
                          <a:solidFill>
                            <a:schemeClr val="tx1"/>
                          </a:solidFill>
                        </a:rPr>
                        <a:t>-0.09</a:t>
                      </a:r>
                      <a:endParaRPr lang="en-US" sz="1800" dirty="0">
                        <a:solidFill>
                          <a:schemeClr val="tx1"/>
                        </a:solidFill>
                      </a:endParaRPr>
                    </a:p>
                  </a:txBody>
                  <a:tcPr marT="45725" marB="45725"/>
                </a:tc>
                <a:extLst>
                  <a:ext uri="{0D108BD9-81ED-4DB2-BD59-A6C34878D82A}">
                    <a16:rowId xmlns="" xmlns:a16="http://schemas.microsoft.com/office/drawing/2014/main" val="10002"/>
                  </a:ext>
                </a:extLst>
              </a:tr>
              <a:tr h="370880">
                <a:tc>
                  <a:txBody>
                    <a:bodyPr/>
                    <a:lstStyle/>
                    <a:p>
                      <a:pPr algn="ctr"/>
                      <a:r>
                        <a:rPr lang="en-US" sz="1800" dirty="0" smtClean="0">
                          <a:solidFill>
                            <a:schemeClr val="tx1"/>
                          </a:solidFill>
                        </a:rPr>
                        <a:t>0.050</a:t>
                      </a:r>
                      <a:endParaRPr lang="en-US" sz="1800" dirty="0">
                        <a:solidFill>
                          <a:schemeClr val="tx1"/>
                        </a:solidFill>
                      </a:endParaRPr>
                    </a:p>
                  </a:txBody>
                  <a:tcPr marT="45725" marB="45725"/>
                </a:tc>
                <a:tc>
                  <a:txBody>
                    <a:bodyPr/>
                    <a:lstStyle/>
                    <a:p>
                      <a:pPr algn="ctr"/>
                      <a:r>
                        <a:rPr lang="en-US" sz="1800" dirty="0" smtClean="0">
                          <a:solidFill>
                            <a:schemeClr val="tx1"/>
                          </a:solidFill>
                        </a:rPr>
                        <a:t>0.100</a:t>
                      </a:r>
                      <a:endParaRPr lang="en-US" sz="1800" dirty="0">
                        <a:solidFill>
                          <a:schemeClr val="tx1"/>
                        </a:solidFill>
                      </a:endParaRPr>
                    </a:p>
                  </a:txBody>
                  <a:tcPr marT="45725" marB="45725"/>
                </a:tc>
                <a:tc>
                  <a:txBody>
                    <a:bodyPr/>
                    <a:lstStyle/>
                    <a:p>
                      <a:pPr algn="ctr"/>
                      <a:r>
                        <a:rPr lang="en-US" sz="1800" dirty="0" smtClean="0">
                          <a:solidFill>
                            <a:schemeClr val="tx1"/>
                          </a:solidFill>
                        </a:rPr>
                        <a:t>8.94</a:t>
                      </a:r>
                      <a:endParaRPr lang="en-US" sz="1800" dirty="0">
                        <a:solidFill>
                          <a:schemeClr val="tx1"/>
                        </a:solidFill>
                      </a:endParaRPr>
                    </a:p>
                  </a:txBody>
                  <a:tcPr marT="45725" marB="45725"/>
                </a:tc>
                <a:tc>
                  <a:txBody>
                    <a:bodyPr/>
                    <a:lstStyle/>
                    <a:p>
                      <a:pPr algn="ctr"/>
                      <a:r>
                        <a:rPr lang="en-US" sz="1800" dirty="0" smtClean="0">
                          <a:solidFill>
                            <a:schemeClr val="tx1"/>
                          </a:solidFill>
                        </a:rPr>
                        <a:t>-0.07</a:t>
                      </a:r>
                      <a:endParaRPr lang="en-US" sz="1800" dirty="0">
                        <a:solidFill>
                          <a:schemeClr val="tx1"/>
                        </a:solidFill>
                      </a:endParaRPr>
                    </a:p>
                  </a:txBody>
                  <a:tcPr marT="45725" marB="45725"/>
                </a:tc>
                <a:extLst>
                  <a:ext uri="{0D108BD9-81ED-4DB2-BD59-A6C34878D82A}">
                    <a16:rowId xmlns="" xmlns:a16="http://schemas.microsoft.com/office/drawing/2014/main" val="10003"/>
                  </a:ext>
                </a:extLst>
              </a:tr>
              <a:tr h="370880">
                <a:tc>
                  <a:txBody>
                    <a:bodyPr/>
                    <a:lstStyle/>
                    <a:p>
                      <a:pPr algn="ctr"/>
                      <a:r>
                        <a:rPr lang="en-US" sz="1800" dirty="0" smtClean="0">
                          <a:solidFill>
                            <a:schemeClr val="tx1"/>
                          </a:solidFill>
                        </a:rPr>
                        <a:t>0.075</a:t>
                      </a:r>
                      <a:endParaRPr lang="en-US" sz="1800" dirty="0">
                        <a:solidFill>
                          <a:schemeClr val="tx1"/>
                        </a:solidFill>
                      </a:endParaRPr>
                    </a:p>
                  </a:txBody>
                  <a:tcPr marT="45725" marB="4572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0.075</a:t>
                      </a:r>
                    </a:p>
                  </a:txBody>
                  <a:tcPr marT="45725" marB="45725"/>
                </a:tc>
                <a:tc>
                  <a:txBody>
                    <a:bodyPr/>
                    <a:lstStyle/>
                    <a:p>
                      <a:pPr algn="ctr"/>
                      <a:r>
                        <a:rPr lang="en-US" sz="1800" dirty="0" smtClean="0">
                          <a:solidFill>
                            <a:schemeClr val="tx1"/>
                          </a:solidFill>
                        </a:rPr>
                        <a:t>9.24</a:t>
                      </a:r>
                      <a:endParaRPr lang="en-US" sz="1800" dirty="0">
                        <a:solidFill>
                          <a:schemeClr val="tx1"/>
                        </a:solidFill>
                      </a:endParaRPr>
                    </a:p>
                  </a:txBody>
                  <a:tcPr marT="45725" marB="45725"/>
                </a:tc>
                <a:tc>
                  <a:txBody>
                    <a:bodyPr/>
                    <a:lstStyle/>
                    <a:p>
                      <a:pPr algn="ctr"/>
                      <a:r>
                        <a:rPr lang="en-US" sz="1800" dirty="0" smtClean="0">
                          <a:solidFill>
                            <a:schemeClr val="tx1"/>
                          </a:solidFill>
                        </a:rPr>
                        <a:t>-0.06</a:t>
                      </a:r>
                      <a:endParaRPr lang="en-US" sz="1800" dirty="0">
                        <a:solidFill>
                          <a:schemeClr val="tx1"/>
                        </a:solidFill>
                      </a:endParaRPr>
                    </a:p>
                  </a:txBody>
                  <a:tcPr marT="45725" marB="45725"/>
                </a:tc>
                <a:extLst>
                  <a:ext uri="{0D108BD9-81ED-4DB2-BD59-A6C34878D82A}">
                    <a16:rowId xmlns="" xmlns:a16="http://schemas.microsoft.com/office/drawing/2014/main" val="10004"/>
                  </a:ext>
                </a:extLst>
              </a:tr>
              <a:tr h="3708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0.100</a:t>
                      </a:r>
                    </a:p>
                  </a:txBody>
                  <a:tcPr marT="45725" marB="4572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0.050</a:t>
                      </a:r>
                    </a:p>
                  </a:txBody>
                  <a:tcPr marT="45725" marB="45725"/>
                </a:tc>
                <a:tc>
                  <a:txBody>
                    <a:bodyPr/>
                    <a:lstStyle/>
                    <a:p>
                      <a:pPr algn="ctr"/>
                      <a:r>
                        <a:rPr lang="en-US" sz="1800" dirty="0" smtClean="0">
                          <a:solidFill>
                            <a:schemeClr val="tx1"/>
                          </a:solidFill>
                        </a:rPr>
                        <a:t>9.55</a:t>
                      </a:r>
                      <a:endParaRPr lang="en-US" sz="1800" dirty="0">
                        <a:solidFill>
                          <a:schemeClr val="tx1"/>
                        </a:solidFill>
                      </a:endParaRPr>
                    </a:p>
                  </a:txBody>
                  <a:tcPr marT="45725" marB="45725"/>
                </a:tc>
                <a:tc>
                  <a:txBody>
                    <a:bodyPr/>
                    <a:lstStyle/>
                    <a:p>
                      <a:pPr algn="ctr"/>
                      <a:r>
                        <a:rPr lang="en-US" sz="1800" dirty="0" smtClean="0">
                          <a:solidFill>
                            <a:schemeClr val="tx1"/>
                          </a:solidFill>
                        </a:rPr>
                        <a:t>-0.07</a:t>
                      </a:r>
                      <a:endParaRPr lang="en-US" sz="1800" dirty="0">
                        <a:solidFill>
                          <a:schemeClr val="tx1"/>
                        </a:solidFill>
                      </a:endParaRPr>
                    </a:p>
                  </a:txBody>
                  <a:tcPr marT="45725" marB="45725"/>
                </a:tc>
                <a:extLst>
                  <a:ext uri="{0D108BD9-81ED-4DB2-BD59-A6C34878D82A}">
                    <a16:rowId xmlns="" xmlns:a16="http://schemas.microsoft.com/office/drawing/2014/main" val="10005"/>
                  </a:ext>
                </a:extLst>
              </a:tr>
              <a:tr h="3708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0.120</a:t>
                      </a:r>
                    </a:p>
                  </a:txBody>
                  <a:tcPr marT="45725" marB="4572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0.030</a:t>
                      </a:r>
                    </a:p>
                  </a:txBody>
                  <a:tcPr marT="45725" marB="45725"/>
                </a:tc>
                <a:tc>
                  <a:txBody>
                    <a:bodyPr/>
                    <a:lstStyle/>
                    <a:p>
                      <a:pPr algn="ctr"/>
                      <a:r>
                        <a:rPr lang="en-US" sz="1800" dirty="0" smtClean="0">
                          <a:solidFill>
                            <a:schemeClr val="tx1"/>
                          </a:solidFill>
                        </a:rPr>
                        <a:t>9.84</a:t>
                      </a:r>
                      <a:endParaRPr lang="en-US" sz="1800" dirty="0">
                        <a:solidFill>
                          <a:schemeClr val="tx1"/>
                        </a:solidFill>
                      </a:endParaRPr>
                    </a:p>
                  </a:txBody>
                  <a:tcPr marT="45725" marB="45725"/>
                </a:tc>
                <a:tc>
                  <a:txBody>
                    <a:bodyPr/>
                    <a:lstStyle/>
                    <a:p>
                      <a:pPr algn="ctr"/>
                      <a:r>
                        <a:rPr lang="en-US" sz="1800" dirty="0" smtClean="0">
                          <a:solidFill>
                            <a:schemeClr val="tx1"/>
                          </a:solidFill>
                        </a:rPr>
                        <a:t>-0.08</a:t>
                      </a:r>
                      <a:endParaRPr lang="en-US" sz="1800" dirty="0">
                        <a:solidFill>
                          <a:schemeClr val="tx1"/>
                        </a:solidFill>
                      </a:endParaRPr>
                    </a:p>
                  </a:txBody>
                  <a:tcPr marT="45725" marB="45725"/>
                </a:tc>
                <a:extLst>
                  <a:ext uri="{0D108BD9-81ED-4DB2-BD59-A6C34878D82A}">
                    <a16:rowId xmlns="" xmlns:a16="http://schemas.microsoft.com/office/drawing/2014/main" val="10006"/>
                  </a:ext>
                </a:extLst>
              </a:tr>
              <a:tr h="3708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0.145</a:t>
                      </a:r>
                    </a:p>
                  </a:txBody>
                  <a:tcPr marT="45725" marB="4572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0.005</a:t>
                      </a:r>
                    </a:p>
                  </a:txBody>
                  <a:tcPr marT="45725" marB="45725"/>
                </a:tc>
                <a:tc>
                  <a:txBody>
                    <a:bodyPr/>
                    <a:lstStyle/>
                    <a:p>
                      <a:pPr algn="ctr"/>
                      <a:r>
                        <a:rPr lang="en-US" sz="1800" dirty="0" smtClean="0">
                          <a:solidFill>
                            <a:schemeClr val="tx1"/>
                          </a:solidFill>
                        </a:rPr>
                        <a:t>10.71</a:t>
                      </a:r>
                      <a:endParaRPr lang="en-US" sz="1800" dirty="0">
                        <a:solidFill>
                          <a:schemeClr val="tx1"/>
                        </a:solidFill>
                      </a:endParaRPr>
                    </a:p>
                  </a:txBody>
                  <a:tcPr marT="45725" marB="45725"/>
                </a:tc>
                <a:tc>
                  <a:txBody>
                    <a:bodyPr/>
                    <a:lstStyle/>
                    <a:p>
                      <a:pPr algn="ctr"/>
                      <a:r>
                        <a:rPr lang="en-US" sz="1800" dirty="0" smtClean="0">
                          <a:solidFill>
                            <a:schemeClr val="tx1"/>
                          </a:solidFill>
                        </a:rPr>
                        <a:t>-0.32</a:t>
                      </a:r>
                      <a:endParaRPr lang="en-US" sz="1800" dirty="0">
                        <a:solidFill>
                          <a:schemeClr val="tx1"/>
                        </a:solidFill>
                      </a:endParaRPr>
                    </a:p>
                  </a:txBody>
                  <a:tcPr marT="45725" marB="45725"/>
                </a:tc>
                <a:extLst>
                  <a:ext uri="{0D108BD9-81ED-4DB2-BD59-A6C34878D82A}">
                    <a16:rowId xmlns="" xmlns:a16="http://schemas.microsoft.com/office/drawing/2014/main" val="10007"/>
                  </a:ext>
                </a:extLst>
              </a:tr>
            </a:tbl>
          </a:graphicData>
        </a:graphic>
      </p:graphicFrame>
      <p:sp>
        <p:nvSpPr>
          <p:cNvPr id="5" name="Oval 4"/>
          <p:cNvSpPr/>
          <p:nvPr/>
        </p:nvSpPr>
        <p:spPr>
          <a:xfrm>
            <a:off x="609600" y="5105400"/>
            <a:ext cx="6705600" cy="609600"/>
          </a:xfrm>
          <a:prstGeom prst="ellipse">
            <a:avLst/>
          </a:prstGeom>
          <a:solidFill>
            <a:srgbClr val="FFFF00">
              <a:alpha val="46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Box 5"/>
          <p:cNvSpPr txBox="1">
            <a:spLocks noChangeArrowheads="1"/>
          </p:cNvSpPr>
          <p:nvPr/>
        </p:nvSpPr>
        <p:spPr bwMode="auto">
          <a:xfrm>
            <a:off x="7315200" y="4114800"/>
            <a:ext cx="1447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Best region (equal moles of WA and </a:t>
            </a:r>
            <a:r>
              <a:rPr lang="en-US" altLang="en-US" dirty="0" smtClean="0"/>
              <a:t>CB)</a:t>
            </a:r>
            <a:endParaRPr lang="en-US" altLang="en-US" dirty="0"/>
          </a:p>
        </p:txBody>
      </p:sp>
    </p:spTree>
    <p:extLst>
      <p:ext uri="{BB962C8B-B14F-4D97-AF65-F5344CB8AC3E}">
        <p14:creationId xmlns:p14="http://schemas.microsoft.com/office/powerpoint/2010/main" val="40025845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8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ssolv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P spid="5" grpId="0" animBg="1"/>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r>
              <a:rPr lang="en-US" altLang="en-US" smtClean="0">
                <a:latin typeface="Tahoma" panose="020B0604030504040204" pitchFamily="34" charset="0"/>
              </a:rPr>
              <a:t>Chem 1B – Aqueous Chemistry</a:t>
            </a:r>
            <a:r>
              <a:rPr lang="en-US" altLang="en-US" sz="5400" smtClean="0">
                <a:latin typeface="Tahoma" panose="020B0604030504040204" pitchFamily="34" charset="0"/>
              </a:rPr>
              <a:t/>
            </a:r>
            <a:br>
              <a:rPr lang="en-US" altLang="en-US" sz="5400" smtClean="0">
                <a:latin typeface="Tahoma" panose="020B0604030504040204" pitchFamily="34" charset="0"/>
              </a:rPr>
            </a:br>
            <a:r>
              <a:rPr lang="en-US" altLang="en-US" sz="3200" smtClean="0">
                <a:latin typeface="Tahoma" panose="020B0604030504040204" pitchFamily="34" charset="0"/>
              </a:rPr>
              <a:t>Buffers (Chapter 16)</a:t>
            </a:r>
            <a:endParaRPr lang="en-US" altLang="en-US" sz="3200" smtClean="0">
              <a:latin typeface="Tahoma" panose="020B0604030504040204" pitchFamily="34" charset="0"/>
              <a:cs typeface="Arial" panose="020B0604020202020204" pitchFamily="34" charset="0"/>
            </a:endParaRPr>
          </a:p>
        </p:txBody>
      </p:sp>
      <p:sp>
        <p:nvSpPr>
          <p:cNvPr id="79875" name="Rectangle 3"/>
          <p:cNvSpPr>
            <a:spLocks noGrp="1" noChangeArrowheads="1"/>
          </p:cNvSpPr>
          <p:nvPr>
            <p:ph type="body" idx="4294967295"/>
          </p:nvPr>
        </p:nvSpPr>
        <p:spPr>
          <a:xfrm>
            <a:off x="457200" y="1600200"/>
            <a:ext cx="8229600" cy="4648200"/>
          </a:xfrm>
        </p:spPr>
        <p:txBody>
          <a:bodyPr/>
          <a:lstStyle/>
          <a:p>
            <a:pPr eaLnBrk="1" hangingPunct="1"/>
            <a:r>
              <a:rPr lang="en-US" altLang="en-US" smtClean="0">
                <a:latin typeface="Tahoma" panose="020B0604030504040204" pitchFamily="34" charset="0"/>
              </a:rPr>
              <a:t>A Second Way to Make Buffers (not on Exam 1)</a:t>
            </a:r>
          </a:p>
          <a:p>
            <a:pPr lvl="1" eaLnBrk="1" hangingPunct="1"/>
            <a:r>
              <a:rPr lang="en-US" altLang="en-US" sz="2400" smtClean="0">
                <a:latin typeface="Tahoma" panose="020B0604030504040204" pitchFamily="34" charset="0"/>
              </a:rPr>
              <a:t>To make a traditional buffer, we need both an acid and its conjugate base, but this also can be “made” through other combinations such as:</a:t>
            </a:r>
          </a:p>
          <a:p>
            <a:pPr lvl="1" eaLnBrk="1" hangingPunct="1"/>
            <a:r>
              <a:rPr lang="en-US" altLang="en-US" sz="2400" smtClean="0">
                <a:latin typeface="Tahoma" panose="020B0604030504040204" pitchFamily="34" charset="0"/>
              </a:rPr>
              <a:t>A weak acid and a strong base or a weak base and a strong acid</a:t>
            </a:r>
          </a:p>
          <a:p>
            <a:pPr lvl="1" eaLnBrk="1" hangingPunct="1"/>
            <a:r>
              <a:rPr lang="en-US" altLang="en-US" sz="2400" smtClean="0">
                <a:latin typeface="Tahoma" panose="020B0604030504040204" pitchFamily="34" charset="0"/>
              </a:rPr>
              <a:t>This is not covered in the text for buffers, but is needed for titrations (section 16.4)</a:t>
            </a:r>
          </a:p>
          <a:p>
            <a:pPr lvl="1" eaLnBrk="1" hangingPunct="1"/>
            <a:r>
              <a:rPr lang="en-US" altLang="en-US" sz="2400" smtClean="0">
                <a:latin typeface="Tahoma" panose="020B0604030504040204" pitchFamily="34" charset="0"/>
              </a:rPr>
              <a:t>Example:  What is the pH when we add 10.0 mL of 0.50 M KOH with 34.1 mL of 0.19 M HC</a:t>
            </a:r>
            <a:r>
              <a:rPr lang="en-US" altLang="en-US" sz="2400" baseline="-25000" smtClean="0">
                <a:latin typeface="Tahoma" panose="020B0604030504040204" pitchFamily="34" charset="0"/>
              </a:rPr>
              <a:t>2</a:t>
            </a:r>
            <a:r>
              <a:rPr lang="en-US" altLang="en-US" sz="2400" smtClean="0">
                <a:latin typeface="Tahoma" panose="020B0604030504040204" pitchFamily="34" charset="0"/>
              </a:rPr>
              <a:t>H</a:t>
            </a:r>
            <a:r>
              <a:rPr lang="en-US" altLang="en-US" sz="2400" baseline="-25000" smtClean="0">
                <a:latin typeface="Tahoma" panose="020B0604030504040204" pitchFamily="34" charset="0"/>
              </a:rPr>
              <a:t>3</a:t>
            </a:r>
            <a:r>
              <a:rPr lang="en-US" altLang="en-US" sz="2400" smtClean="0">
                <a:latin typeface="Tahoma" panose="020B0604030504040204" pitchFamily="34" charset="0"/>
              </a:rPr>
              <a:t>O</a:t>
            </a:r>
            <a:r>
              <a:rPr lang="en-US" altLang="en-US" sz="2400" baseline="-25000" smtClean="0">
                <a:latin typeface="Tahoma" panose="020B0604030504040204" pitchFamily="34" charset="0"/>
              </a:rPr>
              <a:t>2</a:t>
            </a:r>
            <a:r>
              <a:rPr lang="en-US" altLang="en-US" sz="2400" smtClean="0">
                <a:latin typeface="Tahoma" panose="020B0604030504040204" pitchFamily="34" charset="0"/>
              </a:rPr>
              <a:t>?</a:t>
            </a:r>
          </a:p>
        </p:txBody>
      </p:sp>
    </p:spTree>
    <p:extLst>
      <p:ext uri="{BB962C8B-B14F-4D97-AF65-F5344CB8AC3E}">
        <p14:creationId xmlns:p14="http://schemas.microsoft.com/office/powerpoint/2010/main" val="22509595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r>
              <a:rPr lang="en-US" altLang="en-US" smtClean="0">
                <a:latin typeface="Tahoma" panose="020B0604030504040204" pitchFamily="34" charset="0"/>
              </a:rPr>
              <a:t>Chem 1B – Aqueous Chemistry</a:t>
            </a:r>
            <a:r>
              <a:rPr lang="en-US" altLang="en-US" sz="5400" smtClean="0">
                <a:latin typeface="Tahoma" panose="020B0604030504040204" pitchFamily="34" charset="0"/>
              </a:rPr>
              <a:t/>
            </a:r>
            <a:br>
              <a:rPr lang="en-US" altLang="en-US" sz="5400" smtClean="0">
                <a:latin typeface="Tahoma" panose="020B0604030504040204" pitchFamily="34" charset="0"/>
              </a:rPr>
            </a:br>
            <a:r>
              <a:rPr lang="en-US" altLang="en-US" sz="3200" smtClean="0">
                <a:latin typeface="Tahoma" panose="020B0604030504040204" pitchFamily="34" charset="0"/>
              </a:rPr>
              <a:t>Buffers (Chapter 16)</a:t>
            </a:r>
            <a:endParaRPr lang="en-US" altLang="en-US" sz="3200" smtClean="0">
              <a:latin typeface="Tahoma" panose="020B0604030504040204" pitchFamily="34" charset="0"/>
              <a:cs typeface="Arial" panose="020B0604020202020204" pitchFamily="34" charset="0"/>
            </a:endParaRPr>
          </a:p>
        </p:txBody>
      </p:sp>
      <p:sp>
        <p:nvSpPr>
          <p:cNvPr id="79875" name="Rectangle 3"/>
          <p:cNvSpPr>
            <a:spLocks noGrp="1" noChangeArrowheads="1"/>
          </p:cNvSpPr>
          <p:nvPr>
            <p:ph type="body" idx="4294967295"/>
          </p:nvPr>
        </p:nvSpPr>
        <p:spPr>
          <a:xfrm>
            <a:off x="457200" y="1600200"/>
            <a:ext cx="8229600" cy="4648200"/>
          </a:xfrm>
        </p:spPr>
        <p:txBody>
          <a:bodyPr/>
          <a:lstStyle/>
          <a:p>
            <a:pPr eaLnBrk="1" hangingPunct="1"/>
            <a:r>
              <a:rPr lang="en-US" altLang="en-US" smtClean="0">
                <a:latin typeface="Tahoma" panose="020B0604030504040204" pitchFamily="34" charset="0"/>
              </a:rPr>
              <a:t>One Final Question:</a:t>
            </a:r>
          </a:p>
          <a:p>
            <a:pPr lvl="1" eaLnBrk="1" hangingPunct="1"/>
            <a:r>
              <a:rPr lang="en-US" altLang="en-US" smtClean="0">
                <a:latin typeface="Tahoma" panose="020B0604030504040204" pitchFamily="34" charset="0"/>
              </a:rPr>
              <a:t>How many mL of 1.00 M HCl must be added to 200.0 mL of 0.065 M NH</a:t>
            </a:r>
            <a:r>
              <a:rPr lang="en-US" altLang="en-US" baseline="-25000" smtClean="0">
                <a:latin typeface="Tahoma" panose="020B0604030504040204" pitchFamily="34" charset="0"/>
              </a:rPr>
              <a:t>3</a:t>
            </a:r>
            <a:r>
              <a:rPr lang="en-US" altLang="en-US" smtClean="0">
                <a:latin typeface="Tahoma" panose="020B0604030504040204" pitchFamily="34" charset="0"/>
              </a:rPr>
              <a:t> to make a pH 10.00 buffer?</a:t>
            </a:r>
          </a:p>
        </p:txBody>
      </p:sp>
    </p:spTree>
    <p:extLst>
      <p:ext uri="{BB962C8B-B14F-4D97-AF65-F5344CB8AC3E}">
        <p14:creationId xmlns:p14="http://schemas.microsoft.com/office/powerpoint/2010/main" val="42181507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r>
              <a:rPr lang="en-US" altLang="en-US" smtClean="0">
                <a:latin typeface="Tahoma" pitchFamily="34" charset="0"/>
              </a:rPr>
              <a:t>Exam 1 Review</a:t>
            </a:r>
            <a:r>
              <a:rPr lang="en-US" altLang="en-US" sz="5400" smtClean="0">
                <a:latin typeface="Tahoma" pitchFamily="34" charset="0"/>
              </a:rPr>
              <a:t/>
            </a:r>
            <a:br>
              <a:rPr lang="en-US" altLang="en-US" sz="5400" smtClean="0">
                <a:latin typeface="Tahoma" pitchFamily="34" charset="0"/>
              </a:rPr>
            </a:br>
            <a:endParaRPr lang="en-US" altLang="en-US" sz="3200" smtClean="0">
              <a:latin typeface="Tahoma" pitchFamily="34" charset="0"/>
              <a:cs typeface="Arial" charset="0"/>
            </a:endParaRPr>
          </a:p>
        </p:txBody>
      </p:sp>
      <p:sp>
        <p:nvSpPr>
          <p:cNvPr id="79875" name="Rectangle 3"/>
          <p:cNvSpPr>
            <a:spLocks noGrp="1" noChangeArrowheads="1"/>
          </p:cNvSpPr>
          <p:nvPr>
            <p:ph type="body" idx="4294967295"/>
          </p:nvPr>
        </p:nvSpPr>
        <p:spPr>
          <a:xfrm>
            <a:off x="457200" y="1371600"/>
            <a:ext cx="8229600" cy="4648200"/>
          </a:xfrm>
        </p:spPr>
        <p:txBody>
          <a:bodyPr/>
          <a:lstStyle/>
          <a:p>
            <a:pPr eaLnBrk="1" hangingPunct="1"/>
            <a:r>
              <a:rPr lang="en-US" altLang="en-US" sz="2800" smtClean="0">
                <a:latin typeface="Tahoma" pitchFamily="34" charset="0"/>
              </a:rPr>
              <a:t>General Advice</a:t>
            </a:r>
          </a:p>
          <a:p>
            <a:pPr lvl="1" eaLnBrk="1" hangingPunct="1"/>
            <a:r>
              <a:rPr lang="en-US" altLang="en-US" sz="2400" smtClean="0">
                <a:latin typeface="Tahoma" pitchFamily="34" charset="0"/>
              </a:rPr>
              <a:t>Multiple choice questions:</a:t>
            </a:r>
          </a:p>
          <a:p>
            <a:pPr lvl="2" eaLnBrk="1" hangingPunct="1"/>
            <a:r>
              <a:rPr lang="en-US" altLang="en-US" sz="2000" smtClean="0">
                <a:latin typeface="Tahoma" pitchFamily="34" charset="0"/>
              </a:rPr>
              <a:t>Read full question and all answers before selecting (some answers may “sound right” until you see the actual right answer)</a:t>
            </a:r>
          </a:p>
          <a:p>
            <a:pPr lvl="2" eaLnBrk="1" hangingPunct="1"/>
            <a:r>
              <a:rPr lang="en-US" altLang="en-US" sz="2000" smtClean="0">
                <a:latin typeface="Tahoma" pitchFamily="34" charset="0"/>
              </a:rPr>
              <a:t>If it is taking time to calculate or if you are uncertain how to proceed, skip that problem and get back to later (circle question so you know you still need to do it)</a:t>
            </a:r>
          </a:p>
          <a:p>
            <a:pPr lvl="1" eaLnBrk="1" hangingPunct="1"/>
            <a:r>
              <a:rPr lang="en-US" altLang="en-US" sz="2400" smtClean="0">
                <a:latin typeface="Tahoma" pitchFamily="34" charset="0"/>
              </a:rPr>
              <a:t>General Question (12 pts):</a:t>
            </a:r>
          </a:p>
          <a:p>
            <a:pPr lvl="2" eaLnBrk="1" hangingPunct="1"/>
            <a:r>
              <a:rPr lang="en-US" altLang="en-US" sz="2000" smtClean="0">
                <a:latin typeface="Tahoma" pitchFamily="34" charset="0"/>
              </a:rPr>
              <a:t>Will be multiple parts and involve calculations (e.g. like determination of equilibrium concentrations on quiz)</a:t>
            </a:r>
          </a:p>
          <a:p>
            <a:pPr lvl="2" eaLnBrk="1" hangingPunct="1"/>
            <a:r>
              <a:rPr lang="en-US" altLang="en-US" sz="2000" smtClean="0">
                <a:latin typeface="Tahoma" pitchFamily="34" charset="0"/>
              </a:rPr>
              <a:t>Need to show work (don’t just punch numbers into your calculator and write answer)</a:t>
            </a:r>
          </a:p>
          <a:p>
            <a:pPr lvl="2" eaLnBrk="1" hangingPunct="1"/>
            <a:r>
              <a:rPr lang="en-US" altLang="en-US" sz="2000" smtClean="0">
                <a:latin typeface="Tahoma" pitchFamily="34" charset="0"/>
              </a:rPr>
              <a:t>I will give partial credit for parts done correctly</a:t>
            </a:r>
          </a:p>
        </p:txBody>
      </p:sp>
    </p:spTree>
    <p:extLst>
      <p:ext uri="{BB962C8B-B14F-4D97-AF65-F5344CB8AC3E}">
        <p14:creationId xmlns:p14="http://schemas.microsoft.com/office/powerpoint/2010/main" val="16660270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987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98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r>
              <a:rPr lang="en-US" altLang="en-US" smtClean="0">
                <a:latin typeface="Tahoma" pitchFamily="34" charset="0"/>
              </a:rPr>
              <a:t>Exam 1 Review</a:t>
            </a:r>
            <a:r>
              <a:rPr lang="en-US" altLang="en-US" sz="5400" smtClean="0">
                <a:latin typeface="Tahoma" pitchFamily="34" charset="0"/>
              </a:rPr>
              <a:t/>
            </a:r>
            <a:br>
              <a:rPr lang="en-US" altLang="en-US" sz="5400" smtClean="0">
                <a:latin typeface="Tahoma" pitchFamily="34" charset="0"/>
              </a:rPr>
            </a:br>
            <a:endParaRPr lang="en-US" altLang="en-US" sz="3200" smtClean="0">
              <a:latin typeface="Tahoma" pitchFamily="34" charset="0"/>
              <a:cs typeface="Arial" charset="0"/>
            </a:endParaRPr>
          </a:p>
        </p:txBody>
      </p:sp>
      <p:sp>
        <p:nvSpPr>
          <p:cNvPr id="79875" name="Rectangle 3"/>
          <p:cNvSpPr>
            <a:spLocks noGrp="1" noChangeArrowheads="1"/>
          </p:cNvSpPr>
          <p:nvPr>
            <p:ph type="body" idx="4294967295"/>
          </p:nvPr>
        </p:nvSpPr>
        <p:spPr>
          <a:xfrm>
            <a:off x="457200" y="1371600"/>
            <a:ext cx="8229600" cy="4648200"/>
          </a:xfrm>
        </p:spPr>
        <p:txBody>
          <a:bodyPr/>
          <a:lstStyle/>
          <a:p>
            <a:pPr eaLnBrk="1" hangingPunct="1"/>
            <a:r>
              <a:rPr lang="en-US" altLang="en-US" sz="2800" smtClean="0">
                <a:latin typeface="Tahoma" pitchFamily="34" charset="0"/>
              </a:rPr>
              <a:t>Topics – Chapter 14</a:t>
            </a:r>
          </a:p>
          <a:p>
            <a:pPr lvl="1" eaLnBrk="1" hangingPunct="1"/>
            <a:r>
              <a:rPr lang="en-US" altLang="en-US" sz="2400" smtClean="0">
                <a:latin typeface="Tahoma" pitchFamily="34" charset="0"/>
              </a:rPr>
              <a:t>Understand how equilibrium relates to kinetics</a:t>
            </a:r>
          </a:p>
          <a:p>
            <a:pPr lvl="1" eaLnBrk="1" hangingPunct="1"/>
            <a:r>
              <a:rPr lang="en-US" altLang="en-US" sz="2400" smtClean="0">
                <a:latin typeface="Tahoma" pitchFamily="34" charset="0"/>
              </a:rPr>
              <a:t>Understand how to get equilibrium equations from equilibrium reactions (chemical equations)</a:t>
            </a:r>
          </a:p>
          <a:p>
            <a:pPr lvl="1" eaLnBrk="1" hangingPunct="1"/>
            <a:r>
              <a:rPr lang="en-US" altLang="en-US" sz="2400" smtClean="0">
                <a:latin typeface="Tahoma" pitchFamily="34" charset="0"/>
              </a:rPr>
              <a:t>Understand what the K value tells you about equilibrium conditions</a:t>
            </a:r>
          </a:p>
          <a:p>
            <a:pPr lvl="1" eaLnBrk="1" hangingPunct="1"/>
            <a:r>
              <a:rPr lang="en-US" altLang="en-US" sz="2400" smtClean="0">
                <a:latin typeface="Tahoma" pitchFamily="34" charset="0"/>
              </a:rPr>
              <a:t>Know the difference and be able to convert between K</a:t>
            </a:r>
            <a:r>
              <a:rPr lang="en-US" altLang="en-US" sz="2400" baseline="-25000" smtClean="0">
                <a:latin typeface="Tahoma" pitchFamily="34" charset="0"/>
              </a:rPr>
              <a:t>P</a:t>
            </a:r>
            <a:r>
              <a:rPr lang="en-US" altLang="en-US" sz="2400" smtClean="0">
                <a:latin typeface="Tahoma" pitchFamily="34" charset="0"/>
              </a:rPr>
              <a:t> and K</a:t>
            </a:r>
            <a:r>
              <a:rPr lang="en-US" altLang="en-US" sz="2400" baseline="-25000" smtClean="0">
                <a:latin typeface="Tahoma" pitchFamily="34" charset="0"/>
              </a:rPr>
              <a:t>C</a:t>
            </a:r>
            <a:r>
              <a:rPr lang="en-US" altLang="en-US" sz="2400" smtClean="0">
                <a:latin typeface="Tahoma" pitchFamily="34" charset="0"/>
              </a:rPr>
              <a:t> (for given reaction with R and T given)</a:t>
            </a:r>
          </a:p>
          <a:p>
            <a:pPr lvl="1" eaLnBrk="1" hangingPunct="1"/>
            <a:r>
              <a:rPr lang="en-US" altLang="en-US" sz="2400" smtClean="0">
                <a:latin typeface="Tahoma" pitchFamily="34" charset="0"/>
              </a:rPr>
              <a:t>Know how equilibrium reaction “manipulation” affects K values (e.g. reversing reaction leads to K</a:t>
            </a:r>
            <a:r>
              <a:rPr lang="en-US" altLang="en-US" sz="2400" baseline="-25000" smtClean="0">
                <a:latin typeface="Tahoma" pitchFamily="34" charset="0"/>
              </a:rPr>
              <a:t>new</a:t>
            </a:r>
            <a:r>
              <a:rPr lang="en-US" altLang="en-US" sz="2400" smtClean="0">
                <a:latin typeface="Tahoma" pitchFamily="34" charset="0"/>
              </a:rPr>
              <a:t> = 1/K</a:t>
            </a:r>
            <a:r>
              <a:rPr lang="en-US" altLang="en-US" sz="2400" baseline="-25000" smtClean="0">
                <a:latin typeface="Tahoma" pitchFamily="34" charset="0"/>
              </a:rPr>
              <a:t>old</a:t>
            </a:r>
            <a:r>
              <a:rPr lang="en-US" altLang="en-US" sz="2400" smtClean="0">
                <a:latin typeface="Tahoma" pitchFamily="34" charset="0"/>
              </a:rPr>
              <a:t>)</a:t>
            </a:r>
          </a:p>
        </p:txBody>
      </p:sp>
    </p:spTree>
    <p:extLst>
      <p:ext uri="{BB962C8B-B14F-4D97-AF65-F5344CB8AC3E}">
        <p14:creationId xmlns:p14="http://schemas.microsoft.com/office/powerpoint/2010/main" val="33399536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r>
              <a:rPr lang="en-US" altLang="en-US" smtClean="0">
                <a:latin typeface="Tahoma" pitchFamily="34" charset="0"/>
              </a:rPr>
              <a:t>Exam 1 Review</a:t>
            </a:r>
            <a:r>
              <a:rPr lang="en-US" altLang="en-US" sz="5400" smtClean="0">
                <a:latin typeface="Tahoma" pitchFamily="34" charset="0"/>
              </a:rPr>
              <a:t/>
            </a:r>
            <a:br>
              <a:rPr lang="en-US" altLang="en-US" sz="5400" smtClean="0">
                <a:latin typeface="Tahoma" pitchFamily="34" charset="0"/>
              </a:rPr>
            </a:br>
            <a:endParaRPr lang="en-US" altLang="en-US" sz="3200" smtClean="0">
              <a:latin typeface="Tahoma" pitchFamily="34" charset="0"/>
              <a:cs typeface="Arial" charset="0"/>
            </a:endParaRPr>
          </a:p>
        </p:txBody>
      </p:sp>
      <p:sp>
        <p:nvSpPr>
          <p:cNvPr id="79875" name="Rectangle 3"/>
          <p:cNvSpPr>
            <a:spLocks noGrp="1" noChangeArrowheads="1"/>
          </p:cNvSpPr>
          <p:nvPr>
            <p:ph type="body" idx="4294967295"/>
          </p:nvPr>
        </p:nvSpPr>
        <p:spPr>
          <a:xfrm>
            <a:off x="457200" y="1371600"/>
            <a:ext cx="8229600" cy="4648200"/>
          </a:xfrm>
        </p:spPr>
        <p:txBody>
          <a:bodyPr/>
          <a:lstStyle/>
          <a:p>
            <a:pPr eaLnBrk="1" hangingPunct="1"/>
            <a:r>
              <a:rPr lang="en-US" altLang="en-US" sz="2800" smtClean="0">
                <a:latin typeface="Tahoma" pitchFamily="34" charset="0"/>
              </a:rPr>
              <a:t>Topics – Chapter 14 – cont.</a:t>
            </a:r>
          </a:p>
          <a:p>
            <a:pPr lvl="1" eaLnBrk="1" hangingPunct="1"/>
            <a:r>
              <a:rPr lang="en-US" altLang="en-US" sz="2400" smtClean="0">
                <a:latin typeface="Tahoma" pitchFamily="34" charset="0"/>
              </a:rPr>
              <a:t>Be able to determine K from all equilibrium concentrations or from initial and equilibrium conditions</a:t>
            </a:r>
          </a:p>
          <a:p>
            <a:pPr lvl="1" eaLnBrk="1" hangingPunct="1"/>
            <a:r>
              <a:rPr lang="en-US" altLang="en-US" sz="2400" smtClean="0">
                <a:latin typeface="Tahoma" pitchFamily="34" charset="0"/>
              </a:rPr>
              <a:t>Be able to determine equilibrium concentrations from “at equilibrium” conditions and K values or from initial conditions and K values</a:t>
            </a:r>
          </a:p>
          <a:p>
            <a:pPr lvl="1" eaLnBrk="1" hangingPunct="1"/>
            <a:r>
              <a:rPr lang="en-US" altLang="en-US" sz="2400" smtClean="0">
                <a:latin typeface="Tahoma" pitchFamily="34" charset="0"/>
              </a:rPr>
              <a:t>Be able to determine whether reaction will proceed to products or reactants from K and initial concentrations</a:t>
            </a:r>
          </a:p>
        </p:txBody>
      </p:sp>
    </p:spTree>
    <p:extLst>
      <p:ext uri="{BB962C8B-B14F-4D97-AF65-F5344CB8AC3E}">
        <p14:creationId xmlns:p14="http://schemas.microsoft.com/office/powerpoint/2010/main" val="27320334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r>
              <a:rPr lang="en-US" altLang="en-US" smtClean="0">
                <a:latin typeface="Tahoma" pitchFamily="34" charset="0"/>
              </a:rPr>
              <a:t>Exam 1 Review</a:t>
            </a:r>
            <a:r>
              <a:rPr lang="en-US" altLang="en-US" sz="5400" smtClean="0">
                <a:latin typeface="Tahoma" pitchFamily="34" charset="0"/>
              </a:rPr>
              <a:t/>
            </a:r>
            <a:br>
              <a:rPr lang="en-US" altLang="en-US" sz="5400" smtClean="0">
                <a:latin typeface="Tahoma" pitchFamily="34" charset="0"/>
              </a:rPr>
            </a:br>
            <a:endParaRPr lang="en-US" altLang="en-US" sz="3200" smtClean="0">
              <a:latin typeface="Tahoma" pitchFamily="34" charset="0"/>
              <a:cs typeface="Arial" charset="0"/>
            </a:endParaRPr>
          </a:p>
        </p:txBody>
      </p:sp>
      <p:sp>
        <p:nvSpPr>
          <p:cNvPr id="79875" name="Rectangle 3"/>
          <p:cNvSpPr>
            <a:spLocks noGrp="1" noChangeArrowheads="1"/>
          </p:cNvSpPr>
          <p:nvPr>
            <p:ph type="body" idx="4294967295"/>
          </p:nvPr>
        </p:nvSpPr>
        <p:spPr>
          <a:xfrm>
            <a:off x="457200" y="1371600"/>
            <a:ext cx="8229600" cy="4648200"/>
          </a:xfrm>
        </p:spPr>
        <p:txBody>
          <a:bodyPr/>
          <a:lstStyle/>
          <a:p>
            <a:pPr eaLnBrk="1" hangingPunct="1"/>
            <a:r>
              <a:rPr lang="en-US" altLang="en-US" sz="2800" dirty="0" smtClean="0">
                <a:latin typeface="Tahoma" pitchFamily="34" charset="0"/>
              </a:rPr>
              <a:t>Topics – Chapter 14 – cont.</a:t>
            </a:r>
          </a:p>
          <a:p>
            <a:pPr lvl="1" eaLnBrk="1" hangingPunct="1"/>
            <a:r>
              <a:rPr lang="en-US" altLang="en-US" sz="2400" dirty="0" smtClean="0">
                <a:latin typeface="Tahoma" pitchFamily="34" charset="0"/>
              </a:rPr>
              <a:t>Know how to apply Le </a:t>
            </a:r>
            <a:r>
              <a:rPr lang="en-US" altLang="en-US" sz="2400" dirty="0" err="1" smtClean="0">
                <a:latin typeface="Tahoma" pitchFamily="34" charset="0"/>
              </a:rPr>
              <a:t>Ch</a:t>
            </a:r>
            <a:r>
              <a:rPr lang="en-US" altLang="en-US" sz="2400" dirty="0" err="1" smtClean="0">
                <a:latin typeface="Tahoma" pitchFamily="34" charset="0"/>
                <a:cs typeface="Tahoma" pitchFamily="34" charset="0"/>
              </a:rPr>
              <a:t>â</a:t>
            </a:r>
            <a:r>
              <a:rPr lang="en-US" altLang="en-US" sz="2400" dirty="0" err="1" smtClean="0">
                <a:latin typeface="Tahoma" pitchFamily="34" charset="0"/>
              </a:rPr>
              <a:t>telier’s</a:t>
            </a:r>
            <a:r>
              <a:rPr lang="en-US" altLang="en-US" sz="2400" dirty="0" smtClean="0">
                <a:latin typeface="Tahoma" pitchFamily="34" charset="0"/>
              </a:rPr>
              <a:t> principle to systems initially at equilibrium with the following changes:</a:t>
            </a:r>
          </a:p>
          <a:p>
            <a:pPr lvl="2" eaLnBrk="1" hangingPunct="1"/>
            <a:r>
              <a:rPr lang="en-US" altLang="en-US" sz="2000" dirty="0" smtClean="0">
                <a:latin typeface="Tahoma" pitchFamily="34" charset="0"/>
              </a:rPr>
              <a:t>reactant/product addition/</a:t>
            </a:r>
            <a:r>
              <a:rPr lang="en-US" altLang="en-US" sz="2000" dirty="0" err="1" smtClean="0">
                <a:latin typeface="Tahoma" pitchFamily="34" charset="0"/>
              </a:rPr>
              <a:t>subtration</a:t>
            </a:r>
            <a:endParaRPr lang="en-US" altLang="en-US" sz="2000" dirty="0" smtClean="0">
              <a:latin typeface="Tahoma" pitchFamily="34" charset="0"/>
            </a:endParaRPr>
          </a:p>
          <a:p>
            <a:pPr lvl="2" eaLnBrk="1" hangingPunct="1"/>
            <a:r>
              <a:rPr lang="en-US" altLang="en-US" sz="2000" dirty="0" smtClean="0">
                <a:latin typeface="Tahoma" pitchFamily="34" charset="0"/>
              </a:rPr>
              <a:t>increase/decrease in volume (including dilutions)</a:t>
            </a:r>
          </a:p>
          <a:p>
            <a:pPr lvl="2" eaLnBrk="1" hangingPunct="1"/>
            <a:r>
              <a:rPr lang="en-US" altLang="en-US" sz="2000" dirty="0" smtClean="0">
                <a:latin typeface="Tahoma" pitchFamily="34" charset="0"/>
              </a:rPr>
              <a:t>changes in T (with </a:t>
            </a:r>
            <a:r>
              <a:rPr lang="en-US" altLang="en-US" sz="2000" dirty="0" smtClean="0">
                <a:latin typeface="Symbol" pitchFamily="18" charset="2"/>
              </a:rPr>
              <a:t>D</a:t>
            </a:r>
            <a:r>
              <a:rPr lang="en-US" altLang="en-US" sz="2000" dirty="0" smtClean="0">
                <a:latin typeface="Tahoma" pitchFamily="34" charset="0"/>
              </a:rPr>
              <a:t>H known)</a:t>
            </a:r>
            <a:endParaRPr lang="en-US" altLang="en-US" sz="2800" dirty="0" smtClean="0">
              <a:latin typeface="Tahoma" pitchFamily="34" charset="0"/>
            </a:endParaRPr>
          </a:p>
        </p:txBody>
      </p:sp>
    </p:spTree>
    <p:extLst>
      <p:ext uri="{BB962C8B-B14F-4D97-AF65-F5344CB8AC3E}">
        <p14:creationId xmlns:p14="http://schemas.microsoft.com/office/powerpoint/2010/main" val="25012083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lstStyle/>
          <a:p>
            <a:r>
              <a:rPr lang="en-US" altLang="en-US" smtClean="0">
                <a:latin typeface="Tahoma" panose="020B0604030504040204" pitchFamily="34" charset="0"/>
              </a:rPr>
              <a:t>Chem 1B – Aqueous Chemistry</a:t>
            </a:r>
            <a:r>
              <a:rPr lang="en-US" altLang="en-US" sz="5400" smtClean="0">
                <a:latin typeface="Tahoma" panose="020B0604030504040204" pitchFamily="34" charset="0"/>
              </a:rPr>
              <a:t/>
            </a:r>
            <a:br>
              <a:rPr lang="en-US" altLang="en-US" sz="5400" smtClean="0">
                <a:latin typeface="Tahoma" panose="020B0604030504040204" pitchFamily="34" charset="0"/>
              </a:rPr>
            </a:br>
            <a:r>
              <a:rPr lang="en-US" altLang="en-US" sz="3200" smtClean="0">
                <a:latin typeface="Tahoma" panose="020B0604030504040204" pitchFamily="34" charset="0"/>
              </a:rPr>
              <a:t>Titrations (Chapter 16)</a:t>
            </a:r>
            <a:endParaRPr lang="en-US" altLang="en-US" sz="3200" smtClean="0">
              <a:latin typeface="Tahoma" panose="020B0604030504040204" pitchFamily="34" charset="0"/>
              <a:cs typeface="Arial" panose="020B0604020202020204" pitchFamily="34" charset="0"/>
            </a:endParaRPr>
          </a:p>
        </p:txBody>
      </p:sp>
      <p:sp>
        <p:nvSpPr>
          <p:cNvPr id="79875" name="Rectangle 3"/>
          <p:cNvSpPr>
            <a:spLocks noGrp="1" noChangeArrowheads="1"/>
          </p:cNvSpPr>
          <p:nvPr>
            <p:ph type="body" idx="4294967295"/>
          </p:nvPr>
        </p:nvSpPr>
        <p:spPr>
          <a:xfrm>
            <a:off x="457200" y="1600200"/>
            <a:ext cx="8229600" cy="4648200"/>
          </a:xfrm>
        </p:spPr>
        <p:txBody>
          <a:bodyPr/>
          <a:lstStyle/>
          <a:p>
            <a:pPr eaLnBrk="1" hangingPunct="1">
              <a:defRPr/>
            </a:pPr>
            <a:r>
              <a:rPr lang="en-US" altLang="en-US" dirty="0" smtClean="0">
                <a:latin typeface="Tahoma" pitchFamily="34" charset="0"/>
              </a:rPr>
              <a:t>Review from 4.8</a:t>
            </a:r>
          </a:p>
          <a:p>
            <a:pPr lvl="1" eaLnBrk="1" hangingPunct="1">
              <a:defRPr/>
            </a:pPr>
            <a:r>
              <a:rPr lang="en-US" altLang="en-US" dirty="0" smtClean="0">
                <a:latin typeface="Tahoma" pitchFamily="34" charset="0"/>
              </a:rPr>
              <a:t>Titrations are a way to accurately tell when we have reached a stoichiometric point in a reaction</a:t>
            </a:r>
          </a:p>
          <a:p>
            <a:pPr lvl="1" eaLnBrk="1" hangingPunct="1">
              <a:defRPr/>
            </a:pPr>
            <a:r>
              <a:rPr lang="en-US" altLang="en-US" dirty="0" smtClean="0">
                <a:latin typeface="Tahoma" pitchFamily="34" charset="0"/>
              </a:rPr>
              <a:t>Generic reaction: </a:t>
            </a:r>
            <a:r>
              <a:rPr lang="en-US" altLang="en-US" dirty="0" err="1" smtClean="0">
                <a:latin typeface="Tahoma" pitchFamily="34" charset="0"/>
              </a:rPr>
              <a:t>aA</a:t>
            </a:r>
            <a:r>
              <a:rPr lang="en-US" altLang="en-US" dirty="0" smtClean="0">
                <a:latin typeface="Tahoma" pitchFamily="34" charset="0"/>
              </a:rPr>
              <a:t> + </a:t>
            </a:r>
            <a:r>
              <a:rPr lang="en-US" altLang="en-US" dirty="0" err="1" smtClean="0">
                <a:latin typeface="Tahoma" pitchFamily="34" charset="0"/>
              </a:rPr>
              <a:t>bB</a:t>
            </a:r>
            <a:r>
              <a:rPr lang="en-US" altLang="en-US" dirty="0" smtClean="0">
                <a:latin typeface="Tahoma" pitchFamily="34" charset="0"/>
              </a:rPr>
              <a:t> </a:t>
            </a:r>
            <a:r>
              <a:rPr lang="en-US" altLang="en-US" dirty="0" smtClean="0">
                <a:latin typeface="Times New Roman"/>
                <a:cs typeface="Times New Roman"/>
              </a:rPr>
              <a:t>→</a:t>
            </a:r>
            <a:r>
              <a:rPr lang="en-US" altLang="en-US" dirty="0" smtClean="0">
                <a:latin typeface="Tahoma" pitchFamily="34" charset="0"/>
              </a:rPr>
              <a:t> products</a:t>
            </a:r>
          </a:p>
          <a:p>
            <a:pPr lvl="1" eaLnBrk="1" hangingPunct="1">
              <a:defRPr/>
            </a:pPr>
            <a:r>
              <a:rPr lang="en-US" altLang="en-US" dirty="0" smtClean="0">
                <a:latin typeface="Tahoma" pitchFamily="34" charset="0"/>
              </a:rPr>
              <a:t>The equivalence point is defined where</a:t>
            </a:r>
          </a:p>
          <a:p>
            <a:pPr marL="457200" lvl="1" indent="0" eaLnBrk="1" hangingPunct="1">
              <a:buFontTx/>
              <a:buNone/>
              <a:defRPr/>
            </a:pPr>
            <a:r>
              <a:rPr lang="en-US" altLang="en-US" dirty="0" smtClean="0">
                <a:latin typeface="Tahoma" pitchFamily="34" charset="0"/>
              </a:rPr>
              <a:t>(moles A)/(moles B) = a/b</a:t>
            </a:r>
          </a:p>
          <a:p>
            <a:pPr lvl="1" eaLnBrk="1" hangingPunct="1">
              <a:defRPr/>
            </a:pPr>
            <a:r>
              <a:rPr lang="en-US" altLang="en-US" dirty="0" smtClean="0">
                <a:latin typeface="Tahoma" pitchFamily="34" charset="0"/>
              </a:rPr>
              <a:t>mL of titrant (either A or B) are carefully measured (usually to determine the concentration of B or A)</a:t>
            </a:r>
          </a:p>
        </p:txBody>
      </p:sp>
    </p:spTree>
    <p:extLst>
      <p:ext uri="{BB962C8B-B14F-4D97-AF65-F5344CB8AC3E}">
        <p14:creationId xmlns:p14="http://schemas.microsoft.com/office/powerpoint/2010/main" val="1500795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8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r>
              <a:rPr lang="en-US" altLang="en-US" smtClean="0">
                <a:latin typeface="Tahoma" panose="020B0604030504040204" pitchFamily="34" charset="0"/>
              </a:rPr>
              <a:t>Chem 1B – Aqueous Chemistry</a:t>
            </a:r>
            <a:r>
              <a:rPr lang="en-US" altLang="en-US" sz="5400" smtClean="0">
                <a:latin typeface="Tahoma" panose="020B0604030504040204" pitchFamily="34" charset="0"/>
              </a:rPr>
              <a:t/>
            </a:r>
            <a:br>
              <a:rPr lang="en-US" altLang="en-US" sz="5400" smtClean="0">
                <a:latin typeface="Tahoma" panose="020B0604030504040204" pitchFamily="34" charset="0"/>
              </a:rPr>
            </a:br>
            <a:r>
              <a:rPr lang="en-US" altLang="en-US" sz="3200" smtClean="0">
                <a:latin typeface="Tahoma" panose="020B0604030504040204" pitchFamily="34" charset="0"/>
              </a:rPr>
              <a:t>Titrations (Chapter 16)</a:t>
            </a:r>
            <a:endParaRPr lang="en-US" altLang="en-US" sz="3200" smtClean="0">
              <a:latin typeface="Tahoma" panose="020B0604030504040204" pitchFamily="34" charset="0"/>
              <a:cs typeface="Arial" panose="020B0604020202020204" pitchFamily="34" charset="0"/>
            </a:endParaRPr>
          </a:p>
        </p:txBody>
      </p:sp>
      <p:sp>
        <p:nvSpPr>
          <p:cNvPr id="79875" name="Rectangle 3"/>
          <p:cNvSpPr>
            <a:spLocks noGrp="1" noChangeArrowheads="1"/>
          </p:cNvSpPr>
          <p:nvPr>
            <p:ph type="body" idx="4294967295"/>
          </p:nvPr>
        </p:nvSpPr>
        <p:spPr>
          <a:xfrm>
            <a:off x="457200" y="1600200"/>
            <a:ext cx="8229600" cy="4648200"/>
          </a:xfrm>
        </p:spPr>
        <p:txBody>
          <a:bodyPr/>
          <a:lstStyle/>
          <a:p>
            <a:pPr eaLnBrk="1" hangingPunct="1"/>
            <a:r>
              <a:rPr lang="en-US" altLang="en-US" smtClean="0">
                <a:latin typeface="Tahoma" panose="020B0604030504040204" pitchFamily="34" charset="0"/>
              </a:rPr>
              <a:t>Review from 4.8</a:t>
            </a:r>
          </a:p>
          <a:p>
            <a:pPr lvl="1" eaLnBrk="1" hangingPunct="1"/>
            <a:r>
              <a:rPr lang="en-US" altLang="en-US" smtClean="0">
                <a:latin typeface="Tahoma" panose="020B0604030504040204" pitchFamily="34" charset="0"/>
              </a:rPr>
              <a:t>Example question: An unknown H</a:t>
            </a:r>
            <a:r>
              <a:rPr lang="en-US" altLang="en-US" baseline="-25000" smtClean="0">
                <a:latin typeface="Tahoma" panose="020B0604030504040204" pitchFamily="34" charset="0"/>
              </a:rPr>
              <a:t>2</a:t>
            </a:r>
            <a:r>
              <a:rPr lang="en-US" altLang="en-US" smtClean="0">
                <a:latin typeface="Tahoma" panose="020B0604030504040204" pitchFamily="34" charset="0"/>
              </a:rPr>
              <a:t>SO</a:t>
            </a:r>
            <a:r>
              <a:rPr lang="en-US" altLang="en-US" baseline="-25000" smtClean="0">
                <a:latin typeface="Tahoma" panose="020B0604030504040204" pitchFamily="34" charset="0"/>
              </a:rPr>
              <a:t>4</a:t>
            </a:r>
            <a:r>
              <a:rPr lang="en-US" altLang="en-US" smtClean="0">
                <a:latin typeface="Tahoma" panose="020B0604030504040204" pitchFamily="34" charset="0"/>
              </a:rPr>
              <a:t> solution is pipeted (25.00 mL) into a flask.  It is titrated with KOH until reaching an endpoint (where the equivalence point is observed).  It requires 39.1 mL of 0.150 M KOH.  What is the concentration of H</a:t>
            </a:r>
            <a:r>
              <a:rPr lang="en-US" altLang="en-US" baseline="-25000" smtClean="0">
                <a:latin typeface="Tahoma" panose="020B0604030504040204" pitchFamily="34" charset="0"/>
              </a:rPr>
              <a:t>2</a:t>
            </a:r>
            <a:r>
              <a:rPr lang="en-US" altLang="en-US" smtClean="0">
                <a:latin typeface="Tahoma" panose="020B0604030504040204" pitchFamily="34" charset="0"/>
              </a:rPr>
              <a:t>SO</a:t>
            </a:r>
            <a:r>
              <a:rPr lang="en-US" altLang="en-US" baseline="-25000" smtClean="0">
                <a:latin typeface="Tahoma" panose="020B0604030504040204" pitchFamily="34" charset="0"/>
              </a:rPr>
              <a:t>4 </a:t>
            </a:r>
            <a:r>
              <a:rPr lang="en-US" altLang="en-US" smtClean="0">
                <a:latin typeface="Tahoma" panose="020B0604030504040204" pitchFamily="34" charset="0"/>
              </a:rPr>
              <a:t>in the unknown solution?</a:t>
            </a:r>
          </a:p>
        </p:txBody>
      </p:sp>
    </p:spTree>
    <p:extLst>
      <p:ext uri="{BB962C8B-B14F-4D97-AF65-F5344CB8AC3E}">
        <p14:creationId xmlns:p14="http://schemas.microsoft.com/office/powerpoint/2010/main" val="36302294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r>
              <a:rPr lang="en-US" altLang="en-US" smtClean="0">
                <a:latin typeface="Tahoma" pitchFamily="34" charset="0"/>
              </a:rPr>
              <a:t>Chem 1B – Aqueous Chemistry</a:t>
            </a:r>
            <a:r>
              <a:rPr lang="en-US" altLang="en-US" sz="5400" smtClean="0">
                <a:latin typeface="Tahoma" pitchFamily="34" charset="0"/>
              </a:rPr>
              <a:t/>
            </a:r>
            <a:br>
              <a:rPr lang="en-US" altLang="en-US" sz="5400" smtClean="0">
                <a:latin typeface="Tahoma" pitchFamily="34" charset="0"/>
              </a:rPr>
            </a:br>
            <a:r>
              <a:rPr lang="en-US" altLang="en-US" sz="3200" smtClean="0">
                <a:latin typeface="Tahoma" pitchFamily="34" charset="0"/>
              </a:rPr>
              <a:t>Titrations (Chapter 16)</a:t>
            </a:r>
            <a:endParaRPr lang="en-US" altLang="en-US" sz="3200" smtClean="0">
              <a:latin typeface="Tahoma" pitchFamily="34" charset="0"/>
              <a:cs typeface="Arial" charset="0"/>
            </a:endParaRPr>
          </a:p>
        </p:txBody>
      </p:sp>
      <p:sp>
        <p:nvSpPr>
          <p:cNvPr id="79875" name="Rectangle 3"/>
          <p:cNvSpPr>
            <a:spLocks noGrp="1" noChangeArrowheads="1"/>
          </p:cNvSpPr>
          <p:nvPr>
            <p:ph type="body" idx="4294967295"/>
          </p:nvPr>
        </p:nvSpPr>
        <p:spPr>
          <a:xfrm>
            <a:off x="457200" y="1600200"/>
            <a:ext cx="8229600" cy="4648200"/>
          </a:xfrm>
        </p:spPr>
        <p:txBody>
          <a:bodyPr/>
          <a:lstStyle/>
          <a:p>
            <a:pPr eaLnBrk="1" hangingPunct="1"/>
            <a:r>
              <a:rPr lang="en-US" altLang="en-US" smtClean="0">
                <a:latin typeface="Tahoma" pitchFamily="34" charset="0"/>
              </a:rPr>
              <a:t>Titrations – pH behavior</a:t>
            </a:r>
          </a:p>
          <a:p>
            <a:pPr lvl="1" eaLnBrk="1" hangingPunct="1"/>
            <a:r>
              <a:rPr lang="en-US" altLang="en-US" smtClean="0">
                <a:latin typeface="Tahoma" pitchFamily="34" charset="0"/>
              </a:rPr>
              <a:t>Review material covered how we can use titrations, but not the exact behavior during the titration</a:t>
            </a:r>
          </a:p>
          <a:p>
            <a:pPr lvl="1" eaLnBrk="1" hangingPunct="1"/>
            <a:r>
              <a:rPr lang="en-US" altLang="en-US" smtClean="0">
                <a:latin typeface="Tahoma" pitchFamily="34" charset="0"/>
              </a:rPr>
              <a:t>In Chapter 16, we cover, through calculations, the pH of the full titration curve</a:t>
            </a:r>
          </a:p>
          <a:p>
            <a:pPr lvl="1" eaLnBrk="1" hangingPunct="1"/>
            <a:r>
              <a:rPr lang="en-US" altLang="en-US" smtClean="0">
                <a:latin typeface="Tahoma" pitchFamily="34" charset="0"/>
              </a:rPr>
              <a:t>The most valuable titrations are accurate (observed end point gives the equivalent point) and precise (reproduceable) </a:t>
            </a:r>
          </a:p>
          <a:p>
            <a:pPr lvl="1" eaLnBrk="1" hangingPunct="1"/>
            <a:r>
              <a:rPr lang="en-US" altLang="en-US" smtClean="0">
                <a:latin typeface="Tahoma" pitchFamily="34" charset="0"/>
              </a:rPr>
              <a:t>This occurs when change in pH in a titration is rapid</a:t>
            </a:r>
          </a:p>
        </p:txBody>
      </p:sp>
    </p:spTree>
    <p:extLst>
      <p:ext uri="{BB962C8B-B14F-4D97-AF65-F5344CB8AC3E}">
        <p14:creationId xmlns:p14="http://schemas.microsoft.com/office/powerpoint/2010/main" val="33849258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4000" dirty="0" smtClean="0">
                <a:latin typeface="Tahoma" panose="020B0604030504040204" pitchFamily="34" charset="0"/>
              </a:rPr>
              <a:t>Announcements I</a:t>
            </a:r>
            <a:br>
              <a:rPr lang="en-US" altLang="en-US" sz="4000" dirty="0" smtClean="0">
                <a:latin typeface="Tahoma" panose="020B0604030504040204" pitchFamily="34" charset="0"/>
              </a:rPr>
            </a:br>
            <a:endParaRPr lang="en-US" altLang="en-US" sz="3200" dirty="0" smtClean="0">
              <a:latin typeface="Tahoma" panose="020B0604030504040204" pitchFamily="34" charset="0"/>
            </a:endParaRPr>
          </a:p>
        </p:txBody>
      </p:sp>
      <p:sp>
        <p:nvSpPr>
          <p:cNvPr id="145411" name="Rectangle 3"/>
          <p:cNvSpPr>
            <a:spLocks noGrp="1" noChangeArrowheads="1"/>
          </p:cNvSpPr>
          <p:nvPr>
            <p:ph type="body" idx="1"/>
          </p:nvPr>
        </p:nvSpPr>
        <p:spPr/>
        <p:txBody>
          <a:bodyPr/>
          <a:lstStyle/>
          <a:p>
            <a:pPr eaLnBrk="1" hangingPunct="1"/>
            <a:r>
              <a:rPr lang="en-US" altLang="en-US" sz="2800" dirty="0" smtClean="0">
                <a:latin typeface="Tahoma" panose="020B0604030504040204" pitchFamily="34" charset="0"/>
              </a:rPr>
              <a:t>Next Stuff that is due</a:t>
            </a:r>
          </a:p>
          <a:p>
            <a:pPr lvl="1" eaLnBrk="1" hangingPunct="1"/>
            <a:r>
              <a:rPr lang="en-US" altLang="en-US" sz="2400" dirty="0" smtClean="0">
                <a:latin typeface="Tahoma" panose="020B0604030504040204" pitchFamily="34" charset="0"/>
              </a:rPr>
              <a:t>Mastering (15b – on Saturday, 16a - buffers on Tues.)</a:t>
            </a:r>
          </a:p>
          <a:p>
            <a:pPr lvl="1" eaLnBrk="1" hangingPunct="1"/>
            <a:r>
              <a:rPr lang="en-US" altLang="en-US" sz="2400" dirty="0" smtClean="0">
                <a:latin typeface="Tahoma" panose="020B0604030504040204" pitchFamily="34" charset="0"/>
              </a:rPr>
              <a:t>Quiz 4 (Experiment 2 + </a:t>
            </a:r>
            <a:r>
              <a:rPr lang="en-US" altLang="en-US" sz="2400" dirty="0" err="1" smtClean="0">
                <a:latin typeface="Tahoma" panose="020B0604030504040204" pitchFamily="34" charset="0"/>
              </a:rPr>
              <a:t>Polyprotic</a:t>
            </a:r>
            <a:r>
              <a:rPr lang="en-US" altLang="en-US" sz="2400" dirty="0" smtClean="0">
                <a:latin typeface="Tahoma" panose="020B0604030504040204" pitchFamily="34" charset="0"/>
              </a:rPr>
              <a:t> Acids + Buffers)</a:t>
            </a:r>
          </a:p>
          <a:p>
            <a:pPr lvl="1" eaLnBrk="1" hangingPunct="1"/>
            <a:r>
              <a:rPr lang="en-US" altLang="en-US" sz="2400" dirty="0" smtClean="0">
                <a:latin typeface="Tahoma" panose="020B0604030504040204" pitchFamily="34" charset="0"/>
              </a:rPr>
              <a:t>Exam 1 (Thursday)</a:t>
            </a:r>
          </a:p>
          <a:p>
            <a:pPr lvl="1" eaLnBrk="1" hangingPunct="1"/>
            <a:r>
              <a:rPr lang="en-US" altLang="en-US" sz="2400" dirty="0" smtClean="0">
                <a:latin typeface="Tahoma" panose="020B0604030504040204" pitchFamily="34" charset="0"/>
              </a:rPr>
              <a:t>Experiment 7 due (Wed./Thurs.)</a:t>
            </a:r>
          </a:p>
          <a:p>
            <a:pPr eaLnBrk="1" hangingPunct="1"/>
            <a:r>
              <a:rPr lang="en-US" altLang="en-US" sz="2800" dirty="0" smtClean="0">
                <a:latin typeface="Tahoma" panose="020B0604030504040204" pitchFamily="34" charset="0"/>
              </a:rPr>
              <a:t>Exam #1</a:t>
            </a:r>
          </a:p>
          <a:p>
            <a:pPr lvl="1" eaLnBrk="1" hangingPunct="1"/>
            <a:r>
              <a:rPr lang="en-US" altLang="en-US" sz="2400" dirty="0" smtClean="0">
                <a:latin typeface="Tahoma" panose="020B0604030504040204" pitchFamily="34" charset="0"/>
              </a:rPr>
              <a:t>Next week on Thursday (9/29)</a:t>
            </a:r>
          </a:p>
          <a:p>
            <a:pPr lvl="1" eaLnBrk="1" hangingPunct="1"/>
            <a:r>
              <a:rPr lang="en-US" altLang="en-US" sz="2400" dirty="0" smtClean="0">
                <a:latin typeface="Tahoma" panose="020B0604030504040204" pitchFamily="34" charset="0"/>
              </a:rPr>
              <a:t>Same format as last year</a:t>
            </a:r>
          </a:p>
          <a:p>
            <a:pPr lvl="1" eaLnBrk="1" hangingPunct="1"/>
            <a:r>
              <a:rPr lang="en-US" altLang="en-US" sz="2400" dirty="0" smtClean="0">
                <a:latin typeface="Tahoma" panose="020B0604030504040204" pitchFamily="34" charset="0"/>
              </a:rPr>
              <a:t>Covers material covered through buffers</a:t>
            </a:r>
            <a:r>
              <a:rPr lang="en-US" altLang="en-US" sz="2400" dirty="0">
                <a:latin typeface="Tahoma" panose="020B0604030504040204" pitchFamily="34" charset="0"/>
              </a:rPr>
              <a:t> </a:t>
            </a:r>
            <a:r>
              <a:rPr lang="en-US" altLang="en-US" sz="2400" dirty="0" smtClean="0">
                <a:latin typeface="Tahoma" panose="020B0604030504040204" pitchFamily="34" charset="0"/>
              </a:rPr>
              <a:t>(covering today)</a:t>
            </a:r>
          </a:p>
        </p:txBody>
      </p:sp>
    </p:spTree>
    <p:extLst>
      <p:ext uri="{BB962C8B-B14F-4D97-AF65-F5344CB8AC3E}">
        <p14:creationId xmlns:p14="http://schemas.microsoft.com/office/powerpoint/2010/main" val="1727035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5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54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54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54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54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54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541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54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en-US" altLang="en-US" smtClean="0">
                <a:latin typeface="Tahoma" pitchFamily="34" charset="0"/>
              </a:rPr>
              <a:t>Chem 1B – Aqueous Chemistry</a:t>
            </a:r>
            <a:r>
              <a:rPr lang="en-US" altLang="en-US" sz="5400" smtClean="0">
                <a:latin typeface="Tahoma" pitchFamily="34" charset="0"/>
              </a:rPr>
              <a:t/>
            </a:r>
            <a:br>
              <a:rPr lang="en-US" altLang="en-US" sz="5400" smtClean="0">
                <a:latin typeface="Tahoma" pitchFamily="34" charset="0"/>
              </a:rPr>
            </a:br>
            <a:r>
              <a:rPr lang="en-US" altLang="en-US" sz="3200" smtClean="0">
                <a:latin typeface="Tahoma" pitchFamily="34" charset="0"/>
              </a:rPr>
              <a:t>Titrations (Chapter 16)</a:t>
            </a:r>
            <a:endParaRPr lang="en-US" altLang="en-US" sz="3200" smtClean="0">
              <a:latin typeface="Tahoma" pitchFamily="34" charset="0"/>
              <a:cs typeface="Arial" charset="0"/>
            </a:endParaRPr>
          </a:p>
        </p:txBody>
      </p:sp>
      <p:sp>
        <p:nvSpPr>
          <p:cNvPr id="4" name="Rectangle 3"/>
          <p:cNvSpPr txBox="1">
            <a:spLocks noChangeArrowheads="1"/>
          </p:cNvSpPr>
          <p:nvPr/>
        </p:nvSpPr>
        <p:spPr>
          <a:xfrm>
            <a:off x="457200" y="1524000"/>
            <a:ext cx="4038600" cy="4525963"/>
          </a:xfrm>
          <a:prstGeom prst="rect">
            <a:avLst/>
          </a:prstGeom>
        </p:spPr>
        <p:txBody>
          <a:bodyPr/>
          <a:lstStyle/>
          <a:p>
            <a:pPr marL="342900" indent="-342900" eaLnBrk="1" hangingPunct="1">
              <a:spcBef>
                <a:spcPct val="20000"/>
              </a:spcBef>
              <a:buFontTx/>
              <a:buChar char="•"/>
              <a:defRPr/>
            </a:pPr>
            <a:r>
              <a:rPr lang="en-US" altLang="en-US" sz="2400" kern="0" dirty="0">
                <a:latin typeface="Tahoma" pitchFamily="34" charset="0"/>
              </a:rPr>
              <a:t>Strong Acid – Strong Base Titration</a:t>
            </a:r>
          </a:p>
          <a:p>
            <a:pPr marL="742950" lvl="1" indent="-285750" eaLnBrk="1" hangingPunct="1">
              <a:spcBef>
                <a:spcPct val="20000"/>
              </a:spcBef>
              <a:buFontTx/>
              <a:buChar char="–"/>
              <a:defRPr/>
            </a:pPr>
            <a:r>
              <a:rPr lang="en-US" altLang="en-US" sz="2000" kern="0" dirty="0">
                <a:latin typeface="Tahoma" pitchFamily="34" charset="0"/>
              </a:rPr>
              <a:t>How does pH change as </a:t>
            </a:r>
            <a:r>
              <a:rPr lang="en-US" altLang="en-US" sz="2000" kern="0" dirty="0" err="1">
                <a:latin typeface="Tahoma" pitchFamily="34" charset="0"/>
              </a:rPr>
              <a:t>NaOH</a:t>
            </a:r>
            <a:r>
              <a:rPr lang="en-US" altLang="en-US" sz="2000" kern="0" dirty="0">
                <a:latin typeface="Tahoma" pitchFamily="34" charset="0"/>
              </a:rPr>
              <a:t> is added?</a:t>
            </a:r>
          </a:p>
          <a:p>
            <a:pPr marL="742950" lvl="1" indent="-285750" eaLnBrk="1" hangingPunct="1">
              <a:spcBef>
                <a:spcPct val="20000"/>
              </a:spcBef>
              <a:buFontTx/>
              <a:buChar char="–"/>
              <a:defRPr/>
            </a:pPr>
            <a:r>
              <a:rPr lang="en-US" altLang="en-US" sz="2000" kern="0" dirty="0">
                <a:latin typeface="Tahoma" pitchFamily="34" charset="0"/>
              </a:rPr>
              <a:t>3 regions to titrations (different calculations in each region):</a:t>
            </a:r>
          </a:p>
          <a:p>
            <a:pPr marL="1143000" lvl="2" indent="-228600" eaLnBrk="1" hangingPunct="1">
              <a:spcBef>
                <a:spcPct val="20000"/>
              </a:spcBef>
              <a:buFontTx/>
              <a:buChar char="•"/>
              <a:defRPr/>
            </a:pPr>
            <a:r>
              <a:rPr lang="en-US" altLang="en-US" kern="0" dirty="0">
                <a:latin typeface="Tahoma" pitchFamily="34" charset="0"/>
              </a:rPr>
              <a:t>before equivalence point</a:t>
            </a:r>
          </a:p>
          <a:p>
            <a:pPr marL="1143000" lvl="2" indent="-228600" eaLnBrk="1" hangingPunct="1">
              <a:spcBef>
                <a:spcPct val="20000"/>
              </a:spcBef>
              <a:buFontTx/>
              <a:buChar char="•"/>
              <a:defRPr/>
            </a:pPr>
            <a:r>
              <a:rPr lang="en-US" altLang="en-US" kern="0" dirty="0">
                <a:latin typeface="Tahoma" pitchFamily="34" charset="0"/>
              </a:rPr>
              <a:t>at equivalence point</a:t>
            </a:r>
          </a:p>
          <a:p>
            <a:pPr marL="1143000" lvl="2" indent="-228600" eaLnBrk="1" hangingPunct="1">
              <a:spcBef>
                <a:spcPct val="20000"/>
              </a:spcBef>
              <a:buFontTx/>
              <a:buChar char="•"/>
              <a:defRPr/>
            </a:pPr>
            <a:r>
              <a:rPr lang="en-US" altLang="en-US" kern="0" dirty="0">
                <a:latin typeface="Tahoma" pitchFamily="34" charset="0"/>
              </a:rPr>
              <a:t>after equivalence point</a:t>
            </a:r>
          </a:p>
          <a:p>
            <a:pPr marL="742950" lvl="1" indent="-285750" eaLnBrk="1" hangingPunct="1">
              <a:spcBef>
                <a:spcPct val="20000"/>
              </a:spcBef>
              <a:buFontTx/>
              <a:buChar char="–"/>
              <a:defRPr/>
            </a:pPr>
            <a:r>
              <a:rPr lang="en-US" altLang="en-US" sz="2000" kern="0" dirty="0">
                <a:latin typeface="Tahoma" pitchFamily="34" charset="0"/>
              </a:rPr>
              <a:t>Show pH at 5 </a:t>
            </a:r>
            <a:r>
              <a:rPr lang="en-US" altLang="en-US" sz="2000" kern="0" dirty="0" err="1">
                <a:latin typeface="Tahoma" pitchFamily="34" charset="0"/>
              </a:rPr>
              <a:t>mL</a:t>
            </a:r>
            <a:r>
              <a:rPr lang="en-US" altLang="en-US" sz="2000" kern="0" dirty="0">
                <a:latin typeface="Tahoma" pitchFamily="34" charset="0"/>
              </a:rPr>
              <a:t>, 12.5 </a:t>
            </a:r>
            <a:r>
              <a:rPr lang="en-US" altLang="en-US" sz="2000" kern="0" dirty="0" err="1">
                <a:latin typeface="Tahoma" pitchFamily="34" charset="0"/>
              </a:rPr>
              <a:t>mL</a:t>
            </a:r>
            <a:r>
              <a:rPr lang="en-US" altLang="en-US" sz="2000" kern="0" dirty="0">
                <a:latin typeface="Tahoma" pitchFamily="34" charset="0"/>
              </a:rPr>
              <a:t>, and 15 </a:t>
            </a:r>
            <a:r>
              <a:rPr lang="en-US" altLang="en-US" sz="2000" kern="0" dirty="0" err="1">
                <a:latin typeface="Tahoma" pitchFamily="34" charset="0"/>
              </a:rPr>
              <a:t>mL</a:t>
            </a:r>
            <a:endParaRPr lang="en-US" altLang="en-US" sz="2000" kern="0" dirty="0">
              <a:latin typeface="Tahoma" pitchFamily="34" charset="0"/>
            </a:endParaRPr>
          </a:p>
        </p:txBody>
      </p:sp>
      <p:sp>
        <p:nvSpPr>
          <p:cNvPr id="5" name="Freeform 4"/>
          <p:cNvSpPr>
            <a:spLocks/>
          </p:cNvSpPr>
          <p:nvPr/>
        </p:nvSpPr>
        <p:spPr bwMode="auto">
          <a:xfrm>
            <a:off x="6781800" y="4724400"/>
            <a:ext cx="1600200" cy="1524000"/>
          </a:xfrm>
          <a:custGeom>
            <a:avLst/>
            <a:gdLst>
              <a:gd name="T0" fmla="*/ 2147483647 w 1288"/>
              <a:gd name="T1" fmla="*/ 0 h 952"/>
              <a:gd name="T2" fmla="*/ 2147483647 w 1288"/>
              <a:gd name="T3" fmla="*/ 2147483647 h 952"/>
              <a:gd name="T4" fmla="*/ 2147483647 w 1288"/>
              <a:gd name="T5" fmla="*/ 2147483647 h 952"/>
              <a:gd name="T6" fmla="*/ 2147483647 w 1288"/>
              <a:gd name="T7" fmla="*/ 2147483647 h 952"/>
              <a:gd name="T8" fmla="*/ 2147483647 w 1288"/>
              <a:gd name="T9" fmla="*/ 2147483647 h 952"/>
              <a:gd name="T10" fmla="*/ 2147483647 w 1288"/>
              <a:gd name="T11" fmla="*/ 2147483647 h 952"/>
              <a:gd name="T12" fmla="*/ 2147483647 w 1288"/>
              <a:gd name="T13" fmla="*/ 2147483647 h 952"/>
              <a:gd name="T14" fmla="*/ 2147483647 w 1288"/>
              <a:gd name="T15" fmla="*/ 2147483647 h 952"/>
              <a:gd name="T16" fmla="*/ 2147483647 w 1288"/>
              <a:gd name="T17" fmla="*/ 2147483647 h 952"/>
              <a:gd name="T18" fmla="*/ 2147483647 w 1288"/>
              <a:gd name="T19" fmla="*/ 2147483647 h 952"/>
              <a:gd name="T20" fmla="*/ 2147483647 w 1288"/>
              <a:gd name="T21" fmla="*/ 0 h 9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88"/>
              <a:gd name="T34" fmla="*/ 0 h 952"/>
              <a:gd name="T35" fmla="*/ 1288 w 1288"/>
              <a:gd name="T36" fmla="*/ 952 h 9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88" h="952">
                <a:moveTo>
                  <a:pt x="424" y="0"/>
                </a:moveTo>
                <a:cubicBezTo>
                  <a:pt x="432" y="68"/>
                  <a:pt x="440" y="136"/>
                  <a:pt x="424" y="192"/>
                </a:cubicBezTo>
                <a:cubicBezTo>
                  <a:pt x="408" y="248"/>
                  <a:pt x="392" y="240"/>
                  <a:pt x="328" y="336"/>
                </a:cubicBezTo>
                <a:cubicBezTo>
                  <a:pt x="264" y="432"/>
                  <a:pt x="80" y="672"/>
                  <a:pt x="40" y="768"/>
                </a:cubicBezTo>
                <a:cubicBezTo>
                  <a:pt x="0" y="864"/>
                  <a:pt x="8" y="888"/>
                  <a:pt x="88" y="912"/>
                </a:cubicBezTo>
                <a:cubicBezTo>
                  <a:pt x="168" y="936"/>
                  <a:pt x="336" y="912"/>
                  <a:pt x="520" y="912"/>
                </a:cubicBezTo>
                <a:cubicBezTo>
                  <a:pt x="704" y="912"/>
                  <a:pt x="1096" y="952"/>
                  <a:pt x="1192" y="912"/>
                </a:cubicBezTo>
                <a:cubicBezTo>
                  <a:pt x="1288" y="872"/>
                  <a:pt x="1144" y="760"/>
                  <a:pt x="1096" y="672"/>
                </a:cubicBezTo>
                <a:cubicBezTo>
                  <a:pt x="1048" y="584"/>
                  <a:pt x="968" y="472"/>
                  <a:pt x="904" y="384"/>
                </a:cubicBezTo>
                <a:cubicBezTo>
                  <a:pt x="840" y="296"/>
                  <a:pt x="744" y="208"/>
                  <a:pt x="712" y="144"/>
                </a:cubicBezTo>
                <a:cubicBezTo>
                  <a:pt x="680" y="80"/>
                  <a:pt x="712" y="24"/>
                  <a:pt x="712"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 name="Line 5"/>
          <p:cNvSpPr>
            <a:spLocks noChangeShapeType="1"/>
          </p:cNvSpPr>
          <p:nvPr/>
        </p:nvSpPr>
        <p:spPr bwMode="auto">
          <a:xfrm>
            <a:off x="7391400" y="2286000"/>
            <a:ext cx="0" cy="1981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Line 6"/>
          <p:cNvSpPr>
            <a:spLocks noChangeShapeType="1"/>
          </p:cNvSpPr>
          <p:nvPr/>
        </p:nvSpPr>
        <p:spPr bwMode="auto">
          <a:xfrm>
            <a:off x="7543800" y="2286000"/>
            <a:ext cx="0" cy="1981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Line 7"/>
          <p:cNvSpPr>
            <a:spLocks noChangeShapeType="1"/>
          </p:cNvSpPr>
          <p:nvPr/>
        </p:nvSpPr>
        <p:spPr bwMode="auto">
          <a:xfrm>
            <a:off x="7315200" y="4267200"/>
            <a:ext cx="3048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Line 8"/>
          <p:cNvSpPr>
            <a:spLocks noChangeShapeType="1"/>
          </p:cNvSpPr>
          <p:nvPr/>
        </p:nvSpPr>
        <p:spPr bwMode="auto">
          <a:xfrm flipV="1">
            <a:off x="7315200" y="4267200"/>
            <a:ext cx="3048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9"/>
          <p:cNvSpPr>
            <a:spLocks noChangeShapeType="1"/>
          </p:cNvSpPr>
          <p:nvPr/>
        </p:nvSpPr>
        <p:spPr bwMode="auto">
          <a:xfrm>
            <a:off x="7445375" y="4419600"/>
            <a:ext cx="0" cy="304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Line 10"/>
          <p:cNvSpPr>
            <a:spLocks noChangeShapeType="1"/>
          </p:cNvSpPr>
          <p:nvPr/>
        </p:nvSpPr>
        <p:spPr bwMode="auto">
          <a:xfrm>
            <a:off x="7512050" y="4419600"/>
            <a:ext cx="0" cy="304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Freeform 11"/>
          <p:cNvSpPr>
            <a:spLocks/>
          </p:cNvSpPr>
          <p:nvPr/>
        </p:nvSpPr>
        <p:spPr bwMode="auto">
          <a:xfrm>
            <a:off x="6765925" y="5530850"/>
            <a:ext cx="1498600" cy="701675"/>
          </a:xfrm>
          <a:custGeom>
            <a:avLst/>
            <a:gdLst>
              <a:gd name="T0" fmla="*/ 2147483647 w 944"/>
              <a:gd name="T1" fmla="*/ 2147483647 h 442"/>
              <a:gd name="T2" fmla="*/ 2147483647 w 944"/>
              <a:gd name="T3" fmla="*/ 2147483647 h 442"/>
              <a:gd name="T4" fmla="*/ 2147483647 w 944"/>
              <a:gd name="T5" fmla="*/ 2147483647 h 442"/>
              <a:gd name="T6" fmla="*/ 2147483647 w 944"/>
              <a:gd name="T7" fmla="*/ 2147483647 h 442"/>
              <a:gd name="T8" fmla="*/ 2147483647 w 944"/>
              <a:gd name="T9" fmla="*/ 2147483647 h 442"/>
              <a:gd name="T10" fmla="*/ 2147483647 w 944"/>
              <a:gd name="T11" fmla="*/ 2147483647 h 442"/>
              <a:gd name="T12" fmla="*/ 2147483647 w 944"/>
              <a:gd name="T13" fmla="*/ 2147483647 h 442"/>
              <a:gd name="T14" fmla="*/ 2147483647 w 944"/>
              <a:gd name="T15" fmla="*/ 2147483647 h 442"/>
              <a:gd name="T16" fmla="*/ 2147483647 w 944"/>
              <a:gd name="T17" fmla="*/ 2147483647 h 442"/>
              <a:gd name="T18" fmla="*/ 2147483647 w 944"/>
              <a:gd name="T19" fmla="*/ 2147483647 h 442"/>
              <a:gd name="T20" fmla="*/ 2147483647 w 944"/>
              <a:gd name="T21" fmla="*/ 2147483647 h 442"/>
              <a:gd name="T22" fmla="*/ 2147483647 w 944"/>
              <a:gd name="T23" fmla="*/ 2147483647 h 442"/>
              <a:gd name="T24" fmla="*/ 2147483647 w 944"/>
              <a:gd name="T25" fmla="*/ 2147483647 h 442"/>
              <a:gd name="T26" fmla="*/ 2147483647 w 944"/>
              <a:gd name="T27" fmla="*/ 2147483647 h 442"/>
              <a:gd name="T28" fmla="*/ 2147483647 w 944"/>
              <a:gd name="T29" fmla="*/ 2147483647 h 442"/>
              <a:gd name="T30" fmla="*/ 2147483647 w 944"/>
              <a:gd name="T31" fmla="*/ 2147483647 h 442"/>
              <a:gd name="T32" fmla="*/ 2147483647 w 944"/>
              <a:gd name="T33" fmla="*/ 2147483647 h 442"/>
              <a:gd name="T34" fmla="*/ 2147483647 w 944"/>
              <a:gd name="T35" fmla="*/ 2147483647 h 442"/>
              <a:gd name="T36" fmla="*/ 2147483647 w 944"/>
              <a:gd name="T37" fmla="*/ 2147483647 h 4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44"/>
              <a:gd name="T58" fmla="*/ 0 h 442"/>
              <a:gd name="T59" fmla="*/ 944 w 944"/>
              <a:gd name="T60" fmla="*/ 442 h 4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44" h="442">
                <a:moveTo>
                  <a:pt x="122" y="77"/>
                </a:moveTo>
                <a:cubicBezTo>
                  <a:pt x="234" y="82"/>
                  <a:pt x="363" y="98"/>
                  <a:pt x="473" y="69"/>
                </a:cubicBezTo>
                <a:cubicBezTo>
                  <a:pt x="579" y="0"/>
                  <a:pt x="516" y="35"/>
                  <a:pt x="802" y="62"/>
                </a:cubicBezTo>
                <a:cubicBezTo>
                  <a:pt x="810" y="63"/>
                  <a:pt x="806" y="78"/>
                  <a:pt x="810" y="84"/>
                </a:cubicBezTo>
                <a:cubicBezTo>
                  <a:pt x="827" y="110"/>
                  <a:pt x="830" y="106"/>
                  <a:pt x="855" y="114"/>
                </a:cubicBezTo>
                <a:cubicBezTo>
                  <a:pt x="857" y="139"/>
                  <a:pt x="873" y="258"/>
                  <a:pt x="892" y="286"/>
                </a:cubicBezTo>
                <a:cubicBezTo>
                  <a:pt x="897" y="294"/>
                  <a:pt x="907" y="296"/>
                  <a:pt x="915" y="301"/>
                </a:cubicBezTo>
                <a:cubicBezTo>
                  <a:pt x="929" y="323"/>
                  <a:pt x="936" y="343"/>
                  <a:pt x="944" y="368"/>
                </a:cubicBezTo>
                <a:cubicBezTo>
                  <a:pt x="942" y="378"/>
                  <a:pt x="944" y="390"/>
                  <a:pt x="937" y="398"/>
                </a:cubicBezTo>
                <a:cubicBezTo>
                  <a:pt x="925" y="412"/>
                  <a:pt x="892" y="428"/>
                  <a:pt x="892" y="428"/>
                </a:cubicBezTo>
                <a:cubicBezTo>
                  <a:pt x="740" y="416"/>
                  <a:pt x="588" y="415"/>
                  <a:pt x="436" y="406"/>
                </a:cubicBezTo>
                <a:cubicBezTo>
                  <a:pt x="356" y="425"/>
                  <a:pt x="271" y="421"/>
                  <a:pt x="189" y="436"/>
                </a:cubicBezTo>
                <a:cubicBezTo>
                  <a:pt x="152" y="432"/>
                  <a:pt x="108" y="442"/>
                  <a:pt x="77" y="421"/>
                </a:cubicBezTo>
                <a:cubicBezTo>
                  <a:pt x="0" y="370"/>
                  <a:pt x="140" y="421"/>
                  <a:pt x="47" y="391"/>
                </a:cubicBezTo>
                <a:cubicBezTo>
                  <a:pt x="32" y="369"/>
                  <a:pt x="25" y="349"/>
                  <a:pt x="17" y="324"/>
                </a:cubicBezTo>
                <a:cubicBezTo>
                  <a:pt x="21" y="288"/>
                  <a:pt x="35" y="182"/>
                  <a:pt x="69" y="152"/>
                </a:cubicBezTo>
                <a:cubicBezTo>
                  <a:pt x="83" y="140"/>
                  <a:pt x="99" y="132"/>
                  <a:pt x="114" y="122"/>
                </a:cubicBezTo>
                <a:cubicBezTo>
                  <a:pt x="122" y="117"/>
                  <a:pt x="137" y="107"/>
                  <a:pt x="137" y="107"/>
                </a:cubicBezTo>
                <a:cubicBezTo>
                  <a:pt x="146" y="77"/>
                  <a:pt x="152" y="86"/>
                  <a:pt x="122" y="77"/>
                </a:cubicBezTo>
                <a:close/>
              </a:path>
            </a:pathLst>
          </a:custGeom>
          <a:solidFill>
            <a:schemeClr val="accent1">
              <a:alpha val="20000"/>
            </a:schemeClr>
          </a:solidFill>
          <a:ln w="9525">
            <a:solidFill>
              <a:schemeClr val="tx1"/>
            </a:solidFill>
            <a:round/>
            <a:headEnd/>
            <a:tailEnd/>
          </a:ln>
        </p:spPr>
        <p:txBody>
          <a:bodyPr/>
          <a:lstStyle/>
          <a:p>
            <a:endParaRPr lang="en-US"/>
          </a:p>
        </p:txBody>
      </p:sp>
      <p:sp>
        <p:nvSpPr>
          <p:cNvPr id="13" name="Text Box 12"/>
          <p:cNvSpPr txBox="1">
            <a:spLocks noChangeArrowheads="1"/>
          </p:cNvSpPr>
          <p:nvPr/>
        </p:nvSpPr>
        <p:spPr bwMode="auto">
          <a:xfrm>
            <a:off x="4724400" y="2362200"/>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0.100 M NaOH</a:t>
            </a:r>
          </a:p>
        </p:txBody>
      </p:sp>
      <p:sp>
        <p:nvSpPr>
          <p:cNvPr id="14" name="Line 13"/>
          <p:cNvSpPr>
            <a:spLocks noChangeShapeType="1"/>
          </p:cNvSpPr>
          <p:nvPr/>
        </p:nvSpPr>
        <p:spPr bwMode="auto">
          <a:xfrm>
            <a:off x="6400800" y="2590800"/>
            <a:ext cx="10668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 name="Text Box 14"/>
          <p:cNvSpPr txBox="1">
            <a:spLocks noChangeArrowheads="1"/>
          </p:cNvSpPr>
          <p:nvPr/>
        </p:nvSpPr>
        <p:spPr bwMode="auto">
          <a:xfrm>
            <a:off x="4572000" y="3962400"/>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0.050 M HCl, 25 mL</a:t>
            </a:r>
          </a:p>
        </p:txBody>
      </p:sp>
      <p:sp>
        <p:nvSpPr>
          <p:cNvPr id="16" name="Line 15"/>
          <p:cNvSpPr>
            <a:spLocks noChangeShapeType="1"/>
          </p:cNvSpPr>
          <p:nvPr/>
        </p:nvSpPr>
        <p:spPr bwMode="auto">
          <a:xfrm>
            <a:off x="5791200" y="4343400"/>
            <a:ext cx="1524000" cy="1600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4004193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animBg="1"/>
      <p:bldP spid="6" grpId="0" animBg="1"/>
      <p:bldP spid="7" grpId="0" animBg="1"/>
      <p:bldP spid="8" grpId="0" animBg="1"/>
      <p:bldP spid="9" grpId="0" animBg="1"/>
      <p:bldP spid="10" grpId="0" animBg="1"/>
      <p:bldP spid="11" grpId="0" animBg="1"/>
      <p:bldP spid="12" grpId="0" animBg="1"/>
      <p:bldP spid="13" grpId="0"/>
      <p:bldP spid="14" grpId="0" animBg="1"/>
      <p:bldP spid="15" grpId="0"/>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idx="4294967295"/>
          </p:nvPr>
        </p:nvSpPr>
        <p:spPr/>
        <p:txBody>
          <a:bodyPr/>
          <a:lstStyle/>
          <a:p>
            <a:r>
              <a:rPr lang="en-US" altLang="en-US" smtClean="0">
                <a:latin typeface="Tahoma" pitchFamily="34" charset="0"/>
              </a:rPr>
              <a:t>Chem 1B – Aqueous Chemistry</a:t>
            </a:r>
            <a:r>
              <a:rPr lang="en-US" altLang="en-US" sz="5400" smtClean="0">
                <a:latin typeface="Tahoma" pitchFamily="34" charset="0"/>
              </a:rPr>
              <a:t/>
            </a:r>
            <a:br>
              <a:rPr lang="en-US" altLang="en-US" sz="5400" smtClean="0">
                <a:latin typeface="Tahoma" pitchFamily="34" charset="0"/>
              </a:rPr>
            </a:br>
            <a:r>
              <a:rPr lang="en-US" altLang="en-US" sz="3200" smtClean="0">
                <a:latin typeface="Tahoma" pitchFamily="34" charset="0"/>
              </a:rPr>
              <a:t>Titrations (Chapter 16)</a:t>
            </a:r>
            <a:endParaRPr lang="en-US" altLang="en-US" sz="3200" smtClean="0">
              <a:latin typeface="Tahoma" pitchFamily="34" charset="0"/>
              <a:cs typeface="Arial" charset="0"/>
            </a:endParaRPr>
          </a:p>
        </p:txBody>
      </p:sp>
      <p:sp>
        <p:nvSpPr>
          <p:cNvPr id="19" name="Freeform 3"/>
          <p:cNvSpPr>
            <a:spLocks/>
          </p:cNvSpPr>
          <p:nvPr/>
        </p:nvSpPr>
        <p:spPr bwMode="auto">
          <a:xfrm>
            <a:off x="6781800" y="4724400"/>
            <a:ext cx="1600200" cy="1524000"/>
          </a:xfrm>
          <a:custGeom>
            <a:avLst/>
            <a:gdLst>
              <a:gd name="T0" fmla="*/ 2147483647 w 1288"/>
              <a:gd name="T1" fmla="*/ 0 h 952"/>
              <a:gd name="T2" fmla="*/ 2147483647 w 1288"/>
              <a:gd name="T3" fmla="*/ 2147483647 h 952"/>
              <a:gd name="T4" fmla="*/ 2147483647 w 1288"/>
              <a:gd name="T5" fmla="*/ 2147483647 h 952"/>
              <a:gd name="T6" fmla="*/ 2147483647 w 1288"/>
              <a:gd name="T7" fmla="*/ 2147483647 h 952"/>
              <a:gd name="T8" fmla="*/ 2147483647 w 1288"/>
              <a:gd name="T9" fmla="*/ 2147483647 h 952"/>
              <a:gd name="T10" fmla="*/ 2147483647 w 1288"/>
              <a:gd name="T11" fmla="*/ 2147483647 h 952"/>
              <a:gd name="T12" fmla="*/ 2147483647 w 1288"/>
              <a:gd name="T13" fmla="*/ 2147483647 h 952"/>
              <a:gd name="T14" fmla="*/ 2147483647 w 1288"/>
              <a:gd name="T15" fmla="*/ 2147483647 h 952"/>
              <a:gd name="T16" fmla="*/ 2147483647 w 1288"/>
              <a:gd name="T17" fmla="*/ 2147483647 h 952"/>
              <a:gd name="T18" fmla="*/ 2147483647 w 1288"/>
              <a:gd name="T19" fmla="*/ 2147483647 h 952"/>
              <a:gd name="T20" fmla="*/ 2147483647 w 1288"/>
              <a:gd name="T21" fmla="*/ 0 h 9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88"/>
              <a:gd name="T34" fmla="*/ 0 h 952"/>
              <a:gd name="T35" fmla="*/ 1288 w 1288"/>
              <a:gd name="T36" fmla="*/ 952 h 9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88" h="952">
                <a:moveTo>
                  <a:pt x="424" y="0"/>
                </a:moveTo>
                <a:cubicBezTo>
                  <a:pt x="432" y="68"/>
                  <a:pt x="440" y="136"/>
                  <a:pt x="424" y="192"/>
                </a:cubicBezTo>
                <a:cubicBezTo>
                  <a:pt x="408" y="248"/>
                  <a:pt x="392" y="240"/>
                  <a:pt x="328" y="336"/>
                </a:cubicBezTo>
                <a:cubicBezTo>
                  <a:pt x="264" y="432"/>
                  <a:pt x="80" y="672"/>
                  <a:pt x="40" y="768"/>
                </a:cubicBezTo>
                <a:cubicBezTo>
                  <a:pt x="0" y="864"/>
                  <a:pt x="8" y="888"/>
                  <a:pt x="88" y="912"/>
                </a:cubicBezTo>
                <a:cubicBezTo>
                  <a:pt x="168" y="936"/>
                  <a:pt x="336" y="912"/>
                  <a:pt x="520" y="912"/>
                </a:cubicBezTo>
                <a:cubicBezTo>
                  <a:pt x="704" y="912"/>
                  <a:pt x="1096" y="952"/>
                  <a:pt x="1192" y="912"/>
                </a:cubicBezTo>
                <a:cubicBezTo>
                  <a:pt x="1288" y="872"/>
                  <a:pt x="1144" y="760"/>
                  <a:pt x="1096" y="672"/>
                </a:cubicBezTo>
                <a:cubicBezTo>
                  <a:pt x="1048" y="584"/>
                  <a:pt x="968" y="472"/>
                  <a:pt x="904" y="384"/>
                </a:cubicBezTo>
                <a:cubicBezTo>
                  <a:pt x="840" y="296"/>
                  <a:pt x="744" y="208"/>
                  <a:pt x="712" y="144"/>
                </a:cubicBezTo>
                <a:cubicBezTo>
                  <a:pt x="680" y="80"/>
                  <a:pt x="712" y="24"/>
                  <a:pt x="712"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 name="Line 4"/>
          <p:cNvSpPr>
            <a:spLocks noChangeShapeType="1"/>
          </p:cNvSpPr>
          <p:nvPr/>
        </p:nvSpPr>
        <p:spPr bwMode="auto">
          <a:xfrm>
            <a:off x="7391400" y="2286000"/>
            <a:ext cx="0" cy="1981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5"/>
          <p:cNvSpPr>
            <a:spLocks noChangeShapeType="1"/>
          </p:cNvSpPr>
          <p:nvPr/>
        </p:nvSpPr>
        <p:spPr bwMode="auto">
          <a:xfrm>
            <a:off x="7543800" y="2286000"/>
            <a:ext cx="0" cy="1981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6"/>
          <p:cNvSpPr>
            <a:spLocks noChangeShapeType="1"/>
          </p:cNvSpPr>
          <p:nvPr/>
        </p:nvSpPr>
        <p:spPr bwMode="auto">
          <a:xfrm>
            <a:off x="7315200" y="4267200"/>
            <a:ext cx="3048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7"/>
          <p:cNvSpPr>
            <a:spLocks noChangeShapeType="1"/>
          </p:cNvSpPr>
          <p:nvPr/>
        </p:nvSpPr>
        <p:spPr bwMode="auto">
          <a:xfrm flipV="1">
            <a:off x="7315200" y="4267200"/>
            <a:ext cx="3048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8"/>
          <p:cNvSpPr>
            <a:spLocks noChangeShapeType="1"/>
          </p:cNvSpPr>
          <p:nvPr/>
        </p:nvSpPr>
        <p:spPr bwMode="auto">
          <a:xfrm>
            <a:off x="7445375" y="4419600"/>
            <a:ext cx="0" cy="304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9"/>
          <p:cNvSpPr>
            <a:spLocks noChangeShapeType="1"/>
          </p:cNvSpPr>
          <p:nvPr/>
        </p:nvSpPr>
        <p:spPr bwMode="auto">
          <a:xfrm>
            <a:off x="7512050" y="4419600"/>
            <a:ext cx="0" cy="304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Freeform 10"/>
          <p:cNvSpPr>
            <a:spLocks/>
          </p:cNvSpPr>
          <p:nvPr/>
        </p:nvSpPr>
        <p:spPr bwMode="auto">
          <a:xfrm>
            <a:off x="6765925" y="5530850"/>
            <a:ext cx="1498600" cy="701675"/>
          </a:xfrm>
          <a:custGeom>
            <a:avLst/>
            <a:gdLst>
              <a:gd name="T0" fmla="*/ 2147483647 w 944"/>
              <a:gd name="T1" fmla="*/ 2147483647 h 442"/>
              <a:gd name="T2" fmla="*/ 2147483647 w 944"/>
              <a:gd name="T3" fmla="*/ 2147483647 h 442"/>
              <a:gd name="T4" fmla="*/ 2147483647 w 944"/>
              <a:gd name="T5" fmla="*/ 2147483647 h 442"/>
              <a:gd name="T6" fmla="*/ 2147483647 w 944"/>
              <a:gd name="T7" fmla="*/ 2147483647 h 442"/>
              <a:gd name="T8" fmla="*/ 2147483647 w 944"/>
              <a:gd name="T9" fmla="*/ 2147483647 h 442"/>
              <a:gd name="T10" fmla="*/ 2147483647 w 944"/>
              <a:gd name="T11" fmla="*/ 2147483647 h 442"/>
              <a:gd name="T12" fmla="*/ 2147483647 w 944"/>
              <a:gd name="T13" fmla="*/ 2147483647 h 442"/>
              <a:gd name="T14" fmla="*/ 2147483647 w 944"/>
              <a:gd name="T15" fmla="*/ 2147483647 h 442"/>
              <a:gd name="T16" fmla="*/ 2147483647 w 944"/>
              <a:gd name="T17" fmla="*/ 2147483647 h 442"/>
              <a:gd name="T18" fmla="*/ 2147483647 w 944"/>
              <a:gd name="T19" fmla="*/ 2147483647 h 442"/>
              <a:gd name="T20" fmla="*/ 2147483647 w 944"/>
              <a:gd name="T21" fmla="*/ 2147483647 h 442"/>
              <a:gd name="T22" fmla="*/ 2147483647 w 944"/>
              <a:gd name="T23" fmla="*/ 2147483647 h 442"/>
              <a:gd name="T24" fmla="*/ 2147483647 w 944"/>
              <a:gd name="T25" fmla="*/ 2147483647 h 442"/>
              <a:gd name="T26" fmla="*/ 2147483647 w 944"/>
              <a:gd name="T27" fmla="*/ 2147483647 h 442"/>
              <a:gd name="T28" fmla="*/ 2147483647 w 944"/>
              <a:gd name="T29" fmla="*/ 2147483647 h 442"/>
              <a:gd name="T30" fmla="*/ 2147483647 w 944"/>
              <a:gd name="T31" fmla="*/ 2147483647 h 442"/>
              <a:gd name="T32" fmla="*/ 2147483647 w 944"/>
              <a:gd name="T33" fmla="*/ 2147483647 h 442"/>
              <a:gd name="T34" fmla="*/ 2147483647 w 944"/>
              <a:gd name="T35" fmla="*/ 2147483647 h 442"/>
              <a:gd name="T36" fmla="*/ 2147483647 w 944"/>
              <a:gd name="T37" fmla="*/ 2147483647 h 4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44"/>
              <a:gd name="T58" fmla="*/ 0 h 442"/>
              <a:gd name="T59" fmla="*/ 944 w 944"/>
              <a:gd name="T60" fmla="*/ 442 h 4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44" h="442">
                <a:moveTo>
                  <a:pt x="122" y="77"/>
                </a:moveTo>
                <a:cubicBezTo>
                  <a:pt x="234" y="82"/>
                  <a:pt x="363" y="98"/>
                  <a:pt x="473" y="69"/>
                </a:cubicBezTo>
                <a:cubicBezTo>
                  <a:pt x="579" y="0"/>
                  <a:pt x="516" y="35"/>
                  <a:pt x="802" y="62"/>
                </a:cubicBezTo>
                <a:cubicBezTo>
                  <a:pt x="810" y="63"/>
                  <a:pt x="806" y="78"/>
                  <a:pt x="810" y="84"/>
                </a:cubicBezTo>
                <a:cubicBezTo>
                  <a:pt x="827" y="110"/>
                  <a:pt x="830" y="106"/>
                  <a:pt x="855" y="114"/>
                </a:cubicBezTo>
                <a:cubicBezTo>
                  <a:pt x="857" y="139"/>
                  <a:pt x="873" y="258"/>
                  <a:pt x="892" y="286"/>
                </a:cubicBezTo>
                <a:cubicBezTo>
                  <a:pt x="897" y="294"/>
                  <a:pt x="907" y="296"/>
                  <a:pt x="915" y="301"/>
                </a:cubicBezTo>
                <a:cubicBezTo>
                  <a:pt x="929" y="323"/>
                  <a:pt x="936" y="343"/>
                  <a:pt x="944" y="368"/>
                </a:cubicBezTo>
                <a:cubicBezTo>
                  <a:pt x="942" y="378"/>
                  <a:pt x="944" y="390"/>
                  <a:pt x="937" y="398"/>
                </a:cubicBezTo>
                <a:cubicBezTo>
                  <a:pt x="925" y="412"/>
                  <a:pt x="892" y="428"/>
                  <a:pt x="892" y="428"/>
                </a:cubicBezTo>
                <a:cubicBezTo>
                  <a:pt x="740" y="416"/>
                  <a:pt x="588" y="415"/>
                  <a:pt x="436" y="406"/>
                </a:cubicBezTo>
                <a:cubicBezTo>
                  <a:pt x="356" y="425"/>
                  <a:pt x="271" y="421"/>
                  <a:pt x="189" y="436"/>
                </a:cubicBezTo>
                <a:cubicBezTo>
                  <a:pt x="152" y="432"/>
                  <a:pt x="108" y="442"/>
                  <a:pt x="77" y="421"/>
                </a:cubicBezTo>
                <a:cubicBezTo>
                  <a:pt x="0" y="370"/>
                  <a:pt x="140" y="421"/>
                  <a:pt x="47" y="391"/>
                </a:cubicBezTo>
                <a:cubicBezTo>
                  <a:pt x="32" y="369"/>
                  <a:pt x="25" y="349"/>
                  <a:pt x="17" y="324"/>
                </a:cubicBezTo>
                <a:cubicBezTo>
                  <a:pt x="21" y="288"/>
                  <a:pt x="35" y="182"/>
                  <a:pt x="69" y="152"/>
                </a:cubicBezTo>
                <a:cubicBezTo>
                  <a:pt x="83" y="140"/>
                  <a:pt x="99" y="132"/>
                  <a:pt x="114" y="122"/>
                </a:cubicBezTo>
                <a:cubicBezTo>
                  <a:pt x="122" y="117"/>
                  <a:pt x="137" y="107"/>
                  <a:pt x="137" y="107"/>
                </a:cubicBezTo>
                <a:cubicBezTo>
                  <a:pt x="146" y="77"/>
                  <a:pt x="152" y="86"/>
                  <a:pt x="122" y="77"/>
                </a:cubicBezTo>
                <a:close/>
              </a:path>
            </a:pathLst>
          </a:custGeom>
          <a:solidFill>
            <a:schemeClr val="accent1">
              <a:alpha val="20000"/>
            </a:schemeClr>
          </a:solidFill>
          <a:ln w="9525">
            <a:solidFill>
              <a:schemeClr val="tx1"/>
            </a:solidFill>
            <a:round/>
            <a:headEnd/>
            <a:tailEnd/>
          </a:ln>
        </p:spPr>
        <p:txBody>
          <a:bodyPr/>
          <a:lstStyle/>
          <a:p>
            <a:endParaRPr lang="en-US"/>
          </a:p>
        </p:txBody>
      </p:sp>
      <p:sp>
        <p:nvSpPr>
          <p:cNvPr id="27" name="Text Box 11"/>
          <p:cNvSpPr txBox="1">
            <a:spLocks noChangeArrowheads="1"/>
          </p:cNvSpPr>
          <p:nvPr/>
        </p:nvSpPr>
        <p:spPr bwMode="auto">
          <a:xfrm>
            <a:off x="4724400" y="2362200"/>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0.100 M NaOH</a:t>
            </a:r>
          </a:p>
        </p:txBody>
      </p:sp>
      <p:sp>
        <p:nvSpPr>
          <p:cNvPr id="28" name="Line 12"/>
          <p:cNvSpPr>
            <a:spLocks noChangeShapeType="1"/>
          </p:cNvSpPr>
          <p:nvPr/>
        </p:nvSpPr>
        <p:spPr bwMode="auto">
          <a:xfrm>
            <a:off x="6400800" y="2590800"/>
            <a:ext cx="10668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 name="Text Box 13"/>
          <p:cNvSpPr txBox="1">
            <a:spLocks noChangeArrowheads="1"/>
          </p:cNvSpPr>
          <p:nvPr/>
        </p:nvSpPr>
        <p:spPr bwMode="auto">
          <a:xfrm>
            <a:off x="4572000" y="3962400"/>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0.050 M HCl, 25 mL</a:t>
            </a:r>
          </a:p>
        </p:txBody>
      </p:sp>
      <p:sp>
        <p:nvSpPr>
          <p:cNvPr id="30" name="Line 14"/>
          <p:cNvSpPr>
            <a:spLocks noChangeShapeType="1"/>
          </p:cNvSpPr>
          <p:nvPr/>
        </p:nvSpPr>
        <p:spPr bwMode="auto">
          <a:xfrm>
            <a:off x="5791200" y="4343400"/>
            <a:ext cx="1524000" cy="1600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31" name="Object 2"/>
          <p:cNvGraphicFramePr>
            <a:graphicFrameLocks noGrp="1" noChangeAspect="1"/>
          </p:cNvGraphicFramePr>
          <p:nvPr/>
        </p:nvGraphicFramePr>
        <p:xfrm>
          <a:off x="762000" y="2438400"/>
          <a:ext cx="3657600" cy="3086100"/>
        </p:xfrm>
        <a:graphic>
          <a:graphicData uri="http://schemas.openxmlformats.org/presentationml/2006/ole">
            <mc:AlternateContent xmlns:mc="http://schemas.openxmlformats.org/markup-compatibility/2006">
              <mc:Choice xmlns:v="urn:schemas-microsoft-com:vml" Requires="v">
                <p:oleObj spid="_x0000_s1028" name="Chart" r:id="rId3" imgW="3657600" imgH="3086039" progId="Excel.Sheet.8">
                  <p:embed/>
                </p:oleObj>
              </mc:Choice>
              <mc:Fallback>
                <p:oleObj name="Chart" r:id="rId3" imgW="3657600" imgH="3086039" progId="Excel.Sheet.8">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438400"/>
                        <a:ext cx="36576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 name="Text Box 16"/>
          <p:cNvSpPr txBox="1">
            <a:spLocks noChangeArrowheads="1"/>
          </p:cNvSpPr>
          <p:nvPr/>
        </p:nvSpPr>
        <p:spPr bwMode="auto">
          <a:xfrm>
            <a:off x="1143000" y="1828800"/>
            <a:ext cx="472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Titration Plot</a:t>
            </a:r>
          </a:p>
        </p:txBody>
      </p:sp>
    </p:spTree>
    <p:extLst>
      <p:ext uri="{BB962C8B-B14F-4D97-AF65-F5344CB8AC3E}">
        <p14:creationId xmlns:p14="http://schemas.microsoft.com/office/powerpoint/2010/main" val="38300974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p:bldP spid="28" grpId="0" animBg="1"/>
      <p:bldP spid="29" grpId="0"/>
      <p:bldP spid="30" grpId="0" animBg="1"/>
      <p:bldOleChart spid="31" grpId="0"/>
      <p:bldP spid="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4000" dirty="0" smtClean="0">
                <a:latin typeface="Tahoma" panose="020B0604030504040204" pitchFamily="34" charset="0"/>
              </a:rPr>
              <a:t>Announcements II</a:t>
            </a:r>
            <a:br>
              <a:rPr lang="en-US" altLang="en-US" sz="4000" dirty="0" smtClean="0">
                <a:latin typeface="Tahoma" panose="020B0604030504040204" pitchFamily="34" charset="0"/>
              </a:rPr>
            </a:br>
            <a:endParaRPr lang="en-US" altLang="en-US" sz="3200" dirty="0" smtClean="0">
              <a:latin typeface="Tahoma" panose="020B0604030504040204" pitchFamily="34" charset="0"/>
            </a:endParaRPr>
          </a:p>
        </p:txBody>
      </p:sp>
      <p:sp>
        <p:nvSpPr>
          <p:cNvPr id="145411" name="Rectangle 3"/>
          <p:cNvSpPr>
            <a:spLocks noGrp="1" noChangeArrowheads="1"/>
          </p:cNvSpPr>
          <p:nvPr>
            <p:ph type="body" idx="1"/>
          </p:nvPr>
        </p:nvSpPr>
        <p:spPr/>
        <p:txBody>
          <a:bodyPr/>
          <a:lstStyle/>
          <a:p>
            <a:pPr eaLnBrk="1" hangingPunct="1"/>
            <a:r>
              <a:rPr lang="en-US" altLang="en-US" sz="2800" dirty="0" smtClean="0">
                <a:latin typeface="Tahoma" panose="020B0604030504040204" pitchFamily="34" charset="0"/>
              </a:rPr>
              <a:t>Exam 1 – cont.</a:t>
            </a:r>
          </a:p>
          <a:p>
            <a:pPr lvl="1" eaLnBrk="1" hangingPunct="1"/>
            <a:r>
              <a:rPr lang="en-US" altLang="en-US" sz="2400" dirty="0" smtClean="0">
                <a:solidFill>
                  <a:srgbClr val="FF0000"/>
                </a:solidFill>
                <a:latin typeface="Tahoma" panose="020B0604030504040204" pitchFamily="34" charset="0"/>
              </a:rPr>
              <a:t>Possible Help Session Tues., 4:00 to </a:t>
            </a:r>
            <a:r>
              <a:rPr lang="en-US" altLang="en-US" sz="2400" dirty="0" smtClean="0">
                <a:solidFill>
                  <a:srgbClr val="FF0000"/>
                </a:solidFill>
                <a:latin typeface="Tahoma" panose="020B0604030504040204" pitchFamily="34" charset="0"/>
              </a:rPr>
              <a:t>5:00 </a:t>
            </a:r>
            <a:r>
              <a:rPr lang="en-US" altLang="en-US" sz="2400" dirty="0" smtClean="0">
                <a:solidFill>
                  <a:srgbClr val="FF0000"/>
                </a:solidFill>
                <a:latin typeface="Tahoma" panose="020B0604030504040204" pitchFamily="34" charset="0"/>
              </a:rPr>
              <a:t>time frame in Sequoia </a:t>
            </a:r>
            <a:r>
              <a:rPr lang="en-US" altLang="en-US" sz="2400" dirty="0" smtClean="0">
                <a:solidFill>
                  <a:srgbClr val="FF0000"/>
                </a:solidFill>
                <a:latin typeface="Tahoma" panose="020B0604030504040204" pitchFamily="34" charset="0"/>
              </a:rPr>
              <a:t>452 </a:t>
            </a:r>
          </a:p>
          <a:p>
            <a:pPr lvl="1" eaLnBrk="1" hangingPunct="1"/>
            <a:r>
              <a:rPr lang="en-US" altLang="en-US" sz="2400" dirty="0" smtClean="0">
                <a:solidFill>
                  <a:srgbClr val="FF0000"/>
                </a:solidFill>
                <a:latin typeface="Tahoma" panose="020B0604030504040204" pitchFamily="34" charset="0"/>
              </a:rPr>
              <a:t>PAL </a:t>
            </a:r>
            <a:r>
              <a:rPr lang="en-US" altLang="en-US" sz="2400" dirty="0" smtClean="0">
                <a:solidFill>
                  <a:srgbClr val="FF0000"/>
                </a:solidFill>
                <a:latin typeface="Tahoma" panose="020B0604030504040204" pitchFamily="34" charset="0"/>
              </a:rPr>
              <a:t>lead session Monday </a:t>
            </a:r>
            <a:r>
              <a:rPr lang="en-US" altLang="en-US" sz="2400" dirty="0" smtClean="0">
                <a:solidFill>
                  <a:srgbClr val="FF0000"/>
                </a:solidFill>
                <a:latin typeface="Tahoma" panose="020B0604030504040204" pitchFamily="34" charset="0"/>
              </a:rPr>
              <a:t>4-9; Sequoia 443</a:t>
            </a:r>
            <a:endParaRPr lang="en-US" altLang="en-US" sz="2400" dirty="0" smtClean="0">
              <a:solidFill>
                <a:srgbClr val="FF0000"/>
              </a:solidFill>
              <a:latin typeface="Tahoma" panose="020B0604030504040204" pitchFamily="34" charset="0"/>
            </a:endParaRPr>
          </a:p>
          <a:p>
            <a:pPr lvl="1" eaLnBrk="1" hangingPunct="1"/>
            <a:r>
              <a:rPr lang="en-US" altLang="en-US" sz="2400" dirty="0" smtClean="0">
                <a:latin typeface="Tahoma" panose="020B0604030504040204" pitchFamily="34" charset="0"/>
              </a:rPr>
              <a:t>Everyone here but Lab Sect. 7 (in Sequoia 426)</a:t>
            </a:r>
          </a:p>
          <a:p>
            <a:pPr lvl="1" eaLnBrk="1" hangingPunct="1"/>
            <a:r>
              <a:rPr lang="en-US" altLang="en-US" sz="2400" dirty="0" smtClean="0">
                <a:latin typeface="Tahoma" panose="020B0604030504040204" pitchFamily="34" charset="0"/>
              </a:rPr>
              <a:t>Need to bring </a:t>
            </a:r>
            <a:r>
              <a:rPr lang="en-US" altLang="en-US" sz="2400" dirty="0" err="1" smtClean="0">
                <a:latin typeface="Tahoma" panose="020B0604030504040204" pitchFamily="34" charset="0"/>
              </a:rPr>
              <a:t>Scantron</a:t>
            </a:r>
            <a:r>
              <a:rPr lang="en-US" altLang="en-US" sz="2400" dirty="0" smtClean="0">
                <a:latin typeface="Tahoma" panose="020B0604030504040204" pitchFamily="34" charset="0"/>
              </a:rPr>
              <a:t> Form SC982-E</a:t>
            </a:r>
          </a:p>
          <a:p>
            <a:pPr eaLnBrk="1" hangingPunct="1"/>
            <a:r>
              <a:rPr lang="en-US" altLang="en-US" sz="2800" dirty="0" smtClean="0">
                <a:latin typeface="Tahoma" panose="020B0604030504040204" pitchFamily="34" charset="0"/>
              </a:rPr>
              <a:t>Today’s Lecture</a:t>
            </a:r>
            <a:endParaRPr lang="en-US" altLang="en-US" sz="2400" dirty="0" smtClean="0">
              <a:latin typeface="Tahoma" panose="020B0604030504040204" pitchFamily="34" charset="0"/>
            </a:endParaRPr>
          </a:p>
          <a:p>
            <a:pPr lvl="1" eaLnBrk="1" hangingPunct="1"/>
            <a:r>
              <a:rPr lang="en-US" altLang="en-US" sz="2400" dirty="0" smtClean="0">
                <a:latin typeface="Tahoma" panose="020B0604030504040204" pitchFamily="34" charset="0"/>
              </a:rPr>
              <a:t>Buffers (Chapter 16)</a:t>
            </a:r>
          </a:p>
          <a:p>
            <a:pPr lvl="1" eaLnBrk="1" hangingPunct="1"/>
            <a:r>
              <a:rPr lang="en-US" altLang="en-US" sz="2400" dirty="0" smtClean="0">
                <a:latin typeface="Tahoma" panose="020B0604030504040204" pitchFamily="34" charset="0"/>
              </a:rPr>
              <a:t>Exam 1 Review (part I – Chapter 14; rest on Tues.)</a:t>
            </a:r>
          </a:p>
          <a:p>
            <a:pPr lvl="1" eaLnBrk="1" hangingPunct="1"/>
            <a:r>
              <a:rPr lang="en-US" altLang="en-US" sz="2400" dirty="0" smtClean="0">
                <a:latin typeface="Tahoma" panose="020B0604030504040204" pitchFamily="34" charset="0"/>
              </a:rPr>
              <a:t>Titrations (Chapter 16)</a:t>
            </a:r>
            <a:endParaRPr lang="en-US" altLang="en-US" sz="2400" dirty="0">
              <a:latin typeface="Tahoma" panose="020B0604030504040204" pitchFamily="34" charset="0"/>
            </a:endParaRPr>
          </a:p>
          <a:p>
            <a:pPr marL="457200" lvl="1" indent="0" eaLnBrk="1" hangingPunct="1">
              <a:buNone/>
            </a:pPr>
            <a:endParaRPr lang="en-US" altLang="en-US" sz="2400" dirty="0" smtClean="0">
              <a:latin typeface="Tahoma" panose="020B0604030504040204" pitchFamily="34" charset="0"/>
            </a:endParaRPr>
          </a:p>
        </p:txBody>
      </p:sp>
    </p:spTree>
    <p:extLst>
      <p:ext uri="{BB962C8B-B14F-4D97-AF65-F5344CB8AC3E}">
        <p14:creationId xmlns:p14="http://schemas.microsoft.com/office/powerpoint/2010/main" val="342455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5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54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54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54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54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54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541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54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r>
              <a:rPr lang="en-US" altLang="en-US" smtClean="0">
                <a:latin typeface="Tahoma" panose="020B0604030504040204" pitchFamily="34" charset="0"/>
              </a:rPr>
              <a:t>Chem 1B – Aqueous Chemistry</a:t>
            </a:r>
            <a:r>
              <a:rPr lang="en-US" altLang="en-US" sz="5400" smtClean="0">
                <a:latin typeface="Tahoma" panose="020B0604030504040204" pitchFamily="34" charset="0"/>
              </a:rPr>
              <a:t/>
            </a:r>
            <a:br>
              <a:rPr lang="en-US" altLang="en-US" sz="5400" smtClean="0">
                <a:latin typeface="Tahoma" panose="020B0604030504040204" pitchFamily="34" charset="0"/>
              </a:rPr>
            </a:br>
            <a:r>
              <a:rPr lang="en-US" altLang="en-US" sz="3200" smtClean="0">
                <a:latin typeface="Tahoma" panose="020B0604030504040204" pitchFamily="34" charset="0"/>
              </a:rPr>
              <a:t>Buffers (Chapter 16)</a:t>
            </a:r>
            <a:endParaRPr lang="en-US" altLang="en-US" sz="3200" smtClean="0">
              <a:latin typeface="Tahoma" panose="020B0604030504040204" pitchFamily="34" charset="0"/>
              <a:cs typeface="Arial" panose="020B0604020202020204" pitchFamily="34" charset="0"/>
            </a:endParaRPr>
          </a:p>
        </p:txBody>
      </p:sp>
      <p:sp>
        <p:nvSpPr>
          <p:cNvPr id="79875" name="Rectangle 3"/>
          <p:cNvSpPr>
            <a:spLocks noGrp="1" noChangeArrowheads="1"/>
          </p:cNvSpPr>
          <p:nvPr>
            <p:ph type="body" idx="4294967295"/>
          </p:nvPr>
        </p:nvSpPr>
        <p:spPr>
          <a:xfrm>
            <a:off x="457200" y="1600200"/>
            <a:ext cx="8229600" cy="4953000"/>
          </a:xfrm>
        </p:spPr>
        <p:txBody>
          <a:bodyPr/>
          <a:lstStyle/>
          <a:p>
            <a:pPr marL="609600" indent="-609600"/>
            <a:r>
              <a:rPr lang="en-US" altLang="en-US" sz="2800" dirty="0" smtClean="0">
                <a:latin typeface="Tahoma" panose="020B0604030504040204" pitchFamily="34" charset="0"/>
              </a:rPr>
              <a:t>We have discussed some mixtures briefly (e.g. strong acid + weak acid)</a:t>
            </a:r>
          </a:p>
          <a:p>
            <a:pPr marL="609600" indent="-609600"/>
            <a:r>
              <a:rPr lang="en-US" altLang="en-US" sz="2800" dirty="0" smtClean="0">
                <a:latin typeface="Tahoma" panose="020B0604030504040204" pitchFamily="34" charset="0"/>
              </a:rPr>
              <a:t>One particular type of mixture:  weak acid + conjugate base (or weak base + conjugate acid) makes a solution called a buffer</a:t>
            </a:r>
          </a:p>
          <a:p>
            <a:pPr marL="609600" indent="-609600"/>
            <a:r>
              <a:rPr lang="en-US" altLang="en-US" sz="2800" dirty="0" smtClean="0">
                <a:latin typeface="Tahoma" panose="020B0604030504040204" pitchFamily="34" charset="0"/>
              </a:rPr>
              <a:t>Buffers are desirable because they keep the pH nearly constant even if an acid or base is added</a:t>
            </a:r>
          </a:p>
          <a:p>
            <a:pPr marL="609600" indent="-609600"/>
            <a:r>
              <a:rPr lang="en-US" altLang="en-US" sz="2800" dirty="0" smtClean="0">
                <a:latin typeface="Tahoma" panose="020B0604030504040204" pitchFamily="34" charset="0"/>
              </a:rPr>
              <a:t>Buffers are very important in biology because many enzymes (protein catalysts) will only work over a narrow pH range</a:t>
            </a:r>
          </a:p>
        </p:txBody>
      </p:sp>
    </p:spTree>
    <p:extLst>
      <p:ext uri="{BB962C8B-B14F-4D97-AF65-F5344CB8AC3E}">
        <p14:creationId xmlns:p14="http://schemas.microsoft.com/office/powerpoint/2010/main" val="30001323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r>
              <a:rPr lang="en-US" altLang="en-US" smtClean="0">
                <a:latin typeface="Tahoma" panose="020B0604030504040204" pitchFamily="34" charset="0"/>
              </a:rPr>
              <a:t>Chem 1B – Aqueous Chemistry</a:t>
            </a:r>
            <a:r>
              <a:rPr lang="en-US" altLang="en-US" sz="5400" smtClean="0">
                <a:latin typeface="Tahoma" panose="020B0604030504040204" pitchFamily="34" charset="0"/>
              </a:rPr>
              <a:t/>
            </a:r>
            <a:br>
              <a:rPr lang="en-US" altLang="en-US" sz="5400" smtClean="0">
                <a:latin typeface="Tahoma" panose="020B0604030504040204" pitchFamily="34" charset="0"/>
              </a:rPr>
            </a:br>
            <a:r>
              <a:rPr lang="en-US" altLang="en-US" sz="3200" smtClean="0">
                <a:latin typeface="Tahoma" panose="020B0604030504040204" pitchFamily="34" charset="0"/>
              </a:rPr>
              <a:t>Buffers (Chapter 16)</a:t>
            </a:r>
            <a:endParaRPr lang="en-US" altLang="en-US" sz="3200" smtClean="0">
              <a:latin typeface="Tahoma" panose="020B0604030504040204" pitchFamily="34" charset="0"/>
              <a:cs typeface="Arial" panose="020B0604020202020204" pitchFamily="34" charset="0"/>
            </a:endParaRPr>
          </a:p>
        </p:txBody>
      </p:sp>
      <p:sp>
        <p:nvSpPr>
          <p:cNvPr id="79875" name="Rectangle 3"/>
          <p:cNvSpPr>
            <a:spLocks noGrp="1" noChangeArrowheads="1"/>
          </p:cNvSpPr>
          <p:nvPr>
            <p:ph type="body" idx="4294967295"/>
          </p:nvPr>
        </p:nvSpPr>
        <p:spPr>
          <a:xfrm>
            <a:off x="457200" y="1600200"/>
            <a:ext cx="8229600" cy="4953000"/>
          </a:xfrm>
        </p:spPr>
        <p:txBody>
          <a:bodyPr/>
          <a:lstStyle/>
          <a:p>
            <a:pPr marL="609600" lvl="1" indent="-609600">
              <a:buFontTx/>
              <a:buChar char="•"/>
            </a:pPr>
            <a:r>
              <a:rPr lang="en-US" altLang="en-US" sz="2400" dirty="0" smtClean="0">
                <a:latin typeface="Tahoma" panose="020B0604030504040204" pitchFamily="34" charset="0"/>
              </a:rPr>
              <a:t>Example: Determine pH of a mix of 0.010 M HC</a:t>
            </a:r>
            <a:r>
              <a:rPr lang="en-US" altLang="en-US" sz="2400" baseline="-25000" dirty="0" smtClean="0">
                <a:latin typeface="Tahoma" panose="020B0604030504040204" pitchFamily="34" charset="0"/>
              </a:rPr>
              <a:t>2</a:t>
            </a:r>
            <a:r>
              <a:rPr lang="en-US" altLang="en-US" sz="2400" dirty="0" smtClean="0">
                <a:latin typeface="Tahoma" panose="020B0604030504040204" pitchFamily="34" charset="0"/>
              </a:rPr>
              <a:t>H</a:t>
            </a:r>
            <a:r>
              <a:rPr lang="en-US" altLang="en-US" sz="2400" baseline="-25000" dirty="0" smtClean="0">
                <a:latin typeface="Tahoma" panose="020B0604030504040204" pitchFamily="34" charset="0"/>
              </a:rPr>
              <a:t>3</a:t>
            </a:r>
            <a:r>
              <a:rPr lang="en-US" altLang="en-US" sz="2400" dirty="0" smtClean="0">
                <a:latin typeface="Tahoma" panose="020B0604030504040204" pitchFamily="34" charset="0"/>
              </a:rPr>
              <a:t>O</a:t>
            </a:r>
            <a:r>
              <a:rPr lang="en-US" altLang="en-US" sz="2400" baseline="-25000" dirty="0" smtClean="0">
                <a:latin typeface="Tahoma" panose="020B0604030504040204" pitchFamily="34" charset="0"/>
              </a:rPr>
              <a:t>2</a:t>
            </a:r>
            <a:r>
              <a:rPr lang="en-US" altLang="en-US" sz="2400" dirty="0" smtClean="0">
                <a:latin typeface="Tahoma" panose="020B0604030504040204" pitchFamily="34" charset="0"/>
              </a:rPr>
              <a:t> and 0.025 M Na</a:t>
            </a:r>
            <a:r>
              <a:rPr lang="en-US" altLang="en-US" sz="2400" baseline="30000" dirty="0" smtClean="0">
                <a:latin typeface="Tahoma" panose="020B0604030504040204" pitchFamily="34" charset="0"/>
              </a:rPr>
              <a:t>+</a:t>
            </a:r>
            <a:r>
              <a:rPr lang="en-US" altLang="en-US" sz="2400" dirty="0" smtClean="0">
                <a:latin typeface="Tahoma" panose="020B0604030504040204" pitchFamily="34" charset="0"/>
              </a:rPr>
              <a:t>C</a:t>
            </a:r>
            <a:r>
              <a:rPr lang="en-US" altLang="en-US" sz="2400" baseline="-25000" dirty="0" smtClean="0">
                <a:latin typeface="Tahoma" panose="020B0604030504040204" pitchFamily="34" charset="0"/>
              </a:rPr>
              <a:t>2</a:t>
            </a:r>
            <a:r>
              <a:rPr lang="en-US" altLang="en-US" sz="2400" dirty="0" smtClean="0">
                <a:latin typeface="Tahoma" panose="020B0604030504040204" pitchFamily="34" charset="0"/>
              </a:rPr>
              <a:t>H</a:t>
            </a:r>
            <a:r>
              <a:rPr lang="en-US" altLang="en-US" sz="2400" baseline="-25000" dirty="0" smtClean="0">
                <a:latin typeface="Tahoma" panose="020B0604030504040204" pitchFamily="34" charset="0"/>
              </a:rPr>
              <a:t>3</a:t>
            </a:r>
            <a:r>
              <a:rPr lang="en-US" altLang="en-US" sz="2400" dirty="0" smtClean="0">
                <a:latin typeface="Tahoma" panose="020B0604030504040204" pitchFamily="34" charset="0"/>
              </a:rPr>
              <a:t>O</a:t>
            </a:r>
            <a:r>
              <a:rPr lang="en-US" altLang="en-US" sz="2400" baseline="-25000" dirty="0" smtClean="0">
                <a:latin typeface="Tahoma" panose="020B0604030504040204" pitchFamily="34" charset="0"/>
              </a:rPr>
              <a:t>2</a:t>
            </a:r>
            <a:r>
              <a:rPr lang="en-US" altLang="en-US" sz="2400" baseline="30000" dirty="0" smtClean="0">
                <a:latin typeface="Tahoma" panose="020B0604030504040204" pitchFamily="34" charset="0"/>
              </a:rPr>
              <a:t>-</a:t>
            </a:r>
            <a:r>
              <a:rPr lang="en-US" altLang="en-US" sz="2400" dirty="0" smtClean="0">
                <a:latin typeface="Tahoma" panose="020B0604030504040204" pitchFamily="34" charset="0"/>
              </a:rPr>
              <a:t> solution (</a:t>
            </a:r>
            <a:r>
              <a:rPr lang="en-US" altLang="en-US" sz="2400" dirty="0" err="1" smtClean="0">
                <a:latin typeface="Tahoma" panose="020B0604030504040204" pitchFamily="34" charset="0"/>
              </a:rPr>
              <a:t>K</a:t>
            </a:r>
            <a:r>
              <a:rPr lang="en-US" altLang="en-US" sz="2400" baseline="-25000" dirty="0" err="1" smtClean="0">
                <a:latin typeface="Tahoma" panose="020B0604030504040204" pitchFamily="34" charset="0"/>
              </a:rPr>
              <a:t>a</a:t>
            </a:r>
            <a:r>
              <a:rPr lang="en-US" altLang="en-US" sz="2400" dirty="0" smtClean="0">
                <a:latin typeface="Tahoma" panose="020B0604030504040204" pitchFamily="34" charset="0"/>
              </a:rPr>
              <a:t> of </a:t>
            </a:r>
            <a:r>
              <a:rPr lang="en-US" altLang="en-US" sz="2400" dirty="0">
                <a:latin typeface="Tahoma" panose="020B0604030504040204" pitchFamily="34" charset="0"/>
              </a:rPr>
              <a:t>HC</a:t>
            </a:r>
            <a:r>
              <a:rPr lang="en-US" altLang="en-US" sz="2400" baseline="-25000" dirty="0">
                <a:latin typeface="Tahoma" panose="020B0604030504040204" pitchFamily="34" charset="0"/>
              </a:rPr>
              <a:t>2</a:t>
            </a:r>
            <a:r>
              <a:rPr lang="en-US" altLang="en-US" sz="2400" dirty="0">
                <a:latin typeface="Tahoma" panose="020B0604030504040204" pitchFamily="34" charset="0"/>
              </a:rPr>
              <a:t>H</a:t>
            </a:r>
            <a:r>
              <a:rPr lang="en-US" altLang="en-US" sz="2400" baseline="-25000" dirty="0">
                <a:latin typeface="Tahoma" panose="020B0604030504040204" pitchFamily="34" charset="0"/>
              </a:rPr>
              <a:t>3</a:t>
            </a:r>
            <a:r>
              <a:rPr lang="en-US" altLang="en-US" sz="2400" dirty="0">
                <a:latin typeface="Tahoma" panose="020B0604030504040204" pitchFamily="34" charset="0"/>
              </a:rPr>
              <a:t>O</a:t>
            </a:r>
            <a:r>
              <a:rPr lang="en-US" altLang="en-US" sz="2400" baseline="-25000" dirty="0">
                <a:latin typeface="Tahoma" panose="020B0604030504040204" pitchFamily="34" charset="0"/>
              </a:rPr>
              <a:t>2</a:t>
            </a:r>
            <a:r>
              <a:rPr lang="en-US" altLang="en-US" sz="2400" dirty="0" smtClean="0">
                <a:latin typeface="Tahoma" panose="020B0604030504040204" pitchFamily="34" charset="0"/>
              </a:rPr>
              <a:t> = 1.8 x 10</a:t>
            </a:r>
            <a:r>
              <a:rPr lang="en-US" altLang="en-US" sz="2400" baseline="30000" dirty="0" smtClean="0">
                <a:latin typeface="Tahoma" panose="020B0604030504040204" pitchFamily="34" charset="0"/>
              </a:rPr>
              <a:t>-5</a:t>
            </a:r>
            <a:r>
              <a:rPr lang="en-US" altLang="en-US" sz="2400" dirty="0" smtClean="0">
                <a:latin typeface="Tahoma" panose="020B0604030504040204" pitchFamily="34" charset="0"/>
              </a:rPr>
              <a:t>)</a:t>
            </a:r>
          </a:p>
        </p:txBody>
      </p:sp>
    </p:spTree>
    <p:extLst>
      <p:ext uri="{BB962C8B-B14F-4D97-AF65-F5344CB8AC3E}">
        <p14:creationId xmlns:p14="http://schemas.microsoft.com/office/powerpoint/2010/main" val="963766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r>
              <a:rPr lang="en-US" altLang="en-US" smtClean="0">
                <a:latin typeface="Tahoma" panose="020B0604030504040204" pitchFamily="34" charset="0"/>
              </a:rPr>
              <a:t>Chem 1B – Aqueous Chemistry</a:t>
            </a:r>
            <a:r>
              <a:rPr lang="en-US" altLang="en-US" sz="5400" smtClean="0">
                <a:latin typeface="Tahoma" panose="020B0604030504040204" pitchFamily="34" charset="0"/>
              </a:rPr>
              <a:t/>
            </a:r>
            <a:br>
              <a:rPr lang="en-US" altLang="en-US" sz="5400" smtClean="0">
                <a:latin typeface="Tahoma" panose="020B0604030504040204" pitchFamily="34" charset="0"/>
              </a:rPr>
            </a:br>
            <a:r>
              <a:rPr lang="en-US" altLang="en-US" sz="3200" smtClean="0">
                <a:latin typeface="Tahoma" panose="020B0604030504040204" pitchFamily="34" charset="0"/>
              </a:rPr>
              <a:t>Buffers (Chapter 16)</a:t>
            </a:r>
            <a:endParaRPr lang="en-US" altLang="en-US" sz="3200" smtClean="0">
              <a:latin typeface="Tahoma" panose="020B0604030504040204" pitchFamily="34" charset="0"/>
              <a:cs typeface="Arial" panose="020B0604020202020204" pitchFamily="34" charset="0"/>
            </a:endParaRPr>
          </a:p>
        </p:txBody>
      </p:sp>
      <p:sp>
        <p:nvSpPr>
          <p:cNvPr id="79875" name="Rectangle 3"/>
          <p:cNvSpPr>
            <a:spLocks noGrp="1" noChangeArrowheads="1"/>
          </p:cNvSpPr>
          <p:nvPr>
            <p:ph type="body" idx="4294967295"/>
          </p:nvPr>
        </p:nvSpPr>
        <p:spPr>
          <a:xfrm>
            <a:off x="457200" y="1600200"/>
            <a:ext cx="8229600" cy="4953000"/>
          </a:xfrm>
        </p:spPr>
        <p:txBody>
          <a:bodyPr/>
          <a:lstStyle/>
          <a:p>
            <a:pPr eaLnBrk="1" hangingPunct="1">
              <a:lnSpc>
                <a:spcPct val="90000"/>
              </a:lnSpc>
            </a:pPr>
            <a:r>
              <a:rPr lang="en-US" altLang="en-US" smtClean="0">
                <a:latin typeface="Tahoma" panose="020B0604030504040204" pitchFamily="34" charset="0"/>
              </a:rPr>
              <a:t>Buffer Solutions:</a:t>
            </a:r>
          </a:p>
          <a:p>
            <a:pPr lvl="1" eaLnBrk="1" hangingPunct="1">
              <a:lnSpc>
                <a:spcPct val="90000"/>
              </a:lnSpc>
            </a:pPr>
            <a:r>
              <a:rPr lang="en-US" altLang="en-US" smtClean="0">
                <a:latin typeface="Tahoma" panose="020B0604030504040204" pitchFamily="34" charset="0"/>
              </a:rPr>
              <a:t>Question: Was the ICE Problem set up needed?</a:t>
            </a:r>
          </a:p>
          <a:p>
            <a:pPr lvl="1" eaLnBrk="1" hangingPunct="1">
              <a:lnSpc>
                <a:spcPct val="90000"/>
              </a:lnSpc>
            </a:pPr>
            <a:r>
              <a:rPr lang="en-US" altLang="en-US" smtClean="0">
                <a:latin typeface="Tahoma" panose="020B0604030504040204" pitchFamily="34" charset="0"/>
              </a:rPr>
              <a:t>Answer: No.  The assumption of x &lt;&lt; [HA], [A</a:t>
            </a:r>
            <a:r>
              <a:rPr lang="en-US" altLang="en-US" baseline="30000" smtClean="0">
                <a:latin typeface="Tahoma" panose="020B0604030504040204" pitchFamily="34" charset="0"/>
              </a:rPr>
              <a:t>-</a:t>
            </a:r>
            <a:r>
              <a:rPr lang="en-US" altLang="en-US" smtClean="0">
                <a:latin typeface="Tahoma" panose="020B0604030504040204" pitchFamily="34" charset="0"/>
              </a:rPr>
              <a:t>] is valid for all “traditional” buffers</a:t>
            </a:r>
          </a:p>
          <a:p>
            <a:pPr lvl="1" eaLnBrk="1" hangingPunct="1">
              <a:lnSpc>
                <a:spcPct val="90000"/>
              </a:lnSpc>
            </a:pPr>
            <a:r>
              <a:rPr lang="en-US" altLang="en-US" smtClean="0">
                <a:latin typeface="Tahoma" panose="020B0604030504040204" pitchFamily="34" charset="0"/>
              </a:rPr>
              <a:t>Traditional Buffer</a:t>
            </a:r>
          </a:p>
          <a:p>
            <a:pPr lvl="2" eaLnBrk="1" hangingPunct="1">
              <a:lnSpc>
                <a:spcPct val="90000"/>
              </a:lnSpc>
            </a:pPr>
            <a:r>
              <a:rPr lang="en-US" altLang="en-US" smtClean="0">
                <a:latin typeface="Tahoma" panose="020B0604030504040204" pitchFamily="34" charset="0"/>
              </a:rPr>
              <a:t>Weak acid (3 &lt; pK</a:t>
            </a:r>
            <a:r>
              <a:rPr lang="en-US" altLang="en-US" baseline="-25000" smtClean="0">
                <a:latin typeface="Tahoma" panose="020B0604030504040204" pitchFamily="34" charset="0"/>
              </a:rPr>
              <a:t>a</a:t>
            </a:r>
            <a:r>
              <a:rPr lang="en-US" altLang="en-US" smtClean="0">
                <a:latin typeface="Tahoma" panose="020B0604030504040204" pitchFamily="34" charset="0"/>
              </a:rPr>
              <a:t> &lt; 11)</a:t>
            </a:r>
          </a:p>
          <a:p>
            <a:pPr lvl="2" eaLnBrk="1" hangingPunct="1">
              <a:lnSpc>
                <a:spcPct val="90000"/>
              </a:lnSpc>
            </a:pPr>
            <a:r>
              <a:rPr lang="en-US" altLang="en-US" smtClean="0">
                <a:latin typeface="Tahoma" panose="020B0604030504040204" pitchFamily="34" charset="0"/>
              </a:rPr>
              <a:t>Ratio of weak acid to conjugate base in range 0.1 to 10</a:t>
            </a:r>
          </a:p>
          <a:p>
            <a:pPr lvl="2" eaLnBrk="1" hangingPunct="1">
              <a:lnSpc>
                <a:spcPct val="90000"/>
              </a:lnSpc>
            </a:pPr>
            <a:r>
              <a:rPr lang="en-US" altLang="en-US" smtClean="0">
                <a:latin typeface="Tahoma" panose="020B0604030504040204" pitchFamily="34" charset="0"/>
              </a:rPr>
              <a:t>mM+ concentration range</a:t>
            </a:r>
          </a:p>
        </p:txBody>
      </p:sp>
    </p:spTree>
    <p:extLst>
      <p:ext uri="{BB962C8B-B14F-4D97-AF65-F5344CB8AC3E}">
        <p14:creationId xmlns:p14="http://schemas.microsoft.com/office/powerpoint/2010/main" val="31385882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98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r>
              <a:rPr lang="en-US" altLang="en-US" smtClean="0">
                <a:latin typeface="Tahoma" panose="020B0604030504040204" pitchFamily="34" charset="0"/>
              </a:rPr>
              <a:t>Chem 1B – Aqueous Chemistry</a:t>
            </a:r>
            <a:r>
              <a:rPr lang="en-US" altLang="en-US" sz="5400" smtClean="0">
                <a:latin typeface="Tahoma" panose="020B0604030504040204" pitchFamily="34" charset="0"/>
              </a:rPr>
              <a:t/>
            </a:r>
            <a:br>
              <a:rPr lang="en-US" altLang="en-US" sz="5400" smtClean="0">
                <a:latin typeface="Tahoma" panose="020B0604030504040204" pitchFamily="34" charset="0"/>
              </a:rPr>
            </a:br>
            <a:r>
              <a:rPr lang="en-US" altLang="en-US" sz="3200" smtClean="0">
                <a:latin typeface="Tahoma" panose="020B0604030504040204" pitchFamily="34" charset="0"/>
              </a:rPr>
              <a:t>Buffers (Chapter 16)</a:t>
            </a:r>
            <a:endParaRPr lang="en-US" altLang="en-US" sz="3200" smtClean="0">
              <a:latin typeface="Tahoma" panose="020B0604030504040204" pitchFamily="34" charset="0"/>
              <a:cs typeface="Arial" panose="020B0604020202020204" pitchFamily="34" charset="0"/>
            </a:endParaRPr>
          </a:p>
        </p:txBody>
      </p:sp>
      <p:sp>
        <p:nvSpPr>
          <p:cNvPr id="79875" name="Rectangle 3"/>
          <p:cNvSpPr>
            <a:spLocks noGrp="1" noChangeArrowheads="1"/>
          </p:cNvSpPr>
          <p:nvPr>
            <p:ph type="body" idx="4294967295"/>
          </p:nvPr>
        </p:nvSpPr>
        <p:spPr>
          <a:xfrm>
            <a:off x="457200" y="1600200"/>
            <a:ext cx="8229600" cy="4953000"/>
          </a:xfrm>
        </p:spPr>
        <p:txBody>
          <a:bodyPr/>
          <a:lstStyle/>
          <a:p>
            <a:pPr eaLnBrk="1" hangingPunct="1"/>
            <a:r>
              <a:rPr lang="en-US" altLang="en-US" smtClean="0">
                <a:latin typeface="Tahoma" panose="020B0604030504040204" pitchFamily="34" charset="0"/>
              </a:rPr>
              <a:t>Buffer Solutions:</a:t>
            </a:r>
          </a:p>
          <a:p>
            <a:pPr lvl="1" eaLnBrk="1" hangingPunct="1"/>
            <a:r>
              <a:rPr lang="en-US" altLang="en-US" smtClean="0">
                <a:latin typeface="Tahoma" panose="020B0604030504040204" pitchFamily="34" charset="0"/>
              </a:rPr>
              <a:t>Since ICE not needed, can just use K</a:t>
            </a:r>
            <a:r>
              <a:rPr lang="en-US" altLang="en-US" baseline="-25000" smtClean="0">
                <a:latin typeface="Tahoma" panose="020B0604030504040204" pitchFamily="34" charset="0"/>
              </a:rPr>
              <a:t>a</a:t>
            </a:r>
            <a:r>
              <a:rPr lang="en-US" altLang="en-US" smtClean="0">
                <a:latin typeface="Tahoma" panose="020B0604030504040204" pitchFamily="34" charset="0"/>
              </a:rPr>
              <a:t> equation</a:t>
            </a:r>
          </a:p>
          <a:p>
            <a:pPr lvl="1" eaLnBrk="1" hangingPunct="1"/>
            <a:r>
              <a:rPr lang="en-US" altLang="en-US" smtClean="0">
                <a:latin typeface="Tahoma" panose="020B0604030504040204" pitchFamily="34" charset="0"/>
              </a:rPr>
              <a:t>K</a:t>
            </a:r>
            <a:r>
              <a:rPr lang="en-US" altLang="en-US" baseline="-25000" smtClean="0">
                <a:latin typeface="Tahoma" panose="020B0604030504040204" pitchFamily="34" charset="0"/>
              </a:rPr>
              <a:t>a</a:t>
            </a:r>
            <a:r>
              <a:rPr lang="en-US" altLang="en-US" smtClean="0">
                <a:latin typeface="Tahoma" panose="020B0604030504040204" pitchFamily="34" charset="0"/>
              </a:rPr>
              <a:t> = [H</a:t>
            </a:r>
            <a:r>
              <a:rPr lang="en-US" altLang="en-US" baseline="30000" smtClean="0">
                <a:latin typeface="Tahoma" panose="020B0604030504040204" pitchFamily="34" charset="0"/>
              </a:rPr>
              <a:t>+</a:t>
            </a:r>
            <a:r>
              <a:rPr lang="en-US" altLang="en-US" smtClean="0">
                <a:latin typeface="Tahoma" panose="020B0604030504040204" pitchFamily="34" charset="0"/>
              </a:rPr>
              <a:t>][A</a:t>
            </a:r>
            <a:r>
              <a:rPr lang="en-US" altLang="en-US" baseline="30000" smtClean="0">
                <a:latin typeface="Tahoma" panose="020B0604030504040204" pitchFamily="34" charset="0"/>
              </a:rPr>
              <a:t>-</a:t>
            </a:r>
            <a:r>
              <a:rPr lang="en-US" altLang="en-US" smtClean="0">
                <a:latin typeface="Tahoma" panose="020B0604030504040204" pitchFamily="34" charset="0"/>
              </a:rPr>
              <a:t>]/[HA] = [H</a:t>
            </a:r>
            <a:r>
              <a:rPr lang="en-US" altLang="en-US" baseline="30000" smtClean="0">
                <a:latin typeface="Tahoma" panose="020B0604030504040204" pitchFamily="34" charset="0"/>
              </a:rPr>
              <a:t>+</a:t>
            </a:r>
            <a:r>
              <a:rPr lang="en-US" altLang="en-US" smtClean="0">
                <a:latin typeface="Tahoma" panose="020B0604030504040204" pitchFamily="34" charset="0"/>
              </a:rPr>
              <a:t>][A</a:t>
            </a:r>
            <a:r>
              <a:rPr lang="en-US" altLang="en-US" baseline="30000" smtClean="0">
                <a:latin typeface="Tahoma" panose="020B0604030504040204" pitchFamily="34" charset="0"/>
              </a:rPr>
              <a:t>-</a:t>
            </a:r>
            <a:r>
              <a:rPr lang="en-US" altLang="en-US" smtClean="0">
                <a:latin typeface="Tahoma" panose="020B0604030504040204" pitchFamily="34" charset="0"/>
              </a:rPr>
              <a:t>]</a:t>
            </a:r>
            <a:r>
              <a:rPr lang="en-US" altLang="en-US" baseline="-25000" smtClean="0">
                <a:latin typeface="Tahoma" panose="020B0604030504040204" pitchFamily="34" charset="0"/>
              </a:rPr>
              <a:t>o</a:t>
            </a:r>
            <a:r>
              <a:rPr lang="en-US" altLang="en-US" smtClean="0">
                <a:latin typeface="Tahoma" panose="020B0604030504040204" pitchFamily="34" charset="0"/>
              </a:rPr>
              <a:t>/[HA]</a:t>
            </a:r>
            <a:r>
              <a:rPr lang="en-US" altLang="en-US" baseline="-25000" smtClean="0">
                <a:latin typeface="Tahoma" panose="020B0604030504040204" pitchFamily="34" charset="0"/>
              </a:rPr>
              <a:t>o</a:t>
            </a:r>
            <a:r>
              <a:rPr lang="en-US" altLang="en-US" smtClean="0">
                <a:latin typeface="Tahoma" panose="020B0604030504040204" pitchFamily="34" charset="0"/>
              </a:rPr>
              <a:t> </a:t>
            </a:r>
          </a:p>
          <a:p>
            <a:pPr lvl="1" eaLnBrk="1" hangingPunct="1">
              <a:buFontTx/>
              <a:buNone/>
            </a:pPr>
            <a:r>
              <a:rPr lang="en-US" altLang="en-US" smtClean="0">
                <a:latin typeface="Tahoma" panose="020B0604030504040204" pitchFamily="34" charset="0"/>
              </a:rPr>
              <a:t>			</a:t>
            </a:r>
            <a:r>
              <a:rPr lang="en-US" altLang="en-US" sz="2400" smtClean="0">
                <a:latin typeface="Tahoma" panose="020B0604030504040204" pitchFamily="34" charset="0"/>
              </a:rPr>
              <a:t>(always valid)    (valid for traditional buffer)</a:t>
            </a:r>
          </a:p>
          <a:p>
            <a:pPr lvl="1" eaLnBrk="1" hangingPunct="1"/>
            <a:r>
              <a:rPr lang="en-US" altLang="en-US" smtClean="0">
                <a:latin typeface="Tahoma" panose="020B0604030504040204" pitchFamily="34" charset="0"/>
              </a:rPr>
              <a:t>But log version more common</a:t>
            </a:r>
          </a:p>
          <a:p>
            <a:pPr lvl="1" eaLnBrk="1" hangingPunct="1"/>
            <a:r>
              <a:rPr lang="en-US" altLang="en-US" smtClean="0">
                <a:latin typeface="Tahoma" panose="020B0604030504040204" pitchFamily="34" charset="0"/>
              </a:rPr>
              <a:t>pH = pK</a:t>
            </a:r>
            <a:r>
              <a:rPr lang="en-US" altLang="en-US" baseline="-25000" smtClean="0">
                <a:latin typeface="Tahoma" panose="020B0604030504040204" pitchFamily="34" charset="0"/>
              </a:rPr>
              <a:t>a</a:t>
            </a:r>
            <a:r>
              <a:rPr lang="en-US" altLang="en-US" smtClean="0">
                <a:latin typeface="Tahoma" panose="020B0604030504040204" pitchFamily="34" charset="0"/>
              </a:rPr>
              <a:t> + log([A</a:t>
            </a:r>
            <a:r>
              <a:rPr lang="en-US" altLang="en-US" baseline="30000" smtClean="0">
                <a:latin typeface="Tahoma" panose="020B0604030504040204" pitchFamily="34" charset="0"/>
              </a:rPr>
              <a:t>-</a:t>
            </a:r>
            <a:r>
              <a:rPr lang="en-US" altLang="en-US" smtClean="0">
                <a:latin typeface="Tahoma" panose="020B0604030504040204" pitchFamily="34" charset="0"/>
              </a:rPr>
              <a:t>]/[HA])</a:t>
            </a:r>
          </a:p>
          <a:p>
            <a:pPr lvl="1" eaLnBrk="1" hangingPunct="1"/>
            <a:r>
              <a:rPr lang="en-US" altLang="en-US" smtClean="0">
                <a:latin typeface="Tahoma" panose="020B0604030504040204" pitchFamily="34" charset="0"/>
              </a:rPr>
              <a:t>Also known as Henderson-Hasselbalch Equation</a:t>
            </a:r>
          </a:p>
        </p:txBody>
      </p:sp>
    </p:spTree>
    <p:extLst>
      <p:ext uri="{BB962C8B-B14F-4D97-AF65-F5344CB8AC3E}">
        <p14:creationId xmlns:p14="http://schemas.microsoft.com/office/powerpoint/2010/main" val="13038237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98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r>
              <a:rPr lang="en-US" altLang="en-US" smtClean="0">
                <a:latin typeface="Tahoma" panose="020B0604030504040204" pitchFamily="34" charset="0"/>
              </a:rPr>
              <a:t>Chem 1B – Aqueous Chemistry</a:t>
            </a:r>
            <a:r>
              <a:rPr lang="en-US" altLang="en-US" sz="5400" smtClean="0">
                <a:latin typeface="Tahoma" panose="020B0604030504040204" pitchFamily="34" charset="0"/>
              </a:rPr>
              <a:t/>
            </a:r>
            <a:br>
              <a:rPr lang="en-US" altLang="en-US" sz="5400" smtClean="0">
                <a:latin typeface="Tahoma" panose="020B0604030504040204" pitchFamily="34" charset="0"/>
              </a:rPr>
            </a:br>
            <a:r>
              <a:rPr lang="en-US" altLang="en-US" sz="3200" smtClean="0">
                <a:latin typeface="Tahoma" panose="020B0604030504040204" pitchFamily="34" charset="0"/>
              </a:rPr>
              <a:t>Buffers (Chapter 16)</a:t>
            </a:r>
            <a:endParaRPr lang="en-US" altLang="en-US" sz="3200" smtClean="0">
              <a:latin typeface="Tahoma" panose="020B0604030504040204" pitchFamily="34" charset="0"/>
              <a:cs typeface="Arial" panose="020B0604020202020204" pitchFamily="34" charset="0"/>
            </a:endParaRPr>
          </a:p>
        </p:txBody>
      </p:sp>
      <p:sp>
        <p:nvSpPr>
          <p:cNvPr id="79875" name="Rectangle 3"/>
          <p:cNvSpPr>
            <a:spLocks noGrp="1" noChangeArrowheads="1"/>
          </p:cNvSpPr>
          <p:nvPr>
            <p:ph type="body" idx="4294967295"/>
          </p:nvPr>
        </p:nvSpPr>
        <p:spPr>
          <a:xfrm>
            <a:off x="457200" y="1600200"/>
            <a:ext cx="8229600" cy="4953000"/>
          </a:xfrm>
        </p:spPr>
        <p:txBody>
          <a:bodyPr/>
          <a:lstStyle/>
          <a:p>
            <a:pPr eaLnBrk="1" hangingPunct="1"/>
            <a:r>
              <a:rPr lang="en-US" altLang="en-US" smtClean="0">
                <a:latin typeface="Tahoma" panose="020B0604030504040204" pitchFamily="34" charset="0"/>
              </a:rPr>
              <a:t>Addition of small amounts of acid to a buffer:</a:t>
            </a:r>
          </a:p>
          <a:p>
            <a:pPr lvl="1" eaLnBrk="1" hangingPunct="1"/>
            <a:r>
              <a:rPr lang="en-US" altLang="en-US" smtClean="0">
                <a:latin typeface="Tahoma" panose="020B0604030504040204" pitchFamily="34" charset="0"/>
              </a:rPr>
              <a:t>Example: let’s say we have a buffer made to be 0.050 M NH</a:t>
            </a:r>
            <a:r>
              <a:rPr lang="en-US" altLang="en-US" baseline="-25000" smtClean="0">
                <a:latin typeface="Tahoma" panose="020B0604030504040204" pitchFamily="34" charset="0"/>
              </a:rPr>
              <a:t>3</a:t>
            </a:r>
            <a:r>
              <a:rPr lang="en-US" altLang="en-US" smtClean="0">
                <a:latin typeface="Tahoma" panose="020B0604030504040204" pitchFamily="34" charset="0"/>
              </a:rPr>
              <a:t> + 0.100 M NH</a:t>
            </a:r>
            <a:r>
              <a:rPr lang="en-US" altLang="en-US" baseline="-25000" smtClean="0">
                <a:latin typeface="Tahoma" panose="020B0604030504040204" pitchFamily="34" charset="0"/>
              </a:rPr>
              <a:t>4</a:t>
            </a:r>
            <a:r>
              <a:rPr lang="en-US" altLang="en-US" smtClean="0">
                <a:latin typeface="Tahoma" panose="020B0604030504040204" pitchFamily="34" charset="0"/>
              </a:rPr>
              <a:t>Cl in 1.00 L</a:t>
            </a:r>
          </a:p>
          <a:p>
            <a:pPr lvl="1" eaLnBrk="1" hangingPunct="1"/>
            <a:r>
              <a:rPr lang="en-US" altLang="en-US" smtClean="0">
                <a:latin typeface="Tahoma" panose="020B0604030504040204" pitchFamily="34" charset="0"/>
              </a:rPr>
              <a:t>Calculate the pH</a:t>
            </a:r>
          </a:p>
          <a:p>
            <a:pPr lvl="1" eaLnBrk="1" hangingPunct="1"/>
            <a:r>
              <a:rPr lang="en-US" altLang="en-US" smtClean="0">
                <a:latin typeface="Tahoma" panose="020B0604030504040204" pitchFamily="34" charset="0"/>
              </a:rPr>
              <a:t>Now lets add 0.005 moles of HCl.  What is the new pH?</a:t>
            </a:r>
          </a:p>
        </p:txBody>
      </p:sp>
    </p:spTree>
    <p:extLst>
      <p:ext uri="{BB962C8B-B14F-4D97-AF65-F5344CB8AC3E}">
        <p14:creationId xmlns:p14="http://schemas.microsoft.com/office/powerpoint/2010/main" val="8359165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r>
              <a:rPr lang="en-US" altLang="en-US" smtClean="0">
                <a:latin typeface="Tahoma" panose="020B0604030504040204" pitchFamily="34" charset="0"/>
              </a:rPr>
              <a:t>Chem 1B – Aqueous Chemistry</a:t>
            </a:r>
            <a:r>
              <a:rPr lang="en-US" altLang="en-US" sz="5400" smtClean="0">
                <a:latin typeface="Tahoma" panose="020B0604030504040204" pitchFamily="34" charset="0"/>
              </a:rPr>
              <a:t/>
            </a:r>
            <a:br>
              <a:rPr lang="en-US" altLang="en-US" sz="5400" smtClean="0">
                <a:latin typeface="Tahoma" panose="020B0604030504040204" pitchFamily="34" charset="0"/>
              </a:rPr>
            </a:br>
            <a:r>
              <a:rPr lang="en-US" altLang="en-US" sz="3200" smtClean="0">
                <a:latin typeface="Tahoma" panose="020B0604030504040204" pitchFamily="34" charset="0"/>
              </a:rPr>
              <a:t>Buffers (Chapter 16)</a:t>
            </a:r>
            <a:endParaRPr lang="en-US" altLang="en-US" sz="3200" smtClean="0">
              <a:latin typeface="Tahoma" panose="020B0604030504040204" pitchFamily="34" charset="0"/>
              <a:cs typeface="Arial" panose="020B0604020202020204" pitchFamily="34" charset="0"/>
            </a:endParaRPr>
          </a:p>
        </p:txBody>
      </p:sp>
      <p:sp>
        <p:nvSpPr>
          <p:cNvPr id="79875" name="Rectangle 3"/>
          <p:cNvSpPr>
            <a:spLocks noGrp="1" noChangeArrowheads="1"/>
          </p:cNvSpPr>
          <p:nvPr>
            <p:ph type="body" idx="4294967295"/>
          </p:nvPr>
        </p:nvSpPr>
        <p:spPr>
          <a:xfrm>
            <a:off x="457200" y="1600200"/>
            <a:ext cx="8229600" cy="3886200"/>
          </a:xfrm>
        </p:spPr>
        <p:txBody>
          <a:bodyPr/>
          <a:lstStyle/>
          <a:p>
            <a:pPr eaLnBrk="1" hangingPunct="1"/>
            <a:r>
              <a:rPr lang="en-US" altLang="en-US" smtClean="0">
                <a:latin typeface="Tahoma" panose="020B0604030504040204" pitchFamily="34" charset="0"/>
              </a:rPr>
              <a:t>Change of pH and Buffer Capacity</a:t>
            </a:r>
          </a:p>
          <a:p>
            <a:pPr lvl="1" eaLnBrk="1" hangingPunct="1"/>
            <a:r>
              <a:rPr lang="en-US" altLang="en-US" sz="2400" smtClean="0">
                <a:latin typeface="Tahoma" panose="020B0604030504040204" pitchFamily="34" charset="0"/>
              </a:rPr>
              <a:t>A buffer is designed to minimize the change in pH from addition of base or acid</a:t>
            </a:r>
          </a:p>
          <a:p>
            <a:pPr lvl="1" eaLnBrk="1" hangingPunct="1"/>
            <a:r>
              <a:rPr lang="en-US" altLang="en-US" sz="2400" smtClean="0">
                <a:latin typeface="Tahoma" panose="020B0604030504040204" pitchFamily="34" charset="0"/>
              </a:rPr>
              <a:t>What is the most effective pH?</a:t>
            </a:r>
          </a:p>
          <a:p>
            <a:pPr lvl="2" eaLnBrk="1" hangingPunct="1"/>
            <a:r>
              <a:rPr lang="en-US" altLang="en-US" sz="2000" smtClean="0">
                <a:latin typeface="Tahoma" panose="020B0604030504040204" pitchFamily="34" charset="0"/>
              </a:rPr>
              <a:t>(show next slide)</a:t>
            </a:r>
          </a:p>
          <a:p>
            <a:pPr lvl="1" eaLnBrk="1" hangingPunct="1"/>
            <a:r>
              <a:rPr lang="en-US" altLang="en-US" sz="2400" smtClean="0">
                <a:latin typeface="Tahoma" panose="020B0604030504040204" pitchFamily="34" charset="0"/>
              </a:rPr>
              <a:t>Can we add too much acid or base to a buffer?</a:t>
            </a:r>
          </a:p>
          <a:p>
            <a:pPr lvl="1" eaLnBrk="1" hangingPunct="1"/>
            <a:r>
              <a:rPr lang="en-US" altLang="en-US" sz="2400" smtClean="0">
                <a:latin typeface="Tahoma" panose="020B0604030504040204" pitchFamily="34" charset="0"/>
              </a:rPr>
              <a:t>Does the absolute concentration of acid/base affect pH? Why is a higher concentration better?</a:t>
            </a:r>
          </a:p>
          <a:p>
            <a:pPr lvl="1" eaLnBrk="1" hangingPunct="1"/>
            <a:r>
              <a:rPr lang="en-US" altLang="en-US" sz="2400" smtClean="0">
                <a:latin typeface="Tahoma" panose="020B0604030504040204" pitchFamily="34" charset="0"/>
              </a:rPr>
              <a:t>Buffer Capacity is the ability of the buffer to absorb acid or base without the pH changing significantly</a:t>
            </a:r>
          </a:p>
        </p:txBody>
      </p:sp>
    </p:spTree>
    <p:extLst>
      <p:ext uri="{BB962C8B-B14F-4D97-AF65-F5344CB8AC3E}">
        <p14:creationId xmlns:p14="http://schemas.microsoft.com/office/powerpoint/2010/main" val="16233273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98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3660</TotalTime>
  <Words>1322</Words>
  <Application>Microsoft Office PowerPoint</Application>
  <PresentationFormat>On-screen Show (4:3)</PresentationFormat>
  <Paragraphs>163</Paragraphs>
  <Slides>21</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7" baseType="lpstr">
      <vt:lpstr>Arial</vt:lpstr>
      <vt:lpstr>Symbol</vt:lpstr>
      <vt:lpstr>Tahoma</vt:lpstr>
      <vt:lpstr>Times New Roman</vt:lpstr>
      <vt:lpstr>Default Design</vt:lpstr>
      <vt:lpstr>Chart</vt:lpstr>
      <vt:lpstr>Chem. 1B – 9/22 Lecture</vt:lpstr>
      <vt:lpstr>Announcements I </vt:lpstr>
      <vt:lpstr>Announcements II </vt:lpstr>
      <vt:lpstr>Chem 1B – Aqueous Chemistry Buffers (Chapter 16)</vt:lpstr>
      <vt:lpstr>Chem 1B – Aqueous Chemistry Buffers (Chapter 16)</vt:lpstr>
      <vt:lpstr>Chem 1B – Aqueous Chemistry Buffers (Chapter 16)</vt:lpstr>
      <vt:lpstr>Chem 1B – Aqueous Chemistry Buffers (Chapter 16)</vt:lpstr>
      <vt:lpstr>Chem 1B – Aqueous Chemistry Buffers (Chapter 16)</vt:lpstr>
      <vt:lpstr>Chem 1B – Aqueous Chemistry Buffers (Chapter 16)</vt:lpstr>
      <vt:lpstr>Chem 1B – Aqueous Chemistry Buffers (Chapter 16)</vt:lpstr>
      <vt:lpstr>Chem 1B – Aqueous Chemistry Buffers (Chapter 16)</vt:lpstr>
      <vt:lpstr>Chem 1B – Aqueous Chemistry Buffers (Chapter 16)</vt:lpstr>
      <vt:lpstr>Exam 1 Review </vt:lpstr>
      <vt:lpstr>Exam 1 Review </vt:lpstr>
      <vt:lpstr>Exam 1 Review </vt:lpstr>
      <vt:lpstr>Exam 1 Review </vt:lpstr>
      <vt:lpstr>Chem 1B – Aqueous Chemistry Titrations (Chapter 16)</vt:lpstr>
      <vt:lpstr>Chem 1B – Aqueous Chemistry Titrations (Chapter 16)</vt:lpstr>
      <vt:lpstr>Chem 1B – Aqueous Chemistry Titrations (Chapter 16)</vt:lpstr>
      <vt:lpstr>Chem 1B – Aqueous Chemistry Titrations (Chapter 16)</vt:lpstr>
      <vt:lpstr>Chem 1B – Aqueous Chemistry Titrations (Chapter 16)</vt:lpstr>
    </vt:vector>
  </TitlesOfParts>
  <Company>CSUS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 31 – 9/15 Lecture</dc:title>
  <dc:creator>RDixon</dc:creator>
  <cp:lastModifiedBy>Dixon, Roy W</cp:lastModifiedBy>
  <cp:revision>314</cp:revision>
  <dcterms:created xsi:type="dcterms:W3CDTF">2005-09-14T19:27:31Z</dcterms:created>
  <dcterms:modified xsi:type="dcterms:W3CDTF">2016-09-22T21:43:38Z</dcterms:modified>
</cp:coreProperties>
</file>