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7"/>
  </p:notesMasterIdLst>
  <p:sldIdLst>
    <p:sldId id="280" r:id="rId2"/>
    <p:sldId id="340" r:id="rId3"/>
    <p:sldId id="409" r:id="rId4"/>
    <p:sldId id="427" r:id="rId5"/>
    <p:sldId id="428" r:id="rId6"/>
    <p:sldId id="429" r:id="rId7"/>
    <p:sldId id="434" r:id="rId8"/>
    <p:sldId id="435" r:id="rId9"/>
    <p:sldId id="436" r:id="rId10"/>
    <p:sldId id="437" r:id="rId11"/>
    <p:sldId id="438" r:id="rId12"/>
    <p:sldId id="439" r:id="rId13"/>
    <p:sldId id="432" r:id="rId14"/>
    <p:sldId id="440" r:id="rId15"/>
    <p:sldId id="441"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286A"/>
    <a:srgbClr val="FE5F26"/>
    <a:srgbClr val="FDBB27"/>
    <a:srgbClr val="FFDD9F"/>
    <a:srgbClr val="F3DBAB"/>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7" autoAdjust="0"/>
    <p:restoredTop sz="96144" autoAdjust="0"/>
  </p:normalViewPr>
  <p:slideViewPr>
    <p:cSldViewPr>
      <p:cViewPr varScale="1">
        <p:scale>
          <a:sx n="103" d="100"/>
          <a:sy n="103" d="100"/>
        </p:scale>
        <p:origin x="24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User\My%20Documents\Old%20Classes\C31\C31F09\SA_SBtitration.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Arial"/>
                <a:ea typeface="Arial"/>
                <a:cs typeface="Arial"/>
              </a:defRPr>
            </a:pPr>
            <a:r>
              <a:rPr lang="en-US"/>
              <a:t>Titration Plot</a:t>
            </a:r>
          </a:p>
        </c:rich>
      </c:tx>
      <c:layout>
        <c:manualLayout>
          <c:xMode val="edge"/>
          <c:yMode val="edge"/>
          <c:x val="0.38802182012385161"/>
          <c:y val="3.5398332061013789E-2"/>
        </c:manualLayout>
      </c:layout>
      <c:overlay val="0"/>
      <c:spPr>
        <a:noFill/>
        <a:ln w="25400">
          <a:noFill/>
        </a:ln>
      </c:spPr>
    </c:title>
    <c:autoTitleDeleted val="0"/>
    <c:plotArea>
      <c:layout>
        <c:manualLayout>
          <c:layoutTarget val="inner"/>
          <c:xMode val="edge"/>
          <c:yMode val="edge"/>
          <c:x val="0.19270882341721468"/>
          <c:y val="0.1799415213101532"/>
          <c:w val="0.75000190735348526"/>
          <c:h val="0.63422011609316387"/>
        </c:manualLayout>
      </c:layout>
      <c:scatterChart>
        <c:scatterStyle val="smoothMarker"/>
        <c:varyColors val="0"/>
        <c:ser>
          <c:idx val="0"/>
          <c:order val="0"/>
          <c:spPr>
            <a:ln w="25400">
              <a:solidFill>
                <a:srgbClr val="000080"/>
              </a:solidFill>
              <a:prstDash val="solid"/>
            </a:ln>
          </c:spPr>
          <c:marker>
            <c:symbol val="none"/>
          </c:marker>
          <c:xVal>
            <c:numRef>
              <c:f>'Strong Acid-Strong Base'!$B$12:$B$30</c:f>
              <c:numCache>
                <c:formatCode>General</c:formatCode>
                <c:ptCount val="19"/>
                <c:pt idx="0">
                  <c:v>0</c:v>
                </c:pt>
                <c:pt idx="1">
                  <c:v>2</c:v>
                </c:pt>
                <c:pt idx="2">
                  <c:v>4</c:v>
                </c:pt>
                <c:pt idx="3">
                  <c:v>6</c:v>
                </c:pt>
                <c:pt idx="4">
                  <c:v>8</c:v>
                </c:pt>
                <c:pt idx="5">
                  <c:v>10</c:v>
                </c:pt>
                <c:pt idx="6">
                  <c:v>11</c:v>
                </c:pt>
                <c:pt idx="7">
                  <c:v>12</c:v>
                </c:pt>
                <c:pt idx="8">
                  <c:v>12.2</c:v>
                </c:pt>
                <c:pt idx="9">
                  <c:v>12.4</c:v>
                </c:pt>
                <c:pt idx="10">
                  <c:v>12.5</c:v>
                </c:pt>
                <c:pt idx="11">
                  <c:v>12.6</c:v>
                </c:pt>
                <c:pt idx="12">
                  <c:v>12.8</c:v>
                </c:pt>
                <c:pt idx="13">
                  <c:v>13</c:v>
                </c:pt>
                <c:pt idx="14">
                  <c:v>14</c:v>
                </c:pt>
                <c:pt idx="15">
                  <c:v>15</c:v>
                </c:pt>
                <c:pt idx="16">
                  <c:v>16</c:v>
                </c:pt>
                <c:pt idx="17">
                  <c:v>18</c:v>
                </c:pt>
                <c:pt idx="18">
                  <c:v>20</c:v>
                </c:pt>
              </c:numCache>
            </c:numRef>
          </c:xVal>
          <c:yVal>
            <c:numRef>
              <c:f>'Strong Acid-Strong Base'!$E$12:$E$30</c:f>
              <c:numCache>
                <c:formatCode>0.00</c:formatCode>
                <c:ptCount val="19"/>
                <c:pt idx="0">
                  <c:v>1.3010299956639801</c:v>
                </c:pt>
                <c:pt idx="1">
                  <c:v>1.4101744650890482</c:v>
                </c:pt>
                <c:pt idx="2">
                  <c:v>1.5329790721846623</c:v>
                </c:pt>
                <c:pt idx="3">
                  <c:v>1.6784483371914181</c:v>
                </c:pt>
                <c:pt idx="4">
                  <c:v>1.865301426102544</c:v>
                </c:pt>
                <c:pt idx="5">
                  <c:v>2.1461280356782377</c:v>
                </c:pt>
                <c:pt idx="6">
                  <c:v>2.3802112417116095</c:v>
                </c:pt>
                <c:pt idx="7">
                  <c:v>2.8692317197309798</c:v>
                </c:pt>
                <c:pt idx="8">
                  <c:v>3.0934216851622351</c:v>
                </c:pt>
                <c:pt idx="9">
                  <c:v>3.5728716022004887</c:v>
                </c:pt>
                <c:pt idx="10">
                  <c:v>7</c:v>
                </c:pt>
                <c:pt idx="11">
                  <c:v>10.42481215507234</c:v>
                </c:pt>
                <c:pt idx="12">
                  <c:v>10.899629454882449</c:v>
                </c:pt>
                <c:pt idx="13">
                  <c:v>11.119186407719218</c:v>
                </c:pt>
                <c:pt idx="14">
                  <c:v>11.585026652029191</c:v>
                </c:pt>
                <c:pt idx="15">
                  <c:v>11.795880017344084</c:v>
                </c:pt>
                <c:pt idx="16">
                  <c:v>11.931284187630531</c:v>
                </c:pt>
                <c:pt idx="17">
                  <c:v>12.106894233914668</c:v>
                </c:pt>
                <c:pt idx="18">
                  <c:v>12.221848749616345</c:v>
                </c:pt>
              </c:numCache>
            </c:numRef>
          </c:yVal>
          <c:smooth val="1"/>
          <c:extLst>
            <c:ext xmlns:c16="http://schemas.microsoft.com/office/drawing/2014/chart" uri="{C3380CC4-5D6E-409C-BE32-E72D297353CC}">
              <c16:uniqueId val="{00000000-E7F9-4CE2-8F10-D12AEAF13DB0}"/>
            </c:ext>
          </c:extLst>
        </c:ser>
        <c:dLbls>
          <c:showLegendKey val="0"/>
          <c:showVal val="0"/>
          <c:showCatName val="0"/>
          <c:showSerName val="0"/>
          <c:showPercent val="0"/>
          <c:showBubbleSize val="0"/>
        </c:dLbls>
        <c:axId val="85820544"/>
        <c:axId val="85822464"/>
      </c:scatterChart>
      <c:valAx>
        <c:axId val="85820544"/>
        <c:scaling>
          <c:orientation val="minMax"/>
        </c:scaling>
        <c:delete val="0"/>
        <c:axPos val="b"/>
        <c:title>
          <c:tx>
            <c:rich>
              <a:bodyPr/>
              <a:lstStyle/>
              <a:p>
                <a:pPr>
                  <a:defRPr sz="800" b="1" i="0" u="none" strike="noStrike" baseline="0">
                    <a:solidFill>
                      <a:srgbClr val="000000"/>
                    </a:solidFill>
                    <a:latin typeface="Arial"/>
                    <a:ea typeface="Arial"/>
                    <a:cs typeface="Arial"/>
                  </a:defRPr>
                </a:pPr>
                <a:r>
                  <a:rPr lang="en-US"/>
                  <a:t>V(NaOH)</a:t>
                </a:r>
              </a:p>
            </c:rich>
          </c:tx>
          <c:layout>
            <c:manualLayout>
              <c:xMode val="edge"/>
              <c:yMode val="edge"/>
              <c:x val="0.51823048459494159"/>
              <c:y val="0.89380788454059779"/>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85822464"/>
        <c:crosses val="autoZero"/>
        <c:crossBetween val="midCat"/>
      </c:valAx>
      <c:valAx>
        <c:axId val="85822464"/>
        <c:scaling>
          <c:orientation val="minMax"/>
        </c:scaling>
        <c:delete val="0"/>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Arial"/>
                    <a:ea typeface="Arial"/>
                    <a:cs typeface="Arial"/>
                  </a:defRPr>
                </a:pPr>
                <a:r>
                  <a:rPr lang="en-US"/>
                  <a:t>pH</a:t>
                </a:r>
              </a:p>
            </c:rich>
          </c:tx>
          <c:layout>
            <c:manualLayout>
              <c:xMode val="edge"/>
              <c:yMode val="edge"/>
              <c:x val="4.1666772630749083E-2"/>
              <c:y val="0.46902789980843235"/>
            </c:manualLayout>
          </c:layout>
          <c:overlay val="0"/>
          <c:spPr>
            <a:noFill/>
            <a:ln w="25400">
              <a:noFill/>
            </a:ln>
          </c:spPr>
        </c:title>
        <c:numFmt formatCode="0.00"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85820544"/>
        <c:crosses val="autoZero"/>
        <c:crossBetween val="midCat"/>
      </c:valAx>
      <c:spPr>
        <a:solidFill>
          <a:srgbClr val="FFFFFF"/>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7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7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7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2792432-27A6-4332-98F9-1C56B1556C92}" type="slidenum">
              <a:rPr lang="en-US" altLang="en-US"/>
              <a:pPr>
                <a:defRPr/>
              </a:pPr>
              <a:t>‹#›</a:t>
            </a:fld>
            <a:endParaRPr lang="en-US" altLang="en-US"/>
          </a:p>
        </p:txBody>
      </p:sp>
    </p:spTree>
    <p:extLst>
      <p:ext uri="{BB962C8B-B14F-4D97-AF65-F5344CB8AC3E}">
        <p14:creationId xmlns:p14="http://schemas.microsoft.com/office/powerpoint/2010/main" val="183973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849D68-3394-4E0C-B166-792382FC791E}" type="slidenum">
              <a:rPr lang="en-US" altLang="en-US" smtClean="0"/>
              <a:pPr>
                <a:spcBef>
                  <a:spcPct val="0"/>
                </a:spcBef>
              </a:pPr>
              <a:t>1</a:t>
            </a:fld>
            <a:endParaRPr lang="en-US" alt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34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8229A6-06AE-48C4-A54D-BD9C6E43D5E7}" type="slidenum">
              <a:rPr lang="en-US" altLang="en-US"/>
              <a:pPr eaLnBrk="1" hangingPunct="1"/>
              <a:t>2</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69139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8229A6-06AE-48C4-A54D-BD9C6E43D5E7}" type="slidenum">
              <a:rPr lang="en-US" altLang="en-US"/>
              <a:pPr eaLnBrk="1" hangingPunct="1"/>
              <a:t>3</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0240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B8C851C7-2D2A-4E15-A3F0-D88D965C80D7}" type="slidenum">
              <a:rPr lang="en-US" altLang="en-US" sz="1200"/>
              <a:pPr algn="r"/>
              <a:t>15</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D4E1CB-AC68-48D8-896A-03333D90EE7E}" type="slidenum">
              <a:rPr lang="en-US" altLang="en-US"/>
              <a:pPr>
                <a:defRPr/>
              </a:pPr>
              <a:t>‹#›</a:t>
            </a:fld>
            <a:endParaRPr lang="en-US" altLang="en-US"/>
          </a:p>
        </p:txBody>
      </p:sp>
    </p:spTree>
    <p:extLst>
      <p:ext uri="{BB962C8B-B14F-4D97-AF65-F5344CB8AC3E}">
        <p14:creationId xmlns:p14="http://schemas.microsoft.com/office/powerpoint/2010/main" val="179124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E6EBB-0616-4385-87D8-84E26DDF702F}" type="slidenum">
              <a:rPr lang="en-US" altLang="en-US"/>
              <a:pPr>
                <a:defRPr/>
              </a:pPr>
              <a:t>‹#›</a:t>
            </a:fld>
            <a:endParaRPr lang="en-US" altLang="en-US"/>
          </a:p>
        </p:txBody>
      </p:sp>
    </p:spTree>
    <p:extLst>
      <p:ext uri="{BB962C8B-B14F-4D97-AF65-F5344CB8AC3E}">
        <p14:creationId xmlns:p14="http://schemas.microsoft.com/office/powerpoint/2010/main" val="214727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0A6928-CF24-48F8-8E17-39830C4E66D0}" type="slidenum">
              <a:rPr lang="en-US" altLang="en-US"/>
              <a:pPr>
                <a:defRPr/>
              </a:pPr>
              <a:t>‹#›</a:t>
            </a:fld>
            <a:endParaRPr lang="en-US" altLang="en-US"/>
          </a:p>
        </p:txBody>
      </p:sp>
    </p:spTree>
    <p:extLst>
      <p:ext uri="{BB962C8B-B14F-4D97-AF65-F5344CB8AC3E}">
        <p14:creationId xmlns:p14="http://schemas.microsoft.com/office/powerpoint/2010/main" val="2457007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6180CDD-2E42-4C2E-A391-CB497F762224}" type="slidenum">
              <a:rPr lang="en-US" altLang="en-US"/>
              <a:pPr>
                <a:defRPr/>
              </a:pPr>
              <a:t>‹#›</a:t>
            </a:fld>
            <a:endParaRPr lang="en-US" altLang="en-US"/>
          </a:p>
        </p:txBody>
      </p:sp>
    </p:spTree>
    <p:extLst>
      <p:ext uri="{BB962C8B-B14F-4D97-AF65-F5344CB8AC3E}">
        <p14:creationId xmlns:p14="http://schemas.microsoft.com/office/powerpoint/2010/main" val="1042855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758F35-C75B-441A-94C7-BC6AE1BAE196}" type="slidenum">
              <a:rPr lang="en-US" altLang="en-US"/>
              <a:pPr>
                <a:defRPr/>
              </a:pPr>
              <a:t>‹#›</a:t>
            </a:fld>
            <a:endParaRPr lang="en-US" altLang="en-US"/>
          </a:p>
        </p:txBody>
      </p:sp>
    </p:spTree>
    <p:extLst>
      <p:ext uri="{BB962C8B-B14F-4D97-AF65-F5344CB8AC3E}">
        <p14:creationId xmlns:p14="http://schemas.microsoft.com/office/powerpoint/2010/main" val="64676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11BA77-9F61-47F2-B68B-E8FF5C4CA536}" type="slidenum">
              <a:rPr lang="en-US" altLang="en-US"/>
              <a:pPr>
                <a:defRPr/>
              </a:pPr>
              <a:t>‹#›</a:t>
            </a:fld>
            <a:endParaRPr lang="en-US" altLang="en-US"/>
          </a:p>
        </p:txBody>
      </p:sp>
    </p:spTree>
    <p:extLst>
      <p:ext uri="{BB962C8B-B14F-4D97-AF65-F5344CB8AC3E}">
        <p14:creationId xmlns:p14="http://schemas.microsoft.com/office/powerpoint/2010/main" val="1571202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93647F-868D-4332-95A0-8CCDF5E83E68}" type="slidenum">
              <a:rPr lang="en-US" altLang="en-US"/>
              <a:pPr>
                <a:defRPr/>
              </a:pPr>
              <a:t>‹#›</a:t>
            </a:fld>
            <a:endParaRPr lang="en-US" altLang="en-US"/>
          </a:p>
        </p:txBody>
      </p:sp>
    </p:spTree>
    <p:extLst>
      <p:ext uri="{BB962C8B-B14F-4D97-AF65-F5344CB8AC3E}">
        <p14:creationId xmlns:p14="http://schemas.microsoft.com/office/powerpoint/2010/main" val="232084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26CE-2E3E-4388-9CE2-A7757F32AAB1}" type="slidenum">
              <a:rPr lang="en-US" altLang="en-US"/>
              <a:pPr>
                <a:defRPr/>
              </a:pPr>
              <a:t>‹#›</a:t>
            </a:fld>
            <a:endParaRPr lang="en-US" altLang="en-US"/>
          </a:p>
        </p:txBody>
      </p:sp>
    </p:spTree>
    <p:extLst>
      <p:ext uri="{BB962C8B-B14F-4D97-AF65-F5344CB8AC3E}">
        <p14:creationId xmlns:p14="http://schemas.microsoft.com/office/powerpoint/2010/main" val="2807959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0050324-8985-4AF9-BCD2-9E71EF27EF4C}" type="slidenum">
              <a:rPr lang="en-US" altLang="en-US"/>
              <a:pPr>
                <a:defRPr/>
              </a:pPr>
              <a:t>‹#›</a:t>
            </a:fld>
            <a:endParaRPr lang="en-US" altLang="en-US"/>
          </a:p>
        </p:txBody>
      </p:sp>
    </p:spTree>
    <p:extLst>
      <p:ext uri="{BB962C8B-B14F-4D97-AF65-F5344CB8AC3E}">
        <p14:creationId xmlns:p14="http://schemas.microsoft.com/office/powerpoint/2010/main" val="383962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2516AC-1E17-4269-A2D1-9DFD0F373A62}" type="slidenum">
              <a:rPr lang="en-US" altLang="en-US"/>
              <a:pPr>
                <a:defRPr/>
              </a:pPr>
              <a:t>‹#›</a:t>
            </a:fld>
            <a:endParaRPr lang="en-US" altLang="en-US"/>
          </a:p>
        </p:txBody>
      </p:sp>
    </p:spTree>
    <p:extLst>
      <p:ext uri="{BB962C8B-B14F-4D97-AF65-F5344CB8AC3E}">
        <p14:creationId xmlns:p14="http://schemas.microsoft.com/office/powerpoint/2010/main" val="72993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5D984A-F26C-4BC8-909E-3B90F27577F3}" type="slidenum">
              <a:rPr lang="en-US" altLang="en-US"/>
              <a:pPr>
                <a:defRPr/>
              </a:pPr>
              <a:t>‹#›</a:t>
            </a:fld>
            <a:endParaRPr lang="en-US" altLang="en-US"/>
          </a:p>
        </p:txBody>
      </p:sp>
    </p:spTree>
    <p:extLst>
      <p:ext uri="{BB962C8B-B14F-4D97-AF65-F5344CB8AC3E}">
        <p14:creationId xmlns:p14="http://schemas.microsoft.com/office/powerpoint/2010/main" val="27439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ECE3BB-6A50-4FB9-BBAE-58A330C5DE6F}" type="slidenum">
              <a:rPr lang="en-US" altLang="en-US"/>
              <a:pPr>
                <a:defRPr/>
              </a:pPr>
              <a:t>‹#›</a:t>
            </a:fld>
            <a:endParaRPr lang="en-US" altLang="en-US"/>
          </a:p>
        </p:txBody>
      </p:sp>
    </p:spTree>
    <p:extLst>
      <p:ext uri="{BB962C8B-B14F-4D97-AF65-F5344CB8AC3E}">
        <p14:creationId xmlns:p14="http://schemas.microsoft.com/office/powerpoint/2010/main" val="32903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9B4426-71AC-4DFA-91B3-F7DFE1AF80AF}" type="slidenum">
              <a:rPr lang="en-US" altLang="en-US"/>
              <a:pPr>
                <a:defRPr/>
              </a:pPr>
              <a:t>‹#›</a:t>
            </a:fld>
            <a:endParaRPr lang="en-US" altLang="en-US"/>
          </a:p>
        </p:txBody>
      </p:sp>
    </p:spTree>
    <p:extLst>
      <p:ext uri="{BB962C8B-B14F-4D97-AF65-F5344CB8AC3E}">
        <p14:creationId xmlns:p14="http://schemas.microsoft.com/office/powerpoint/2010/main" val="404241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FF9D33E-CF1E-4CF4-85C3-E166445D3C0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b="1" dirty="0" smtClean="0">
                <a:latin typeface="Tahoma" panose="020B0604030504040204" pitchFamily="34" charset="0"/>
              </a:rPr>
              <a:t>Chem. 1B – 9/27 Lecture</a:t>
            </a:r>
          </a:p>
        </p:txBody>
      </p:sp>
      <p:sp>
        <p:nvSpPr>
          <p:cNvPr id="3075" name="Rectangle 3"/>
          <p:cNvSpPr>
            <a:spLocks noGrp="1" noChangeArrowheads="1"/>
          </p:cNvSpPr>
          <p:nvPr>
            <p:ph type="subTitle" idx="1"/>
          </p:nvPr>
        </p:nvSpPr>
        <p:spPr/>
        <p:txBody>
          <a:bodyPr/>
          <a:lstStyle/>
          <a:p>
            <a:pPr eaLnBrk="1" hangingPunct="1"/>
            <a:r>
              <a:rPr lang="en-US" altLang="en-US" dirty="0" smtClean="0">
                <a:solidFill>
                  <a:srgbClr val="FF0000"/>
                </a:solidFill>
                <a:latin typeface="Tahoma" panose="020B0604030504040204" pitchFamily="34" charset="0"/>
              </a:rPr>
              <a:t>Updated 9/27</a:t>
            </a:r>
          </a:p>
          <a:p>
            <a:pPr eaLnBrk="1" hangingPunct="1"/>
            <a:r>
              <a:rPr lang="en-US" altLang="en-US" dirty="0" smtClean="0">
                <a:solidFill>
                  <a:srgbClr val="FF0000"/>
                </a:solidFill>
                <a:latin typeface="Tahoma" panose="020B0604030504040204" pitchFamily="34" charset="0"/>
              </a:rPr>
              <a:t>- See slides 2 and 3</a:t>
            </a:r>
            <a:endParaRPr lang="en-US" altLang="en-US" dirty="0" smtClean="0">
              <a:solidFill>
                <a:srgbClr val="FF0000"/>
              </a:solidFill>
              <a:latin typeface="Tahom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US" altLang="en-US" smtClean="0">
                <a:latin typeface="Tahoma" pitchFamily="34" charset="0"/>
              </a:rPr>
              <a:t>Chem 1B – Aqueous Chemistry</a:t>
            </a:r>
            <a:r>
              <a:rPr lang="en-US" altLang="en-US" sz="5400" smtClean="0">
                <a:latin typeface="Tahoma" pitchFamily="34" charset="0"/>
              </a:rPr>
              <a:t/>
            </a:r>
            <a:br>
              <a:rPr lang="en-US" altLang="en-US" sz="5400" smtClean="0">
                <a:latin typeface="Tahoma" pitchFamily="34" charset="0"/>
              </a:rPr>
            </a:br>
            <a:r>
              <a:rPr lang="en-US" altLang="en-US" sz="3200" smtClean="0">
                <a:latin typeface="Tahoma" pitchFamily="34" charset="0"/>
              </a:rPr>
              <a:t>Titrations (Chapter 16)</a:t>
            </a: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600200"/>
            <a:ext cx="8229600" cy="4648200"/>
          </a:xfrm>
        </p:spPr>
        <p:txBody>
          <a:bodyPr/>
          <a:lstStyle/>
          <a:p>
            <a:pPr eaLnBrk="1" hangingPunct="1">
              <a:defRPr/>
            </a:pPr>
            <a:r>
              <a:rPr lang="en-US" altLang="en-US" sz="2800" dirty="0" smtClean="0">
                <a:latin typeface="Tahoma" pitchFamily="34" charset="0"/>
              </a:rPr>
              <a:t>Review from 4.8</a:t>
            </a:r>
          </a:p>
          <a:p>
            <a:pPr lvl="1" eaLnBrk="1" hangingPunct="1">
              <a:defRPr/>
            </a:pPr>
            <a:r>
              <a:rPr lang="en-US" altLang="en-US" sz="2400" dirty="0" smtClean="0">
                <a:latin typeface="Tahoma" pitchFamily="34" charset="0"/>
              </a:rPr>
              <a:t>Titrations are a way to accurately tell when we have reached a stoichiometric point in a reaction</a:t>
            </a:r>
          </a:p>
          <a:p>
            <a:pPr lvl="1" eaLnBrk="1" hangingPunct="1">
              <a:defRPr/>
            </a:pPr>
            <a:r>
              <a:rPr lang="en-US" altLang="en-US" sz="2400" dirty="0" smtClean="0">
                <a:latin typeface="Tahoma" pitchFamily="34" charset="0"/>
              </a:rPr>
              <a:t>Generic reaction: </a:t>
            </a:r>
            <a:r>
              <a:rPr lang="en-US" altLang="en-US" sz="2400" dirty="0" err="1" smtClean="0">
                <a:latin typeface="Tahoma" pitchFamily="34" charset="0"/>
              </a:rPr>
              <a:t>aA</a:t>
            </a:r>
            <a:r>
              <a:rPr lang="en-US" altLang="en-US" sz="2400" dirty="0" smtClean="0">
                <a:latin typeface="Tahoma" pitchFamily="34" charset="0"/>
              </a:rPr>
              <a:t> + </a:t>
            </a:r>
            <a:r>
              <a:rPr lang="en-US" altLang="en-US" sz="2400" dirty="0" err="1" smtClean="0">
                <a:latin typeface="Tahoma" pitchFamily="34" charset="0"/>
              </a:rPr>
              <a:t>bB</a:t>
            </a:r>
            <a:r>
              <a:rPr lang="en-US" altLang="en-US" sz="2400" dirty="0" smtClean="0">
                <a:latin typeface="Tahoma" pitchFamily="34" charset="0"/>
              </a:rPr>
              <a:t> </a:t>
            </a:r>
            <a:r>
              <a:rPr lang="en-US" altLang="en-US" sz="2400" dirty="0" smtClean="0">
                <a:latin typeface="Times New Roman"/>
                <a:cs typeface="Times New Roman"/>
              </a:rPr>
              <a:t>→</a:t>
            </a:r>
            <a:r>
              <a:rPr lang="en-US" altLang="en-US" sz="2400" dirty="0" smtClean="0">
                <a:latin typeface="Tahoma" pitchFamily="34" charset="0"/>
              </a:rPr>
              <a:t> products</a:t>
            </a:r>
          </a:p>
          <a:p>
            <a:pPr lvl="1" eaLnBrk="1" hangingPunct="1">
              <a:defRPr/>
            </a:pPr>
            <a:r>
              <a:rPr lang="en-US" altLang="en-US" sz="2400" dirty="0" smtClean="0">
                <a:latin typeface="Tahoma" pitchFamily="34" charset="0"/>
              </a:rPr>
              <a:t>The equivalence point is defined where</a:t>
            </a:r>
          </a:p>
          <a:p>
            <a:pPr marL="457200" lvl="1" indent="0" eaLnBrk="1" hangingPunct="1">
              <a:buFontTx/>
              <a:buNone/>
              <a:defRPr/>
            </a:pPr>
            <a:r>
              <a:rPr lang="en-US" altLang="en-US" sz="2400" dirty="0" smtClean="0">
                <a:latin typeface="Tahoma" pitchFamily="34" charset="0"/>
              </a:rPr>
              <a:t>(moles A)/(moles B) = a/b</a:t>
            </a:r>
          </a:p>
          <a:p>
            <a:pPr lvl="1" eaLnBrk="1" hangingPunct="1">
              <a:defRPr/>
            </a:pPr>
            <a:r>
              <a:rPr lang="en-US" altLang="en-US" sz="2400" dirty="0" smtClean="0">
                <a:latin typeface="Tahoma" pitchFamily="34" charset="0"/>
              </a:rPr>
              <a:t>mL of titrant (either A or B) are carefully measured (usually to determine the concentration of B or A)</a:t>
            </a:r>
          </a:p>
          <a:p>
            <a:pPr lvl="1" eaLnBrk="1" hangingPunct="1">
              <a:defRPr/>
            </a:pPr>
            <a:r>
              <a:rPr lang="en-US" altLang="en-US" sz="2400" dirty="0" smtClean="0">
                <a:latin typeface="Tahoma" pitchFamily="34" charset="0"/>
              </a:rPr>
              <a:t>The end point is where the equivalence point is observed (color change from indicator or inflection point in measured titration curve)</a:t>
            </a:r>
          </a:p>
        </p:txBody>
      </p:sp>
    </p:spTree>
    <p:extLst>
      <p:ext uri="{BB962C8B-B14F-4D97-AF65-F5344CB8AC3E}">
        <p14:creationId xmlns:p14="http://schemas.microsoft.com/office/powerpoint/2010/main" val="3102164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en-US" altLang="en-US" smtClean="0">
                <a:latin typeface="Tahoma" pitchFamily="34" charset="0"/>
              </a:rPr>
              <a:t>Chem 1B – Aqueous Chemistry</a:t>
            </a:r>
            <a:r>
              <a:rPr lang="en-US" altLang="en-US" sz="5400" smtClean="0">
                <a:latin typeface="Tahoma" pitchFamily="34" charset="0"/>
              </a:rPr>
              <a:t/>
            </a:r>
            <a:br>
              <a:rPr lang="en-US" altLang="en-US" sz="5400" smtClean="0">
                <a:latin typeface="Tahoma" pitchFamily="34" charset="0"/>
              </a:rPr>
            </a:br>
            <a:r>
              <a:rPr lang="en-US" altLang="en-US" sz="3200" smtClean="0">
                <a:latin typeface="Tahoma" pitchFamily="34" charset="0"/>
              </a:rPr>
              <a:t>Titrations (Chapter 16)</a:t>
            </a: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600200"/>
            <a:ext cx="8229600" cy="4648200"/>
          </a:xfrm>
        </p:spPr>
        <p:txBody>
          <a:bodyPr/>
          <a:lstStyle/>
          <a:p>
            <a:pPr eaLnBrk="1" hangingPunct="1"/>
            <a:r>
              <a:rPr lang="en-US" altLang="en-US" smtClean="0">
                <a:latin typeface="Tahoma" pitchFamily="34" charset="0"/>
              </a:rPr>
              <a:t>Review from 4.8</a:t>
            </a:r>
          </a:p>
          <a:p>
            <a:pPr lvl="1" eaLnBrk="1" hangingPunct="1"/>
            <a:r>
              <a:rPr lang="en-US" altLang="en-US" smtClean="0">
                <a:latin typeface="Tahoma" pitchFamily="34" charset="0"/>
              </a:rPr>
              <a:t>Example question: An unknown H</a:t>
            </a:r>
            <a:r>
              <a:rPr lang="en-US" altLang="en-US" baseline="-25000" smtClean="0">
                <a:latin typeface="Tahoma" pitchFamily="34" charset="0"/>
              </a:rPr>
              <a:t>2</a:t>
            </a:r>
            <a:r>
              <a:rPr lang="en-US" altLang="en-US" smtClean="0">
                <a:latin typeface="Tahoma" pitchFamily="34" charset="0"/>
              </a:rPr>
              <a:t>SO</a:t>
            </a:r>
            <a:r>
              <a:rPr lang="en-US" altLang="en-US" baseline="-25000" smtClean="0">
                <a:latin typeface="Tahoma" pitchFamily="34" charset="0"/>
              </a:rPr>
              <a:t>4</a:t>
            </a:r>
            <a:r>
              <a:rPr lang="en-US" altLang="en-US" smtClean="0">
                <a:latin typeface="Tahoma" pitchFamily="34" charset="0"/>
              </a:rPr>
              <a:t> solution is pipeted (25.00 mL) into a flask.  It is titrated with KOH until reaching an endpoint (where the equivalence point is observed).  It requires 39.1 mL of 0.150 M KOH.  What is the concentration of H</a:t>
            </a:r>
            <a:r>
              <a:rPr lang="en-US" altLang="en-US" baseline="-25000" smtClean="0">
                <a:latin typeface="Tahoma" pitchFamily="34" charset="0"/>
              </a:rPr>
              <a:t>2</a:t>
            </a:r>
            <a:r>
              <a:rPr lang="en-US" altLang="en-US" smtClean="0">
                <a:latin typeface="Tahoma" pitchFamily="34" charset="0"/>
              </a:rPr>
              <a:t>SO</a:t>
            </a:r>
            <a:r>
              <a:rPr lang="en-US" altLang="en-US" baseline="-25000" smtClean="0">
                <a:latin typeface="Tahoma" pitchFamily="34" charset="0"/>
              </a:rPr>
              <a:t>4 </a:t>
            </a:r>
            <a:r>
              <a:rPr lang="en-US" altLang="en-US" smtClean="0">
                <a:latin typeface="Tahoma" pitchFamily="34" charset="0"/>
              </a:rPr>
              <a:t>in the unknown solution?</a:t>
            </a:r>
          </a:p>
        </p:txBody>
      </p:sp>
    </p:spTree>
    <p:extLst>
      <p:ext uri="{BB962C8B-B14F-4D97-AF65-F5344CB8AC3E}">
        <p14:creationId xmlns:p14="http://schemas.microsoft.com/office/powerpoint/2010/main" val="5732035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en-US" altLang="en-US" smtClean="0">
                <a:latin typeface="Tahoma" pitchFamily="34" charset="0"/>
              </a:rPr>
              <a:t>Chem 1B – Aqueous Chemistry</a:t>
            </a:r>
            <a:r>
              <a:rPr lang="en-US" altLang="en-US" sz="5400" smtClean="0">
                <a:latin typeface="Tahoma" pitchFamily="34" charset="0"/>
              </a:rPr>
              <a:t/>
            </a:r>
            <a:br>
              <a:rPr lang="en-US" altLang="en-US" sz="5400" smtClean="0">
                <a:latin typeface="Tahoma" pitchFamily="34" charset="0"/>
              </a:rPr>
            </a:br>
            <a:r>
              <a:rPr lang="en-US" altLang="en-US" sz="3200" smtClean="0">
                <a:latin typeface="Tahoma" pitchFamily="34" charset="0"/>
              </a:rPr>
              <a:t>Titrations (Chapter 16)</a:t>
            </a: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600200"/>
            <a:ext cx="8229600" cy="4648200"/>
          </a:xfrm>
        </p:spPr>
        <p:txBody>
          <a:bodyPr/>
          <a:lstStyle/>
          <a:p>
            <a:pPr eaLnBrk="1" hangingPunct="1"/>
            <a:r>
              <a:rPr lang="en-US" altLang="en-US" smtClean="0">
                <a:latin typeface="Tahoma" pitchFamily="34" charset="0"/>
              </a:rPr>
              <a:t>Titrations – pH behavior</a:t>
            </a:r>
          </a:p>
          <a:p>
            <a:pPr lvl="1" eaLnBrk="1" hangingPunct="1"/>
            <a:r>
              <a:rPr lang="en-US" altLang="en-US" smtClean="0">
                <a:latin typeface="Tahoma" pitchFamily="34" charset="0"/>
              </a:rPr>
              <a:t>Review material covered how we can use titrations, but not the exact behavior during the titration</a:t>
            </a:r>
          </a:p>
          <a:p>
            <a:pPr lvl="1" eaLnBrk="1" hangingPunct="1"/>
            <a:r>
              <a:rPr lang="en-US" altLang="en-US" smtClean="0">
                <a:latin typeface="Tahoma" pitchFamily="34" charset="0"/>
              </a:rPr>
              <a:t>In Chapter 16, we cover, through calculations, the pH of the full titration curve</a:t>
            </a:r>
          </a:p>
          <a:p>
            <a:pPr lvl="1" eaLnBrk="1" hangingPunct="1"/>
            <a:r>
              <a:rPr lang="en-US" altLang="en-US" smtClean="0">
                <a:latin typeface="Tahoma" pitchFamily="34" charset="0"/>
              </a:rPr>
              <a:t>The most valuable titrations are accurate (observed end point gives the equivalent point) and precise (reproduceable) </a:t>
            </a:r>
          </a:p>
          <a:p>
            <a:pPr lvl="1" eaLnBrk="1" hangingPunct="1"/>
            <a:r>
              <a:rPr lang="en-US" altLang="en-US" smtClean="0">
                <a:latin typeface="Tahoma" pitchFamily="34" charset="0"/>
              </a:rPr>
              <a:t>This occurs when change in pH in a titration is rapid</a:t>
            </a:r>
          </a:p>
        </p:txBody>
      </p:sp>
    </p:spTree>
    <p:extLst>
      <p:ext uri="{BB962C8B-B14F-4D97-AF65-F5344CB8AC3E}">
        <p14:creationId xmlns:p14="http://schemas.microsoft.com/office/powerpoint/2010/main" val="17906629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US" altLang="en-US" smtClean="0">
                <a:latin typeface="Tahoma" pitchFamily="34" charset="0"/>
              </a:rPr>
              <a:t>Chem 1B – Aqueous Chemistry</a:t>
            </a:r>
            <a:r>
              <a:rPr lang="en-US" altLang="en-US" sz="5400" smtClean="0">
                <a:latin typeface="Tahoma" pitchFamily="34" charset="0"/>
              </a:rPr>
              <a:t/>
            </a:r>
            <a:br>
              <a:rPr lang="en-US" altLang="en-US" sz="5400" smtClean="0">
                <a:latin typeface="Tahoma" pitchFamily="34" charset="0"/>
              </a:rPr>
            </a:br>
            <a:r>
              <a:rPr lang="en-US" altLang="en-US" sz="3200" smtClean="0">
                <a:latin typeface="Tahoma" pitchFamily="34" charset="0"/>
              </a:rPr>
              <a:t>Titrations (Chapter 16)</a:t>
            </a:r>
            <a:endParaRPr lang="en-US" altLang="en-US" sz="3200" smtClean="0">
              <a:latin typeface="Tahoma" pitchFamily="34" charset="0"/>
              <a:cs typeface="Arial" charset="0"/>
            </a:endParaRPr>
          </a:p>
        </p:txBody>
      </p:sp>
      <p:sp>
        <p:nvSpPr>
          <p:cNvPr id="4" name="Rectangle 3"/>
          <p:cNvSpPr txBox="1">
            <a:spLocks noChangeArrowheads="1"/>
          </p:cNvSpPr>
          <p:nvPr/>
        </p:nvSpPr>
        <p:spPr>
          <a:xfrm>
            <a:off x="457200" y="1524000"/>
            <a:ext cx="4038600" cy="4525963"/>
          </a:xfrm>
          <a:prstGeom prst="rect">
            <a:avLst/>
          </a:prstGeom>
        </p:spPr>
        <p:txBody>
          <a:bodyPr/>
          <a:lstStyle/>
          <a:p>
            <a:pPr marL="342900" indent="-342900" eaLnBrk="1" hangingPunct="1">
              <a:spcBef>
                <a:spcPct val="20000"/>
              </a:spcBef>
              <a:buFontTx/>
              <a:buChar char="•"/>
              <a:defRPr/>
            </a:pPr>
            <a:r>
              <a:rPr lang="en-US" altLang="en-US" sz="2400" kern="0" dirty="0">
                <a:latin typeface="Tahoma" pitchFamily="34" charset="0"/>
              </a:rPr>
              <a:t>Strong Acid – Strong Base Titration</a:t>
            </a:r>
          </a:p>
          <a:p>
            <a:pPr marL="742950" lvl="1" indent="-285750" eaLnBrk="1" hangingPunct="1">
              <a:spcBef>
                <a:spcPct val="20000"/>
              </a:spcBef>
              <a:buFontTx/>
              <a:buChar char="–"/>
              <a:defRPr/>
            </a:pPr>
            <a:r>
              <a:rPr lang="en-US" altLang="en-US" sz="2000" kern="0" dirty="0">
                <a:latin typeface="Tahoma" pitchFamily="34" charset="0"/>
              </a:rPr>
              <a:t>How does pH change as </a:t>
            </a:r>
            <a:r>
              <a:rPr lang="en-US" altLang="en-US" sz="2000" kern="0" dirty="0" err="1">
                <a:latin typeface="Tahoma" pitchFamily="34" charset="0"/>
              </a:rPr>
              <a:t>NaOH</a:t>
            </a:r>
            <a:r>
              <a:rPr lang="en-US" altLang="en-US" sz="2000" kern="0" dirty="0">
                <a:latin typeface="Tahoma" pitchFamily="34" charset="0"/>
              </a:rPr>
              <a:t> is added?</a:t>
            </a:r>
          </a:p>
          <a:p>
            <a:pPr marL="742950" lvl="1" indent="-285750" eaLnBrk="1" hangingPunct="1">
              <a:spcBef>
                <a:spcPct val="20000"/>
              </a:spcBef>
              <a:buFontTx/>
              <a:buChar char="–"/>
              <a:defRPr/>
            </a:pPr>
            <a:r>
              <a:rPr lang="en-US" altLang="en-US" sz="2000" kern="0" dirty="0">
                <a:latin typeface="Tahoma" pitchFamily="34" charset="0"/>
              </a:rPr>
              <a:t>3 regions to titrations (different calculations in each region):</a:t>
            </a:r>
          </a:p>
          <a:p>
            <a:pPr marL="1143000" lvl="2" indent="-228600" eaLnBrk="1" hangingPunct="1">
              <a:spcBef>
                <a:spcPct val="20000"/>
              </a:spcBef>
              <a:buFontTx/>
              <a:buChar char="•"/>
              <a:defRPr/>
            </a:pPr>
            <a:r>
              <a:rPr lang="en-US" altLang="en-US" kern="0" dirty="0">
                <a:latin typeface="Tahoma" pitchFamily="34" charset="0"/>
              </a:rPr>
              <a:t>before equivalence point</a:t>
            </a:r>
          </a:p>
          <a:p>
            <a:pPr marL="1143000" lvl="2" indent="-228600" eaLnBrk="1" hangingPunct="1">
              <a:spcBef>
                <a:spcPct val="20000"/>
              </a:spcBef>
              <a:buFontTx/>
              <a:buChar char="•"/>
              <a:defRPr/>
            </a:pPr>
            <a:r>
              <a:rPr lang="en-US" altLang="en-US" kern="0" dirty="0">
                <a:latin typeface="Tahoma" pitchFamily="34" charset="0"/>
              </a:rPr>
              <a:t>at equivalence point</a:t>
            </a:r>
          </a:p>
          <a:p>
            <a:pPr marL="1143000" lvl="2" indent="-228600" eaLnBrk="1" hangingPunct="1">
              <a:spcBef>
                <a:spcPct val="20000"/>
              </a:spcBef>
              <a:buFontTx/>
              <a:buChar char="•"/>
              <a:defRPr/>
            </a:pPr>
            <a:r>
              <a:rPr lang="en-US" altLang="en-US" kern="0" dirty="0">
                <a:latin typeface="Tahoma" pitchFamily="34" charset="0"/>
              </a:rPr>
              <a:t>after equivalence point</a:t>
            </a:r>
          </a:p>
          <a:p>
            <a:pPr marL="742950" lvl="1" indent="-285750" eaLnBrk="1" hangingPunct="1">
              <a:spcBef>
                <a:spcPct val="20000"/>
              </a:spcBef>
              <a:buFontTx/>
              <a:buChar char="–"/>
              <a:defRPr/>
            </a:pPr>
            <a:r>
              <a:rPr lang="en-US" altLang="en-US" sz="2000" kern="0" dirty="0">
                <a:latin typeface="Tahoma" pitchFamily="34" charset="0"/>
              </a:rPr>
              <a:t>Show pH at 5 </a:t>
            </a:r>
            <a:r>
              <a:rPr lang="en-US" altLang="en-US" sz="2000" kern="0" dirty="0" err="1">
                <a:latin typeface="Tahoma" pitchFamily="34" charset="0"/>
              </a:rPr>
              <a:t>mL</a:t>
            </a:r>
            <a:r>
              <a:rPr lang="en-US" altLang="en-US" sz="2000" kern="0" dirty="0">
                <a:latin typeface="Tahoma" pitchFamily="34" charset="0"/>
              </a:rPr>
              <a:t>, 12.5 </a:t>
            </a:r>
            <a:r>
              <a:rPr lang="en-US" altLang="en-US" sz="2000" kern="0" dirty="0" err="1">
                <a:latin typeface="Tahoma" pitchFamily="34" charset="0"/>
              </a:rPr>
              <a:t>mL</a:t>
            </a:r>
            <a:r>
              <a:rPr lang="en-US" altLang="en-US" sz="2000" kern="0" dirty="0">
                <a:latin typeface="Tahoma" pitchFamily="34" charset="0"/>
              </a:rPr>
              <a:t>, and 15 </a:t>
            </a:r>
            <a:r>
              <a:rPr lang="en-US" altLang="en-US" sz="2000" kern="0" dirty="0" err="1">
                <a:latin typeface="Tahoma" pitchFamily="34" charset="0"/>
              </a:rPr>
              <a:t>mL</a:t>
            </a:r>
            <a:endParaRPr lang="en-US" altLang="en-US" sz="2000" kern="0" dirty="0">
              <a:latin typeface="Tahoma" pitchFamily="34" charset="0"/>
            </a:endParaRPr>
          </a:p>
        </p:txBody>
      </p:sp>
      <p:sp>
        <p:nvSpPr>
          <p:cNvPr id="5" name="Freeform 4"/>
          <p:cNvSpPr>
            <a:spLocks/>
          </p:cNvSpPr>
          <p:nvPr/>
        </p:nvSpPr>
        <p:spPr bwMode="auto">
          <a:xfrm>
            <a:off x="6781800" y="4724400"/>
            <a:ext cx="1600200" cy="1524000"/>
          </a:xfrm>
          <a:custGeom>
            <a:avLst/>
            <a:gdLst>
              <a:gd name="T0" fmla="*/ 2147483647 w 1288"/>
              <a:gd name="T1" fmla="*/ 0 h 952"/>
              <a:gd name="T2" fmla="*/ 2147483647 w 1288"/>
              <a:gd name="T3" fmla="*/ 2147483647 h 952"/>
              <a:gd name="T4" fmla="*/ 2147483647 w 1288"/>
              <a:gd name="T5" fmla="*/ 2147483647 h 952"/>
              <a:gd name="T6" fmla="*/ 2147483647 w 1288"/>
              <a:gd name="T7" fmla="*/ 2147483647 h 952"/>
              <a:gd name="T8" fmla="*/ 2147483647 w 1288"/>
              <a:gd name="T9" fmla="*/ 2147483647 h 952"/>
              <a:gd name="T10" fmla="*/ 2147483647 w 1288"/>
              <a:gd name="T11" fmla="*/ 2147483647 h 952"/>
              <a:gd name="T12" fmla="*/ 2147483647 w 1288"/>
              <a:gd name="T13" fmla="*/ 2147483647 h 952"/>
              <a:gd name="T14" fmla="*/ 2147483647 w 1288"/>
              <a:gd name="T15" fmla="*/ 2147483647 h 952"/>
              <a:gd name="T16" fmla="*/ 2147483647 w 1288"/>
              <a:gd name="T17" fmla="*/ 2147483647 h 952"/>
              <a:gd name="T18" fmla="*/ 2147483647 w 1288"/>
              <a:gd name="T19" fmla="*/ 2147483647 h 952"/>
              <a:gd name="T20" fmla="*/ 2147483647 w 1288"/>
              <a:gd name="T21" fmla="*/ 0 h 9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8"/>
              <a:gd name="T34" fmla="*/ 0 h 952"/>
              <a:gd name="T35" fmla="*/ 1288 w 1288"/>
              <a:gd name="T36" fmla="*/ 952 h 9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8" h="952">
                <a:moveTo>
                  <a:pt x="424" y="0"/>
                </a:moveTo>
                <a:cubicBezTo>
                  <a:pt x="432" y="68"/>
                  <a:pt x="440" y="136"/>
                  <a:pt x="424" y="192"/>
                </a:cubicBezTo>
                <a:cubicBezTo>
                  <a:pt x="408" y="248"/>
                  <a:pt x="392" y="240"/>
                  <a:pt x="328" y="336"/>
                </a:cubicBezTo>
                <a:cubicBezTo>
                  <a:pt x="264" y="432"/>
                  <a:pt x="80" y="672"/>
                  <a:pt x="40" y="768"/>
                </a:cubicBezTo>
                <a:cubicBezTo>
                  <a:pt x="0" y="864"/>
                  <a:pt x="8" y="888"/>
                  <a:pt x="88" y="912"/>
                </a:cubicBezTo>
                <a:cubicBezTo>
                  <a:pt x="168" y="936"/>
                  <a:pt x="336" y="912"/>
                  <a:pt x="520" y="912"/>
                </a:cubicBezTo>
                <a:cubicBezTo>
                  <a:pt x="704" y="912"/>
                  <a:pt x="1096" y="952"/>
                  <a:pt x="1192" y="912"/>
                </a:cubicBezTo>
                <a:cubicBezTo>
                  <a:pt x="1288" y="872"/>
                  <a:pt x="1144" y="760"/>
                  <a:pt x="1096" y="672"/>
                </a:cubicBezTo>
                <a:cubicBezTo>
                  <a:pt x="1048" y="584"/>
                  <a:pt x="968" y="472"/>
                  <a:pt x="904" y="384"/>
                </a:cubicBezTo>
                <a:cubicBezTo>
                  <a:pt x="840" y="296"/>
                  <a:pt x="744" y="208"/>
                  <a:pt x="712" y="144"/>
                </a:cubicBezTo>
                <a:cubicBezTo>
                  <a:pt x="680" y="80"/>
                  <a:pt x="712" y="24"/>
                  <a:pt x="712"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 name="Line 5"/>
          <p:cNvSpPr>
            <a:spLocks noChangeShapeType="1"/>
          </p:cNvSpPr>
          <p:nvPr/>
        </p:nvSpPr>
        <p:spPr bwMode="auto">
          <a:xfrm>
            <a:off x="7391400" y="2286000"/>
            <a:ext cx="0" cy="198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6"/>
          <p:cNvSpPr>
            <a:spLocks noChangeShapeType="1"/>
          </p:cNvSpPr>
          <p:nvPr/>
        </p:nvSpPr>
        <p:spPr bwMode="auto">
          <a:xfrm>
            <a:off x="7543800" y="2286000"/>
            <a:ext cx="0" cy="198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Line 7"/>
          <p:cNvSpPr>
            <a:spLocks noChangeShapeType="1"/>
          </p:cNvSpPr>
          <p:nvPr/>
        </p:nvSpPr>
        <p:spPr bwMode="auto">
          <a:xfrm>
            <a:off x="7315200" y="4267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8"/>
          <p:cNvSpPr>
            <a:spLocks noChangeShapeType="1"/>
          </p:cNvSpPr>
          <p:nvPr/>
        </p:nvSpPr>
        <p:spPr bwMode="auto">
          <a:xfrm flipV="1">
            <a:off x="7315200" y="4267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9"/>
          <p:cNvSpPr>
            <a:spLocks noChangeShapeType="1"/>
          </p:cNvSpPr>
          <p:nvPr/>
        </p:nvSpPr>
        <p:spPr bwMode="auto">
          <a:xfrm>
            <a:off x="7445375" y="4419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10"/>
          <p:cNvSpPr>
            <a:spLocks noChangeShapeType="1"/>
          </p:cNvSpPr>
          <p:nvPr/>
        </p:nvSpPr>
        <p:spPr bwMode="auto">
          <a:xfrm>
            <a:off x="7512050" y="4419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Freeform 11"/>
          <p:cNvSpPr>
            <a:spLocks/>
          </p:cNvSpPr>
          <p:nvPr/>
        </p:nvSpPr>
        <p:spPr bwMode="auto">
          <a:xfrm>
            <a:off x="6765925" y="5530850"/>
            <a:ext cx="1498600" cy="701675"/>
          </a:xfrm>
          <a:custGeom>
            <a:avLst/>
            <a:gdLst>
              <a:gd name="T0" fmla="*/ 2147483647 w 944"/>
              <a:gd name="T1" fmla="*/ 2147483647 h 442"/>
              <a:gd name="T2" fmla="*/ 2147483647 w 944"/>
              <a:gd name="T3" fmla="*/ 2147483647 h 442"/>
              <a:gd name="T4" fmla="*/ 2147483647 w 944"/>
              <a:gd name="T5" fmla="*/ 2147483647 h 442"/>
              <a:gd name="T6" fmla="*/ 2147483647 w 944"/>
              <a:gd name="T7" fmla="*/ 2147483647 h 442"/>
              <a:gd name="T8" fmla="*/ 2147483647 w 944"/>
              <a:gd name="T9" fmla="*/ 2147483647 h 442"/>
              <a:gd name="T10" fmla="*/ 2147483647 w 944"/>
              <a:gd name="T11" fmla="*/ 2147483647 h 442"/>
              <a:gd name="T12" fmla="*/ 2147483647 w 944"/>
              <a:gd name="T13" fmla="*/ 2147483647 h 442"/>
              <a:gd name="T14" fmla="*/ 2147483647 w 944"/>
              <a:gd name="T15" fmla="*/ 2147483647 h 442"/>
              <a:gd name="T16" fmla="*/ 2147483647 w 944"/>
              <a:gd name="T17" fmla="*/ 2147483647 h 442"/>
              <a:gd name="T18" fmla="*/ 2147483647 w 944"/>
              <a:gd name="T19" fmla="*/ 2147483647 h 442"/>
              <a:gd name="T20" fmla="*/ 2147483647 w 944"/>
              <a:gd name="T21" fmla="*/ 2147483647 h 442"/>
              <a:gd name="T22" fmla="*/ 2147483647 w 944"/>
              <a:gd name="T23" fmla="*/ 2147483647 h 442"/>
              <a:gd name="T24" fmla="*/ 2147483647 w 944"/>
              <a:gd name="T25" fmla="*/ 2147483647 h 442"/>
              <a:gd name="T26" fmla="*/ 2147483647 w 944"/>
              <a:gd name="T27" fmla="*/ 2147483647 h 442"/>
              <a:gd name="T28" fmla="*/ 2147483647 w 944"/>
              <a:gd name="T29" fmla="*/ 2147483647 h 442"/>
              <a:gd name="T30" fmla="*/ 2147483647 w 944"/>
              <a:gd name="T31" fmla="*/ 2147483647 h 442"/>
              <a:gd name="T32" fmla="*/ 2147483647 w 944"/>
              <a:gd name="T33" fmla="*/ 2147483647 h 442"/>
              <a:gd name="T34" fmla="*/ 2147483647 w 944"/>
              <a:gd name="T35" fmla="*/ 2147483647 h 442"/>
              <a:gd name="T36" fmla="*/ 2147483647 w 944"/>
              <a:gd name="T37" fmla="*/ 2147483647 h 4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44"/>
              <a:gd name="T58" fmla="*/ 0 h 442"/>
              <a:gd name="T59" fmla="*/ 944 w 944"/>
              <a:gd name="T60" fmla="*/ 442 h 4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44" h="442">
                <a:moveTo>
                  <a:pt x="122" y="77"/>
                </a:moveTo>
                <a:cubicBezTo>
                  <a:pt x="234" y="82"/>
                  <a:pt x="363" y="98"/>
                  <a:pt x="473" y="69"/>
                </a:cubicBezTo>
                <a:cubicBezTo>
                  <a:pt x="579" y="0"/>
                  <a:pt x="516" y="35"/>
                  <a:pt x="802" y="62"/>
                </a:cubicBezTo>
                <a:cubicBezTo>
                  <a:pt x="810" y="63"/>
                  <a:pt x="806" y="78"/>
                  <a:pt x="810" y="84"/>
                </a:cubicBezTo>
                <a:cubicBezTo>
                  <a:pt x="827" y="110"/>
                  <a:pt x="830" y="106"/>
                  <a:pt x="855" y="114"/>
                </a:cubicBezTo>
                <a:cubicBezTo>
                  <a:pt x="857" y="139"/>
                  <a:pt x="873" y="258"/>
                  <a:pt x="892" y="286"/>
                </a:cubicBezTo>
                <a:cubicBezTo>
                  <a:pt x="897" y="294"/>
                  <a:pt x="907" y="296"/>
                  <a:pt x="915" y="301"/>
                </a:cubicBezTo>
                <a:cubicBezTo>
                  <a:pt x="929" y="323"/>
                  <a:pt x="936" y="343"/>
                  <a:pt x="944" y="368"/>
                </a:cubicBezTo>
                <a:cubicBezTo>
                  <a:pt x="942" y="378"/>
                  <a:pt x="944" y="390"/>
                  <a:pt x="937" y="398"/>
                </a:cubicBezTo>
                <a:cubicBezTo>
                  <a:pt x="925" y="412"/>
                  <a:pt x="892" y="428"/>
                  <a:pt x="892" y="428"/>
                </a:cubicBezTo>
                <a:cubicBezTo>
                  <a:pt x="740" y="416"/>
                  <a:pt x="588" y="415"/>
                  <a:pt x="436" y="406"/>
                </a:cubicBezTo>
                <a:cubicBezTo>
                  <a:pt x="356" y="425"/>
                  <a:pt x="271" y="421"/>
                  <a:pt x="189" y="436"/>
                </a:cubicBezTo>
                <a:cubicBezTo>
                  <a:pt x="152" y="432"/>
                  <a:pt x="108" y="442"/>
                  <a:pt x="77" y="421"/>
                </a:cubicBezTo>
                <a:cubicBezTo>
                  <a:pt x="0" y="370"/>
                  <a:pt x="140" y="421"/>
                  <a:pt x="47" y="391"/>
                </a:cubicBezTo>
                <a:cubicBezTo>
                  <a:pt x="32" y="369"/>
                  <a:pt x="25" y="349"/>
                  <a:pt x="17" y="324"/>
                </a:cubicBezTo>
                <a:cubicBezTo>
                  <a:pt x="21" y="288"/>
                  <a:pt x="35" y="182"/>
                  <a:pt x="69" y="152"/>
                </a:cubicBezTo>
                <a:cubicBezTo>
                  <a:pt x="83" y="140"/>
                  <a:pt x="99" y="132"/>
                  <a:pt x="114" y="122"/>
                </a:cubicBezTo>
                <a:cubicBezTo>
                  <a:pt x="122" y="117"/>
                  <a:pt x="137" y="107"/>
                  <a:pt x="137" y="107"/>
                </a:cubicBezTo>
                <a:cubicBezTo>
                  <a:pt x="146" y="77"/>
                  <a:pt x="152" y="86"/>
                  <a:pt x="122" y="77"/>
                </a:cubicBezTo>
                <a:close/>
              </a:path>
            </a:pathLst>
          </a:custGeom>
          <a:solidFill>
            <a:schemeClr val="accent1">
              <a:alpha val="20000"/>
            </a:schemeClr>
          </a:solidFill>
          <a:ln w="9525">
            <a:solidFill>
              <a:schemeClr val="tx1"/>
            </a:solidFill>
            <a:round/>
            <a:headEnd/>
            <a:tailEnd/>
          </a:ln>
        </p:spPr>
        <p:txBody>
          <a:bodyPr/>
          <a:lstStyle/>
          <a:p>
            <a:endParaRPr lang="en-US"/>
          </a:p>
        </p:txBody>
      </p:sp>
      <p:sp>
        <p:nvSpPr>
          <p:cNvPr id="13" name="Text Box 12"/>
          <p:cNvSpPr txBox="1">
            <a:spLocks noChangeArrowheads="1"/>
          </p:cNvSpPr>
          <p:nvPr/>
        </p:nvSpPr>
        <p:spPr bwMode="auto">
          <a:xfrm>
            <a:off x="4724400" y="23622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0.100 M NaOH</a:t>
            </a:r>
          </a:p>
        </p:txBody>
      </p:sp>
      <p:sp>
        <p:nvSpPr>
          <p:cNvPr id="14" name="Line 13"/>
          <p:cNvSpPr>
            <a:spLocks noChangeShapeType="1"/>
          </p:cNvSpPr>
          <p:nvPr/>
        </p:nvSpPr>
        <p:spPr bwMode="auto">
          <a:xfrm>
            <a:off x="6400800" y="2590800"/>
            <a:ext cx="1066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Text Box 14"/>
          <p:cNvSpPr txBox="1">
            <a:spLocks noChangeArrowheads="1"/>
          </p:cNvSpPr>
          <p:nvPr/>
        </p:nvSpPr>
        <p:spPr bwMode="auto">
          <a:xfrm>
            <a:off x="4572000" y="39624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0.050 M HCl, 25 mL</a:t>
            </a:r>
          </a:p>
        </p:txBody>
      </p:sp>
      <p:sp>
        <p:nvSpPr>
          <p:cNvPr id="16" name="Line 15"/>
          <p:cNvSpPr>
            <a:spLocks noChangeShapeType="1"/>
          </p:cNvSpPr>
          <p:nvPr/>
        </p:nvSpPr>
        <p:spPr bwMode="auto">
          <a:xfrm>
            <a:off x="5791200" y="4343400"/>
            <a:ext cx="152400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400419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P spid="6" grpId="0" animBg="1"/>
      <p:bldP spid="7" grpId="0" animBg="1"/>
      <p:bldP spid="8" grpId="0" animBg="1"/>
      <p:bldP spid="9" grpId="0" animBg="1"/>
      <p:bldP spid="10" grpId="0" animBg="1"/>
      <p:bldP spid="11" grpId="0" animBg="1"/>
      <p:bldP spid="12" grpId="0" animBg="1"/>
      <p:bldP spid="13" grpId="0"/>
      <p:bldP spid="14" grpId="0" animBg="1"/>
      <p:bldP spid="15" grpId="0"/>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en-US" altLang="en-US" smtClean="0">
                <a:latin typeface="Tahoma" pitchFamily="34" charset="0"/>
              </a:rPr>
              <a:t>Chem 1B – Aqueous Chemistry</a:t>
            </a:r>
            <a:r>
              <a:rPr lang="en-US" altLang="en-US" sz="5400" smtClean="0">
                <a:latin typeface="Tahoma" pitchFamily="34" charset="0"/>
              </a:rPr>
              <a:t/>
            </a:r>
            <a:br>
              <a:rPr lang="en-US" altLang="en-US" sz="5400" smtClean="0">
                <a:latin typeface="Tahoma" pitchFamily="34" charset="0"/>
              </a:rPr>
            </a:br>
            <a:r>
              <a:rPr lang="en-US" altLang="en-US" sz="3200" smtClean="0">
                <a:latin typeface="Tahoma" pitchFamily="34" charset="0"/>
              </a:rPr>
              <a:t>Titrations (Chapter 16)</a:t>
            </a:r>
            <a:endParaRPr lang="en-US" altLang="en-US" sz="3200" smtClean="0">
              <a:latin typeface="Tahoma" pitchFamily="34" charset="0"/>
              <a:cs typeface="Arial" charset="0"/>
            </a:endParaRPr>
          </a:p>
        </p:txBody>
      </p:sp>
      <p:sp>
        <p:nvSpPr>
          <p:cNvPr id="19" name="Freeform 3"/>
          <p:cNvSpPr>
            <a:spLocks/>
          </p:cNvSpPr>
          <p:nvPr/>
        </p:nvSpPr>
        <p:spPr bwMode="auto">
          <a:xfrm>
            <a:off x="6781800" y="4724400"/>
            <a:ext cx="1600200" cy="1524000"/>
          </a:xfrm>
          <a:custGeom>
            <a:avLst/>
            <a:gdLst>
              <a:gd name="T0" fmla="*/ 2147483647 w 1288"/>
              <a:gd name="T1" fmla="*/ 0 h 952"/>
              <a:gd name="T2" fmla="*/ 2147483647 w 1288"/>
              <a:gd name="T3" fmla="*/ 2147483647 h 952"/>
              <a:gd name="T4" fmla="*/ 2147483647 w 1288"/>
              <a:gd name="T5" fmla="*/ 2147483647 h 952"/>
              <a:gd name="T6" fmla="*/ 2147483647 w 1288"/>
              <a:gd name="T7" fmla="*/ 2147483647 h 952"/>
              <a:gd name="T8" fmla="*/ 2147483647 w 1288"/>
              <a:gd name="T9" fmla="*/ 2147483647 h 952"/>
              <a:gd name="T10" fmla="*/ 2147483647 w 1288"/>
              <a:gd name="T11" fmla="*/ 2147483647 h 952"/>
              <a:gd name="T12" fmla="*/ 2147483647 w 1288"/>
              <a:gd name="T13" fmla="*/ 2147483647 h 952"/>
              <a:gd name="T14" fmla="*/ 2147483647 w 1288"/>
              <a:gd name="T15" fmla="*/ 2147483647 h 952"/>
              <a:gd name="T16" fmla="*/ 2147483647 w 1288"/>
              <a:gd name="T17" fmla="*/ 2147483647 h 952"/>
              <a:gd name="T18" fmla="*/ 2147483647 w 1288"/>
              <a:gd name="T19" fmla="*/ 2147483647 h 952"/>
              <a:gd name="T20" fmla="*/ 2147483647 w 1288"/>
              <a:gd name="T21" fmla="*/ 0 h 9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8"/>
              <a:gd name="T34" fmla="*/ 0 h 952"/>
              <a:gd name="T35" fmla="*/ 1288 w 1288"/>
              <a:gd name="T36" fmla="*/ 952 h 9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8" h="952">
                <a:moveTo>
                  <a:pt x="424" y="0"/>
                </a:moveTo>
                <a:cubicBezTo>
                  <a:pt x="432" y="68"/>
                  <a:pt x="440" y="136"/>
                  <a:pt x="424" y="192"/>
                </a:cubicBezTo>
                <a:cubicBezTo>
                  <a:pt x="408" y="248"/>
                  <a:pt x="392" y="240"/>
                  <a:pt x="328" y="336"/>
                </a:cubicBezTo>
                <a:cubicBezTo>
                  <a:pt x="264" y="432"/>
                  <a:pt x="80" y="672"/>
                  <a:pt x="40" y="768"/>
                </a:cubicBezTo>
                <a:cubicBezTo>
                  <a:pt x="0" y="864"/>
                  <a:pt x="8" y="888"/>
                  <a:pt x="88" y="912"/>
                </a:cubicBezTo>
                <a:cubicBezTo>
                  <a:pt x="168" y="936"/>
                  <a:pt x="336" y="912"/>
                  <a:pt x="520" y="912"/>
                </a:cubicBezTo>
                <a:cubicBezTo>
                  <a:pt x="704" y="912"/>
                  <a:pt x="1096" y="952"/>
                  <a:pt x="1192" y="912"/>
                </a:cubicBezTo>
                <a:cubicBezTo>
                  <a:pt x="1288" y="872"/>
                  <a:pt x="1144" y="760"/>
                  <a:pt x="1096" y="672"/>
                </a:cubicBezTo>
                <a:cubicBezTo>
                  <a:pt x="1048" y="584"/>
                  <a:pt x="968" y="472"/>
                  <a:pt x="904" y="384"/>
                </a:cubicBezTo>
                <a:cubicBezTo>
                  <a:pt x="840" y="296"/>
                  <a:pt x="744" y="208"/>
                  <a:pt x="712" y="144"/>
                </a:cubicBezTo>
                <a:cubicBezTo>
                  <a:pt x="680" y="80"/>
                  <a:pt x="712" y="24"/>
                  <a:pt x="712"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Line 4"/>
          <p:cNvSpPr>
            <a:spLocks noChangeShapeType="1"/>
          </p:cNvSpPr>
          <p:nvPr/>
        </p:nvSpPr>
        <p:spPr bwMode="auto">
          <a:xfrm>
            <a:off x="7391400" y="2286000"/>
            <a:ext cx="0" cy="198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5"/>
          <p:cNvSpPr>
            <a:spLocks noChangeShapeType="1"/>
          </p:cNvSpPr>
          <p:nvPr/>
        </p:nvSpPr>
        <p:spPr bwMode="auto">
          <a:xfrm>
            <a:off x="7543800" y="2286000"/>
            <a:ext cx="0" cy="198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6"/>
          <p:cNvSpPr>
            <a:spLocks noChangeShapeType="1"/>
          </p:cNvSpPr>
          <p:nvPr/>
        </p:nvSpPr>
        <p:spPr bwMode="auto">
          <a:xfrm>
            <a:off x="7315200" y="4267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7"/>
          <p:cNvSpPr>
            <a:spLocks noChangeShapeType="1"/>
          </p:cNvSpPr>
          <p:nvPr/>
        </p:nvSpPr>
        <p:spPr bwMode="auto">
          <a:xfrm flipV="1">
            <a:off x="7315200" y="4267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8"/>
          <p:cNvSpPr>
            <a:spLocks noChangeShapeType="1"/>
          </p:cNvSpPr>
          <p:nvPr/>
        </p:nvSpPr>
        <p:spPr bwMode="auto">
          <a:xfrm>
            <a:off x="7445375" y="4419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9"/>
          <p:cNvSpPr>
            <a:spLocks noChangeShapeType="1"/>
          </p:cNvSpPr>
          <p:nvPr/>
        </p:nvSpPr>
        <p:spPr bwMode="auto">
          <a:xfrm>
            <a:off x="7512050" y="4419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Freeform 10"/>
          <p:cNvSpPr>
            <a:spLocks/>
          </p:cNvSpPr>
          <p:nvPr/>
        </p:nvSpPr>
        <p:spPr bwMode="auto">
          <a:xfrm>
            <a:off x="6765925" y="5530850"/>
            <a:ext cx="1498600" cy="701675"/>
          </a:xfrm>
          <a:custGeom>
            <a:avLst/>
            <a:gdLst>
              <a:gd name="T0" fmla="*/ 2147483647 w 944"/>
              <a:gd name="T1" fmla="*/ 2147483647 h 442"/>
              <a:gd name="T2" fmla="*/ 2147483647 w 944"/>
              <a:gd name="T3" fmla="*/ 2147483647 h 442"/>
              <a:gd name="T4" fmla="*/ 2147483647 w 944"/>
              <a:gd name="T5" fmla="*/ 2147483647 h 442"/>
              <a:gd name="T6" fmla="*/ 2147483647 w 944"/>
              <a:gd name="T7" fmla="*/ 2147483647 h 442"/>
              <a:gd name="T8" fmla="*/ 2147483647 w 944"/>
              <a:gd name="T9" fmla="*/ 2147483647 h 442"/>
              <a:gd name="T10" fmla="*/ 2147483647 w 944"/>
              <a:gd name="T11" fmla="*/ 2147483647 h 442"/>
              <a:gd name="T12" fmla="*/ 2147483647 w 944"/>
              <a:gd name="T13" fmla="*/ 2147483647 h 442"/>
              <a:gd name="T14" fmla="*/ 2147483647 w 944"/>
              <a:gd name="T15" fmla="*/ 2147483647 h 442"/>
              <a:gd name="T16" fmla="*/ 2147483647 w 944"/>
              <a:gd name="T17" fmla="*/ 2147483647 h 442"/>
              <a:gd name="T18" fmla="*/ 2147483647 w 944"/>
              <a:gd name="T19" fmla="*/ 2147483647 h 442"/>
              <a:gd name="T20" fmla="*/ 2147483647 w 944"/>
              <a:gd name="T21" fmla="*/ 2147483647 h 442"/>
              <a:gd name="T22" fmla="*/ 2147483647 w 944"/>
              <a:gd name="T23" fmla="*/ 2147483647 h 442"/>
              <a:gd name="T24" fmla="*/ 2147483647 w 944"/>
              <a:gd name="T25" fmla="*/ 2147483647 h 442"/>
              <a:gd name="T26" fmla="*/ 2147483647 w 944"/>
              <a:gd name="T27" fmla="*/ 2147483647 h 442"/>
              <a:gd name="T28" fmla="*/ 2147483647 w 944"/>
              <a:gd name="T29" fmla="*/ 2147483647 h 442"/>
              <a:gd name="T30" fmla="*/ 2147483647 w 944"/>
              <a:gd name="T31" fmla="*/ 2147483647 h 442"/>
              <a:gd name="T32" fmla="*/ 2147483647 w 944"/>
              <a:gd name="T33" fmla="*/ 2147483647 h 442"/>
              <a:gd name="T34" fmla="*/ 2147483647 w 944"/>
              <a:gd name="T35" fmla="*/ 2147483647 h 442"/>
              <a:gd name="T36" fmla="*/ 2147483647 w 944"/>
              <a:gd name="T37" fmla="*/ 2147483647 h 4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44"/>
              <a:gd name="T58" fmla="*/ 0 h 442"/>
              <a:gd name="T59" fmla="*/ 944 w 944"/>
              <a:gd name="T60" fmla="*/ 442 h 4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44" h="442">
                <a:moveTo>
                  <a:pt x="122" y="77"/>
                </a:moveTo>
                <a:cubicBezTo>
                  <a:pt x="234" y="82"/>
                  <a:pt x="363" y="98"/>
                  <a:pt x="473" y="69"/>
                </a:cubicBezTo>
                <a:cubicBezTo>
                  <a:pt x="579" y="0"/>
                  <a:pt x="516" y="35"/>
                  <a:pt x="802" y="62"/>
                </a:cubicBezTo>
                <a:cubicBezTo>
                  <a:pt x="810" y="63"/>
                  <a:pt x="806" y="78"/>
                  <a:pt x="810" y="84"/>
                </a:cubicBezTo>
                <a:cubicBezTo>
                  <a:pt x="827" y="110"/>
                  <a:pt x="830" y="106"/>
                  <a:pt x="855" y="114"/>
                </a:cubicBezTo>
                <a:cubicBezTo>
                  <a:pt x="857" y="139"/>
                  <a:pt x="873" y="258"/>
                  <a:pt x="892" y="286"/>
                </a:cubicBezTo>
                <a:cubicBezTo>
                  <a:pt x="897" y="294"/>
                  <a:pt x="907" y="296"/>
                  <a:pt x="915" y="301"/>
                </a:cubicBezTo>
                <a:cubicBezTo>
                  <a:pt x="929" y="323"/>
                  <a:pt x="936" y="343"/>
                  <a:pt x="944" y="368"/>
                </a:cubicBezTo>
                <a:cubicBezTo>
                  <a:pt x="942" y="378"/>
                  <a:pt x="944" y="390"/>
                  <a:pt x="937" y="398"/>
                </a:cubicBezTo>
                <a:cubicBezTo>
                  <a:pt x="925" y="412"/>
                  <a:pt x="892" y="428"/>
                  <a:pt x="892" y="428"/>
                </a:cubicBezTo>
                <a:cubicBezTo>
                  <a:pt x="740" y="416"/>
                  <a:pt x="588" y="415"/>
                  <a:pt x="436" y="406"/>
                </a:cubicBezTo>
                <a:cubicBezTo>
                  <a:pt x="356" y="425"/>
                  <a:pt x="271" y="421"/>
                  <a:pt x="189" y="436"/>
                </a:cubicBezTo>
                <a:cubicBezTo>
                  <a:pt x="152" y="432"/>
                  <a:pt x="108" y="442"/>
                  <a:pt x="77" y="421"/>
                </a:cubicBezTo>
                <a:cubicBezTo>
                  <a:pt x="0" y="370"/>
                  <a:pt x="140" y="421"/>
                  <a:pt x="47" y="391"/>
                </a:cubicBezTo>
                <a:cubicBezTo>
                  <a:pt x="32" y="369"/>
                  <a:pt x="25" y="349"/>
                  <a:pt x="17" y="324"/>
                </a:cubicBezTo>
                <a:cubicBezTo>
                  <a:pt x="21" y="288"/>
                  <a:pt x="35" y="182"/>
                  <a:pt x="69" y="152"/>
                </a:cubicBezTo>
                <a:cubicBezTo>
                  <a:pt x="83" y="140"/>
                  <a:pt x="99" y="132"/>
                  <a:pt x="114" y="122"/>
                </a:cubicBezTo>
                <a:cubicBezTo>
                  <a:pt x="122" y="117"/>
                  <a:pt x="137" y="107"/>
                  <a:pt x="137" y="107"/>
                </a:cubicBezTo>
                <a:cubicBezTo>
                  <a:pt x="146" y="77"/>
                  <a:pt x="152" y="86"/>
                  <a:pt x="122" y="77"/>
                </a:cubicBezTo>
                <a:close/>
              </a:path>
            </a:pathLst>
          </a:custGeom>
          <a:solidFill>
            <a:schemeClr val="accent1">
              <a:alpha val="20000"/>
            </a:schemeClr>
          </a:solidFill>
          <a:ln w="9525">
            <a:solidFill>
              <a:schemeClr val="tx1"/>
            </a:solidFill>
            <a:round/>
            <a:headEnd/>
            <a:tailEnd/>
          </a:ln>
        </p:spPr>
        <p:txBody>
          <a:bodyPr/>
          <a:lstStyle/>
          <a:p>
            <a:endParaRPr lang="en-US"/>
          </a:p>
        </p:txBody>
      </p:sp>
      <p:sp>
        <p:nvSpPr>
          <p:cNvPr id="27" name="Text Box 11"/>
          <p:cNvSpPr txBox="1">
            <a:spLocks noChangeArrowheads="1"/>
          </p:cNvSpPr>
          <p:nvPr/>
        </p:nvSpPr>
        <p:spPr bwMode="auto">
          <a:xfrm>
            <a:off x="4724400" y="23622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0.100 M NaOH</a:t>
            </a:r>
          </a:p>
        </p:txBody>
      </p:sp>
      <p:sp>
        <p:nvSpPr>
          <p:cNvPr id="28" name="Line 12"/>
          <p:cNvSpPr>
            <a:spLocks noChangeShapeType="1"/>
          </p:cNvSpPr>
          <p:nvPr/>
        </p:nvSpPr>
        <p:spPr bwMode="auto">
          <a:xfrm>
            <a:off x="6400800" y="2590800"/>
            <a:ext cx="1066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Text Box 13"/>
          <p:cNvSpPr txBox="1">
            <a:spLocks noChangeArrowheads="1"/>
          </p:cNvSpPr>
          <p:nvPr/>
        </p:nvSpPr>
        <p:spPr bwMode="auto">
          <a:xfrm>
            <a:off x="4572000" y="39624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0.050 M HCl, 25 mL</a:t>
            </a:r>
          </a:p>
        </p:txBody>
      </p:sp>
      <p:sp>
        <p:nvSpPr>
          <p:cNvPr id="30" name="Line 14"/>
          <p:cNvSpPr>
            <a:spLocks noChangeShapeType="1"/>
          </p:cNvSpPr>
          <p:nvPr/>
        </p:nvSpPr>
        <p:spPr bwMode="auto">
          <a:xfrm>
            <a:off x="5791200" y="4343400"/>
            <a:ext cx="152400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 name="Text Box 16"/>
          <p:cNvSpPr txBox="1">
            <a:spLocks noChangeArrowheads="1"/>
          </p:cNvSpPr>
          <p:nvPr/>
        </p:nvSpPr>
        <p:spPr bwMode="auto">
          <a:xfrm>
            <a:off x="1143000" y="1828800"/>
            <a:ext cx="472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Titration Plot</a:t>
            </a:r>
          </a:p>
        </p:txBody>
      </p:sp>
      <p:sp>
        <p:nvSpPr>
          <p:cNvPr id="17" name="TextBox 16"/>
          <p:cNvSpPr txBox="1">
            <a:spLocks noChangeArrowheads="1"/>
          </p:cNvSpPr>
          <p:nvPr/>
        </p:nvSpPr>
        <p:spPr bwMode="auto">
          <a:xfrm>
            <a:off x="1066800" y="57912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Extremely sharp titration (large slope at equivalence point)</a:t>
            </a:r>
          </a:p>
        </p:txBody>
      </p:sp>
      <p:graphicFrame>
        <p:nvGraphicFramePr>
          <p:cNvPr id="34" name="Chart 33"/>
          <p:cNvGraphicFramePr>
            <a:graphicFrameLocks/>
          </p:cNvGraphicFramePr>
          <p:nvPr/>
        </p:nvGraphicFramePr>
        <p:xfrm>
          <a:off x="762000" y="2209800"/>
          <a:ext cx="3657600" cy="3228975"/>
        </p:xfrm>
        <a:graphic>
          <a:graphicData uri="http://schemas.openxmlformats.org/drawingml/2006/chart">
            <c:chart xmlns:c="http://schemas.openxmlformats.org/drawingml/2006/chart" xmlns:r="http://schemas.openxmlformats.org/officeDocument/2006/relationships" r:id="rId2"/>
          </a:graphicData>
        </a:graphic>
      </p:graphicFrame>
      <p:cxnSp>
        <p:nvCxnSpPr>
          <p:cNvPr id="33" name="Straight Arrow Connector 32"/>
          <p:cNvCxnSpPr/>
          <p:nvPr/>
        </p:nvCxnSpPr>
        <p:spPr>
          <a:xfrm flipV="1">
            <a:off x="2819400" y="4114800"/>
            <a:ext cx="0" cy="1676400"/>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2529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p:bldP spid="28" grpId="0" animBg="1"/>
      <p:bldP spid="29" grpId="0"/>
      <p:bldP spid="30" grpId="0" animBg="1"/>
      <p:bldP spid="32"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smtClean="0">
                <a:latin typeface="Tahoma" pitchFamily="34" charset="0"/>
              </a:rPr>
              <a:t>Weak Acid – Strong Base Titration</a:t>
            </a:r>
          </a:p>
        </p:txBody>
      </p:sp>
      <p:sp>
        <p:nvSpPr>
          <p:cNvPr id="523267" name="Rectangle 3"/>
          <p:cNvSpPr>
            <a:spLocks noGrp="1" noChangeArrowheads="1"/>
          </p:cNvSpPr>
          <p:nvPr>
            <p:ph type="body" sz="half" idx="4294967295"/>
          </p:nvPr>
        </p:nvSpPr>
        <p:spPr>
          <a:xfrm>
            <a:off x="457200" y="1600200"/>
            <a:ext cx="4267200" cy="4525963"/>
          </a:xfrm>
        </p:spPr>
        <p:txBody>
          <a:bodyPr/>
          <a:lstStyle/>
          <a:p>
            <a:pPr eaLnBrk="1" hangingPunct="1">
              <a:lnSpc>
                <a:spcPct val="80000"/>
              </a:lnSpc>
            </a:pPr>
            <a:r>
              <a:rPr lang="en-US" altLang="en-US" sz="2000" dirty="0" smtClean="0">
                <a:latin typeface="Tahoma" pitchFamily="34" charset="0"/>
              </a:rPr>
              <a:t>Weak Acid – Strong Base Titration</a:t>
            </a:r>
          </a:p>
          <a:p>
            <a:pPr lvl="1" eaLnBrk="1" hangingPunct="1">
              <a:lnSpc>
                <a:spcPct val="80000"/>
              </a:lnSpc>
            </a:pPr>
            <a:r>
              <a:rPr lang="en-US" altLang="en-US" sz="1800" dirty="0" smtClean="0">
                <a:latin typeface="Tahoma" pitchFamily="34" charset="0"/>
              </a:rPr>
              <a:t>How does pH Change as </a:t>
            </a:r>
            <a:r>
              <a:rPr lang="en-US" altLang="en-US" sz="1800" dirty="0" err="1" smtClean="0">
                <a:latin typeface="Tahoma" pitchFamily="34" charset="0"/>
              </a:rPr>
              <a:t>NaOH</a:t>
            </a:r>
            <a:r>
              <a:rPr lang="en-US" altLang="en-US" sz="1800" dirty="0" smtClean="0">
                <a:latin typeface="Tahoma" pitchFamily="34" charset="0"/>
              </a:rPr>
              <a:t> is added?</a:t>
            </a:r>
          </a:p>
          <a:p>
            <a:pPr lvl="1" eaLnBrk="1" hangingPunct="1">
              <a:lnSpc>
                <a:spcPct val="80000"/>
              </a:lnSpc>
            </a:pPr>
            <a:r>
              <a:rPr lang="en-US" altLang="en-US" sz="1800" dirty="0" smtClean="0">
                <a:latin typeface="Tahoma" pitchFamily="34" charset="0"/>
              </a:rPr>
              <a:t>Reaction:</a:t>
            </a:r>
          </a:p>
          <a:p>
            <a:pPr lvl="1" eaLnBrk="1" hangingPunct="1">
              <a:lnSpc>
                <a:spcPct val="80000"/>
              </a:lnSpc>
              <a:buFontTx/>
              <a:buNone/>
            </a:pPr>
            <a:r>
              <a:rPr lang="en-US" altLang="en-US" sz="1800" dirty="0" smtClean="0">
                <a:latin typeface="Tahoma" pitchFamily="34" charset="0"/>
              </a:rPr>
              <a:t>HA + OH</a:t>
            </a:r>
            <a:r>
              <a:rPr lang="en-US" altLang="en-US" sz="1800" baseline="30000" dirty="0" smtClean="0">
                <a:latin typeface="Tahoma" pitchFamily="34" charset="0"/>
              </a:rPr>
              <a:t>-</a:t>
            </a:r>
            <a:r>
              <a:rPr lang="en-US" altLang="en-US" sz="1800" dirty="0" smtClean="0">
                <a:latin typeface="Tahoma" pitchFamily="34" charset="0"/>
              </a:rPr>
              <a:t> </a:t>
            </a:r>
            <a:r>
              <a:rPr lang="en-US" altLang="en-US" sz="1800" dirty="0" smtClean="0">
                <a:latin typeface="Tahoma" pitchFamily="34" charset="0"/>
                <a:cs typeface="Times New Roman" pitchFamily="18" charset="0"/>
              </a:rPr>
              <a:t>↔ A</a:t>
            </a:r>
            <a:r>
              <a:rPr lang="en-US" altLang="en-US" sz="1800" baseline="30000" dirty="0" smtClean="0">
                <a:latin typeface="Tahoma" pitchFamily="34" charset="0"/>
              </a:rPr>
              <a:t>-</a:t>
            </a:r>
            <a:r>
              <a:rPr lang="en-US" altLang="en-US" sz="1800" dirty="0" smtClean="0">
                <a:latin typeface="Tahoma" pitchFamily="34" charset="0"/>
                <a:cs typeface="Times New Roman" pitchFamily="18" charset="0"/>
              </a:rPr>
              <a:t> + H</a:t>
            </a:r>
            <a:r>
              <a:rPr lang="en-US" altLang="en-US" sz="1800" baseline="-25000" dirty="0" smtClean="0">
                <a:latin typeface="Tahoma" pitchFamily="34" charset="0"/>
                <a:cs typeface="Times New Roman" pitchFamily="18" charset="0"/>
              </a:rPr>
              <a:t>2</a:t>
            </a:r>
            <a:r>
              <a:rPr lang="en-US" altLang="en-US" sz="1800" dirty="0" smtClean="0">
                <a:latin typeface="Tahoma" pitchFamily="34" charset="0"/>
                <a:cs typeface="Times New Roman" pitchFamily="18" charset="0"/>
              </a:rPr>
              <a:t>O  K = 1/K</a:t>
            </a:r>
            <a:r>
              <a:rPr lang="en-US" altLang="en-US" sz="1800" baseline="-25000" dirty="0" smtClean="0">
                <a:latin typeface="Tahoma" pitchFamily="34" charset="0"/>
                <a:cs typeface="Times New Roman" pitchFamily="18" charset="0"/>
              </a:rPr>
              <a:t>b</a:t>
            </a:r>
          </a:p>
          <a:p>
            <a:pPr lvl="1" eaLnBrk="1" hangingPunct="1">
              <a:lnSpc>
                <a:spcPct val="80000"/>
              </a:lnSpc>
              <a:buFontTx/>
              <a:buNone/>
            </a:pPr>
            <a:r>
              <a:rPr lang="en-US" altLang="en-US" sz="1800" dirty="0" smtClean="0">
                <a:latin typeface="Tahoma" pitchFamily="34" charset="0"/>
              </a:rPr>
              <a:t>Example – acetic acid:</a:t>
            </a:r>
          </a:p>
          <a:p>
            <a:pPr lvl="1" eaLnBrk="1" hangingPunct="1">
              <a:lnSpc>
                <a:spcPct val="80000"/>
              </a:lnSpc>
              <a:buFontTx/>
              <a:buNone/>
            </a:pPr>
            <a:r>
              <a:rPr lang="en-US" altLang="en-US" sz="1800" dirty="0" err="1" smtClean="0">
                <a:latin typeface="Tahoma" pitchFamily="34" charset="0"/>
              </a:rPr>
              <a:t>K</a:t>
            </a:r>
            <a:r>
              <a:rPr lang="en-US" altLang="en-US" sz="1800" baseline="-25000" dirty="0" err="1" smtClean="0">
                <a:latin typeface="Tahoma" pitchFamily="34" charset="0"/>
                <a:cs typeface="Times New Roman" pitchFamily="18" charset="0"/>
              </a:rPr>
              <a:t>a</a:t>
            </a:r>
            <a:r>
              <a:rPr lang="en-US" altLang="en-US" sz="1800" dirty="0" smtClean="0">
                <a:latin typeface="Tahoma" pitchFamily="34" charset="0"/>
              </a:rPr>
              <a:t> = 1.76 x 10</a:t>
            </a:r>
            <a:r>
              <a:rPr lang="en-US" altLang="en-US" sz="1800" baseline="30000" dirty="0" smtClean="0">
                <a:latin typeface="Tahoma" pitchFamily="34" charset="0"/>
              </a:rPr>
              <a:t>-5</a:t>
            </a:r>
          </a:p>
          <a:p>
            <a:pPr lvl="1" eaLnBrk="1" hangingPunct="1">
              <a:lnSpc>
                <a:spcPct val="80000"/>
              </a:lnSpc>
            </a:pPr>
            <a:r>
              <a:rPr lang="en-US" altLang="en-US" sz="1800" dirty="0" smtClean="0">
                <a:latin typeface="Tahoma" pitchFamily="34" charset="0"/>
              </a:rPr>
              <a:t>4 regions to titrations (different calculations in each region):</a:t>
            </a:r>
          </a:p>
          <a:p>
            <a:pPr lvl="2" eaLnBrk="1" hangingPunct="1">
              <a:lnSpc>
                <a:spcPct val="80000"/>
              </a:lnSpc>
            </a:pPr>
            <a:r>
              <a:rPr lang="en-US" altLang="en-US" sz="1600" dirty="0" smtClean="0">
                <a:latin typeface="Tahoma" pitchFamily="34" charset="0"/>
              </a:rPr>
              <a:t>initial pH (skipping calculation)</a:t>
            </a:r>
          </a:p>
          <a:p>
            <a:pPr lvl="2" eaLnBrk="1" hangingPunct="1">
              <a:lnSpc>
                <a:spcPct val="80000"/>
              </a:lnSpc>
            </a:pPr>
            <a:r>
              <a:rPr lang="en-US" altLang="en-US" sz="1600" dirty="0" smtClean="0">
                <a:latin typeface="Tahoma" pitchFamily="34" charset="0"/>
              </a:rPr>
              <a:t>before equivalence point</a:t>
            </a:r>
          </a:p>
          <a:p>
            <a:pPr lvl="2" eaLnBrk="1" hangingPunct="1">
              <a:lnSpc>
                <a:spcPct val="80000"/>
              </a:lnSpc>
            </a:pPr>
            <a:r>
              <a:rPr lang="en-US" altLang="en-US" sz="1600" dirty="0" smtClean="0">
                <a:latin typeface="Tahoma" pitchFamily="34" charset="0"/>
              </a:rPr>
              <a:t>at equivalence point</a:t>
            </a:r>
          </a:p>
          <a:p>
            <a:pPr lvl="2" eaLnBrk="1" hangingPunct="1">
              <a:lnSpc>
                <a:spcPct val="80000"/>
              </a:lnSpc>
            </a:pPr>
            <a:r>
              <a:rPr lang="en-US" altLang="en-US" sz="1600" dirty="0" smtClean="0">
                <a:latin typeface="Tahoma" pitchFamily="34" charset="0"/>
              </a:rPr>
              <a:t>after equivalence point</a:t>
            </a:r>
          </a:p>
          <a:p>
            <a:pPr lvl="1" eaLnBrk="1" hangingPunct="1">
              <a:lnSpc>
                <a:spcPct val="80000"/>
              </a:lnSpc>
            </a:pPr>
            <a:r>
              <a:rPr lang="en-US" altLang="en-US" sz="1800" smtClean="0">
                <a:latin typeface="Tahoma" pitchFamily="34" charset="0"/>
              </a:rPr>
              <a:t>Show </a:t>
            </a:r>
            <a:r>
              <a:rPr lang="en-US" altLang="en-US" sz="1800" dirty="0" smtClean="0">
                <a:latin typeface="Tahoma" pitchFamily="34" charset="0"/>
              </a:rPr>
              <a:t>pH at 5 mL, 12.5 mL, and 15 mL</a:t>
            </a:r>
          </a:p>
        </p:txBody>
      </p:sp>
      <p:sp>
        <p:nvSpPr>
          <p:cNvPr id="523268" name="Freeform 4"/>
          <p:cNvSpPr>
            <a:spLocks/>
          </p:cNvSpPr>
          <p:nvPr/>
        </p:nvSpPr>
        <p:spPr bwMode="auto">
          <a:xfrm>
            <a:off x="6781800" y="4724400"/>
            <a:ext cx="1600200" cy="1524000"/>
          </a:xfrm>
          <a:custGeom>
            <a:avLst/>
            <a:gdLst>
              <a:gd name="T0" fmla="*/ 2147483647 w 1288"/>
              <a:gd name="T1" fmla="*/ 0 h 952"/>
              <a:gd name="T2" fmla="*/ 2147483647 w 1288"/>
              <a:gd name="T3" fmla="*/ 2147483647 h 952"/>
              <a:gd name="T4" fmla="*/ 2147483647 w 1288"/>
              <a:gd name="T5" fmla="*/ 2147483647 h 952"/>
              <a:gd name="T6" fmla="*/ 2147483647 w 1288"/>
              <a:gd name="T7" fmla="*/ 2147483647 h 952"/>
              <a:gd name="T8" fmla="*/ 2147483647 w 1288"/>
              <a:gd name="T9" fmla="*/ 2147483647 h 952"/>
              <a:gd name="T10" fmla="*/ 2147483647 w 1288"/>
              <a:gd name="T11" fmla="*/ 2147483647 h 952"/>
              <a:gd name="T12" fmla="*/ 2147483647 w 1288"/>
              <a:gd name="T13" fmla="*/ 2147483647 h 952"/>
              <a:gd name="T14" fmla="*/ 2147483647 w 1288"/>
              <a:gd name="T15" fmla="*/ 2147483647 h 952"/>
              <a:gd name="T16" fmla="*/ 2147483647 w 1288"/>
              <a:gd name="T17" fmla="*/ 2147483647 h 952"/>
              <a:gd name="T18" fmla="*/ 2147483647 w 1288"/>
              <a:gd name="T19" fmla="*/ 2147483647 h 952"/>
              <a:gd name="T20" fmla="*/ 2147483647 w 1288"/>
              <a:gd name="T21" fmla="*/ 0 h 9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8"/>
              <a:gd name="T34" fmla="*/ 0 h 952"/>
              <a:gd name="T35" fmla="*/ 1288 w 1288"/>
              <a:gd name="T36" fmla="*/ 952 h 9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8" h="952">
                <a:moveTo>
                  <a:pt x="424" y="0"/>
                </a:moveTo>
                <a:cubicBezTo>
                  <a:pt x="432" y="68"/>
                  <a:pt x="440" y="136"/>
                  <a:pt x="424" y="192"/>
                </a:cubicBezTo>
                <a:cubicBezTo>
                  <a:pt x="408" y="248"/>
                  <a:pt x="392" y="240"/>
                  <a:pt x="328" y="336"/>
                </a:cubicBezTo>
                <a:cubicBezTo>
                  <a:pt x="264" y="432"/>
                  <a:pt x="80" y="672"/>
                  <a:pt x="40" y="768"/>
                </a:cubicBezTo>
                <a:cubicBezTo>
                  <a:pt x="0" y="864"/>
                  <a:pt x="8" y="888"/>
                  <a:pt x="88" y="912"/>
                </a:cubicBezTo>
                <a:cubicBezTo>
                  <a:pt x="168" y="936"/>
                  <a:pt x="336" y="912"/>
                  <a:pt x="520" y="912"/>
                </a:cubicBezTo>
                <a:cubicBezTo>
                  <a:pt x="704" y="912"/>
                  <a:pt x="1096" y="952"/>
                  <a:pt x="1192" y="912"/>
                </a:cubicBezTo>
                <a:cubicBezTo>
                  <a:pt x="1288" y="872"/>
                  <a:pt x="1144" y="760"/>
                  <a:pt x="1096" y="672"/>
                </a:cubicBezTo>
                <a:cubicBezTo>
                  <a:pt x="1048" y="584"/>
                  <a:pt x="968" y="472"/>
                  <a:pt x="904" y="384"/>
                </a:cubicBezTo>
                <a:cubicBezTo>
                  <a:pt x="840" y="296"/>
                  <a:pt x="744" y="208"/>
                  <a:pt x="712" y="144"/>
                </a:cubicBezTo>
                <a:cubicBezTo>
                  <a:pt x="680" y="80"/>
                  <a:pt x="712" y="24"/>
                  <a:pt x="712"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69" name="Line 5"/>
          <p:cNvSpPr>
            <a:spLocks noChangeShapeType="1"/>
          </p:cNvSpPr>
          <p:nvPr/>
        </p:nvSpPr>
        <p:spPr bwMode="auto">
          <a:xfrm>
            <a:off x="7391400" y="2286000"/>
            <a:ext cx="0" cy="198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70" name="Line 6"/>
          <p:cNvSpPr>
            <a:spLocks noChangeShapeType="1"/>
          </p:cNvSpPr>
          <p:nvPr/>
        </p:nvSpPr>
        <p:spPr bwMode="auto">
          <a:xfrm>
            <a:off x="7543800" y="2286000"/>
            <a:ext cx="0" cy="198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71" name="Line 7"/>
          <p:cNvSpPr>
            <a:spLocks noChangeShapeType="1"/>
          </p:cNvSpPr>
          <p:nvPr/>
        </p:nvSpPr>
        <p:spPr bwMode="auto">
          <a:xfrm>
            <a:off x="7315200" y="4267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72" name="Line 8"/>
          <p:cNvSpPr>
            <a:spLocks noChangeShapeType="1"/>
          </p:cNvSpPr>
          <p:nvPr/>
        </p:nvSpPr>
        <p:spPr bwMode="auto">
          <a:xfrm flipV="1">
            <a:off x="7315200" y="4267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73" name="Line 9"/>
          <p:cNvSpPr>
            <a:spLocks noChangeShapeType="1"/>
          </p:cNvSpPr>
          <p:nvPr/>
        </p:nvSpPr>
        <p:spPr bwMode="auto">
          <a:xfrm>
            <a:off x="7445375" y="4419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74" name="Line 10"/>
          <p:cNvSpPr>
            <a:spLocks noChangeShapeType="1"/>
          </p:cNvSpPr>
          <p:nvPr/>
        </p:nvSpPr>
        <p:spPr bwMode="auto">
          <a:xfrm>
            <a:off x="7512050" y="4419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75" name="Freeform 11"/>
          <p:cNvSpPr>
            <a:spLocks/>
          </p:cNvSpPr>
          <p:nvPr/>
        </p:nvSpPr>
        <p:spPr bwMode="auto">
          <a:xfrm>
            <a:off x="6765925" y="5530850"/>
            <a:ext cx="1498600" cy="701675"/>
          </a:xfrm>
          <a:custGeom>
            <a:avLst/>
            <a:gdLst>
              <a:gd name="T0" fmla="*/ 2147483647 w 944"/>
              <a:gd name="T1" fmla="*/ 2147483647 h 442"/>
              <a:gd name="T2" fmla="*/ 2147483647 w 944"/>
              <a:gd name="T3" fmla="*/ 2147483647 h 442"/>
              <a:gd name="T4" fmla="*/ 2147483647 w 944"/>
              <a:gd name="T5" fmla="*/ 2147483647 h 442"/>
              <a:gd name="T6" fmla="*/ 2147483647 w 944"/>
              <a:gd name="T7" fmla="*/ 2147483647 h 442"/>
              <a:gd name="T8" fmla="*/ 2147483647 w 944"/>
              <a:gd name="T9" fmla="*/ 2147483647 h 442"/>
              <a:gd name="T10" fmla="*/ 2147483647 w 944"/>
              <a:gd name="T11" fmla="*/ 2147483647 h 442"/>
              <a:gd name="T12" fmla="*/ 2147483647 w 944"/>
              <a:gd name="T13" fmla="*/ 2147483647 h 442"/>
              <a:gd name="T14" fmla="*/ 2147483647 w 944"/>
              <a:gd name="T15" fmla="*/ 2147483647 h 442"/>
              <a:gd name="T16" fmla="*/ 2147483647 w 944"/>
              <a:gd name="T17" fmla="*/ 2147483647 h 442"/>
              <a:gd name="T18" fmla="*/ 2147483647 w 944"/>
              <a:gd name="T19" fmla="*/ 2147483647 h 442"/>
              <a:gd name="T20" fmla="*/ 2147483647 w 944"/>
              <a:gd name="T21" fmla="*/ 2147483647 h 442"/>
              <a:gd name="T22" fmla="*/ 2147483647 w 944"/>
              <a:gd name="T23" fmla="*/ 2147483647 h 442"/>
              <a:gd name="T24" fmla="*/ 2147483647 w 944"/>
              <a:gd name="T25" fmla="*/ 2147483647 h 442"/>
              <a:gd name="T26" fmla="*/ 2147483647 w 944"/>
              <a:gd name="T27" fmla="*/ 2147483647 h 442"/>
              <a:gd name="T28" fmla="*/ 2147483647 w 944"/>
              <a:gd name="T29" fmla="*/ 2147483647 h 442"/>
              <a:gd name="T30" fmla="*/ 2147483647 w 944"/>
              <a:gd name="T31" fmla="*/ 2147483647 h 442"/>
              <a:gd name="T32" fmla="*/ 2147483647 w 944"/>
              <a:gd name="T33" fmla="*/ 2147483647 h 442"/>
              <a:gd name="T34" fmla="*/ 2147483647 w 944"/>
              <a:gd name="T35" fmla="*/ 2147483647 h 442"/>
              <a:gd name="T36" fmla="*/ 2147483647 w 944"/>
              <a:gd name="T37" fmla="*/ 2147483647 h 4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44"/>
              <a:gd name="T58" fmla="*/ 0 h 442"/>
              <a:gd name="T59" fmla="*/ 944 w 944"/>
              <a:gd name="T60" fmla="*/ 442 h 4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44" h="442">
                <a:moveTo>
                  <a:pt x="122" y="77"/>
                </a:moveTo>
                <a:cubicBezTo>
                  <a:pt x="234" y="82"/>
                  <a:pt x="363" y="98"/>
                  <a:pt x="473" y="69"/>
                </a:cubicBezTo>
                <a:cubicBezTo>
                  <a:pt x="579" y="0"/>
                  <a:pt x="516" y="35"/>
                  <a:pt x="802" y="62"/>
                </a:cubicBezTo>
                <a:cubicBezTo>
                  <a:pt x="810" y="63"/>
                  <a:pt x="806" y="78"/>
                  <a:pt x="810" y="84"/>
                </a:cubicBezTo>
                <a:cubicBezTo>
                  <a:pt x="827" y="110"/>
                  <a:pt x="830" y="106"/>
                  <a:pt x="855" y="114"/>
                </a:cubicBezTo>
                <a:cubicBezTo>
                  <a:pt x="857" y="139"/>
                  <a:pt x="873" y="258"/>
                  <a:pt x="892" y="286"/>
                </a:cubicBezTo>
                <a:cubicBezTo>
                  <a:pt x="897" y="294"/>
                  <a:pt x="907" y="296"/>
                  <a:pt x="915" y="301"/>
                </a:cubicBezTo>
                <a:cubicBezTo>
                  <a:pt x="929" y="323"/>
                  <a:pt x="936" y="343"/>
                  <a:pt x="944" y="368"/>
                </a:cubicBezTo>
                <a:cubicBezTo>
                  <a:pt x="942" y="378"/>
                  <a:pt x="944" y="390"/>
                  <a:pt x="937" y="398"/>
                </a:cubicBezTo>
                <a:cubicBezTo>
                  <a:pt x="925" y="412"/>
                  <a:pt x="892" y="428"/>
                  <a:pt x="892" y="428"/>
                </a:cubicBezTo>
                <a:cubicBezTo>
                  <a:pt x="740" y="416"/>
                  <a:pt x="588" y="415"/>
                  <a:pt x="436" y="406"/>
                </a:cubicBezTo>
                <a:cubicBezTo>
                  <a:pt x="356" y="425"/>
                  <a:pt x="271" y="421"/>
                  <a:pt x="189" y="436"/>
                </a:cubicBezTo>
                <a:cubicBezTo>
                  <a:pt x="152" y="432"/>
                  <a:pt x="108" y="442"/>
                  <a:pt x="77" y="421"/>
                </a:cubicBezTo>
                <a:cubicBezTo>
                  <a:pt x="0" y="370"/>
                  <a:pt x="140" y="421"/>
                  <a:pt x="47" y="391"/>
                </a:cubicBezTo>
                <a:cubicBezTo>
                  <a:pt x="32" y="369"/>
                  <a:pt x="25" y="349"/>
                  <a:pt x="17" y="324"/>
                </a:cubicBezTo>
                <a:cubicBezTo>
                  <a:pt x="21" y="288"/>
                  <a:pt x="35" y="182"/>
                  <a:pt x="69" y="152"/>
                </a:cubicBezTo>
                <a:cubicBezTo>
                  <a:pt x="83" y="140"/>
                  <a:pt x="99" y="132"/>
                  <a:pt x="114" y="122"/>
                </a:cubicBezTo>
                <a:cubicBezTo>
                  <a:pt x="122" y="117"/>
                  <a:pt x="137" y="107"/>
                  <a:pt x="137" y="107"/>
                </a:cubicBezTo>
                <a:cubicBezTo>
                  <a:pt x="146" y="77"/>
                  <a:pt x="152" y="86"/>
                  <a:pt x="122" y="77"/>
                </a:cubicBezTo>
                <a:close/>
              </a:path>
            </a:pathLst>
          </a:custGeom>
          <a:solidFill>
            <a:schemeClr val="accent1">
              <a:alpha val="20000"/>
            </a:schemeClr>
          </a:solidFill>
          <a:ln w="9525">
            <a:solidFill>
              <a:schemeClr val="tx1"/>
            </a:solidFill>
            <a:round/>
            <a:headEnd/>
            <a:tailEnd/>
          </a:ln>
        </p:spPr>
        <p:txBody>
          <a:bodyPr/>
          <a:lstStyle/>
          <a:p>
            <a:endParaRPr lang="en-US"/>
          </a:p>
        </p:txBody>
      </p:sp>
      <p:sp>
        <p:nvSpPr>
          <p:cNvPr id="523276" name="Text Box 12"/>
          <p:cNvSpPr txBox="1">
            <a:spLocks noChangeArrowheads="1"/>
          </p:cNvSpPr>
          <p:nvPr/>
        </p:nvSpPr>
        <p:spPr bwMode="auto">
          <a:xfrm>
            <a:off x="4724400" y="23622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t>0.100 M NaOH</a:t>
            </a:r>
          </a:p>
        </p:txBody>
      </p:sp>
      <p:sp>
        <p:nvSpPr>
          <p:cNvPr id="523277" name="Line 13"/>
          <p:cNvSpPr>
            <a:spLocks noChangeShapeType="1"/>
          </p:cNvSpPr>
          <p:nvPr/>
        </p:nvSpPr>
        <p:spPr bwMode="auto">
          <a:xfrm>
            <a:off x="6400800" y="2590800"/>
            <a:ext cx="1066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3278" name="Text Box 14"/>
          <p:cNvSpPr txBox="1">
            <a:spLocks noChangeArrowheads="1"/>
          </p:cNvSpPr>
          <p:nvPr/>
        </p:nvSpPr>
        <p:spPr bwMode="auto">
          <a:xfrm>
            <a:off x="4724400" y="38862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t>0.050 M HA, 25 mL</a:t>
            </a:r>
          </a:p>
        </p:txBody>
      </p:sp>
      <p:sp>
        <p:nvSpPr>
          <p:cNvPr id="523279" name="Line 15"/>
          <p:cNvSpPr>
            <a:spLocks noChangeShapeType="1"/>
          </p:cNvSpPr>
          <p:nvPr/>
        </p:nvSpPr>
        <p:spPr bwMode="auto">
          <a:xfrm>
            <a:off x="5791200" y="4343400"/>
            <a:ext cx="152400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994702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3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327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327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326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32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327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327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327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327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326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327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327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327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3267">
                                            <p:txEl>
                                              <p:pRg st="1" end="1"/>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23267">
                                            <p:txEl>
                                              <p:pRg st="2" end="2"/>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23267">
                                            <p:txEl>
                                              <p:pRg st="3" end="3"/>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23267">
                                            <p:txEl>
                                              <p:pRg st="4" end="4"/>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23267">
                                            <p:txEl>
                                              <p:pRg st="5" end="5"/>
                                            </p:txEl>
                                          </p:spTgt>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23267">
                                            <p:txEl>
                                              <p:pRg st="6" end="6"/>
                                            </p:txEl>
                                          </p:spTgt>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23267">
                                            <p:txEl>
                                              <p:pRg st="7" end="7"/>
                                            </p:txEl>
                                          </p:spTgt>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23267">
                                            <p:txEl>
                                              <p:pRg st="8" end="8"/>
                                            </p:txEl>
                                          </p:spTgt>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23267">
                                            <p:txEl>
                                              <p:pRg st="9" end="9"/>
                                            </p:txEl>
                                          </p:spTgt>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23267">
                                            <p:txEl>
                                              <p:pRg st="10" end="10"/>
                                            </p:txEl>
                                          </p:spTgt>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2326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7" grpId="0" build="p"/>
      <p:bldP spid="523268" grpId="0" animBg="1"/>
      <p:bldP spid="523269" grpId="0" animBg="1"/>
      <p:bldP spid="523270" grpId="0" animBg="1"/>
      <p:bldP spid="523271" grpId="0" animBg="1"/>
      <p:bldP spid="523272" grpId="0" animBg="1"/>
      <p:bldP spid="523273" grpId="0" animBg="1"/>
      <p:bldP spid="523274" grpId="0" animBg="1"/>
      <p:bldP spid="523275" grpId="0" animBg="1"/>
      <p:bldP spid="523276" grpId="0"/>
      <p:bldP spid="523277" grpId="0" animBg="1"/>
      <p:bldP spid="52327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dirty="0" smtClean="0">
                <a:latin typeface="Tahoma" panose="020B0604030504040204" pitchFamily="34" charset="0"/>
              </a:rPr>
              <a:t>Announcements I</a:t>
            </a:r>
            <a:br>
              <a:rPr lang="en-US" altLang="en-US" sz="4000" dirty="0" smtClean="0">
                <a:latin typeface="Tahoma" panose="020B0604030504040204" pitchFamily="34" charset="0"/>
              </a:rPr>
            </a:br>
            <a:endParaRPr lang="en-US" altLang="en-US" sz="3200" dirty="0" smtClean="0">
              <a:latin typeface="Tahoma" panose="020B0604030504040204" pitchFamily="34" charset="0"/>
            </a:endParaRPr>
          </a:p>
        </p:txBody>
      </p:sp>
      <p:sp>
        <p:nvSpPr>
          <p:cNvPr id="145411" name="Rectangle 3"/>
          <p:cNvSpPr>
            <a:spLocks noGrp="1" noChangeArrowheads="1"/>
          </p:cNvSpPr>
          <p:nvPr>
            <p:ph type="body" idx="1"/>
          </p:nvPr>
        </p:nvSpPr>
        <p:spPr/>
        <p:txBody>
          <a:bodyPr/>
          <a:lstStyle/>
          <a:p>
            <a:pPr eaLnBrk="1" hangingPunct="1"/>
            <a:r>
              <a:rPr lang="en-US" altLang="en-US" sz="2800" dirty="0" smtClean="0">
                <a:latin typeface="Tahoma" panose="020B0604030504040204" pitchFamily="34" charset="0"/>
              </a:rPr>
              <a:t>Exam #1</a:t>
            </a:r>
          </a:p>
          <a:p>
            <a:pPr lvl="1" eaLnBrk="1" hangingPunct="1"/>
            <a:r>
              <a:rPr lang="en-US" altLang="en-US" sz="2400" strike="sngStrike" dirty="0" smtClean="0">
                <a:solidFill>
                  <a:srgbClr val="FF0000"/>
                </a:solidFill>
                <a:latin typeface="Tahoma" panose="020B0604030504040204" pitchFamily="34" charset="0"/>
              </a:rPr>
              <a:t>Next</a:t>
            </a:r>
            <a:r>
              <a:rPr lang="en-US" altLang="en-US" sz="2400" dirty="0" smtClean="0">
                <a:latin typeface="Tahoma" panose="020B0604030504040204" pitchFamily="34" charset="0"/>
              </a:rPr>
              <a:t> </a:t>
            </a:r>
            <a:r>
              <a:rPr lang="en-US" altLang="en-US" sz="2400" dirty="0" smtClean="0">
                <a:solidFill>
                  <a:srgbClr val="FF0000"/>
                </a:solidFill>
                <a:latin typeface="Tahoma" panose="020B0604030504040204" pitchFamily="34" charset="0"/>
              </a:rPr>
              <a:t>This</a:t>
            </a:r>
            <a:r>
              <a:rPr lang="en-US" altLang="en-US" sz="2400" dirty="0" smtClean="0">
                <a:latin typeface="Tahoma" panose="020B0604030504040204" pitchFamily="34" charset="0"/>
              </a:rPr>
              <a:t> week </a:t>
            </a:r>
            <a:r>
              <a:rPr lang="en-US" altLang="en-US" sz="2400" dirty="0" smtClean="0">
                <a:latin typeface="Tahoma" panose="020B0604030504040204" pitchFamily="34" charset="0"/>
              </a:rPr>
              <a:t>on Thursday (9/29)</a:t>
            </a:r>
          </a:p>
          <a:p>
            <a:pPr lvl="1" eaLnBrk="1" hangingPunct="1"/>
            <a:r>
              <a:rPr lang="en-US" altLang="en-US" sz="2400" dirty="0" smtClean="0">
                <a:latin typeface="Tahoma" panose="020B0604030504040204" pitchFamily="34" charset="0"/>
              </a:rPr>
              <a:t>Same format as last year</a:t>
            </a:r>
          </a:p>
          <a:p>
            <a:pPr lvl="1" eaLnBrk="1" hangingPunct="1"/>
            <a:r>
              <a:rPr lang="en-US" altLang="en-US" sz="2400" dirty="0" smtClean="0">
                <a:latin typeface="Tahoma" panose="020B0604030504040204" pitchFamily="34" charset="0"/>
              </a:rPr>
              <a:t>Covers material covered through buffers</a:t>
            </a:r>
            <a:r>
              <a:rPr lang="en-US" altLang="en-US" sz="2400" dirty="0">
                <a:latin typeface="Tahoma" panose="020B0604030504040204" pitchFamily="34" charset="0"/>
              </a:rPr>
              <a:t> </a:t>
            </a:r>
            <a:r>
              <a:rPr lang="en-US" altLang="en-US" sz="2400" dirty="0" smtClean="0">
                <a:latin typeface="Tahoma" panose="020B0604030504040204" pitchFamily="34" charset="0"/>
              </a:rPr>
              <a:t>(covered Thursday)</a:t>
            </a:r>
          </a:p>
          <a:p>
            <a:pPr lvl="1" eaLnBrk="1" hangingPunct="1"/>
            <a:r>
              <a:rPr lang="en-US" altLang="en-US" sz="2400" dirty="0" smtClean="0">
                <a:latin typeface="Tahoma" panose="020B0604030504040204" pitchFamily="34" charset="0"/>
              </a:rPr>
              <a:t>Help </a:t>
            </a:r>
            <a:r>
              <a:rPr lang="en-US" altLang="en-US" sz="2400" dirty="0">
                <a:latin typeface="Tahoma" panose="020B0604030504040204" pitchFamily="34" charset="0"/>
              </a:rPr>
              <a:t>Session Tues., 4:00 to 5:00 </a:t>
            </a:r>
            <a:r>
              <a:rPr lang="en-US" altLang="en-US" sz="2400" dirty="0" smtClean="0">
                <a:latin typeface="Tahoma" panose="020B0604030504040204" pitchFamily="34" charset="0"/>
              </a:rPr>
              <a:t>in </a:t>
            </a:r>
            <a:r>
              <a:rPr lang="en-US" altLang="en-US" sz="2400" dirty="0">
                <a:latin typeface="Tahoma" panose="020B0604030504040204" pitchFamily="34" charset="0"/>
              </a:rPr>
              <a:t>Sequoia 452 </a:t>
            </a:r>
          </a:p>
          <a:p>
            <a:pPr lvl="1" eaLnBrk="1" hangingPunct="1"/>
            <a:r>
              <a:rPr lang="en-US" altLang="en-US" sz="2400" dirty="0" smtClean="0">
                <a:latin typeface="Tahoma" panose="020B0604030504040204" pitchFamily="34" charset="0"/>
              </a:rPr>
              <a:t>Lab Sect. 2-6 here </a:t>
            </a:r>
          </a:p>
          <a:p>
            <a:pPr lvl="1" eaLnBrk="1" hangingPunct="1"/>
            <a:r>
              <a:rPr lang="en-US" altLang="en-US" sz="2400" dirty="0" smtClean="0">
                <a:latin typeface="Tahoma" panose="020B0604030504040204" pitchFamily="34" charset="0"/>
              </a:rPr>
              <a:t>Lab </a:t>
            </a:r>
            <a:r>
              <a:rPr lang="en-US" altLang="en-US" sz="2400" dirty="0">
                <a:latin typeface="Tahoma" panose="020B0604030504040204" pitchFamily="34" charset="0"/>
              </a:rPr>
              <a:t>Sect. 7 </a:t>
            </a:r>
            <a:r>
              <a:rPr lang="en-US" altLang="en-US" sz="2400" dirty="0" smtClean="0">
                <a:latin typeface="Tahoma" panose="020B0604030504040204" pitchFamily="34" charset="0"/>
              </a:rPr>
              <a:t>in </a:t>
            </a:r>
            <a:r>
              <a:rPr lang="en-US" altLang="en-US" sz="2400" dirty="0">
                <a:latin typeface="Tahoma" panose="020B0604030504040204" pitchFamily="34" charset="0"/>
              </a:rPr>
              <a:t>Sequoia </a:t>
            </a:r>
            <a:r>
              <a:rPr lang="en-US" altLang="en-US" sz="2400" dirty="0" smtClean="0">
                <a:latin typeface="Tahoma" panose="020B0604030504040204" pitchFamily="34" charset="0"/>
              </a:rPr>
              <a:t>426</a:t>
            </a:r>
            <a:endParaRPr lang="en-US" altLang="en-US" sz="2400" dirty="0">
              <a:latin typeface="Tahoma" panose="020B0604030504040204" pitchFamily="34" charset="0"/>
            </a:endParaRPr>
          </a:p>
          <a:p>
            <a:pPr lvl="1" eaLnBrk="1" hangingPunct="1"/>
            <a:r>
              <a:rPr lang="en-US" altLang="en-US" sz="2400" dirty="0">
                <a:latin typeface="Tahoma" panose="020B0604030504040204" pitchFamily="34" charset="0"/>
              </a:rPr>
              <a:t>Need to bring </a:t>
            </a:r>
            <a:r>
              <a:rPr lang="en-US" altLang="en-US" sz="2400" dirty="0" err="1">
                <a:latin typeface="Tahoma" panose="020B0604030504040204" pitchFamily="34" charset="0"/>
              </a:rPr>
              <a:t>Scantron</a:t>
            </a:r>
            <a:r>
              <a:rPr lang="en-US" altLang="en-US" sz="2400" dirty="0">
                <a:latin typeface="Tahoma" panose="020B0604030504040204" pitchFamily="34" charset="0"/>
              </a:rPr>
              <a:t> Form </a:t>
            </a:r>
            <a:r>
              <a:rPr lang="en-US" altLang="en-US" sz="2400" dirty="0" smtClean="0">
                <a:latin typeface="Tahoma" panose="020B0604030504040204" pitchFamily="34" charset="0"/>
              </a:rPr>
              <a:t>SC982-E, No. 2 pencil and calculator</a:t>
            </a:r>
            <a:endParaRPr lang="en-US" altLang="en-US" sz="2400" dirty="0">
              <a:latin typeface="Tahoma" panose="020B0604030504040204" pitchFamily="34" charset="0"/>
            </a:endParaRPr>
          </a:p>
          <a:p>
            <a:pPr lvl="1" eaLnBrk="1" hangingPunct="1"/>
            <a:endParaRPr lang="en-US" altLang="en-US" sz="2400" dirty="0" smtClean="0">
              <a:latin typeface="Tahoma" panose="020B0604030504040204" pitchFamily="34" charset="0"/>
            </a:endParaRPr>
          </a:p>
        </p:txBody>
      </p:sp>
    </p:spTree>
    <p:extLst>
      <p:ext uri="{BB962C8B-B14F-4D97-AF65-F5344CB8AC3E}">
        <p14:creationId xmlns:p14="http://schemas.microsoft.com/office/powerpoint/2010/main" val="172703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54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54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54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54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dirty="0" smtClean="0">
                <a:latin typeface="Tahoma" panose="020B0604030504040204" pitchFamily="34" charset="0"/>
              </a:rPr>
              <a:t>Announcements II</a:t>
            </a:r>
            <a:br>
              <a:rPr lang="en-US" altLang="en-US" sz="4000" dirty="0" smtClean="0">
                <a:latin typeface="Tahoma" panose="020B0604030504040204" pitchFamily="34" charset="0"/>
              </a:rPr>
            </a:br>
            <a:endParaRPr lang="en-US" altLang="en-US" sz="3200" dirty="0" smtClean="0">
              <a:latin typeface="Tahoma" panose="020B0604030504040204" pitchFamily="34" charset="0"/>
            </a:endParaRPr>
          </a:p>
        </p:txBody>
      </p:sp>
      <p:sp>
        <p:nvSpPr>
          <p:cNvPr id="145411" name="Rectangle 3"/>
          <p:cNvSpPr>
            <a:spLocks noGrp="1" noChangeArrowheads="1"/>
          </p:cNvSpPr>
          <p:nvPr>
            <p:ph type="body" idx="1"/>
          </p:nvPr>
        </p:nvSpPr>
        <p:spPr/>
        <p:txBody>
          <a:bodyPr/>
          <a:lstStyle/>
          <a:p>
            <a:pPr eaLnBrk="1" hangingPunct="1"/>
            <a:r>
              <a:rPr lang="en-US" altLang="en-US" sz="2800" dirty="0">
                <a:latin typeface="Tahoma" panose="020B0604030504040204" pitchFamily="34" charset="0"/>
              </a:rPr>
              <a:t>Exam #</a:t>
            </a:r>
            <a:r>
              <a:rPr lang="en-US" altLang="en-US" sz="2800" dirty="0" smtClean="0">
                <a:latin typeface="Tahoma" panose="020B0604030504040204" pitchFamily="34" charset="0"/>
              </a:rPr>
              <a:t>1 – cont.</a:t>
            </a:r>
            <a:endParaRPr lang="en-US" altLang="en-US" sz="2800" dirty="0">
              <a:latin typeface="Tahoma" panose="020B0604030504040204" pitchFamily="34" charset="0"/>
            </a:endParaRPr>
          </a:p>
          <a:p>
            <a:pPr lvl="1" eaLnBrk="1" hangingPunct="1"/>
            <a:r>
              <a:rPr lang="en-US" altLang="en-US" sz="2400" dirty="0" smtClean="0">
                <a:latin typeface="Tahoma" panose="020B0604030504040204" pitchFamily="34" charset="0"/>
              </a:rPr>
              <a:t>Will give constants (e.g. R), equation for converting </a:t>
            </a:r>
            <a:r>
              <a:rPr lang="en-US" altLang="en-US" sz="2400" dirty="0" err="1" smtClean="0">
                <a:latin typeface="Tahoma" panose="020B0604030504040204" pitchFamily="34" charset="0"/>
              </a:rPr>
              <a:t>K</a:t>
            </a:r>
            <a:r>
              <a:rPr lang="en-US" altLang="en-US" sz="2400" baseline="-25000" dirty="0" err="1" smtClean="0">
                <a:latin typeface="Tahoma" panose="020B0604030504040204" pitchFamily="34" charset="0"/>
              </a:rPr>
              <a:t>p</a:t>
            </a:r>
            <a:r>
              <a:rPr lang="en-US" altLang="en-US" sz="2400" dirty="0" smtClean="0">
                <a:latin typeface="Tahoma" panose="020B0604030504040204" pitchFamily="34" charset="0"/>
              </a:rPr>
              <a:t> to K</a:t>
            </a:r>
            <a:r>
              <a:rPr lang="en-US" altLang="en-US" sz="2400" baseline="-25000" dirty="0" smtClean="0">
                <a:latin typeface="Tahoma" panose="020B0604030504040204" pitchFamily="34" charset="0"/>
              </a:rPr>
              <a:t>C</a:t>
            </a:r>
            <a:r>
              <a:rPr lang="en-US" altLang="en-US" sz="2400" dirty="0" smtClean="0">
                <a:latin typeface="Tahoma" panose="020B0604030504040204" pitchFamily="34" charset="0"/>
              </a:rPr>
              <a:t>, quadratic </a:t>
            </a:r>
            <a:r>
              <a:rPr lang="en-US" altLang="en-US" sz="2400" dirty="0" smtClean="0">
                <a:latin typeface="Tahoma" panose="020B0604030504040204" pitchFamily="34" charset="0"/>
              </a:rPr>
              <a:t>equation, </a:t>
            </a:r>
            <a:r>
              <a:rPr lang="en-US" altLang="en-US" sz="2400" dirty="0" smtClean="0">
                <a:solidFill>
                  <a:srgbClr val="FF0000"/>
                </a:solidFill>
                <a:latin typeface="Tahoma" panose="020B0604030504040204" pitchFamily="34" charset="0"/>
              </a:rPr>
              <a:t>Henderson-Hasselbalch equation</a:t>
            </a:r>
            <a:endParaRPr lang="en-US" altLang="en-US" sz="2400" dirty="0">
              <a:solidFill>
                <a:srgbClr val="FF0000"/>
              </a:solidFill>
              <a:latin typeface="Tahoma" panose="020B0604030504040204" pitchFamily="34" charset="0"/>
            </a:endParaRPr>
          </a:p>
          <a:p>
            <a:pPr eaLnBrk="1" hangingPunct="1"/>
            <a:r>
              <a:rPr lang="en-US" altLang="en-US" sz="2800" dirty="0" smtClean="0">
                <a:latin typeface="Tahoma" panose="020B0604030504040204" pitchFamily="34" charset="0"/>
              </a:rPr>
              <a:t>Today’s Lecture</a:t>
            </a:r>
            <a:endParaRPr lang="en-US" altLang="en-US" sz="2400" dirty="0" smtClean="0">
              <a:latin typeface="Tahoma" panose="020B0604030504040204" pitchFamily="34" charset="0"/>
            </a:endParaRPr>
          </a:p>
          <a:p>
            <a:pPr lvl="1" eaLnBrk="1" hangingPunct="1"/>
            <a:r>
              <a:rPr lang="en-US" altLang="en-US" sz="2400" dirty="0" smtClean="0">
                <a:latin typeface="Tahoma" panose="020B0604030504040204" pitchFamily="34" charset="0"/>
              </a:rPr>
              <a:t>Exam 1 Review</a:t>
            </a:r>
          </a:p>
          <a:p>
            <a:pPr lvl="1" eaLnBrk="1" hangingPunct="1"/>
            <a:r>
              <a:rPr lang="en-US" altLang="en-US" sz="2400" dirty="0" smtClean="0">
                <a:latin typeface="Tahoma" panose="020B0604030504040204" pitchFamily="34" charset="0"/>
              </a:rPr>
              <a:t>Titrations (Chapter 16 + not on Exam 1)</a:t>
            </a:r>
            <a:endParaRPr lang="en-US" altLang="en-US" sz="2400" dirty="0">
              <a:latin typeface="Tahoma" panose="020B0604030504040204" pitchFamily="34" charset="0"/>
            </a:endParaRPr>
          </a:p>
          <a:p>
            <a:pPr marL="457200" lvl="1" indent="0" eaLnBrk="1" hangingPunct="1">
              <a:buNone/>
            </a:pPr>
            <a:endParaRPr lang="en-US" altLang="en-US" sz="2400" dirty="0" smtClean="0">
              <a:latin typeface="Tahoma" panose="020B0604030504040204" pitchFamily="34" charset="0"/>
            </a:endParaRPr>
          </a:p>
        </p:txBody>
      </p:sp>
    </p:spTree>
    <p:extLst>
      <p:ext uri="{BB962C8B-B14F-4D97-AF65-F5344CB8AC3E}">
        <p14:creationId xmlns:p14="http://schemas.microsoft.com/office/powerpoint/2010/main" val="342455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5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US" altLang="en-US" smtClean="0">
                <a:latin typeface="Tahoma" pitchFamily="34" charset="0"/>
              </a:rPr>
              <a:t>Exam 1 Review</a:t>
            </a:r>
            <a:r>
              <a:rPr lang="en-US" altLang="en-US" sz="5400" smtClean="0">
                <a:latin typeface="Tahoma" pitchFamily="34" charset="0"/>
              </a:rPr>
              <a:t/>
            </a:r>
            <a:br>
              <a:rPr lang="en-US" altLang="en-US" sz="5400" smtClean="0">
                <a:latin typeface="Tahoma" pitchFamily="34" charset="0"/>
              </a:rPr>
            </a:b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371600"/>
            <a:ext cx="8229600" cy="4648200"/>
          </a:xfrm>
        </p:spPr>
        <p:txBody>
          <a:bodyPr/>
          <a:lstStyle/>
          <a:p>
            <a:pPr eaLnBrk="1" hangingPunct="1"/>
            <a:r>
              <a:rPr lang="en-US" altLang="en-US" sz="2800" smtClean="0">
                <a:latin typeface="Tahoma" pitchFamily="34" charset="0"/>
              </a:rPr>
              <a:t>General Advice</a:t>
            </a:r>
          </a:p>
          <a:p>
            <a:pPr lvl="1" eaLnBrk="1" hangingPunct="1"/>
            <a:r>
              <a:rPr lang="en-US" altLang="en-US" sz="2400" smtClean="0">
                <a:latin typeface="Tahoma" pitchFamily="34" charset="0"/>
              </a:rPr>
              <a:t>Multiple choice questions:</a:t>
            </a:r>
          </a:p>
          <a:p>
            <a:pPr lvl="2" eaLnBrk="1" hangingPunct="1"/>
            <a:r>
              <a:rPr lang="en-US" altLang="en-US" sz="2000" smtClean="0">
                <a:latin typeface="Tahoma" pitchFamily="34" charset="0"/>
              </a:rPr>
              <a:t>Read full question and all answers before selecting (some answers may “sound right” until you see the actual right answer)</a:t>
            </a:r>
          </a:p>
          <a:p>
            <a:pPr lvl="2" eaLnBrk="1" hangingPunct="1"/>
            <a:r>
              <a:rPr lang="en-US" altLang="en-US" sz="2000" smtClean="0">
                <a:latin typeface="Tahoma" pitchFamily="34" charset="0"/>
              </a:rPr>
              <a:t>If it is taking time to calculate or if you are uncertain how to proceed, skip that problem and get back to later (circle question so you know you still need to do it)</a:t>
            </a:r>
          </a:p>
          <a:p>
            <a:pPr lvl="1" eaLnBrk="1" hangingPunct="1"/>
            <a:r>
              <a:rPr lang="en-US" altLang="en-US" sz="2400" smtClean="0">
                <a:latin typeface="Tahoma" pitchFamily="34" charset="0"/>
              </a:rPr>
              <a:t>General Question (12 pts):</a:t>
            </a:r>
          </a:p>
          <a:p>
            <a:pPr lvl="2" eaLnBrk="1" hangingPunct="1"/>
            <a:r>
              <a:rPr lang="en-US" altLang="en-US" sz="2000" smtClean="0">
                <a:latin typeface="Tahoma" pitchFamily="34" charset="0"/>
              </a:rPr>
              <a:t>Will be multiple parts and involve calculations (e.g. like determination of equilibrium concentrations on quiz)</a:t>
            </a:r>
          </a:p>
          <a:p>
            <a:pPr lvl="2" eaLnBrk="1" hangingPunct="1"/>
            <a:r>
              <a:rPr lang="en-US" altLang="en-US" sz="2000" smtClean="0">
                <a:latin typeface="Tahoma" pitchFamily="34" charset="0"/>
              </a:rPr>
              <a:t>Need to show work (don’t just punch numbers into your calculator and write answer)</a:t>
            </a:r>
          </a:p>
          <a:p>
            <a:pPr lvl="2" eaLnBrk="1" hangingPunct="1"/>
            <a:r>
              <a:rPr lang="en-US" altLang="en-US" sz="2000" smtClean="0">
                <a:latin typeface="Tahoma" pitchFamily="34" charset="0"/>
              </a:rPr>
              <a:t>I will give partial credit for parts done correctly</a:t>
            </a:r>
          </a:p>
        </p:txBody>
      </p:sp>
    </p:spTree>
    <p:extLst>
      <p:ext uri="{BB962C8B-B14F-4D97-AF65-F5344CB8AC3E}">
        <p14:creationId xmlns:p14="http://schemas.microsoft.com/office/powerpoint/2010/main" val="1666027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8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US" altLang="en-US" smtClean="0">
                <a:latin typeface="Tahoma" pitchFamily="34" charset="0"/>
              </a:rPr>
              <a:t>Exam 1 Review</a:t>
            </a:r>
            <a:r>
              <a:rPr lang="en-US" altLang="en-US" sz="5400" smtClean="0">
                <a:latin typeface="Tahoma" pitchFamily="34" charset="0"/>
              </a:rPr>
              <a:t/>
            </a:r>
            <a:br>
              <a:rPr lang="en-US" altLang="en-US" sz="5400" smtClean="0">
                <a:latin typeface="Tahoma" pitchFamily="34" charset="0"/>
              </a:rPr>
            </a:b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371600"/>
            <a:ext cx="8229600" cy="4648200"/>
          </a:xfrm>
        </p:spPr>
        <p:txBody>
          <a:bodyPr/>
          <a:lstStyle/>
          <a:p>
            <a:pPr eaLnBrk="1" hangingPunct="1"/>
            <a:r>
              <a:rPr lang="en-US" altLang="en-US" sz="2800" dirty="0" smtClean="0">
                <a:latin typeface="Tahoma" pitchFamily="34" charset="0"/>
              </a:rPr>
              <a:t>Topics – Chapter 14</a:t>
            </a:r>
          </a:p>
          <a:p>
            <a:pPr lvl="1" eaLnBrk="1" hangingPunct="1"/>
            <a:r>
              <a:rPr lang="en-US" altLang="en-US" sz="2400" dirty="0" smtClean="0">
                <a:latin typeface="Tahoma" pitchFamily="34" charset="0"/>
              </a:rPr>
              <a:t>Understand how equilibrium relates to kinetics (dynamic view of equilibrium)</a:t>
            </a:r>
          </a:p>
          <a:p>
            <a:pPr lvl="1" eaLnBrk="1" hangingPunct="1"/>
            <a:r>
              <a:rPr lang="en-US" altLang="en-US" sz="2400" dirty="0" smtClean="0">
                <a:latin typeface="Tahoma" pitchFamily="34" charset="0"/>
              </a:rPr>
              <a:t>Understand how to get equilibrium equations from equilibrium reactions (chemical equations)</a:t>
            </a:r>
          </a:p>
          <a:p>
            <a:pPr lvl="1" eaLnBrk="1" hangingPunct="1"/>
            <a:r>
              <a:rPr lang="en-US" altLang="en-US" sz="2400" dirty="0" smtClean="0">
                <a:latin typeface="Tahoma" pitchFamily="34" charset="0"/>
              </a:rPr>
              <a:t>Understand what the K value tells you about equilibrium conditions</a:t>
            </a:r>
          </a:p>
          <a:p>
            <a:pPr lvl="1" eaLnBrk="1" hangingPunct="1"/>
            <a:r>
              <a:rPr lang="en-US" altLang="en-US" sz="2400" dirty="0" smtClean="0">
                <a:latin typeface="Tahoma" pitchFamily="34" charset="0"/>
              </a:rPr>
              <a:t>Know the difference and be able to convert between K</a:t>
            </a:r>
            <a:r>
              <a:rPr lang="en-US" altLang="en-US" sz="2400" baseline="-25000" dirty="0" smtClean="0">
                <a:latin typeface="Tahoma" pitchFamily="34" charset="0"/>
              </a:rPr>
              <a:t>P</a:t>
            </a:r>
            <a:r>
              <a:rPr lang="en-US" altLang="en-US" sz="2400" dirty="0" smtClean="0">
                <a:latin typeface="Tahoma" pitchFamily="34" charset="0"/>
              </a:rPr>
              <a:t> and K</a:t>
            </a:r>
            <a:r>
              <a:rPr lang="en-US" altLang="en-US" sz="2400" baseline="-25000" dirty="0" smtClean="0">
                <a:latin typeface="Tahoma" pitchFamily="34" charset="0"/>
              </a:rPr>
              <a:t>C</a:t>
            </a:r>
            <a:r>
              <a:rPr lang="en-US" altLang="en-US" sz="2400" dirty="0" smtClean="0">
                <a:latin typeface="Tahoma" pitchFamily="34" charset="0"/>
              </a:rPr>
              <a:t> (for given reaction with R and T given)</a:t>
            </a:r>
          </a:p>
          <a:p>
            <a:pPr lvl="1" eaLnBrk="1" hangingPunct="1"/>
            <a:r>
              <a:rPr lang="en-US" altLang="en-US" sz="2400" dirty="0" smtClean="0">
                <a:latin typeface="Tahoma" pitchFamily="34" charset="0"/>
              </a:rPr>
              <a:t>Know how equilibrium reaction “manipulation” affects K values (e.g. reversing reaction leads to K</a:t>
            </a:r>
            <a:r>
              <a:rPr lang="en-US" altLang="en-US" sz="2400" baseline="-25000" dirty="0" smtClean="0">
                <a:latin typeface="Tahoma" pitchFamily="34" charset="0"/>
              </a:rPr>
              <a:t>new</a:t>
            </a:r>
            <a:r>
              <a:rPr lang="en-US" altLang="en-US" sz="2400" dirty="0" smtClean="0">
                <a:latin typeface="Tahoma" pitchFamily="34" charset="0"/>
              </a:rPr>
              <a:t> = 1/</a:t>
            </a:r>
            <a:r>
              <a:rPr lang="en-US" altLang="en-US" sz="2400" dirty="0" err="1" smtClean="0">
                <a:latin typeface="Tahoma" pitchFamily="34" charset="0"/>
              </a:rPr>
              <a:t>K</a:t>
            </a:r>
            <a:r>
              <a:rPr lang="en-US" altLang="en-US" sz="2400" baseline="-25000" dirty="0" err="1" smtClean="0">
                <a:latin typeface="Tahoma" pitchFamily="34" charset="0"/>
              </a:rPr>
              <a:t>old</a:t>
            </a:r>
            <a:r>
              <a:rPr lang="en-US" altLang="en-US" sz="2400" dirty="0" smtClean="0">
                <a:latin typeface="Tahoma" pitchFamily="34" charset="0"/>
              </a:rPr>
              <a:t>)</a:t>
            </a:r>
          </a:p>
        </p:txBody>
      </p:sp>
    </p:spTree>
    <p:extLst>
      <p:ext uri="{BB962C8B-B14F-4D97-AF65-F5344CB8AC3E}">
        <p14:creationId xmlns:p14="http://schemas.microsoft.com/office/powerpoint/2010/main" val="3339953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r>
              <a:rPr lang="en-US" altLang="en-US" smtClean="0">
                <a:latin typeface="Tahoma" pitchFamily="34" charset="0"/>
              </a:rPr>
              <a:t>Exam 1 Review</a:t>
            </a:r>
            <a:r>
              <a:rPr lang="en-US" altLang="en-US" sz="5400" smtClean="0">
                <a:latin typeface="Tahoma" pitchFamily="34" charset="0"/>
              </a:rPr>
              <a:t/>
            </a:r>
            <a:br>
              <a:rPr lang="en-US" altLang="en-US" sz="5400" smtClean="0">
                <a:latin typeface="Tahoma" pitchFamily="34" charset="0"/>
              </a:rPr>
            </a:b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371600"/>
            <a:ext cx="8229600" cy="4648200"/>
          </a:xfrm>
        </p:spPr>
        <p:txBody>
          <a:bodyPr/>
          <a:lstStyle/>
          <a:p>
            <a:pPr eaLnBrk="1" hangingPunct="1"/>
            <a:r>
              <a:rPr lang="en-US" altLang="en-US" sz="2800" smtClean="0">
                <a:latin typeface="Tahoma" pitchFamily="34" charset="0"/>
              </a:rPr>
              <a:t>Topics – Chapter 14 – cont.</a:t>
            </a:r>
          </a:p>
          <a:p>
            <a:pPr lvl="1" eaLnBrk="1" hangingPunct="1"/>
            <a:r>
              <a:rPr lang="en-US" altLang="en-US" sz="2400" smtClean="0">
                <a:latin typeface="Tahoma" pitchFamily="34" charset="0"/>
              </a:rPr>
              <a:t>Be able to determine K from all equilibrium concentrations or from initial and equilibrium conditions</a:t>
            </a:r>
          </a:p>
          <a:p>
            <a:pPr lvl="1" eaLnBrk="1" hangingPunct="1"/>
            <a:r>
              <a:rPr lang="en-US" altLang="en-US" sz="2400" smtClean="0">
                <a:latin typeface="Tahoma" pitchFamily="34" charset="0"/>
              </a:rPr>
              <a:t>Be able to determine equilibrium concentrations from “at equilibrium” conditions and K values or from initial conditions and K values</a:t>
            </a:r>
          </a:p>
          <a:p>
            <a:pPr lvl="1" eaLnBrk="1" hangingPunct="1"/>
            <a:r>
              <a:rPr lang="en-US" altLang="en-US" sz="2400" smtClean="0">
                <a:latin typeface="Tahoma" pitchFamily="34" charset="0"/>
              </a:rPr>
              <a:t>Be able to determine whether reaction will proceed to products or reactants from K and initial concentrations</a:t>
            </a:r>
          </a:p>
        </p:txBody>
      </p:sp>
    </p:spTree>
    <p:extLst>
      <p:ext uri="{BB962C8B-B14F-4D97-AF65-F5344CB8AC3E}">
        <p14:creationId xmlns:p14="http://schemas.microsoft.com/office/powerpoint/2010/main" val="2732033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en-US" altLang="en-US" smtClean="0">
                <a:latin typeface="Tahoma" pitchFamily="34" charset="0"/>
              </a:rPr>
              <a:t>Exam 1 Review</a:t>
            </a:r>
            <a:r>
              <a:rPr lang="en-US" altLang="en-US" sz="5400" smtClean="0">
                <a:latin typeface="Tahoma" pitchFamily="34" charset="0"/>
              </a:rPr>
              <a:t/>
            </a:r>
            <a:br>
              <a:rPr lang="en-US" altLang="en-US" sz="5400" smtClean="0">
                <a:latin typeface="Tahoma" pitchFamily="34" charset="0"/>
              </a:rPr>
            </a:b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371600"/>
            <a:ext cx="8229600" cy="4648200"/>
          </a:xfrm>
        </p:spPr>
        <p:txBody>
          <a:bodyPr/>
          <a:lstStyle/>
          <a:p>
            <a:pPr eaLnBrk="1" hangingPunct="1"/>
            <a:r>
              <a:rPr lang="en-US" altLang="en-US" sz="2800" smtClean="0">
                <a:latin typeface="Tahoma" pitchFamily="34" charset="0"/>
              </a:rPr>
              <a:t>Topics – Chapter 14 – cont.</a:t>
            </a:r>
          </a:p>
          <a:p>
            <a:pPr lvl="1" eaLnBrk="1" hangingPunct="1"/>
            <a:r>
              <a:rPr lang="en-US" altLang="en-US" sz="2400" smtClean="0">
                <a:latin typeface="Tahoma" pitchFamily="34" charset="0"/>
              </a:rPr>
              <a:t>Know how to apply Le Ch</a:t>
            </a:r>
            <a:r>
              <a:rPr lang="en-US" altLang="en-US" sz="2400" smtClean="0">
                <a:latin typeface="Tahoma" pitchFamily="34" charset="0"/>
                <a:cs typeface="Tahoma" pitchFamily="34" charset="0"/>
              </a:rPr>
              <a:t>â</a:t>
            </a:r>
            <a:r>
              <a:rPr lang="en-US" altLang="en-US" sz="2400" smtClean="0">
                <a:latin typeface="Tahoma" pitchFamily="34" charset="0"/>
              </a:rPr>
              <a:t>telier’s principle to systems initially at equilibrium with the following changes:</a:t>
            </a:r>
          </a:p>
          <a:p>
            <a:pPr lvl="2" eaLnBrk="1" hangingPunct="1"/>
            <a:r>
              <a:rPr lang="en-US" altLang="en-US" sz="2000" smtClean="0">
                <a:latin typeface="Tahoma" pitchFamily="34" charset="0"/>
              </a:rPr>
              <a:t>reactant/product addition/subtration</a:t>
            </a:r>
          </a:p>
          <a:p>
            <a:pPr lvl="2" eaLnBrk="1" hangingPunct="1"/>
            <a:r>
              <a:rPr lang="en-US" altLang="en-US" sz="2000" smtClean="0">
                <a:latin typeface="Tahoma" pitchFamily="34" charset="0"/>
              </a:rPr>
              <a:t>increase/decrease in volume (including dilutions)</a:t>
            </a:r>
          </a:p>
          <a:p>
            <a:pPr lvl="2" eaLnBrk="1" hangingPunct="1"/>
            <a:r>
              <a:rPr lang="en-US" altLang="en-US" sz="2000" smtClean="0">
                <a:latin typeface="Tahoma" pitchFamily="34" charset="0"/>
              </a:rPr>
              <a:t>changes in T (with </a:t>
            </a:r>
            <a:r>
              <a:rPr lang="en-US" altLang="en-US" sz="2000" smtClean="0">
                <a:latin typeface="Symbol" pitchFamily="18" charset="2"/>
              </a:rPr>
              <a:t>D</a:t>
            </a:r>
            <a:r>
              <a:rPr lang="en-US" altLang="en-US" sz="2000" smtClean="0">
                <a:latin typeface="Tahoma" pitchFamily="34" charset="0"/>
              </a:rPr>
              <a:t>H known)</a:t>
            </a:r>
            <a:endParaRPr lang="en-US" altLang="en-US" sz="2800" smtClean="0">
              <a:latin typeface="Tahoma" pitchFamily="34" charset="0"/>
            </a:endParaRPr>
          </a:p>
          <a:p>
            <a:pPr eaLnBrk="1" hangingPunct="1"/>
            <a:r>
              <a:rPr lang="en-US" altLang="en-US" sz="2800" smtClean="0">
                <a:latin typeface="Tahoma" pitchFamily="34" charset="0"/>
              </a:rPr>
              <a:t>Chapter 15</a:t>
            </a:r>
          </a:p>
          <a:p>
            <a:pPr lvl="1" eaLnBrk="1" hangingPunct="1"/>
            <a:r>
              <a:rPr lang="en-US" altLang="en-US" sz="2400" smtClean="0">
                <a:latin typeface="Tahoma" pitchFamily="34" charset="0"/>
              </a:rPr>
              <a:t>Know all three definitions of acids and bases and be able to identify them in examples</a:t>
            </a:r>
          </a:p>
          <a:p>
            <a:pPr lvl="1" eaLnBrk="1" hangingPunct="1"/>
            <a:r>
              <a:rPr lang="en-US" altLang="en-US" sz="2400" smtClean="0">
                <a:latin typeface="Tahoma" pitchFamily="34" charset="0"/>
              </a:rPr>
              <a:t>Know differences between weak and strong acids and bases and the meaning of K</a:t>
            </a:r>
            <a:r>
              <a:rPr lang="en-US" altLang="en-US" sz="2400" baseline="-25000" smtClean="0">
                <a:latin typeface="Tahoma" pitchFamily="34" charset="0"/>
              </a:rPr>
              <a:t>a</a:t>
            </a:r>
            <a:r>
              <a:rPr lang="en-US" altLang="en-US" sz="2400" smtClean="0">
                <a:latin typeface="Tahoma" pitchFamily="34" charset="0"/>
              </a:rPr>
              <a:t> and K</a:t>
            </a:r>
            <a:r>
              <a:rPr lang="en-US" altLang="en-US" sz="2400" baseline="-25000" smtClean="0">
                <a:latin typeface="Tahoma" pitchFamily="34" charset="0"/>
              </a:rPr>
              <a:t>b</a:t>
            </a:r>
            <a:endParaRPr lang="en-US" altLang="en-US" sz="2400" smtClean="0">
              <a:latin typeface="Tahoma" pitchFamily="34" charset="0"/>
            </a:endParaRPr>
          </a:p>
        </p:txBody>
      </p:sp>
    </p:spTree>
    <p:extLst>
      <p:ext uri="{BB962C8B-B14F-4D97-AF65-F5344CB8AC3E}">
        <p14:creationId xmlns:p14="http://schemas.microsoft.com/office/powerpoint/2010/main" val="854151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8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r>
              <a:rPr lang="en-US" altLang="en-US" smtClean="0">
                <a:latin typeface="Tahoma" pitchFamily="34" charset="0"/>
              </a:rPr>
              <a:t>Exam 1 Review</a:t>
            </a:r>
            <a:r>
              <a:rPr lang="en-US" altLang="en-US" sz="5400" smtClean="0">
                <a:latin typeface="Tahoma" pitchFamily="34" charset="0"/>
              </a:rPr>
              <a:t/>
            </a:r>
            <a:br>
              <a:rPr lang="en-US" altLang="en-US" sz="5400" smtClean="0">
                <a:latin typeface="Tahoma" pitchFamily="34" charset="0"/>
              </a:rPr>
            </a:b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371600"/>
            <a:ext cx="8229600" cy="4648200"/>
          </a:xfrm>
        </p:spPr>
        <p:txBody>
          <a:bodyPr/>
          <a:lstStyle/>
          <a:p>
            <a:pPr eaLnBrk="1" hangingPunct="1"/>
            <a:r>
              <a:rPr lang="en-US" altLang="en-US" sz="2800" smtClean="0">
                <a:latin typeface="Tahoma" pitchFamily="34" charset="0"/>
              </a:rPr>
              <a:t>Chapter 15 – cont.</a:t>
            </a:r>
          </a:p>
          <a:p>
            <a:pPr lvl="1" eaLnBrk="1" hangingPunct="1"/>
            <a:r>
              <a:rPr lang="en-US" altLang="en-US" sz="2400" smtClean="0">
                <a:latin typeface="Tahoma" pitchFamily="34" charset="0"/>
              </a:rPr>
              <a:t>Know what autoionization is and how to determine pH and pOH</a:t>
            </a:r>
          </a:p>
          <a:p>
            <a:pPr lvl="1" eaLnBrk="1" hangingPunct="1"/>
            <a:r>
              <a:rPr lang="en-US" altLang="en-US" sz="2400" smtClean="0">
                <a:latin typeface="Tahoma" pitchFamily="34" charset="0"/>
              </a:rPr>
              <a:t>Be able to calculate the pH when a strong or weak acid is added to water</a:t>
            </a:r>
          </a:p>
          <a:p>
            <a:pPr lvl="1" eaLnBrk="1" hangingPunct="1"/>
            <a:r>
              <a:rPr lang="en-US" altLang="en-US" sz="2400" smtClean="0">
                <a:latin typeface="Tahoma" pitchFamily="34" charset="0"/>
              </a:rPr>
              <a:t>Be able to calculate the pH when a strong or weak base is added to water</a:t>
            </a:r>
          </a:p>
          <a:p>
            <a:pPr lvl="1" eaLnBrk="1" hangingPunct="1"/>
            <a:r>
              <a:rPr lang="en-US" altLang="en-US" sz="2400" smtClean="0">
                <a:latin typeface="Tahoma" pitchFamily="34" charset="0"/>
              </a:rPr>
              <a:t>Be able to calculate K</a:t>
            </a:r>
            <a:r>
              <a:rPr lang="en-US" altLang="en-US" sz="2400" baseline="-25000" smtClean="0">
                <a:latin typeface="Tahoma" pitchFamily="34" charset="0"/>
              </a:rPr>
              <a:t>a</a:t>
            </a:r>
            <a:r>
              <a:rPr lang="en-US" altLang="en-US" sz="2400" smtClean="0">
                <a:latin typeface="Tahoma" pitchFamily="34" charset="0"/>
              </a:rPr>
              <a:t> from K</a:t>
            </a:r>
            <a:r>
              <a:rPr lang="en-US" altLang="en-US" sz="2400" baseline="-25000" smtClean="0">
                <a:latin typeface="Tahoma" pitchFamily="34" charset="0"/>
              </a:rPr>
              <a:t>b</a:t>
            </a:r>
            <a:r>
              <a:rPr lang="en-US" altLang="en-US" sz="2400" smtClean="0">
                <a:latin typeface="Tahoma" pitchFamily="34" charset="0"/>
              </a:rPr>
              <a:t> (or visa versa)</a:t>
            </a:r>
          </a:p>
          <a:p>
            <a:pPr lvl="1" eaLnBrk="1" hangingPunct="1"/>
            <a:r>
              <a:rPr lang="en-US" altLang="en-US" sz="2400" smtClean="0">
                <a:latin typeface="Tahoma" pitchFamily="34" charset="0"/>
              </a:rPr>
              <a:t>Be able to calculate % ionization of weak acids</a:t>
            </a:r>
          </a:p>
          <a:p>
            <a:pPr lvl="1" eaLnBrk="1" hangingPunct="1"/>
            <a:r>
              <a:rPr lang="en-US" altLang="en-US" sz="2400" smtClean="0">
                <a:latin typeface="Tahoma" pitchFamily="34" charset="0"/>
              </a:rPr>
              <a:t>Know differences between weak and strong acids and bases and the meaning of K</a:t>
            </a:r>
            <a:r>
              <a:rPr lang="en-US" altLang="en-US" sz="2400" baseline="-25000" smtClean="0">
                <a:latin typeface="Tahoma" pitchFamily="34" charset="0"/>
              </a:rPr>
              <a:t>a</a:t>
            </a:r>
            <a:r>
              <a:rPr lang="en-US" altLang="en-US" sz="2400" smtClean="0">
                <a:latin typeface="Tahoma" pitchFamily="34" charset="0"/>
              </a:rPr>
              <a:t> and K</a:t>
            </a:r>
            <a:r>
              <a:rPr lang="en-US" altLang="en-US" sz="2400" baseline="-25000" smtClean="0">
                <a:latin typeface="Tahoma" pitchFamily="34" charset="0"/>
              </a:rPr>
              <a:t>b</a:t>
            </a:r>
            <a:endParaRPr lang="en-US" altLang="en-US" sz="2400" smtClean="0">
              <a:latin typeface="Tahoma" pitchFamily="34" charset="0"/>
            </a:endParaRPr>
          </a:p>
        </p:txBody>
      </p:sp>
    </p:spTree>
    <p:extLst>
      <p:ext uri="{BB962C8B-B14F-4D97-AF65-F5344CB8AC3E}">
        <p14:creationId xmlns:p14="http://schemas.microsoft.com/office/powerpoint/2010/main" val="21035333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r>
              <a:rPr lang="en-US" altLang="en-US" smtClean="0">
                <a:latin typeface="Tahoma" pitchFamily="34" charset="0"/>
              </a:rPr>
              <a:t>Exam 1 Review</a:t>
            </a:r>
            <a:r>
              <a:rPr lang="en-US" altLang="en-US" sz="5400" smtClean="0">
                <a:latin typeface="Tahoma" pitchFamily="34" charset="0"/>
              </a:rPr>
              <a:t/>
            </a:r>
            <a:br>
              <a:rPr lang="en-US" altLang="en-US" sz="5400" smtClean="0">
                <a:latin typeface="Tahoma" pitchFamily="34" charset="0"/>
              </a:rPr>
            </a:b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371600"/>
            <a:ext cx="8229600" cy="4648200"/>
          </a:xfrm>
        </p:spPr>
        <p:txBody>
          <a:bodyPr/>
          <a:lstStyle/>
          <a:p>
            <a:pPr eaLnBrk="1" hangingPunct="1"/>
            <a:r>
              <a:rPr lang="en-US" altLang="en-US" sz="2800" dirty="0" smtClean="0">
                <a:latin typeface="Tahoma" pitchFamily="34" charset="0"/>
              </a:rPr>
              <a:t>Chapter 15 – cont.</a:t>
            </a:r>
          </a:p>
          <a:p>
            <a:pPr lvl="1" eaLnBrk="1" hangingPunct="1"/>
            <a:r>
              <a:rPr lang="en-US" altLang="en-US" sz="2400" dirty="0" smtClean="0">
                <a:latin typeface="Tahoma" pitchFamily="34" charset="0"/>
              </a:rPr>
              <a:t>Be able to predict if ions or salts are acidic, neutral or basic</a:t>
            </a:r>
          </a:p>
          <a:p>
            <a:pPr lvl="1" eaLnBrk="1" hangingPunct="1"/>
            <a:r>
              <a:rPr lang="en-US" altLang="en-US" sz="2400" dirty="0" smtClean="0">
                <a:latin typeface="Tahoma" pitchFamily="34" charset="0"/>
              </a:rPr>
              <a:t>Understand how </a:t>
            </a:r>
            <a:r>
              <a:rPr lang="en-US" altLang="en-US" sz="2400" dirty="0" err="1" smtClean="0">
                <a:latin typeface="Tahoma" pitchFamily="34" charset="0"/>
              </a:rPr>
              <a:t>polyprotic</a:t>
            </a:r>
            <a:r>
              <a:rPr lang="en-US" altLang="en-US" sz="2400" dirty="0" smtClean="0">
                <a:latin typeface="Tahoma" pitchFamily="34" charset="0"/>
              </a:rPr>
              <a:t> acids react and how to determine the pH and related species concentrations</a:t>
            </a:r>
          </a:p>
          <a:p>
            <a:pPr lvl="1" eaLnBrk="1" hangingPunct="1"/>
            <a:r>
              <a:rPr lang="en-US" altLang="en-US" sz="2400" dirty="0" smtClean="0">
                <a:latin typeface="Tahoma" pitchFamily="34" charset="0"/>
              </a:rPr>
              <a:t>Be able to calculate pH of buffer solutions (prepared or modified by addition of acid or base) or to determine the amount of weak acid or base to add to make desired pH</a:t>
            </a:r>
          </a:p>
          <a:p>
            <a:pPr lvl="1" eaLnBrk="1" hangingPunct="1"/>
            <a:r>
              <a:rPr lang="en-US" altLang="en-US" sz="2400" dirty="0" smtClean="0">
                <a:latin typeface="Tahoma" pitchFamily="34" charset="0"/>
              </a:rPr>
              <a:t>Know why buffer solutions are useful</a:t>
            </a:r>
          </a:p>
          <a:p>
            <a:pPr lvl="1" eaLnBrk="1" hangingPunct="1"/>
            <a:r>
              <a:rPr lang="en-US" altLang="en-US" sz="2400" dirty="0" smtClean="0">
                <a:latin typeface="Tahoma" pitchFamily="34" charset="0"/>
              </a:rPr>
              <a:t>Understand useful range of buffers and buffer capacity</a:t>
            </a:r>
          </a:p>
        </p:txBody>
      </p:sp>
    </p:spTree>
    <p:extLst>
      <p:ext uri="{BB962C8B-B14F-4D97-AF65-F5344CB8AC3E}">
        <p14:creationId xmlns:p14="http://schemas.microsoft.com/office/powerpoint/2010/main" val="212463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3714</TotalTime>
  <Words>1055</Words>
  <Application>Microsoft Office PowerPoint</Application>
  <PresentationFormat>On-screen Show (4:3)</PresentationFormat>
  <Paragraphs>117</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Symbol</vt:lpstr>
      <vt:lpstr>Tahoma</vt:lpstr>
      <vt:lpstr>Times New Roman</vt:lpstr>
      <vt:lpstr>Default Design</vt:lpstr>
      <vt:lpstr>Chem. 1B – 9/27 Lecture</vt:lpstr>
      <vt:lpstr>Announcements I </vt:lpstr>
      <vt:lpstr>Announcements II </vt:lpstr>
      <vt:lpstr>Exam 1 Review </vt:lpstr>
      <vt:lpstr>Exam 1 Review </vt:lpstr>
      <vt:lpstr>Exam 1 Review </vt:lpstr>
      <vt:lpstr>Exam 1 Review </vt:lpstr>
      <vt:lpstr>Exam 1 Review </vt:lpstr>
      <vt:lpstr>Exam 1 Review </vt:lpstr>
      <vt:lpstr>Chem 1B – Aqueous Chemistry Titrations (Chapter 16)</vt:lpstr>
      <vt:lpstr>Chem 1B – Aqueous Chemistry Titrations (Chapter 16)</vt:lpstr>
      <vt:lpstr>Chem 1B – Aqueous Chemistry Titrations (Chapter 16)</vt:lpstr>
      <vt:lpstr>Chem 1B – Aqueous Chemistry Titrations (Chapter 16)</vt:lpstr>
      <vt:lpstr>Chem 1B – Aqueous Chemistry Titrations (Chapter 16)</vt:lpstr>
      <vt:lpstr>Weak Acid – Strong Base Titration</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323</cp:revision>
  <dcterms:created xsi:type="dcterms:W3CDTF">2005-09-14T19:27:31Z</dcterms:created>
  <dcterms:modified xsi:type="dcterms:W3CDTF">2016-09-28T00:24:29Z</dcterms:modified>
</cp:coreProperties>
</file>