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sldIdLst>
    <p:sldId id="280" r:id="rId2"/>
    <p:sldId id="340" r:id="rId3"/>
    <p:sldId id="442" r:id="rId4"/>
    <p:sldId id="409" r:id="rId5"/>
    <p:sldId id="441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dixon\Documents\OldClasses\GenChem\Chem1BF15\totalRoster12_17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My%20Documents\Chem1BF15\WA_SBTitration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C31F14\DPA_SBtitration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Sheet1!$G$173:$G$318</c:f>
              <c:numCache>
                <c:formatCode>General</c:formatCode>
                <c:ptCount val="146"/>
                <c:pt idx="0">
                  <c:v>63</c:v>
                </c:pt>
                <c:pt idx="1">
                  <c:v>86</c:v>
                </c:pt>
                <c:pt idx="2">
                  <c:v>83</c:v>
                </c:pt>
                <c:pt idx="3">
                  <c:v>78</c:v>
                </c:pt>
                <c:pt idx="4">
                  <c:v>64</c:v>
                </c:pt>
                <c:pt idx="5">
                  <c:v>66</c:v>
                </c:pt>
                <c:pt idx="6">
                  <c:v>83</c:v>
                </c:pt>
                <c:pt idx="7">
                  <c:v>60</c:v>
                </c:pt>
                <c:pt idx="8">
                  <c:v>72</c:v>
                </c:pt>
                <c:pt idx="9">
                  <c:v>83</c:v>
                </c:pt>
                <c:pt idx="10">
                  <c:v>88</c:v>
                </c:pt>
                <c:pt idx="11">
                  <c:v>72</c:v>
                </c:pt>
                <c:pt idx="12">
                  <c:v>66</c:v>
                </c:pt>
                <c:pt idx="13">
                  <c:v>64</c:v>
                </c:pt>
                <c:pt idx="14">
                  <c:v>55</c:v>
                </c:pt>
                <c:pt idx="15">
                  <c:v>57</c:v>
                </c:pt>
                <c:pt idx="16">
                  <c:v>53</c:v>
                </c:pt>
                <c:pt idx="17">
                  <c:v>87</c:v>
                </c:pt>
                <c:pt idx="18">
                  <c:v>72</c:v>
                </c:pt>
                <c:pt idx="19">
                  <c:v>71</c:v>
                </c:pt>
                <c:pt idx="20">
                  <c:v>65</c:v>
                </c:pt>
                <c:pt idx="21">
                  <c:v>63</c:v>
                </c:pt>
                <c:pt idx="22">
                  <c:v>68</c:v>
                </c:pt>
                <c:pt idx="23">
                  <c:v>79</c:v>
                </c:pt>
                <c:pt idx="24">
                  <c:v>67</c:v>
                </c:pt>
                <c:pt idx="25">
                  <c:v>72</c:v>
                </c:pt>
                <c:pt idx="26">
                  <c:v>88</c:v>
                </c:pt>
                <c:pt idx="27">
                  <c:v>66</c:v>
                </c:pt>
                <c:pt idx="28">
                  <c:v>86</c:v>
                </c:pt>
                <c:pt idx="29">
                  <c:v>77</c:v>
                </c:pt>
                <c:pt idx="30">
                  <c:v>68</c:v>
                </c:pt>
                <c:pt idx="31">
                  <c:v>63</c:v>
                </c:pt>
                <c:pt idx="32">
                  <c:v>64</c:v>
                </c:pt>
                <c:pt idx="33">
                  <c:v>60</c:v>
                </c:pt>
                <c:pt idx="34">
                  <c:v>49</c:v>
                </c:pt>
                <c:pt idx="35">
                  <c:v>40</c:v>
                </c:pt>
                <c:pt idx="36">
                  <c:v>79</c:v>
                </c:pt>
                <c:pt idx="37">
                  <c:v>87</c:v>
                </c:pt>
                <c:pt idx="38">
                  <c:v>75</c:v>
                </c:pt>
                <c:pt idx="39">
                  <c:v>36</c:v>
                </c:pt>
                <c:pt idx="40">
                  <c:v>34</c:v>
                </c:pt>
                <c:pt idx="41">
                  <c:v>75</c:v>
                </c:pt>
                <c:pt idx="42">
                  <c:v>62</c:v>
                </c:pt>
                <c:pt idx="43">
                  <c:v>82</c:v>
                </c:pt>
                <c:pt idx="44">
                  <c:v>69</c:v>
                </c:pt>
                <c:pt idx="45">
                  <c:v>57</c:v>
                </c:pt>
                <c:pt idx="46">
                  <c:v>80</c:v>
                </c:pt>
                <c:pt idx="47">
                  <c:v>83</c:v>
                </c:pt>
                <c:pt idx="48">
                  <c:v>80</c:v>
                </c:pt>
                <c:pt idx="49">
                  <c:v>73</c:v>
                </c:pt>
                <c:pt idx="50">
                  <c:v>82</c:v>
                </c:pt>
                <c:pt idx="51">
                  <c:v>63</c:v>
                </c:pt>
                <c:pt idx="52">
                  <c:v>40</c:v>
                </c:pt>
                <c:pt idx="53">
                  <c:v>96</c:v>
                </c:pt>
                <c:pt idx="54">
                  <c:v>75</c:v>
                </c:pt>
                <c:pt idx="55">
                  <c:v>87</c:v>
                </c:pt>
                <c:pt idx="56">
                  <c:v>99</c:v>
                </c:pt>
                <c:pt idx="57">
                  <c:v>84</c:v>
                </c:pt>
                <c:pt idx="58">
                  <c:v>55</c:v>
                </c:pt>
                <c:pt idx="59">
                  <c:v>88</c:v>
                </c:pt>
                <c:pt idx="60">
                  <c:v>49</c:v>
                </c:pt>
                <c:pt idx="61">
                  <c:v>60</c:v>
                </c:pt>
                <c:pt idx="62">
                  <c:v>85</c:v>
                </c:pt>
                <c:pt idx="63">
                  <c:v>51</c:v>
                </c:pt>
                <c:pt idx="64">
                  <c:v>74</c:v>
                </c:pt>
                <c:pt idx="65">
                  <c:v>63</c:v>
                </c:pt>
                <c:pt idx="66">
                  <c:v>70</c:v>
                </c:pt>
                <c:pt idx="67">
                  <c:v>61</c:v>
                </c:pt>
                <c:pt idx="68">
                  <c:v>92</c:v>
                </c:pt>
                <c:pt idx="69">
                  <c:v>69</c:v>
                </c:pt>
                <c:pt idx="70">
                  <c:v>78</c:v>
                </c:pt>
                <c:pt idx="71">
                  <c:v>73</c:v>
                </c:pt>
                <c:pt idx="72">
                  <c:v>84</c:v>
                </c:pt>
                <c:pt idx="73">
                  <c:v>57</c:v>
                </c:pt>
                <c:pt idx="74">
                  <c:v>41</c:v>
                </c:pt>
                <c:pt idx="75">
                  <c:v>76</c:v>
                </c:pt>
                <c:pt idx="76">
                  <c:v>95</c:v>
                </c:pt>
                <c:pt idx="77">
                  <c:v>54</c:v>
                </c:pt>
                <c:pt idx="78">
                  <c:v>62</c:v>
                </c:pt>
                <c:pt idx="79">
                  <c:v>64</c:v>
                </c:pt>
                <c:pt idx="80">
                  <c:v>81</c:v>
                </c:pt>
                <c:pt idx="81">
                  <c:v>79</c:v>
                </c:pt>
                <c:pt idx="82">
                  <c:v>67</c:v>
                </c:pt>
                <c:pt idx="83">
                  <c:v>87</c:v>
                </c:pt>
                <c:pt idx="84">
                  <c:v>88</c:v>
                </c:pt>
                <c:pt idx="85">
                  <c:v>44</c:v>
                </c:pt>
                <c:pt idx="86">
                  <c:v>57</c:v>
                </c:pt>
                <c:pt idx="87">
                  <c:v>34</c:v>
                </c:pt>
                <c:pt idx="88">
                  <c:v>46</c:v>
                </c:pt>
                <c:pt idx="89">
                  <c:v>40</c:v>
                </c:pt>
                <c:pt idx="90">
                  <c:v>63</c:v>
                </c:pt>
                <c:pt idx="91">
                  <c:v>70</c:v>
                </c:pt>
                <c:pt idx="92">
                  <c:v>73</c:v>
                </c:pt>
                <c:pt idx="93">
                  <c:v>70</c:v>
                </c:pt>
                <c:pt idx="94">
                  <c:v>45</c:v>
                </c:pt>
                <c:pt idx="95">
                  <c:v>76</c:v>
                </c:pt>
                <c:pt idx="96">
                  <c:v>73</c:v>
                </c:pt>
                <c:pt idx="97">
                  <c:v>61</c:v>
                </c:pt>
                <c:pt idx="98">
                  <c:v>49</c:v>
                </c:pt>
                <c:pt idx="99">
                  <c:v>84</c:v>
                </c:pt>
                <c:pt idx="100">
                  <c:v>71</c:v>
                </c:pt>
                <c:pt idx="101">
                  <c:v>73</c:v>
                </c:pt>
                <c:pt idx="102">
                  <c:v>56</c:v>
                </c:pt>
                <c:pt idx="103">
                  <c:v>91</c:v>
                </c:pt>
                <c:pt idx="104">
                  <c:v>80</c:v>
                </c:pt>
                <c:pt idx="105">
                  <c:v>38</c:v>
                </c:pt>
                <c:pt idx="106">
                  <c:v>83</c:v>
                </c:pt>
                <c:pt idx="107">
                  <c:v>60</c:v>
                </c:pt>
                <c:pt idx="108">
                  <c:v>88</c:v>
                </c:pt>
                <c:pt idx="110">
                  <c:v>74</c:v>
                </c:pt>
                <c:pt idx="111">
                  <c:v>67</c:v>
                </c:pt>
                <c:pt idx="112">
                  <c:v>68</c:v>
                </c:pt>
                <c:pt idx="113">
                  <c:v>62</c:v>
                </c:pt>
                <c:pt idx="114">
                  <c:v>74</c:v>
                </c:pt>
                <c:pt idx="115">
                  <c:v>72</c:v>
                </c:pt>
                <c:pt idx="116">
                  <c:v>65</c:v>
                </c:pt>
                <c:pt idx="117">
                  <c:v>55</c:v>
                </c:pt>
                <c:pt idx="118">
                  <c:v>72</c:v>
                </c:pt>
                <c:pt idx="119">
                  <c:v>56</c:v>
                </c:pt>
                <c:pt idx="120">
                  <c:v>83</c:v>
                </c:pt>
                <c:pt idx="121">
                  <c:v>59</c:v>
                </c:pt>
                <c:pt idx="122">
                  <c:v>79</c:v>
                </c:pt>
                <c:pt idx="123">
                  <c:v>65</c:v>
                </c:pt>
                <c:pt idx="124">
                  <c:v>73</c:v>
                </c:pt>
                <c:pt idx="126">
                  <c:v>55</c:v>
                </c:pt>
                <c:pt idx="127">
                  <c:v>69</c:v>
                </c:pt>
                <c:pt idx="128">
                  <c:v>30</c:v>
                </c:pt>
                <c:pt idx="129">
                  <c:v>74</c:v>
                </c:pt>
                <c:pt idx="130">
                  <c:v>78</c:v>
                </c:pt>
                <c:pt idx="131">
                  <c:v>85</c:v>
                </c:pt>
                <c:pt idx="133">
                  <c:v>55</c:v>
                </c:pt>
                <c:pt idx="134">
                  <c:v>62</c:v>
                </c:pt>
                <c:pt idx="135">
                  <c:v>67</c:v>
                </c:pt>
                <c:pt idx="136">
                  <c:v>77</c:v>
                </c:pt>
                <c:pt idx="137">
                  <c:v>96</c:v>
                </c:pt>
                <c:pt idx="138">
                  <c:v>87</c:v>
                </c:pt>
                <c:pt idx="139">
                  <c:v>49</c:v>
                </c:pt>
                <c:pt idx="140">
                  <c:v>65</c:v>
                </c:pt>
                <c:pt idx="141">
                  <c:v>72</c:v>
                </c:pt>
                <c:pt idx="142">
                  <c:v>65</c:v>
                </c:pt>
                <c:pt idx="143">
                  <c:v>46</c:v>
                </c:pt>
                <c:pt idx="144">
                  <c:v>97</c:v>
                </c:pt>
                <c:pt idx="145">
                  <c:v>80</c:v>
                </c:pt>
              </c:numCache>
            </c:numRef>
          </c:xVal>
          <c:yVal>
            <c:numRef>
              <c:f>Sheet1!$AK$173:$AK$318</c:f>
              <c:numCache>
                <c:formatCode>0.00</c:formatCode>
                <c:ptCount val="146"/>
                <c:pt idx="0">
                  <c:v>63.292307692307695</c:v>
                </c:pt>
                <c:pt idx="1">
                  <c:v>90.635897435897434</c:v>
                </c:pt>
                <c:pt idx="2">
                  <c:v>81.400000000000006</c:v>
                </c:pt>
                <c:pt idx="3">
                  <c:v>71.169230769230765</c:v>
                </c:pt>
                <c:pt idx="4">
                  <c:v>74.061538461538461</c:v>
                </c:pt>
                <c:pt idx="5">
                  <c:v>80.205128205128204</c:v>
                </c:pt>
                <c:pt idx="6">
                  <c:v>86.564102564102569</c:v>
                </c:pt>
                <c:pt idx="7">
                  <c:v>73.179487179487182</c:v>
                </c:pt>
                <c:pt idx="8">
                  <c:v>81.2</c:v>
                </c:pt>
                <c:pt idx="9">
                  <c:v>71.671794871794873</c:v>
                </c:pt>
                <c:pt idx="10">
                  <c:v>87.087179487179483</c:v>
                </c:pt>
                <c:pt idx="11">
                  <c:v>69.589743589743577</c:v>
                </c:pt>
                <c:pt idx="12">
                  <c:v>60.348717948717947</c:v>
                </c:pt>
                <c:pt idx="13">
                  <c:v>72.964102564102561</c:v>
                </c:pt>
                <c:pt idx="14">
                  <c:v>67.148717948717959</c:v>
                </c:pt>
                <c:pt idx="15">
                  <c:v>65.497435897435892</c:v>
                </c:pt>
                <c:pt idx="16">
                  <c:v>71.58461538461539</c:v>
                </c:pt>
                <c:pt idx="17">
                  <c:v>79.220512820512823</c:v>
                </c:pt>
                <c:pt idx="18">
                  <c:v>79.07692307692308</c:v>
                </c:pt>
                <c:pt idx="19">
                  <c:v>76.820512820512818</c:v>
                </c:pt>
                <c:pt idx="20">
                  <c:v>81.615384615384613</c:v>
                </c:pt>
                <c:pt idx="21">
                  <c:v>71.097435897435901</c:v>
                </c:pt>
                <c:pt idx="22">
                  <c:v>68.082051282051282</c:v>
                </c:pt>
                <c:pt idx="23">
                  <c:v>72.338461538461544</c:v>
                </c:pt>
                <c:pt idx="24">
                  <c:v>54.892307692307696</c:v>
                </c:pt>
                <c:pt idx="25">
                  <c:v>79.384615384615387</c:v>
                </c:pt>
                <c:pt idx="26">
                  <c:v>89.794871794871796</c:v>
                </c:pt>
                <c:pt idx="27">
                  <c:v>72.348717948717947</c:v>
                </c:pt>
                <c:pt idx="28">
                  <c:v>66.07692307692308</c:v>
                </c:pt>
                <c:pt idx="29">
                  <c:v>75.784615384615378</c:v>
                </c:pt>
                <c:pt idx="30">
                  <c:v>41.969230769230769</c:v>
                </c:pt>
                <c:pt idx="31">
                  <c:v>75.579487179487174</c:v>
                </c:pt>
                <c:pt idx="32">
                  <c:v>53.241025641025644</c:v>
                </c:pt>
                <c:pt idx="33">
                  <c:v>73.789743589743594</c:v>
                </c:pt>
                <c:pt idx="34">
                  <c:v>56.41538461538461</c:v>
                </c:pt>
                <c:pt idx="35">
                  <c:v>49.856410256410257</c:v>
                </c:pt>
                <c:pt idx="36">
                  <c:v>87.579487179487174</c:v>
                </c:pt>
                <c:pt idx="37">
                  <c:v>78.046153846153842</c:v>
                </c:pt>
                <c:pt idx="38">
                  <c:v>69.646153846153851</c:v>
                </c:pt>
                <c:pt idx="39">
                  <c:v>47.030769230769231</c:v>
                </c:pt>
                <c:pt idx="40">
                  <c:v>7.712820512820513</c:v>
                </c:pt>
                <c:pt idx="41">
                  <c:v>84.820512820512818</c:v>
                </c:pt>
                <c:pt idx="42">
                  <c:v>79.507692307692309</c:v>
                </c:pt>
                <c:pt idx="43">
                  <c:v>68.661538461538456</c:v>
                </c:pt>
                <c:pt idx="44">
                  <c:v>76.687179487179492</c:v>
                </c:pt>
                <c:pt idx="45">
                  <c:v>47.733333333333334</c:v>
                </c:pt>
                <c:pt idx="46">
                  <c:v>83.969230769230762</c:v>
                </c:pt>
                <c:pt idx="47">
                  <c:v>84.097435897435901</c:v>
                </c:pt>
                <c:pt idx="48">
                  <c:v>79.712820512820514</c:v>
                </c:pt>
                <c:pt idx="49">
                  <c:v>72.964102564102561</c:v>
                </c:pt>
                <c:pt idx="50">
                  <c:v>73.1825641025641</c:v>
                </c:pt>
                <c:pt idx="51">
                  <c:v>76.971282051282046</c:v>
                </c:pt>
                <c:pt idx="52">
                  <c:v>65.374358974358969</c:v>
                </c:pt>
                <c:pt idx="53">
                  <c:v>88.938461538461539</c:v>
                </c:pt>
                <c:pt idx="54">
                  <c:v>76.658461538461538</c:v>
                </c:pt>
                <c:pt idx="55">
                  <c:v>74.615384615384613</c:v>
                </c:pt>
                <c:pt idx="56">
                  <c:v>99.948717948717942</c:v>
                </c:pt>
                <c:pt idx="57">
                  <c:v>72.707692307692312</c:v>
                </c:pt>
                <c:pt idx="58">
                  <c:v>74.205128205128204</c:v>
                </c:pt>
                <c:pt idx="59">
                  <c:v>80.605128205128224</c:v>
                </c:pt>
                <c:pt idx="60">
                  <c:v>61.2748717948718</c:v>
                </c:pt>
                <c:pt idx="61">
                  <c:v>62.048205128205119</c:v>
                </c:pt>
                <c:pt idx="62">
                  <c:v>82.302564102564105</c:v>
                </c:pt>
                <c:pt idx="63">
                  <c:v>61.487179487179489</c:v>
                </c:pt>
                <c:pt idx="64">
                  <c:v>75.76717948717949</c:v>
                </c:pt>
                <c:pt idx="65">
                  <c:v>81.769230769230774</c:v>
                </c:pt>
                <c:pt idx="66">
                  <c:v>68.194871794871815</c:v>
                </c:pt>
                <c:pt idx="67">
                  <c:v>87.405128205128207</c:v>
                </c:pt>
                <c:pt idx="68">
                  <c:v>72.771282051282057</c:v>
                </c:pt>
                <c:pt idx="69">
                  <c:v>58.92307692307692</c:v>
                </c:pt>
                <c:pt idx="70">
                  <c:v>83.177435897435899</c:v>
                </c:pt>
                <c:pt idx="71">
                  <c:v>71.382564102564103</c:v>
                </c:pt>
                <c:pt idx="72">
                  <c:v>87.641025641025635</c:v>
                </c:pt>
                <c:pt idx="73">
                  <c:v>61.610256410256419</c:v>
                </c:pt>
                <c:pt idx="74">
                  <c:v>41.379487179487178</c:v>
                </c:pt>
                <c:pt idx="75">
                  <c:v>80.205128205128204</c:v>
                </c:pt>
                <c:pt idx="76">
                  <c:v>70.205128205128204</c:v>
                </c:pt>
                <c:pt idx="77">
                  <c:v>62.379487179487185</c:v>
                </c:pt>
                <c:pt idx="78">
                  <c:v>77.865641025641025</c:v>
                </c:pt>
                <c:pt idx="79">
                  <c:v>85.656410256410254</c:v>
                </c:pt>
                <c:pt idx="80">
                  <c:v>66.102564102564102</c:v>
                </c:pt>
                <c:pt idx="81">
                  <c:v>22.030769230769231</c:v>
                </c:pt>
                <c:pt idx="82">
                  <c:v>68.061538461538461</c:v>
                </c:pt>
                <c:pt idx="83">
                  <c:v>74.88717948717948</c:v>
                </c:pt>
                <c:pt idx="84">
                  <c:v>75.198974358974354</c:v>
                </c:pt>
                <c:pt idx="85">
                  <c:v>74.84615384615384</c:v>
                </c:pt>
                <c:pt idx="86">
                  <c:v>64.73846153846155</c:v>
                </c:pt>
                <c:pt idx="87">
                  <c:v>40.887179487179488</c:v>
                </c:pt>
                <c:pt idx="88">
                  <c:v>16.261538461538464</c:v>
                </c:pt>
                <c:pt idx="89">
                  <c:v>26.389743589743588</c:v>
                </c:pt>
                <c:pt idx="90">
                  <c:v>63.266666666666666</c:v>
                </c:pt>
                <c:pt idx="91">
                  <c:v>71.789743589743594</c:v>
                </c:pt>
                <c:pt idx="92">
                  <c:v>71.666666666666671</c:v>
                </c:pt>
                <c:pt idx="93">
                  <c:v>65.225641025641039</c:v>
                </c:pt>
                <c:pt idx="94">
                  <c:v>53.112820512820512</c:v>
                </c:pt>
                <c:pt idx="95">
                  <c:v>74.830769230769235</c:v>
                </c:pt>
                <c:pt idx="96">
                  <c:v>76.138461538461542</c:v>
                </c:pt>
                <c:pt idx="97">
                  <c:v>26.733333333333331</c:v>
                </c:pt>
                <c:pt idx="98">
                  <c:v>73.599999999999994</c:v>
                </c:pt>
                <c:pt idx="99">
                  <c:v>87.235897435897442</c:v>
                </c:pt>
                <c:pt idx="100">
                  <c:v>67.697435897435895</c:v>
                </c:pt>
                <c:pt idx="101">
                  <c:v>84.789743589743594</c:v>
                </c:pt>
                <c:pt idx="102">
                  <c:v>18.876923076923077</c:v>
                </c:pt>
                <c:pt idx="103">
                  <c:v>82.285128205128203</c:v>
                </c:pt>
                <c:pt idx="104">
                  <c:v>79.400000000000006</c:v>
                </c:pt>
                <c:pt idx="105">
                  <c:v>60.777435897435907</c:v>
                </c:pt>
                <c:pt idx="106">
                  <c:v>88.550769230769234</c:v>
                </c:pt>
                <c:pt idx="107">
                  <c:v>69.328205128205127</c:v>
                </c:pt>
                <c:pt idx="108">
                  <c:v>82.317948717948724</c:v>
                </c:pt>
                <c:pt idx="110">
                  <c:v>71.738461538461536</c:v>
                </c:pt>
                <c:pt idx="111">
                  <c:v>74.292307692307688</c:v>
                </c:pt>
                <c:pt idx="112">
                  <c:v>65.018461538461551</c:v>
                </c:pt>
                <c:pt idx="113">
                  <c:v>68.263589743589748</c:v>
                </c:pt>
                <c:pt idx="114">
                  <c:v>70.438974358974363</c:v>
                </c:pt>
                <c:pt idx="115">
                  <c:v>69.830769230769235</c:v>
                </c:pt>
                <c:pt idx="116">
                  <c:v>38.358974358974358</c:v>
                </c:pt>
                <c:pt idx="117">
                  <c:v>17.897435897435898</c:v>
                </c:pt>
                <c:pt idx="118">
                  <c:v>66.056410256410246</c:v>
                </c:pt>
                <c:pt idx="119">
                  <c:v>68.353846153846149</c:v>
                </c:pt>
                <c:pt idx="120">
                  <c:v>71.343589743589746</c:v>
                </c:pt>
                <c:pt idx="121">
                  <c:v>60.415384615384625</c:v>
                </c:pt>
                <c:pt idx="122">
                  <c:v>85.128205128205124</c:v>
                </c:pt>
                <c:pt idx="123">
                  <c:v>71.338461538461544</c:v>
                </c:pt>
                <c:pt idx="124">
                  <c:v>80.092307692307699</c:v>
                </c:pt>
                <c:pt idx="125">
                  <c:v>3.3230769230769233</c:v>
                </c:pt>
                <c:pt idx="126">
                  <c:v>64.379487179487171</c:v>
                </c:pt>
                <c:pt idx="127">
                  <c:v>61.343589743589746</c:v>
                </c:pt>
                <c:pt idx="128">
                  <c:v>49.861538461538458</c:v>
                </c:pt>
                <c:pt idx="129">
                  <c:v>77.164102564102564</c:v>
                </c:pt>
                <c:pt idx="130">
                  <c:v>78.369230769230768</c:v>
                </c:pt>
                <c:pt idx="131">
                  <c:v>82.389743589743588</c:v>
                </c:pt>
                <c:pt idx="132">
                  <c:v>0</c:v>
                </c:pt>
                <c:pt idx="133">
                  <c:v>77.287179487179486</c:v>
                </c:pt>
                <c:pt idx="134">
                  <c:v>67.138461538461542</c:v>
                </c:pt>
                <c:pt idx="135">
                  <c:v>44.98974358974359</c:v>
                </c:pt>
                <c:pt idx="136">
                  <c:v>78.54871794871795</c:v>
                </c:pt>
                <c:pt idx="137">
                  <c:v>93.210256410256406</c:v>
                </c:pt>
                <c:pt idx="138">
                  <c:v>77</c:v>
                </c:pt>
                <c:pt idx="139">
                  <c:v>12.420512820512821</c:v>
                </c:pt>
                <c:pt idx="140">
                  <c:v>77.261538461538464</c:v>
                </c:pt>
                <c:pt idx="141">
                  <c:v>66.738461538461536</c:v>
                </c:pt>
                <c:pt idx="142">
                  <c:v>63.333333333333336</c:v>
                </c:pt>
                <c:pt idx="143">
                  <c:v>25.169230769230769</c:v>
                </c:pt>
                <c:pt idx="144">
                  <c:v>94.953846153846158</c:v>
                </c:pt>
                <c:pt idx="145">
                  <c:v>77.261538461538464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F77-48F5-9037-165DCE210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02080"/>
        <c:axId val="88366080"/>
      </c:scatterChart>
      <c:valAx>
        <c:axId val="8790208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Exam 1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8366080"/>
        <c:crosses val="autoZero"/>
        <c:crossBetween val="midCat"/>
      </c:valAx>
      <c:valAx>
        <c:axId val="883660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Class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0208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Weak Acid - Strong Base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3032174103237096"/>
          <c:y val="0.17518094125702321"/>
          <c:w val="0.66698979748154175"/>
          <c:h val="0.62550590383363203"/>
        </c:manualLayout>
      </c:layout>
      <c:scatterChart>
        <c:scatterStyle val="smoothMarker"/>
        <c:varyColors val="0"/>
        <c:ser>
          <c:idx val="0"/>
          <c:order val="0"/>
          <c:tx>
            <c:v>pKa = 4.76</c:v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'Acid-Base'!$B$12:$B$50</c:f>
              <c:numCache>
                <c:formatCode>General</c:formatCode>
                <c:ptCount val="3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12.2</c:v>
                </c:pt>
                <c:pt idx="26">
                  <c:v>12.3</c:v>
                </c:pt>
                <c:pt idx="27">
                  <c:v>12.4</c:v>
                </c:pt>
                <c:pt idx="28">
                  <c:v>12.5</c:v>
                </c:pt>
                <c:pt idx="29">
                  <c:v>12.6</c:v>
                </c:pt>
                <c:pt idx="30">
                  <c:v>12.7</c:v>
                </c:pt>
                <c:pt idx="31">
                  <c:v>12.8</c:v>
                </c:pt>
                <c:pt idx="32">
                  <c:v>13</c:v>
                </c:pt>
                <c:pt idx="33">
                  <c:v>13.5</c:v>
                </c:pt>
                <c:pt idx="34">
                  <c:v>14</c:v>
                </c:pt>
                <c:pt idx="35">
                  <c:v>14.5</c:v>
                </c:pt>
                <c:pt idx="36">
                  <c:v>15</c:v>
                </c:pt>
                <c:pt idx="37">
                  <c:v>15.5</c:v>
                </c:pt>
                <c:pt idx="38">
                  <c:v>16</c:v>
                </c:pt>
              </c:numCache>
            </c:numRef>
          </c:xVal>
          <c:yVal>
            <c:numRef>
              <c:f>'Acid-Base'!$D$12:$D$50</c:f>
              <c:numCache>
                <c:formatCode>General</c:formatCode>
                <c:ptCount val="39"/>
                <c:pt idx="0">
                  <c:v>3.0228787452803392</c:v>
                </c:pt>
                <c:pt idx="1">
                  <c:v>3.3645162531850876</c:v>
                </c:pt>
                <c:pt idx="2">
                  <c:v>3.6840296545430817</c:v>
                </c:pt>
                <c:pt idx="3">
                  <c:v>3.8794260687941478</c:v>
                </c:pt>
                <c:pt idx="4">
                  <c:v>4.0245681914907374</c:v>
                </c:pt>
                <c:pt idx="5">
                  <c:v>4.142667503568731</c:v>
                </c:pt>
                <c:pt idx="6">
                  <c:v>4.2441251443275085</c:v>
                </c:pt>
                <c:pt idx="7">
                  <c:v>4.334553029807644</c:v>
                </c:pt>
                <c:pt idx="8">
                  <c:v>4.4173685605103632</c:v>
                </c:pt>
                <c:pt idx="9">
                  <c:v>4.4948500216800893</c:v>
                </c:pt>
                <c:pt idx="10">
                  <c:v>4.5686362358410095</c:v>
                </c:pt>
                <c:pt idx="11">
                  <c:v>4.6399921443766834</c:v>
                </c:pt>
                <c:pt idx="12">
                  <c:v>4.7099653886374817</c:v>
                </c:pt>
                <c:pt idx="13">
                  <c:v>4.7794896011559054</c:v>
                </c:pt>
                <c:pt idx="14">
                  <c:v>4.8494628454167064</c:v>
                </c:pt>
                <c:pt idx="15">
                  <c:v>4.9208187539523784</c:v>
                </c:pt>
                <c:pt idx="16">
                  <c:v>4.994604968113288</c:v>
                </c:pt>
                <c:pt idx="17">
                  <c:v>5.0720864292830239</c:v>
                </c:pt>
                <c:pt idx="18">
                  <c:v>5.1549019599857324</c:v>
                </c:pt>
                <c:pt idx="19">
                  <c:v>5.2453298454658794</c:v>
                </c:pt>
                <c:pt idx="20">
                  <c:v>5.3467874862246605</c:v>
                </c:pt>
                <c:pt idx="21">
                  <c:v>5.4648867983026506</c:v>
                </c:pt>
                <c:pt idx="22">
                  <c:v>5.6100289209992376</c:v>
                </c:pt>
                <c:pt idx="23">
                  <c:v>5.8054253352503054</c:v>
                </c:pt>
                <c:pt idx="24">
                  <c:v>6.1249387366082901</c:v>
                </c:pt>
                <c:pt idx="25">
                  <c:v>6.3539660708517776</c:v>
                </c:pt>
                <c:pt idx="26">
                  <c:v>6.5336026106721219</c:v>
                </c:pt>
                <c:pt idx="27">
                  <c:v>6.8381491800589425</c:v>
                </c:pt>
                <c:pt idx="28">
                  <c:v>8.6338031200885119</c:v>
                </c:pt>
                <c:pt idx="29">
                  <c:v>10.42481215507234</c:v>
                </c:pt>
                <c:pt idx="30">
                  <c:v>10.72468864545818</c:v>
                </c:pt>
                <c:pt idx="31">
                  <c:v>10.899629454882449</c:v>
                </c:pt>
                <c:pt idx="32">
                  <c:v>11.119186407719218</c:v>
                </c:pt>
                <c:pt idx="33">
                  <c:v>11.414539270491504</c:v>
                </c:pt>
                <c:pt idx="34">
                  <c:v>11.585026652029191</c:v>
                </c:pt>
                <c:pt idx="35">
                  <c:v>11.704432900037521</c:v>
                </c:pt>
                <c:pt idx="36">
                  <c:v>11.795880017344084</c:v>
                </c:pt>
                <c:pt idx="37">
                  <c:v>11.869666231505018</c:v>
                </c:pt>
                <c:pt idx="38">
                  <c:v>11.931284187630531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AE9-470A-8429-62BF7510CBC4}"/>
            </c:ext>
          </c:extLst>
        </c:ser>
        <c:ser>
          <c:idx val="1"/>
          <c:order val="1"/>
          <c:tx>
            <c:v>pKa = 3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'Acid-Base'!$B$65:$B$103</c:f>
              <c:numCache>
                <c:formatCode>General</c:formatCode>
                <c:ptCount val="3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12.2</c:v>
                </c:pt>
                <c:pt idx="26">
                  <c:v>12.3</c:v>
                </c:pt>
                <c:pt idx="27">
                  <c:v>12.4</c:v>
                </c:pt>
                <c:pt idx="28">
                  <c:v>12.5</c:v>
                </c:pt>
                <c:pt idx="29">
                  <c:v>12.6</c:v>
                </c:pt>
                <c:pt idx="30">
                  <c:v>12.7</c:v>
                </c:pt>
                <c:pt idx="31">
                  <c:v>12.8</c:v>
                </c:pt>
                <c:pt idx="32">
                  <c:v>13</c:v>
                </c:pt>
                <c:pt idx="33">
                  <c:v>13.5</c:v>
                </c:pt>
                <c:pt idx="34">
                  <c:v>14</c:v>
                </c:pt>
                <c:pt idx="35">
                  <c:v>14.5</c:v>
                </c:pt>
                <c:pt idx="36">
                  <c:v>15</c:v>
                </c:pt>
                <c:pt idx="37">
                  <c:v>15.5</c:v>
                </c:pt>
                <c:pt idx="38">
                  <c:v>16</c:v>
                </c:pt>
              </c:numCache>
            </c:numRef>
          </c:xVal>
          <c:yVal>
            <c:numRef>
              <c:f>'Acid-Base'!$D$65:$D$103</c:f>
              <c:numCache>
                <c:formatCode>General</c:formatCode>
                <c:ptCount val="39"/>
                <c:pt idx="0">
                  <c:v>2.1811987215118642</c:v>
                </c:pt>
                <c:pt idx="1">
                  <c:v>1.6197887582883939</c:v>
                </c:pt>
                <c:pt idx="2">
                  <c:v>1.9393021596463895</c:v>
                </c:pt>
                <c:pt idx="3">
                  <c:v>2.1346985738974582</c:v>
                </c:pt>
                <c:pt idx="4">
                  <c:v>2.2798406965940403</c:v>
                </c:pt>
                <c:pt idx="5">
                  <c:v>2.3979400086720397</c:v>
                </c:pt>
                <c:pt idx="6">
                  <c:v>2.499397649430815</c:v>
                </c:pt>
                <c:pt idx="7">
                  <c:v>2.5898255349109509</c:v>
                </c:pt>
                <c:pt idx="8">
                  <c:v>2.672641065613667</c:v>
                </c:pt>
                <c:pt idx="9">
                  <c:v>2.7501225267834002</c:v>
                </c:pt>
                <c:pt idx="10">
                  <c:v>2.8239087409443213</c:v>
                </c:pt>
                <c:pt idx="11">
                  <c:v>2.8952646494799867</c:v>
                </c:pt>
                <c:pt idx="12">
                  <c:v>2.9652378937407877</c:v>
                </c:pt>
                <c:pt idx="13">
                  <c:v>3.0347621062592096</c:v>
                </c:pt>
                <c:pt idx="14">
                  <c:v>3.1047353505200159</c:v>
                </c:pt>
                <c:pt idx="15">
                  <c:v>3.1760912590556813</c:v>
                </c:pt>
                <c:pt idx="16">
                  <c:v>3.2498774732165998</c:v>
                </c:pt>
                <c:pt idx="17">
                  <c:v>3.3273589343863303</c:v>
                </c:pt>
                <c:pt idx="18">
                  <c:v>3.4101744650890478</c:v>
                </c:pt>
                <c:pt idx="19">
                  <c:v>3.5006023505691837</c:v>
                </c:pt>
                <c:pt idx="20">
                  <c:v>3.6020599913279625</c:v>
                </c:pt>
                <c:pt idx="21">
                  <c:v>3.7201593034059592</c:v>
                </c:pt>
                <c:pt idx="22">
                  <c:v>3.865301426102544</c:v>
                </c:pt>
                <c:pt idx="23">
                  <c:v>4.0606978403536118</c:v>
                </c:pt>
                <c:pt idx="24">
                  <c:v>4.3802112417116081</c:v>
                </c:pt>
                <c:pt idx="25">
                  <c:v>4.6092385759550858</c:v>
                </c:pt>
                <c:pt idx="26">
                  <c:v>4.7888751157754212</c:v>
                </c:pt>
                <c:pt idx="27">
                  <c:v>5.0934216851622498</c:v>
                </c:pt>
                <c:pt idx="28">
                  <c:v>7.7614393726401714</c:v>
                </c:pt>
                <c:pt idx="29">
                  <c:v>10.42481215507234</c:v>
                </c:pt>
                <c:pt idx="30">
                  <c:v>10.72468864545818</c:v>
                </c:pt>
                <c:pt idx="31">
                  <c:v>10.899629454882449</c:v>
                </c:pt>
                <c:pt idx="32">
                  <c:v>11.119186407719218</c:v>
                </c:pt>
                <c:pt idx="33">
                  <c:v>11.414539270491504</c:v>
                </c:pt>
                <c:pt idx="34">
                  <c:v>11.585026652029191</c:v>
                </c:pt>
                <c:pt idx="35">
                  <c:v>11.704432900037521</c:v>
                </c:pt>
                <c:pt idx="36">
                  <c:v>11.795880017344084</c:v>
                </c:pt>
                <c:pt idx="37">
                  <c:v>11.869666231505018</c:v>
                </c:pt>
                <c:pt idx="38">
                  <c:v>11.931284187630531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AE9-470A-8429-62BF7510CBC4}"/>
            </c:ext>
          </c:extLst>
        </c:ser>
        <c:ser>
          <c:idx val="2"/>
          <c:order val="2"/>
          <c:tx>
            <c:v>pKa = 7</c:v>
          </c:tx>
          <c:spPr>
            <a:ln>
              <a:solidFill>
                <a:srgbClr val="D553EB"/>
              </a:solidFill>
            </a:ln>
          </c:spPr>
          <c:marker>
            <c:symbol val="none"/>
          </c:marker>
          <c:xVal>
            <c:numRef>
              <c:f>'Acid-Base'!$B$114:$B$152</c:f>
              <c:numCache>
                <c:formatCode>General</c:formatCode>
                <c:ptCount val="3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12.2</c:v>
                </c:pt>
                <c:pt idx="26">
                  <c:v>12.3</c:v>
                </c:pt>
                <c:pt idx="27">
                  <c:v>12.4</c:v>
                </c:pt>
                <c:pt idx="28">
                  <c:v>12.5</c:v>
                </c:pt>
                <c:pt idx="29">
                  <c:v>12.6</c:v>
                </c:pt>
                <c:pt idx="30">
                  <c:v>12.7</c:v>
                </c:pt>
                <c:pt idx="31">
                  <c:v>12.8</c:v>
                </c:pt>
                <c:pt idx="32">
                  <c:v>13</c:v>
                </c:pt>
                <c:pt idx="33">
                  <c:v>13.5</c:v>
                </c:pt>
                <c:pt idx="34">
                  <c:v>14</c:v>
                </c:pt>
                <c:pt idx="35">
                  <c:v>14.5</c:v>
                </c:pt>
                <c:pt idx="36">
                  <c:v>15</c:v>
                </c:pt>
                <c:pt idx="37">
                  <c:v>15.5</c:v>
                </c:pt>
                <c:pt idx="38">
                  <c:v>16</c:v>
                </c:pt>
              </c:numCache>
            </c:numRef>
          </c:xVal>
          <c:yVal>
            <c:numRef>
              <c:f>'Acid-Base'!$D$114:$D$152</c:f>
              <c:numCache>
                <c:formatCode>General</c:formatCode>
                <c:ptCount val="39"/>
                <c:pt idx="0">
                  <c:v>4.1505149978319817</c:v>
                </c:pt>
                <c:pt idx="1">
                  <c:v>5.6197887582883892</c:v>
                </c:pt>
                <c:pt idx="2">
                  <c:v>5.9393021596463926</c:v>
                </c:pt>
                <c:pt idx="3">
                  <c:v>6.1346985738974507</c:v>
                </c:pt>
                <c:pt idx="4">
                  <c:v>6.2798406965940492</c:v>
                </c:pt>
                <c:pt idx="5">
                  <c:v>6.3979400086720375</c:v>
                </c:pt>
                <c:pt idx="6">
                  <c:v>6.4993976494308194</c:v>
                </c:pt>
                <c:pt idx="7">
                  <c:v>6.5898255349109505</c:v>
                </c:pt>
                <c:pt idx="8">
                  <c:v>6.6726410656136759</c:v>
                </c:pt>
                <c:pt idx="9">
                  <c:v>6.7501225267833975</c:v>
                </c:pt>
                <c:pt idx="10">
                  <c:v>6.8239087409443187</c:v>
                </c:pt>
                <c:pt idx="11">
                  <c:v>6.8952646494799845</c:v>
                </c:pt>
                <c:pt idx="12">
                  <c:v>6.9652378937407882</c:v>
                </c:pt>
                <c:pt idx="13">
                  <c:v>7.0347621062592118</c:v>
                </c:pt>
                <c:pt idx="14">
                  <c:v>7.1047353505200057</c:v>
                </c:pt>
                <c:pt idx="15">
                  <c:v>7.1760912590556805</c:v>
                </c:pt>
                <c:pt idx="16">
                  <c:v>7.2498774732165998</c:v>
                </c:pt>
                <c:pt idx="17">
                  <c:v>7.3273589343863295</c:v>
                </c:pt>
                <c:pt idx="18">
                  <c:v>7.4101744650890495</c:v>
                </c:pt>
                <c:pt idx="19">
                  <c:v>7.5006023505691894</c:v>
                </c:pt>
                <c:pt idx="20">
                  <c:v>7.6020599913279625</c:v>
                </c:pt>
                <c:pt idx="21">
                  <c:v>7.7201593034059526</c:v>
                </c:pt>
                <c:pt idx="22">
                  <c:v>7.865301426102544</c:v>
                </c:pt>
                <c:pt idx="23">
                  <c:v>8.0606978403536225</c:v>
                </c:pt>
                <c:pt idx="24">
                  <c:v>8.3802112417116081</c:v>
                </c:pt>
                <c:pt idx="25">
                  <c:v>8.6092385759550858</c:v>
                </c:pt>
                <c:pt idx="26">
                  <c:v>8.7888751157754097</c:v>
                </c:pt>
                <c:pt idx="27">
                  <c:v>9.0934216851622445</c:v>
                </c:pt>
                <c:pt idx="28">
                  <c:v>9.7614393726401705</c:v>
                </c:pt>
                <c:pt idx="29">
                  <c:v>10.42481215507234</c:v>
                </c:pt>
                <c:pt idx="30">
                  <c:v>10.72468864545818</c:v>
                </c:pt>
                <c:pt idx="31">
                  <c:v>10.899629454882449</c:v>
                </c:pt>
                <c:pt idx="32">
                  <c:v>11.119186407719218</c:v>
                </c:pt>
                <c:pt idx="33">
                  <c:v>11.414539270491504</c:v>
                </c:pt>
                <c:pt idx="34">
                  <c:v>11.585026652029191</c:v>
                </c:pt>
                <c:pt idx="35">
                  <c:v>11.704432900037521</c:v>
                </c:pt>
                <c:pt idx="36">
                  <c:v>11.795880017344084</c:v>
                </c:pt>
                <c:pt idx="37">
                  <c:v>11.869666231505018</c:v>
                </c:pt>
                <c:pt idx="38">
                  <c:v>11.931284187630531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AE9-470A-8429-62BF7510C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005888"/>
        <c:axId val="180008064"/>
      </c:scatterChart>
      <c:valAx>
        <c:axId val="180005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V(NaOH) (mL)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0008064"/>
        <c:crosses val="autoZero"/>
        <c:crossBetween val="midCat"/>
      </c:valAx>
      <c:valAx>
        <c:axId val="180008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00058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Titration Plot</a:t>
            </a:r>
          </a:p>
        </c:rich>
      </c:tx>
      <c:layout>
        <c:manualLayout>
          <c:xMode val="edge"/>
          <c:yMode val="edge"/>
          <c:x val="0.38802192694663273"/>
          <c:y val="3.53982300884956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270882341721476"/>
          <c:y val="0.1799415213101532"/>
          <c:w val="0.75000190735348826"/>
          <c:h val="0.63422011609316631"/>
        </c:manualLayout>
      </c:layout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DiproticAcid_SB!$B$13:$B$46</c:f>
              <c:numCache>
                <c:formatCode>General</c:formatCode>
                <c:ptCount val="3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12.2</c:v>
                </c:pt>
                <c:pt idx="9">
                  <c:v>12.4</c:v>
                </c:pt>
                <c:pt idx="10">
                  <c:v>12.5</c:v>
                </c:pt>
                <c:pt idx="11">
                  <c:v>12.6</c:v>
                </c:pt>
                <c:pt idx="12">
                  <c:v>12.8</c:v>
                </c:pt>
                <c:pt idx="13">
                  <c:v>13</c:v>
                </c:pt>
                <c:pt idx="14">
                  <c:v>14</c:v>
                </c:pt>
                <c:pt idx="15">
                  <c:v>16</c:v>
                </c:pt>
                <c:pt idx="16">
                  <c:v>18</c:v>
                </c:pt>
                <c:pt idx="17">
                  <c:v>20</c:v>
                </c:pt>
                <c:pt idx="18">
                  <c:v>22</c:v>
                </c:pt>
                <c:pt idx="19">
                  <c:v>24</c:v>
                </c:pt>
                <c:pt idx="20">
                  <c:v>24.5</c:v>
                </c:pt>
                <c:pt idx="21">
                  <c:v>24.8</c:v>
                </c:pt>
                <c:pt idx="22">
                  <c:v>25</c:v>
                </c:pt>
                <c:pt idx="23">
                  <c:v>25.2</c:v>
                </c:pt>
                <c:pt idx="24">
                  <c:v>25.5</c:v>
                </c:pt>
                <c:pt idx="25">
                  <c:v>26</c:v>
                </c:pt>
                <c:pt idx="26">
                  <c:v>28</c:v>
                </c:pt>
                <c:pt idx="27">
                  <c:v>30</c:v>
                </c:pt>
                <c:pt idx="28">
                  <c:v>35</c:v>
                </c:pt>
                <c:pt idx="29">
                  <c:v>40</c:v>
                </c:pt>
              </c:numCache>
            </c:numRef>
          </c:xVal>
          <c:yVal>
            <c:numRef>
              <c:f>DiproticAcid_SB!$H$13:$H$46</c:f>
              <c:numCache>
                <c:formatCode>0.000</c:formatCode>
                <c:ptCount val="34"/>
                <c:pt idx="0">
                  <c:v>1.6748634125270558</c:v>
                </c:pt>
                <c:pt idx="1">
                  <c:v>1.6753811775480827</c:v>
                </c:pt>
                <c:pt idx="2">
                  <c:v>1.809718105400522</c:v>
                </c:pt>
                <c:pt idx="3">
                  <c:v>1.967481386076662</c:v>
                </c:pt>
                <c:pt idx="4">
                  <c:v>2.1672991156411592</c:v>
                </c:pt>
                <c:pt idx="5">
                  <c:v>2.4616283094994795</c:v>
                </c:pt>
                <c:pt idx="6">
                  <c:v>2.7026134049965362</c:v>
                </c:pt>
                <c:pt idx="7">
                  <c:v>3.1986057455331105</c:v>
                </c:pt>
                <c:pt idx="8">
                  <c:v>3.4241963847453611</c:v>
                </c:pt>
                <c:pt idx="9">
                  <c:v>3.9050486264376167</c:v>
                </c:pt>
                <c:pt idx="10">
                  <c:v>4.472865576587405</c:v>
                </c:pt>
                <c:pt idx="11">
                  <c:v>4.8765783148377704</c:v>
                </c:pt>
                <c:pt idx="12">
                  <c:v>5.3607614240449184</c:v>
                </c:pt>
                <c:pt idx="13">
                  <c:v>5.5897887582883943</c:v>
                </c:pt>
                <c:pt idx="14">
                  <c:v>6.1046985738974389</c:v>
                </c:pt>
                <c:pt idx="15">
                  <c:v>6.5598255349109476</c:v>
                </c:pt>
                <c:pt idx="16">
                  <c:v>6.8652646494799745</c:v>
                </c:pt>
                <c:pt idx="17">
                  <c:v>7.1460912590556775</c:v>
                </c:pt>
                <c:pt idx="18">
                  <c:v>7.4706023505692025</c:v>
                </c:pt>
                <c:pt idx="19">
                  <c:v>8.0306978403536124</c:v>
                </c:pt>
                <c:pt idx="20">
                  <c:v>8.3502112417116088</c:v>
                </c:pt>
                <c:pt idx="21">
                  <c:v>8.7588751157754139</c:v>
                </c:pt>
                <c:pt idx="22">
                  <c:v>9.6839700043360182</c:v>
                </c:pt>
                <c:pt idx="23">
                  <c:v>10.60032627851897</c:v>
                </c:pt>
                <c:pt idx="24">
                  <c:v>10.99567862621736</c:v>
                </c:pt>
                <c:pt idx="25">
                  <c:v>11.29242982390207</c:v>
                </c:pt>
                <c:pt idx="26">
                  <c:v>11.752845385118873</c:v>
                </c:pt>
                <c:pt idx="27">
                  <c:v>11.958607314841776</c:v>
                </c:pt>
                <c:pt idx="28">
                  <c:v>12.221848749616319</c:v>
                </c:pt>
                <c:pt idx="29">
                  <c:v>12.363177902412819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C43-4BF4-8FC6-30C0A6006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714368"/>
        <c:axId val="95976064"/>
      </c:scatterChart>
      <c:valAx>
        <c:axId val="80714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V(HCl)</a:t>
                </a:r>
              </a:p>
            </c:rich>
          </c:tx>
          <c:layout>
            <c:manualLayout>
              <c:xMode val="edge"/>
              <c:yMode val="edge"/>
              <c:x val="0.51823053368328964"/>
              <c:y val="0.893807787300923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76064"/>
        <c:crosses val="autoZero"/>
        <c:crossBetween val="midCat"/>
      </c:valAx>
      <c:valAx>
        <c:axId val="95976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pH</a:t>
                </a:r>
              </a:p>
            </c:rich>
          </c:tx>
          <c:layout>
            <c:manualLayout>
              <c:xMode val="edge"/>
              <c:yMode val="edge"/>
              <c:x val="4.1666666666666692E-2"/>
              <c:y val="0.46902778745577262"/>
            </c:manualLayout>
          </c:layout>
          <c:overlay val="0"/>
          <c:spPr>
            <a:noFill/>
            <a:ln w="25400">
              <a:noFill/>
            </a:ln>
          </c:spPr>
        </c:title>
        <c:numFmt formatCode="0.0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14368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C51D382-2E98-4E6C-A762-7B66922275CE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15FDE8A-A3AE-4416-9E6C-7494C6F73DFA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17ABBF2-D19B-4327-AE1E-448FD10EF603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7AA42F7-B586-4E39-9041-83A49755B9C1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4E8666B-D5C2-4160-BC51-B2084B783979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6A3B0AA-ED9B-4254-8226-25A574AF870F}" type="slidenum">
              <a:rPr lang="en-US" altLang="en-US" sz="1200"/>
              <a:pPr algn="r"/>
              <a:t>15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18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09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8C851C7-2D2A-4E15-A3F0-D88D965C80D7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AB62E86-6D06-4577-AA91-9C9B8360B1A1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FFD29AB-B819-49D1-9BC6-59E0A627A687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6951680-0630-49EF-A1E8-CEB8C203DD72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58D8F12-4FD4-4F39-A17C-2B5CC81238BE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FE89-0B41-4C42-AC19-E038B13D9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3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10/4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Titrations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077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ahoma" pitchFamily="34" charset="0"/>
              </a:rPr>
              <a:t>More complex titrations</a:t>
            </a:r>
          </a:p>
          <a:p>
            <a:pPr lvl="1" eaLnBrk="1" hangingPunct="1">
              <a:defRPr/>
            </a:pPr>
            <a:r>
              <a:rPr lang="en-US" sz="2000" dirty="0" err="1" smtClean="0">
                <a:latin typeface="Tahoma" pitchFamily="34" charset="0"/>
              </a:rPr>
              <a:t>polyprotic</a:t>
            </a:r>
            <a:r>
              <a:rPr lang="en-US" sz="2000" dirty="0" smtClean="0">
                <a:latin typeface="Tahoma" pitchFamily="34" charset="0"/>
              </a:rPr>
              <a:t> acid by a strong base (e.g. H</a:t>
            </a:r>
            <a:r>
              <a:rPr lang="en-US" sz="2000" baseline="-25000" dirty="0" smtClean="0">
                <a:latin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</a:rPr>
              <a:t>SO</a:t>
            </a:r>
            <a:r>
              <a:rPr lang="en-US" sz="2000" baseline="-25000" dirty="0" smtClean="0">
                <a:latin typeface="Tahoma" pitchFamily="34" charset="0"/>
              </a:rPr>
              <a:t>3</a:t>
            </a:r>
            <a:r>
              <a:rPr lang="en-US" sz="2000" dirty="0" smtClean="0">
                <a:latin typeface="Tahoma" pitchFamily="34" charset="0"/>
              </a:rPr>
              <a:t> + OH</a:t>
            </a:r>
            <a:r>
              <a:rPr lang="en-US" sz="20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ahoma" pitchFamily="34" charset="0"/>
              </a:rPr>
              <a:t>This example has pK</a:t>
            </a:r>
            <a:r>
              <a:rPr lang="en-US" sz="2000" baseline="-25000" dirty="0" smtClean="0">
                <a:latin typeface="Tahoma" pitchFamily="34" charset="0"/>
              </a:rPr>
              <a:t>a1</a:t>
            </a:r>
            <a:r>
              <a:rPr lang="en-US" sz="2000" dirty="0" smtClean="0">
                <a:latin typeface="Tahoma" pitchFamily="34" charset="0"/>
              </a:rPr>
              <a:t> = 1.81 and pK</a:t>
            </a:r>
            <a:r>
              <a:rPr lang="en-US" sz="2000" baseline="-25000" dirty="0" smtClean="0">
                <a:latin typeface="Tahoma" pitchFamily="34" charset="0"/>
              </a:rPr>
              <a:t>a2</a:t>
            </a:r>
            <a:r>
              <a:rPr lang="en-US" sz="2000" dirty="0" smtClean="0">
                <a:latin typeface="Tahoma" pitchFamily="34" charset="0"/>
              </a:rPr>
              <a:t> = 6.97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ahoma" pitchFamily="34" charset="0"/>
              </a:rPr>
              <a:t>Titration involves 2 reactions:</a:t>
            </a:r>
          </a:p>
          <a:p>
            <a:pPr marL="914400" lvl="1" indent="-457200" eaLnBrk="1" hangingPunct="1">
              <a:buFontTx/>
              <a:buAutoNum type="arabicParenR"/>
              <a:defRPr/>
            </a:pPr>
            <a:r>
              <a:rPr lang="en-US" sz="2000" dirty="0" smtClean="0">
                <a:latin typeface="Tahoma" pitchFamily="34" charset="0"/>
              </a:rPr>
              <a:t>H</a:t>
            </a:r>
            <a:r>
              <a:rPr lang="en-US" sz="2000" baseline="-25000" dirty="0" smtClean="0">
                <a:latin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</a:rPr>
              <a:t>A + OH</a:t>
            </a:r>
            <a:r>
              <a:rPr lang="en-US" sz="20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↔ </a:t>
            </a:r>
            <a:r>
              <a:rPr lang="en-US" sz="2000" dirty="0" smtClean="0">
                <a:latin typeface="Tahoma" pitchFamily="34" charset="0"/>
              </a:rPr>
              <a:t>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0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+ H</a:t>
            </a:r>
            <a:r>
              <a:rPr lang="en-US" sz="2000" baseline="-25000" dirty="0" smtClean="0">
                <a:latin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O</a:t>
            </a:r>
          </a:p>
          <a:p>
            <a:pPr marL="914400" lvl="1" indent="-457200" eaLnBrk="1" hangingPunct="1">
              <a:buFontTx/>
              <a:buAutoNum type="arabicParenR"/>
              <a:defRPr/>
            </a:pPr>
            <a:r>
              <a:rPr lang="en-US" sz="2000" dirty="0" smtClean="0">
                <a:latin typeface="Tahoma" pitchFamily="34" charset="0"/>
              </a:rPr>
              <a:t>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0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+</a:t>
            </a:r>
            <a:r>
              <a:rPr lang="en-US" sz="2000" dirty="0" smtClean="0">
                <a:latin typeface="Tahoma" pitchFamily="34" charset="0"/>
              </a:rPr>
              <a:t> OH</a:t>
            </a:r>
            <a:r>
              <a:rPr lang="en-US" sz="20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Tahoma" pitchFamily="34" charset="0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↔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000" baseline="30000" dirty="0" smtClean="0">
                <a:latin typeface="Tahoma" pitchFamily="34" charset="0"/>
                <a:cs typeface="Tahoma" pitchFamily="34" charset="0"/>
              </a:rPr>
              <a:t>2-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+ H</a:t>
            </a:r>
            <a:r>
              <a:rPr lang="en-US" sz="2000" baseline="-25000" dirty="0" smtClean="0">
                <a:latin typeface="Tahoma" pitchFamily="34" charset="0"/>
              </a:rPr>
              <a:t>2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O</a:t>
            </a:r>
          </a:p>
          <a:p>
            <a:pPr marL="914400" lvl="1" indent="-457200" eaLnBrk="1" hangingPunct="1">
              <a:buFontTx/>
              <a:buAutoNum type="arabicParenR"/>
              <a:defRPr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990600" y="3886200"/>
          <a:ext cx="5105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5530850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V</a:t>
            </a:r>
            <a:r>
              <a:rPr lang="en-US" altLang="en-US" baseline="-25000"/>
              <a:t>eq1</a:t>
            </a:r>
            <a:endParaRPr lang="en-US" alt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981200" y="5562600"/>
            <a:ext cx="990600" cy="0"/>
          </a:xfrm>
          <a:prstGeom prst="straightConnector1">
            <a:avLst/>
          </a:prstGeom>
          <a:ln w="190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39800" y="4800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V</a:t>
            </a:r>
            <a:r>
              <a:rPr lang="en-US" altLang="en-US" baseline="-25000"/>
              <a:t>eq2</a:t>
            </a:r>
            <a:endParaRPr lang="en-US" alt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81200" y="5006975"/>
            <a:ext cx="2133600" cy="0"/>
          </a:xfrm>
          <a:prstGeom prst="straightConnector1">
            <a:avLst/>
          </a:prstGeom>
          <a:ln w="190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6"/>
          <p:cNvSpPr txBox="1">
            <a:spLocks noChangeArrowheads="1"/>
          </p:cNvSpPr>
          <p:nvPr/>
        </p:nvSpPr>
        <p:spPr bwMode="auto">
          <a:xfrm>
            <a:off x="5029200" y="3276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V</a:t>
            </a:r>
            <a:r>
              <a:rPr lang="en-US" altLang="en-US" baseline="-25000">
                <a:latin typeface="Tahoma" pitchFamily="34" charset="0"/>
              </a:rPr>
              <a:t>eq2</a:t>
            </a:r>
            <a:r>
              <a:rPr lang="en-US" altLang="en-US"/>
              <a:t> = 2V</a:t>
            </a:r>
            <a:r>
              <a:rPr lang="en-US" altLang="en-US" baseline="-25000">
                <a:latin typeface="Tahoma" pitchFamily="34" charset="0"/>
              </a:rPr>
              <a:t>eq1</a:t>
            </a:r>
            <a:endParaRPr lang="en-US" altLang="en-US"/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3200400" y="6324600"/>
            <a:ext cx="1219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V(NaOH)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7000" y="3962400"/>
            <a:ext cx="2209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Also has 2 buffer regions:  1) H</a:t>
            </a:r>
            <a:r>
              <a:rPr lang="en-US" altLang="en-US" baseline="-25000">
                <a:latin typeface="Tahoma" pitchFamily="34" charset="0"/>
              </a:rPr>
              <a:t>2</a:t>
            </a:r>
            <a:r>
              <a:rPr lang="en-US" altLang="en-US"/>
              <a:t>A + HA</a:t>
            </a:r>
            <a:r>
              <a:rPr lang="en-US" altLang="en-US" baseline="30000">
                <a:latin typeface="Tahoma" pitchFamily="34" charset="0"/>
                <a:cs typeface="Tahoma" pitchFamily="34" charset="0"/>
              </a:rPr>
              <a:t>-</a:t>
            </a:r>
            <a:r>
              <a:rPr lang="en-US" altLang="en-US"/>
              <a:t> present, 2) HA</a:t>
            </a:r>
            <a:r>
              <a:rPr lang="en-US" altLang="en-US" baseline="30000">
                <a:latin typeface="Tahoma" pitchFamily="34" charset="0"/>
                <a:cs typeface="Tahoma" pitchFamily="34" charset="0"/>
              </a:rPr>
              <a:t>-</a:t>
            </a:r>
            <a:r>
              <a:rPr lang="en-US" altLang="en-US"/>
              <a:t> + A</a:t>
            </a:r>
            <a:r>
              <a:rPr lang="en-US" altLang="en-US" baseline="30000">
                <a:latin typeface="Tahoma" pitchFamily="34" charset="0"/>
                <a:cs typeface="Tahoma" pitchFamily="34" charset="0"/>
              </a:rPr>
              <a:t>2-</a:t>
            </a:r>
            <a:r>
              <a:rPr lang="en-US" altLang="en-US"/>
              <a:t> present</a:t>
            </a:r>
          </a:p>
        </p:txBody>
      </p:sp>
      <p:sp>
        <p:nvSpPr>
          <p:cNvPr id="12" name="Oval 11"/>
          <p:cNvSpPr/>
          <p:nvPr/>
        </p:nvSpPr>
        <p:spPr>
          <a:xfrm>
            <a:off x="2057400" y="5791200"/>
            <a:ext cx="762000" cy="3048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5105400"/>
            <a:ext cx="762000" cy="3048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00800" y="60198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buffer region 1)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819400" y="6019800"/>
            <a:ext cx="3429000" cy="2286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77000" y="5410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buffer region 2)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962400" y="5334000"/>
            <a:ext cx="2362200" cy="3048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2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  <p:bldP spid="2" grpId="0"/>
      <p:bldP spid="13" grpId="0"/>
      <p:bldP spid="8201" grpId="0"/>
      <p:bldP spid="13322" grpId="0" animBg="1"/>
      <p:bldP spid="11" grpId="0"/>
      <p:bldP spid="12" grpId="0" animBg="1"/>
      <p:bldP spid="15" grpId="0" animBg="1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Titrations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Indicators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One of the reasons to bother to learn the shape of the titration curves is to be able to select an indicator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Indicators are colored compounds that exist in acidic and basic forms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Example: methyl orange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Acid form </a:t>
            </a:r>
            <a:r>
              <a:rPr lang="en-US" altLang="en-US" sz="2400" dirty="0" err="1" smtClean="0">
                <a:latin typeface="Tahoma" pitchFamily="34" charset="0"/>
              </a:rPr>
              <a:t>HIn</a:t>
            </a:r>
            <a:r>
              <a:rPr lang="en-US" altLang="en-US" sz="2400" dirty="0" smtClean="0">
                <a:latin typeface="Tahoma" pitchFamily="34" charset="0"/>
              </a:rPr>
              <a:t>	Base form In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 smtClean="0"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5029200"/>
            <a:ext cx="1676400" cy="609600"/>
          </a:xfrm>
          <a:prstGeom prst="rect">
            <a:avLst/>
          </a:prstGeom>
          <a:solidFill>
            <a:srgbClr val="F658B2">
              <a:alpha val="49804"/>
            </a:srgbClr>
          </a:solidFill>
          <a:ln>
            <a:solidFill>
              <a:srgbClr val="FC28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5029200"/>
            <a:ext cx="1676400" cy="6096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67400" y="4648200"/>
            <a:ext cx="281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/>
              <a:t>Called Methyl Orange, because at pH = pK</a:t>
            </a:r>
            <a:r>
              <a:rPr lang="en-US" altLang="en-US" sz="2000" baseline="-25000"/>
              <a:t>a</a:t>
            </a:r>
            <a:r>
              <a:rPr lang="en-US" altLang="en-US" sz="2000"/>
              <a:t>(HIn), equal amounts of each form</a:t>
            </a:r>
          </a:p>
        </p:txBody>
      </p:sp>
    </p:spTree>
    <p:extLst>
      <p:ext uri="{BB962C8B-B14F-4D97-AF65-F5344CB8AC3E}">
        <p14:creationId xmlns:p14="http://schemas.microsoft.com/office/powerpoint/2010/main" val="38607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18333 2.22222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  <p:bldP spid="2" grpId="0" animBg="1"/>
      <p:bldP spid="12" grpId="0" animBg="1"/>
      <p:bldP spid="12" grpId="1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Titrations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Indicators – cont.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Indicators change color over a narrow pH range (visible over 1 to 2 pH units)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Methyl Orange </a:t>
            </a:r>
            <a:r>
              <a:rPr lang="en-US" altLang="en-US" sz="2000" dirty="0" err="1" smtClean="0">
                <a:latin typeface="Tahoma" pitchFamily="34" charset="0"/>
              </a:rPr>
              <a:t>pK</a:t>
            </a:r>
            <a:r>
              <a:rPr lang="en-US" altLang="en-US" sz="2000" baseline="-25000" dirty="0" err="1" smtClean="0">
                <a:latin typeface="Tahoma" pitchFamily="34" charset="0"/>
              </a:rPr>
              <a:t>a</a:t>
            </a:r>
            <a:r>
              <a:rPr lang="en-US" altLang="en-US" sz="2000" dirty="0" smtClean="0">
                <a:latin typeface="Tahoma" pitchFamily="34" charset="0"/>
              </a:rPr>
              <a:t> = 3.5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At pH &lt; 2.5 main species = </a:t>
            </a:r>
            <a:r>
              <a:rPr lang="en-US" altLang="en-US" sz="2000" dirty="0" err="1" smtClean="0">
                <a:latin typeface="Tahoma" pitchFamily="34" charset="0"/>
              </a:rPr>
              <a:t>HIn</a:t>
            </a:r>
            <a:r>
              <a:rPr lang="en-US" altLang="en-US" sz="2000" dirty="0" smtClean="0">
                <a:latin typeface="Tahoma" pitchFamily="34" charset="0"/>
              </a:rPr>
              <a:t> (pink) vs. at pH &gt; 4.5 (yellow)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pitchFamily="34" charset="0"/>
              </a:rPr>
              <a:t>What type of titrations is it useful for?</a:t>
            </a:r>
            <a:endParaRPr lang="en-US" altLang="en-US" sz="2000" baseline="30000" dirty="0" smtClean="0">
              <a:latin typeface="Tahoma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 smtClean="0">
              <a:latin typeface="Tahoma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14800" y="4205428"/>
            <a:ext cx="0" cy="196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114800" y="6172341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73550" y="3976828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pH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29200" y="6386513"/>
            <a:ext cx="213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V(acid)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114800" y="519602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429000" y="47593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800" y="5500828"/>
            <a:ext cx="3200400" cy="152400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4343541"/>
            <a:ext cx="2209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Yellow (pH &gt; 4.5)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49725" y="5664341"/>
            <a:ext cx="220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Pink (pH &lt; 2.5)</a:t>
            </a:r>
          </a:p>
        </p:txBody>
      </p:sp>
      <p:sp>
        <p:nvSpPr>
          <p:cNvPr id="15" name="Freeform 14"/>
          <p:cNvSpPr/>
          <p:nvPr/>
        </p:nvSpPr>
        <p:spPr>
          <a:xfrm>
            <a:off x="4125913" y="4451491"/>
            <a:ext cx="3011487" cy="1658937"/>
          </a:xfrm>
          <a:custGeom>
            <a:avLst/>
            <a:gdLst>
              <a:gd name="connsiteX0" fmla="*/ 0 w 3010829"/>
              <a:gd name="connsiteY0" fmla="*/ 0 h 1516566"/>
              <a:gd name="connsiteX1" fmla="*/ 122664 w 3010829"/>
              <a:gd name="connsiteY1" fmla="*/ 211873 h 1516566"/>
              <a:gd name="connsiteX2" fmla="*/ 423747 w 3010829"/>
              <a:gd name="connsiteY2" fmla="*/ 423746 h 1516566"/>
              <a:gd name="connsiteX3" fmla="*/ 1795347 w 3010829"/>
              <a:gd name="connsiteY3" fmla="*/ 557561 h 1516566"/>
              <a:gd name="connsiteX4" fmla="*/ 2051825 w 3010829"/>
              <a:gd name="connsiteY4" fmla="*/ 802888 h 1516566"/>
              <a:gd name="connsiteX5" fmla="*/ 2085278 w 3010829"/>
              <a:gd name="connsiteY5" fmla="*/ 1059366 h 1516566"/>
              <a:gd name="connsiteX6" fmla="*/ 2141034 w 3010829"/>
              <a:gd name="connsiteY6" fmla="*/ 1282390 h 1516566"/>
              <a:gd name="connsiteX7" fmla="*/ 2408664 w 3010829"/>
              <a:gd name="connsiteY7" fmla="*/ 1416205 h 1516566"/>
              <a:gd name="connsiteX8" fmla="*/ 3010829 w 3010829"/>
              <a:gd name="connsiteY8" fmla="*/ 1516566 h 151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0829" h="1516566">
                <a:moveTo>
                  <a:pt x="0" y="0"/>
                </a:moveTo>
                <a:cubicBezTo>
                  <a:pt x="26020" y="70624"/>
                  <a:pt x="52040" y="141249"/>
                  <a:pt x="122664" y="211873"/>
                </a:cubicBezTo>
                <a:cubicBezTo>
                  <a:pt x="193289" y="282497"/>
                  <a:pt x="144967" y="366131"/>
                  <a:pt x="423747" y="423746"/>
                </a:cubicBezTo>
                <a:cubicBezTo>
                  <a:pt x="702527" y="481361"/>
                  <a:pt x="1524001" y="494371"/>
                  <a:pt x="1795347" y="557561"/>
                </a:cubicBezTo>
                <a:cubicBezTo>
                  <a:pt x="2066693" y="620751"/>
                  <a:pt x="2003503" y="719254"/>
                  <a:pt x="2051825" y="802888"/>
                </a:cubicBezTo>
                <a:cubicBezTo>
                  <a:pt x="2100147" y="886522"/>
                  <a:pt x="2070410" y="979449"/>
                  <a:pt x="2085278" y="1059366"/>
                </a:cubicBezTo>
                <a:cubicBezTo>
                  <a:pt x="2100146" y="1139283"/>
                  <a:pt x="2087136" y="1222917"/>
                  <a:pt x="2141034" y="1282390"/>
                </a:cubicBezTo>
                <a:cubicBezTo>
                  <a:pt x="2194932" y="1341863"/>
                  <a:pt x="2263698" y="1377176"/>
                  <a:pt x="2408664" y="1416205"/>
                </a:cubicBezTo>
                <a:cubicBezTo>
                  <a:pt x="2553630" y="1455234"/>
                  <a:pt x="2782229" y="1485900"/>
                  <a:pt x="3010829" y="15165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50292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indicator is only useful where it changes color</a:t>
            </a:r>
          </a:p>
        </p:txBody>
      </p:sp>
    </p:spTree>
    <p:extLst>
      <p:ext uri="{BB962C8B-B14F-4D97-AF65-F5344CB8AC3E}">
        <p14:creationId xmlns:p14="http://schemas.microsoft.com/office/powerpoint/2010/main" val="14825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uiExpand="1" build="p"/>
      <p:bldP spid="7" grpId="0" animBg="1"/>
      <p:bldP spid="8" grpId="0" animBg="1"/>
      <p:bldP spid="9" grpId="0"/>
      <p:bldP spid="10" grpId="0"/>
      <p:bldP spid="13" grpId="0" animBg="1"/>
      <p:bldP spid="14" grpId="0"/>
      <p:bldP spid="4" grpId="0" animBg="1"/>
      <p:bldP spid="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Titrations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Titration Errors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The observed equivalence point (where the indicator changes color) is called the end point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Titration errors occur when the end point volume is before or after the equivalence point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Example: Use of </a:t>
            </a:r>
            <a:r>
              <a:rPr lang="en-US" altLang="en-US" sz="2400" dirty="0" err="1" smtClean="0">
                <a:latin typeface="Tahoma" pitchFamily="34" charset="0"/>
              </a:rPr>
              <a:t>bromothymol</a:t>
            </a:r>
            <a:r>
              <a:rPr lang="en-US" altLang="en-US" sz="2400" dirty="0" smtClean="0">
                <a:latin typeface="Tahoma" pitchFamily="34" charset="0"/>
              </a:rPr>
              <a:t> blue indicator (</a:t>
            </a:r>
            <a:r>
              <a:rPr lang="en-US" altLang="en-US" sz="2400" dirty="0" err="1" smtClean="0">
                <a:latin typeface="Tahoma" pitchFamily="34" charset="0"/>
              </a:rPr>
              <a:t>pK</a:t>
            </a:r>
            <a:r>
              <a:rPr lang="en-US" altLang="en-US" sz="2400" baseline="-25000" dirty="0" err="1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= 6.7) for a weak acid – strong base titration</a:t>
            </a:r>
            <a:endParaRPr lang="en-US" altLang="en-US" sz="2400" baseline="30000" dirty="0" smtClean="0">
              <a:latin typeface="Tahoma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sz="2400" dirty="0" smtClean="0">
              <a:latin typeface="Tahoma" pitchFamily="34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828800" y="4648200"/>
            <a:ext cx="0" cy="162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828800" y="62753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pH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5486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66800" y="5334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14" name="Freeform 13"/>
          <p:cNvSpPr/>
          <p:nvPr/>
        </p:nvSpPr>
        <p:spPr>
          <a:xfrm>
            <a:off x="1811338" y="4648200"/>
            <a:ext cx="2995612" cy="1462088"/>
          </a:xfrm>
          <a:custGeom>
            <a:avLst/>
            <a:gdLst>
              <a:gd name="connsiteX0" fmla="*/ 16726 w 2994102"/>
              <a:gd name="connsiteY0" fmla="*/ 1741448 h 1741448"/>
              <a:gd name="connsiteX1" fmla="*/ 195146 w 2994102"/>
              <a:gd name="connsiteY1" fmla="*/ 1641087 h 1741448"/>
              <a:gd name="connsiteX2" fmla="*/ 1187604 w 2994102"/>
              <a:gd name="connsiteY2" fmla="*/ 1518424 h 1741448"/>
              <a:gd name="connsiteX3" fmla="*/ 1834375 w 2994102"/>
              <a:gd name="connsiteY3" fmla="*/ 1418063 h 1741448"/>
              <a:gd name="connsiteX4" fmla="*/ 2079702 w 2994102"/>
              <a:gd name="connsiteY4" fmla="*/ 1016619 h 1741448"/>
              <a:gd name="connsiteX5" fmla="*/ 2146609 w 2994102"/>
              <a:gd name="connsiteY5" fmla="*/ 537117 h 1741448"/>
              <a:gd name="connsiteX6" fmla="*/ 2224667 w 2994102"/>
              <a:gd name="connsiteY6" fmla="*/ 213731 h 1741448"/>
              <a:gd name="connsiteX7" fmla="*/ 2648414 w 2994102"/>
              <a:gd name="connsiteY7" fmla="*/ 35312 h 1741448"/>
              <a:gd name="connsiteX8" fmla="*/ 2994102 w 2994102"/>
              <a:gd name="connsiteY8" fmla="*/ 1858 h 174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4102" h="1741448">
                <a:moveTo>
                  <a:pt x="16726" y="1741448"/>
                </a:moveTo>
                <a:cubicBezTo>
                  <a:pt x="8363" y="1709853"/>
                  <a:pt x="0" y="1678258"/>
                  <a:pt x="195146" y="1641087"/>
                </a:cubicBezTo>
                <a:cubicBezTo>
                  <a:pt x="390292" y="1603916"/>
                  <a:pt x="914399" y="1555595"/>
                  <a:pt x="1187604" y="1518424"/>
                </a:cubicBezTo>
                <a:cubicBezTo>
                  <a:pt x="1460809" y="1481253"/>
                  <a:pt x="1685692" y="1501697"/>
                  <a:pt x="1834375" y="1418063"/>
                </a:cubicBezTo>
                <a:cubicBezTo>
                  <a:pt x="1983058" y="1334429"/>
                  <a:pt x="2027663" y="1163443"/>
                  <a:pt x="2079702" y="1016619"/>
                </a:cubicBezTo>
                <a:cubicBezTo>
                  <a:pt x="2131741" y="869795"/>
                  <a:pt x="2122448" y="670932"/>
                  <a:pt x="2146609" y="537117"/>
                </a:cubicBezTo>
                <a:cubicBezTo>
                  <a:pt x="2170770" y="403302"/>
                  <a:pt x="2141033" y="297365"/>
                  <a:pt x="2224667" y="213731"/>
                </a:cubicBezTo>
                <a:cubicBezTo>
                  <a:pt x="2308301" y="130097"/>
                  <a:pt x="2520175" y="70624"/>
                  <a:pt x="2648414" y="35312"/>
                </a:cubicBezTo>
                <a:cubicBezTo>
                  <a:pt x="2776653" y="0"/>
                  <a:pt x="2885377" y="929"/>
                  <a:pt x="2994102" y="185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0" y="5410200"/>
            <a:ext cx="3200400" cy="228600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10200" y="53340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indicator range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8800" y="5257800"/>
            <a:ext cx="21336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62400" y="5334000"/>
            <a:ext cx="0" cy="990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86200" y="5562600"/>
            <a:ext cx="0" cy="7620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438400" y="6324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end point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962400" y="63246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equivalence point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81600" y="5029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equivalence point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19800" y="58674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In this example, end point comes early</a:t>
            </a:r>
          </a:p>
        </p:txBody>
      </p:sp>
    </p:spTree>
    <p:extLst>
      <p:ext uri="{BB962C8B-B14F-4D97-AF65-F5344CB8AC3E}">
        <p14:creationId xmlns:p14="http://schemas.microsoft.com/office/powerpoint/2010/main" val="31222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  <p:bldP spid="7" grpId="0" animBg="1"/>
      <p:bldP spid="8" grpId="0" animBg="1"/>
      <p:bldP spid="9" grpId="0"/>
      <p:bldP spid="10" grpId="0" animBg="1"/>
      <p:bldP spid="11" grpId="0"/>
      <p:bldP spid="15" grpId="0" animBg="1"/>
      <p:bldP spid="16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A particular type of aqueous equilibrium reaction has to do with solubility of ionic compounds</a:t>
            </a: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Generic Reaction (for ionic compound MX)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		</a:t>
            </a:r>
            <a:r>
              <a:rPr lang="en-US" altLang="en-US" sz="2400" dirty="0" err="1" smtClean="0">
                <a:latin typeface="Tahoma" pitchFamily="34" charset="0"/>
              </a:rPr>
              <a:t>M</a:t>
            </a:r>
            <a:r>
              <a:rPr lang="en-US" altLang="en-US" sz="2400" baseline="-25000" dirty="0" err="1" smtClean="0">
                <a:latin typeface="Tahoma" pitchFamily="34" charset="0"/>
              </a:rPr>
              <a:t>p</a:t>
            </a:r>
            <a:r>
              <a:rPr lang="en-US" altLang="en-US" sz="2400" dirty="0" err="1" smtClean="0">
                <a:latin typeface="Tahoma" pitchFamily="34" charset="0"/>
              </a:rPr>
              <a:t>X</a:t>
            </a:r>
            <a:r>
              <a:rPr lang="en-US" altLang="en-US" sz="2400" baseline="-25000" dirty="0" err="1" smtClean="0">
                <a:latin typeface="Tahoma" pitchFamily="34" charset="0"/>
              </a:rPr>
              <a:t>q</a:t>
            </a:r>
            <a:r>
              <a:rPr lang="en-US" altLang="en-US" sz="2400" dirty="0" smtClean="0">
                <a:latin typeface="Tahoma" pitchFamily="34" charset="0"/>
              </a:rPr>
              <a:t>(s)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pM</a:t>
            </a:r>
            <a:r>
              <a:rPr lang="en-US" altLang="en-US" sz="2400" baseline="30000" dirty="0" err="1" smtClean="0">
                <a:latin typeface="Tahoma" pitchFamily="34" charset="0"/>
              </a:rPr>
              <a:t>q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</a:t>
            </a:r>
            <a:r>
              <a:rPr lang="en-US" altLang="en-US" sz="2400" dirty="0" err="1" smtClean="0">
                <a:latin typeface="Tahoma" pitchFamily="34" charset="0"/>
              </a:rPr>
              <a:t>qX</a:t>
            </a:r>
            <a:r>
              <a:rPr lang="en-US" altLang="en-US" sz="2400" baseline="30000" dirty="0" err="1" smtClean="0">
                <a:latin typeface="Tahoma" pitchFamily="34" charset="0"/>
              </a:rPr>
              <a:t>p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Resulting Equilibrium Equation: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		K =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sp</a:t>
            </a:r>
            <a:r>
              <a:rPr lang="en-US" altLang="en-US" sz="2400" dirty="0" smtClean="0">
                <a:latin typeface="Tahoma" pitchFamily="34" charset="0"/>
              </a:rPr>
              <a:t> (for solubility product) = [</a:t>
            </a:r>
            <a:r>
              <a:rPr lang="en-US" altLang="en-US" sz="2400" dirty="0" err="1" smtClean="0">
                <a:latin typeface="Tahoma" pitchFamily="34" charset="0"/>
              </a:rPr>
              <a:t>M</a:t>
            </a:r>
            <a:r>
              <a:rPr lang="en-US" altLang="en-US" sz="2400" baseline="30000" dirty="0" err="1" smtClean="0">
                <a:latin typeface="Tahoma" pitchFamily="34" charset="0"/>
              </a:rPr>
              <a:t>q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p</a:t>
            </a:r>
            <a:r>
              <a:rPr lang="en-US" altLang="en-US" sz="2400" dirty="0" smtClean="0">
                <a:latin typeface="Tahoma" pitchFamily="34" charset="0"/>
              </a:rPr>
              <a:t>[</a:t>
            </a:r>
            <a:r>
              <a:rPr lang="en-US" altLang="en-US" sz="2400" dirty="0" err="1" smtClean="0">
                <a:latin typeface="Tahoma" pitchFamily="34" charset="0"/>
              </a:rPr>
              <a:t>X</a:t>
            </a:r>
            <a:r>
              <a:rPr lang="en-US" altLang="en-US" sz="2400" baseline="30000" dirty="0" err="1" smtClean="0">
                <a:latin typeface="Tahoma" pitchFamily="34" charset="0"/>
              </a:rPr>
              <a:t>p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]</a:t>
            </a:r>
            <a:r>
              <a:rPr lang="en-US" altLang="en-US" sz="2400" baseline="30000" dirty="0" smtClean="0">
                <a:latin typeface="Tahoma" pitchFamily="34" charset="0"/>
              </a:rPr>
              <a:t>q</a:t>
            </a:r>
            <a:endParaRPr lang="en-US" altLang="en-US" sz="2400" dirty="0" smtClean="0">
              <a:latin typeface="Tahoma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Value: Now we can calculate the exact concentration of dissolved species rather than label compounds as only “soluble” or “insoluble”</a:t>
            </a:r>
          </a:p>
          <a:p>
            <a:pPr eaLnBrk="1" hangingPunct="1"/>
            <a:r>
              <a:rPr lang="en-US" altLang="en-US" sz="2400" dirty="0" smtClean="0">
                <a:latin typeface="Tahoma" pitchFamily="34" charset="0"/>
              </a:rPr>
              <a:t>Example problem:  What is the molar solubility (defined as moles of solid dissolved per L solution) of Mg(OH)</a:t>
            </a:r>
            <a:r>
              <a:rPr lang="en-US" altLang="en-US" sz="2400" baseline="-25000" dirty="0">
                <a:latin typeface="Tahoma" pitchFamily="34" charset="0"/>
              </a:rPr>
              <a:t> 2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sp</a:t>
            </a:r>
            <a:r>
              <a:rPr lang="en-US" altLang="en-US" sz="2400" dirty="0" smtClean="0">
                <a:latin typeface="Tahoma" pitchFamily="34" charset="0"/>
              </a:rPr>
              <a:t> = 2.06 x 10</a:t>
            </a:r>
            <a:r>
              <a:rPr lang="en-US" altLang="en-US" sz="2400" baseline="30000" dirty="0" smtClean="0">
                <a:latin typeface="Tahoma" pitchFamily="34" charset="0"/>
              </a:rPr>
              <a:t>-13</a:t>
            </a:r>
            <a:endParaRPr lang="en-US" altLang="en-US" sz="2400" baseline="-25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itchFamily="34" charset="0"/>
              </a:rPr>
              <a:t>Is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 the only thing that affects solubility?</a:t>
            </a:r>
          </a:p>
          <a:p>
            <a:pPr lvl="1" eaLnBrk="1" hangingPunct="1"/>
            <a:r>
              <a:rPr lang="en-US" altLang="en-US" sz="2000" smtClean="0">
                <a:latin typeface="Tahoma" pitchFamily="34" charset="0"/>
              </a:rPr>
              <a:t>Not exactly, stoichiometry also matters</a:t>
            </a:r>
          </a:p>
          <a:p>
            <a:pPr lvl="1" eaLnBrk="1" hangingPunct="1"/>
            <a:r>
              <a:rPr lang="en-US" altLang="en-US" sz="2000" smtClean="0">
                <a:latin typeface="Tahoma" pitchFamily="34" charset="0"/>
              </a:rPr>
              <a:t>Examples:</a:t>
            </a:r>
          </a:p>
          <a:p>
            <a:pPr lvl="1" eaLnBrk="1" hangingPunct="1"/>
            <a:endParaRPr lang="en-US" altLang="en-US" sz="2000" smtClean="0">
              <a:latin typeface="Tahoma" pitchFamily="34" charset="0"/>
            </a:endParaRPr>
          </a:p>
          <a:p>
            <a:pPr lvl="1" eaLnBrk="1" hangingPunct="1"/>
            <a:endParaRPr lang="en-US" altLang="en-US" sz="2000" smtClean="0">
              <a:latin typeface="Tahoma" pitchFamily="34" charset="0"/>
            </a:endParaRPr>
          </a:p>
          <a:p>
            <a:pPr lvl="1" eaLnBrk="1" hangingPunct="1"/>
            <a:endParaRPr lang="en-US" altLang="en-US" sz="2000" smtClean="0">
              <a:latin typeface="Tahoma" pitchFamily="34" charset="0"/>
            </a:endParaRPr>
          </a:p>
          <a:p>
            <a:pPr lvl="1" eaLnBrk="1" hangingPunct="1"/>
            <a:endParaRPr lang="en-US" altLang="en-US" sz="2000" smtClean="0">
              <a:latin typeface="Tahoma" pitchFamily="34" charset="0"/>
            </a:endParaRPr>
          </a:p>
          <a:p>
            <a:pPr lvl="1" eaLnBrk="1" hangingPunct="1"/>
            <a:endParaRPr lang="en-US" altLang="en-US" sz="2000" smtClean="0">
              <a:latin typeface="Tahoma" pitchFamily="34" charset="0"/>
            </a:endParaRPr>
          </a:p>
          <a:p>
            <a:pPr lvl="1" eaLnBrk="1" hangingPunct="1"/>
            <a:r>
              <a:rPr lang="en-US" altLang="en-US" sz="2000" smtClean="0">
                <a:latin typeface="Tahoma" pitchFamily="34" charset="0"/>
              </a:rPr>
              <a:t>Stoichiometries giving more moles of products will lead to greater solubility for a given K</a:t>
            </a:r>
            <a:r>
              <a:rPr lang="en-US" altLang="en-US" sz="2000" baseline="-25000" smtClean="0">
                <a:latin typeface="Tahoma" pitchFamily="34" charset="0"/>
              </a:rPr>
              <a:t>sp</a:t>
            </a:r>
            <a:r>
              <a:rPr lang="en-US" altLang="en-US" sz="2000" smtClean="0">
                <a:latin typeface="Tahoma" pitchFamily="34" charset="0"/>
              </a:rPr>
              <a:t> value</a:t>
            </a:r>
          </a:p>
          <a:p>
            <a:pPr lvl="1" eaLnBrk="1" hangingPunct="1"/>
            <a:r>
              <a:rPr lang="en-US" altLang="en-US" sz="2000" smtClean="0">
                <a:latin typeface="Tahoma" pitchFamily="34" charset="0"/>
              </a:rPr>
              <a:t>The K</a:t>
            </a:r>
            <a:r>
              <a:rPr lang="en-US" altLang="en-US" sz="2000" baseline="-25000" smtClean="0">
                <a:latin typeface="Tahoma" pitchFamily="34" charset="0"/>
              </a:rPr>
              <a:t>sp</a:t>
            </a:r>
            <a:r>
              <a:rPr lang="en-US" altLang="en-US" sz="2000" smtClean="0">
                <a:latin typeface="Tahoma" pitchFamily="34" charset="0"/>
              </a:rPr>
              <a:t> values of </a:t>
            </a: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Ag</a:t>
            </a:r>
            <a:r>
              <a:rPr lang="en-US" altLang="en-US" sz="2000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CrO</a:t>
            </a:r>
            <a:r>
              <a:rPr lang="en-US" altLang="en-US" sz="2000" baseline="-2500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000" smtClean="0">
                <a:latin typeface="Tahoma" pitchFamily="34" charset="0"/>
              </a:rPr>
              <a:t> and Pb</a:t>
            </a:r>
            <a:r>
              <a:rPr lang="en-US" altLang="en-US" sz="2000" smtClean="0">
                <a:latin typeface="Tahoma" pitchFamily="34" charset="0"/>
                <a:cs typeface="Tahoma" pitchFamily="34" charset="0"/>
              </a:rPr>
              <a:t>Cl</a:t>
            </a:r>
            <a:r>
              <a:rPr lang="en-US" altLang="en-US" sz="2000" baseline="-2500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 are directly comparable due to same stoichiometries, but not between AgCl and the other two</a:t>
            </a:r>
          </a:p>
          <a:p>
            <a:pPr lvl="1" eaLnBrk="1" hangingPunct="1">
              <a:buFontTx/>
              <a:buNone/>
            </a:pPr>
            <a:endParaRPr lang="en-US" altLang="en-US" sz="2000" smtClean="0">
              <a:latin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895600"/>
          <a:ext cx="6096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Salt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800" baseline="-25000" dirty="0" err="1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Solubility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(M)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AgCl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1.77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-10</a:t>
                      </a:r>
                      <a:endParaRPr lang="en-US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1.33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Ag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CrO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1.12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6.54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PbCl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1.17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1.43 x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0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#1 - Results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Average = 64.5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Worse average than last year’s 1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st</a:t>
            </a:r>
            <a:r>
              <a:rPr lang="en-US" altLang="en-US" sz="2400" dirty="0" smtClean="0">
                <a:latin typeface="Tahoma" panose="020B0604030504040204" pitchFamily="34" charset="0"/>
              </a:rPr>
              <a:t> exam (but better than Sect. 8)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Much of this class depends on you having a good knowledge of Ch. 14 and 15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Students did worse than I expected on conceptual problems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39810"/>
              </p:ext>
            </p:extLst>
          </p:nvPr>
        </p:nvGraphicFramePr>
        <p:xfrm>
          <a:off x="5257800" y="2242542"/>
          <a:ext cx="359772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64">
                  <a:extLst>
                    <a:ext uri="{9D8B030D-6E8A-4147-A177-3AD203B41FA5}">
                      <a16:colId xmlns:a16="http://schemas.microsoft.com/office/drawing/2014/main" val="532981639"/>
                    </a:ext>
                  </a:extLst>
                </a:gridCol>
                <a:gridCol w="1798864">
                  <a:extLst>
                    <a:ext uri="{9D8B030D-6E8A-4147-A177-3AD203B41FA5}">
                      <a16:colId xmlns:a16="http://schemas.microsoft.com/office/drawing/2014/main" val="1736458953"/>
                    </a:ext>
                  </a:extLst>
                </a:gridCol>
              </a:tblGrid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 Range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# Students*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1770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90-96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98321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01603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30789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362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04371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88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#1 – Results – cont.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Plot of last year – Exam 1 score vs. final class score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52600" y="2971800"/>
            <a:ext cx="4572000" cy="2743200"/>
            <a:chOff x="1752600" y="2971800"/>
            <a:chExt cx="4572000" cy="27432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94770756"/>
                </p:ext>
              </p:extLst>
            </p:nvPr>
          </p:nvGraphicFramePr>
          <p:xfrm>
            <a:off x="1752600" y="29718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>
              <a:off x="2533650" y="3752850"/>
              <a:ext cx="356235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314825" y="3105150"/>
              <a:ext cx="0" cy="20383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/>
          <p:cNvSpPr/>
          <p:nvPr/>
        </p:nvSpPr>
        <p:spPr>
          <a:xfrm>
            <a:off x="3886200" y="3429000"/>
            <a:ext cx="533400" cy="381000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10350" y="29718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2 out of 17 students finished with C or above after an Exam 1 score &lt;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1 – cont.  - go over problems with less than 50% getting it </a:t>
            </a:r>
            <a:r>
              <a:rPr lang="en-US" altLang="en-US" sz="2800" dirty="0" smtClean="0">
                <a:latin typeface="Tahoma" panose="020B0604030504040204" pitchFamily="34" charset="0"/>
              </a:rPr>
              <a:t>right (A version #1, 3, 10, 11, 17, 22, 23)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Lab – Starting Experiment 3 (Acid-Base Titrations)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 (Buffers Assignment – due today)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Lecture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Titrations (weak acid-strong base, weak base-strong acid, other topics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Solubility – using equilibrium (if time)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Tahoma" pitchFamily="34" charset="0"/>
              </a:rPr>
              <a:t>Weak Acid – Strong Base Titration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Weak Acid – Strong Base Titration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latin typeface="Tahoma" pitchFamily="34" charset="0"/>
              </a:rPr>
              <a:t>How does pH Change as </a:t>
            </a:r>
            <a:r>
              <a:rPr lang="en-US" altLang="en-US" sz="1800" dirty="0" err="1" smtClean="0">
                <a:latin typeface="Tahoma" pitchFamily="34" charset="0"/>
              </a:rPr>
              <a:t>NaOH</a:t>
            </a:r>
            <a:r>
              <a:rPr lang="en-US" altLang="en-US" sz="1800" dirty="0" smtClean="0">
                <a:latin typeface="Tahoma" pitchFamily="34" charset="0"/>
              </a:rPr>
              <a:t> is added?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latin typeface="Tahoma" pitchFamily="34" charset="0"/>
              </a:rPr>
              <a:t>Reaction: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Tahoma" pitchFamily="34" charset="0"/>
              </a:rPr>
              <a:t>HA + OH</a:t>
            </a:r>
            <a:r>
              <a:rPr lang="en-US" altLang="en-US" sz="1800" baseline="30000" dirty="0" smtClean="0">
                <a:latin typeface="Tahoma" pitchFamily="34" charset="0"/>
              </a:rPr>
              <a:t>-</a:t>
            </a:r>
            <a:r>
              <a:rPr lang="en-US" altLang="en-US" sz="1800" dirty="0" smtClean="0">
                <a:latin typeface="Tahoma" pitchFamily="34" charset="0"/>
              </a:rPr>
              <a:t> </a:t>
            </a:r>
            <a:r>
              <a:rPr lang="en-US" altLang="en-US" sz="1800" dirty="0" smtClean="0">
                <a:latin typeface="Tahoma" pitchFamily="34" charset="0"/>
                <a:cs typeface="Times New Roman" pitchFamily="18" charset="0"/>
              </a:rPr>
              <a:t>↔ A</a:t>
            </a:r>
            <a:r>
              <a:rPr lang="en-US" altLang="en-US" sz="1800" baseline="30000" dirty="0" smtClean="0">
                <a:latin typeface="Tahoma" pitchFamily="34" charset="0"/>
              </a:rPr>
              <a:t>-</a:t>
            </a:r>
            <a:r>
              <a:rPr lang="en-US" altLang="en-US" sz="1800" dirty="0" smtClean="0">
                <a:latin typeface="Tahoma" pitchFamily="34" charset="0"/>
                <a:cs typeface="Times New Roman" pitchFamily="18" charset="0"/>
              </a:rPr>
              <a:t> + H</a:t>
            </a:r>
            <a:r>
              <a:rPr lang="en-US" altLang="en-US" sz="1800" baseline="-25000" dirty="0" smtClean="0">
                <a:latin typeface="Tahoma" pitchFamily="34" charset="0"/>
                <a:cs typeface="Times New Roman" pitchFamily="18" charset="0"/>
              </a:rPr>
              <a:t>2</a:t>
            </a:r>
            <a:r>
              <a:rPr lang="en-US" altLang="en-US" sz="1800" dirty="0" smtClean="0">
                <a:latin typeface="Tahoma" pitchFamily="34" charset="0"/>
                <a:cs typeface="Times New Roman" pitchFamily="18" charset="0"/>
              </a:rPr>
              <a:t>O  K = 1/K</a:t>
            </a:r>
            <a:r>
              <a:rPr lang="en-US" altLang="en-US" sz="1800" baseline="-25000" dirty="0" smtClean="0">
                <a:latin typeface="Tahoma" pitchFamily="34" charset="0"/>
                <a:cs typeface="Times New Roman" pitchFamily="18" charset="0"/>
              </a:rPr>
              <a:t>b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Tahoma" pitchFamily="34" charset="0"/>
              </a:rPr>
              <a:t>Example – acetic acid: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Tahoma" pitchFamily="34" charset="0"/>
              </a:rPr>
              <a:t>K</a:t>
            </a:r>
            <a:r>
              <a:rPr lang="en-US" altLang="en-US" sz="1800" baseline="-25000" dirty="0" err="1" smtClean="0">
                <a:latin typeface="Tahoma" pitchFamily="34" charset="0"/>
                <a:cs typeface="Times New Roman" pitchFamily="18" charset="0"/>
              </a:rPr>
              <a:t>a</a:t>
            </a:r>
            <a:r>
              <a:rPr lang="en-US" altLang="en-US" sz="1800" dirty="0" smtClean="0">
                <a:latin typeface="Tahoma" pitchFamily="34" charset="0"/>
              </a:rPr>
              <a:t> = 1.76 x 10</a:t>
            </a:r>
            <a:r>
              <a:rPr lang="en-US" altLang="en-US" sz="1800" baseline="30000" dirty="0" smtClean="0">
                <a:latin typeface="Tahoma" pitchFamily="34" charset="0"/>
              </a:rPr>
              <a:t>-5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latin typeface="Tahoma" pitchFamily="34" charset="0"/>
              </a:rPr>
              <a:t>4 regions to titrations (different calculations in each region):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>
                <a:latin typeface="Tahoma" pitchFamily="34" charset="0"/>
              </a:rPr>
              <a:t>initial pH </a:t>
            </a:r>
            <a:r>
              <a:rPr lang="en-US" altLang="en-US" sz="1600" dirty="0" smtClean="0">
                <a:latin typeface="Tahoma" pitchFamily="34" charset="0"/>
              </a:rPr>
              <a:t>(last time)</a:t>
            </a:r>
            <a:endParaRPr lang="en-US" altLang="en-US" sz="1600" dirty="0" smtClean="0">
              <a:latin typeface="Tahoma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>
                <a:latin typeface="Tahoma" pitchFamily="34" charset="0"/>
              </a:rPr>
              <a:t>before equivalence 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>
                <a:latin typeface="Tahoma" pitchFamily="34" charset="0"/>
              </a:rPr>
              <a:t>at equivalence 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 smtClean="0">
                <a:latin typeface="Tahoma" pitchFamily="34" charset="0"/>
              </a:rPr>
              <a:t>after equivalence point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 smtClean="0">
                <a:latin typeface="Tahoma" pitchFamily="34" charset="0"/>
              </a:rPr>
              <a:t>Show pH at 5 mL, 12.5 mL, and 15 mL</a:t>
            </a:r>
          </a:p>
        </p:txBody>
      </p:sp>
      <p:sp>
        <p:nvSpPr>
          <p:cNvPr id="523268" name="Freeform 4"/>
          <p:cNvSpPr>
            <a:spLocks/>
          </p:cNvSpPr>
          <p:nvPr/>
        </p:nvSpPr>
        <p:spPr bwMode="auto">
          <a:xfrm>
            <a:off x="6781800" y="4724400"/>
            <a:ext cx="1600200" cy="1524000"/>
          </a:xfrm>
          <a:custGeom>
            <a:avLst/>
            <a:gdLst>
              <a:gd name="T0" fmla="*/ 2147483647 w 1288"/>
              <a:gd name="T1" fmla="*/ 0 h 952"/>
              <a:gd name="T2" fmla="*/ 2147483647 w 1288"/>
              <a:gd name="T3" fmla="*/ 2147483647 h 952"/>
              <a:gd name="T4" fmla="*/ 2147483647 w 1288"/>
              <a:gd name="T5" fmla="*/ 2147483647 h 952"/>
              <a:gd name="T6" fmla="*/ 2147483647 w 1288"/>
              <a:gd name="T7" fmla="*/ 2147483647 h 952"/>
              <a:gd name="T8" fmla="*/ 2147483647 w 1288"/>
              <a:gd name="T9" fmla="*/ 2147483647 h 952"/>
              <a:gd name="T10" fmla="*/ 2147483647 w 1288"/>
              <a:gd name="T11" fmla="*/ 2147483647 h 952"/>
              <a:gd name="T12" fmla="*/ 2147483647 w 1288"/>
              <a:gd name="T13" fmla="*/ 2147483647 h 952"/>
              <a:gd name="T14" fmla="*/ 2147483647 w 1288"/>
              <a:gd name="T15" fmla="*/ 2147483647 h 952"/>
              <a:gd name="T16" fmla="*/ 2147483647 w 1288"/>
              <a:gd name="T17" fmla="*/ 2147483647 h 952"/>
              <a:gd name="T18" fmla="*/ 2147483647 w 1288"/>
              <a:gd name="T19" fmla="*/ 2147483647 h 952"/>
              <a:gd name="T20" fmla="*/ 2147483647 w 1288"/>
              <a:gd name="T21" fmla="*/ 0 h 9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88"/>
              <a:gd name="T34" fmla="*/ 0 h 952"/>
              <a:gd name="T35" fmla="*/ 1288 w 1288"/>
              <a:gd name="T36" fmla="*/ 952 h 9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88" h="952">
                <a:moveTo>
                  <a:pt x="424" y="0"/>
                </a:moveTo>
                <a:cubicBezTo>
                  <a:pt x="432" y="68"/>
                  <a:pt x="440" y="136"/>
                  <a:pt x="424" y="192"/>
                </a:cubicBezTo>
                <a:cubicBezTo>
                  <a:pt x="408" y="248"/>
                  <a:pt x="392" y="240"/>
                  <a:pt x="328" y="336"/>
                </a:cubicBezTo>
                <a:cubicBezTo>
                  <a:pt x="264" y="432"/>
                  <a:pt x="80" y="672"/>
                  <a:pt x="40" y="768"/>
                </a:cubicBezTo>
                <a:cubicBezTo>
                  <a:pt x="0" y="864"/>
                  <a:pt x="8" y="888"/>
                  <a:pt x="88" y="912"/>
                </a:cubicBezTo>
                <a:cubicBezTo>
                  <a:pt x="168" y="936"/>
                  <a:pt x="336" y="912"/>
                  <a:pt x="520" y="912"/>
                </a:cubicBezTo>
                <a:cubicBezTo>
                  <a:pt x="704" y="912"/>
                  <a:pt x="1096" y="952"/>
                  <a:pt x="1192" y="912"/>
                </a:cubicBezTo>
                <a:cubicBezTo>
                  <a:pt x="1288" y="872"/>
                  <a:pt x="1144" y="760"/>
                  <a:pt x="1096" y="672"/>
                </a:cubicBezTo>
                <a:cubicBezTo>
                  <a:pt x="1048" y="584"/>
                  <a:pt x="968" y="472"/>
                  <a:pt x="904" y="384"/>
                </a:cubicBezTo>
                <a:cubicBezTo>
                  <a:pt x="840" y="296"/>
                  <a:pt x="744" y="208"/>
                  <a:pt x="712" y="144"/>
                </a:cubicBezTo>
                <a:cubicBezTo>
                  <a:pt x="680" y="80"/>
                  <a:pt x="712" y="24"/>
                  <a:pt x="7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69" name="Line 5"/>
          <p:cNvSpPr>
            <a:spLocks noChangeShapeType="1"/>
          </p:cNvSpPr>
          <p:nvPr/>
        </p:nvSpPr>
        <p:spPr bwMode="auto">
          <a:xfrm>
            <a:off x="7391400" y="2286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0" name="Line 6"/>
          <p:cNvSpPr>
            <a:spLocks noChangeShapeType="1"/>
          </p:cNvSpPr>
          <p:nvPr/>
        </p:nvSpPr>
        <p:spPr bwMode="auto">
          <a:xfrm>
            <a:off x="7543800" y="2286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1" name="Line 7"/>
          <p:cNvSpPr>
            <a:spLocks noChangeShapeType="1"/>
          </p:cNvSpPr>
          <p:nvPr/>
        </p:nvSpPr>
        <p:spPr bwMode="auto">
          <a:xfrm>
            <a:off x="7315200" y="4267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2" name="Line 8"/>
          <p:cNvSpPr>
            <a:spLocks noChangeShapeType="1"/>
          </p:cNvSpPr>
          <p:nvPr/>
        </p:nvSpPr>
        <p:spPr bwMode="auto">
          <a:xfrm flipV="1">
            <a:off x="7315200" y="4267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3" name="Line 9"/>
          <p:cNvSpPr>
            <a:spLocks noChangeShapeType="1"/>
          </p:cNvSpPr>
          <p:nvPr/>
        </p:nvSpPr>
        <p:spPr bwMode="auto">
          <a:xfrm>
            <a:off x="7445375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4" name="Line 10"/>
          <p:cNvSpPr>
            <a:spLocks noChangeShapeType="1"/>
          </p:cNvSpPr>
          <p:nvPr/>
        </p:nvSpPr>
        <p:spPr bwMode="auto">
          <a:xfrm>
            <a:off x="7512050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5" name="Freeform 11"/>
          <p:cNvSpPr>
            <a:spLocks/>
          </p:cNvSpPr>
          <p:nvPr/>
        </p:nvSpPr>
        <p:spPr bwMode="auto">
          <a:xfrm>
            <a:off x="6765925" y="5530850"/>
            <a:ext cx="1498600" cy="701675"/>
          </a:xfrm>
          <a:custGeom>
            <a:avLst/>
            <a:gdLst>
              <a:gd name="T0" fmla="*/ 2147483647 w 944"/>
              <a:gd name="T1" fmla="*/ 2147483647 h 442"/>
              <a:gd name="T2" fmla="*/ 2147483647 w 944"/>
              <a:gd name="T3" fmla="*/ 2147483647 h 442"/>
              <a:gd name="T4" fmla="*/ 2147483647 w 944"/>
              <a:gd name="T5" fmla="*/ 2147483647 h 442"/>
              <a:gd name="T6" fmla="*/ 2147483647 w 944"/>
              <a:gd name="T7" fmla="*/ 2147483647 h 442"/>
              <a:gd name="T8" fmla="*/ 2147483647 w 944"/>
              <a:gd name="T9" fmla="*/ 2147483647 h 442"/>
              <a:gd name="T10" fmla="*/ 2147483647 w 944"/>
              <a:gd name="T11" fmla="*/ 2147483647 h 442"/>
              <a:gd name="T12" fmla="*/ 2147483647 w 944"/>
              <a:gd name="T13" fmla="*/ 2147483647 h 442"/>
              <a:gd name="T14" fmla="*/ 2147483647 w 944"/>
              <a:gd name="T15" fmla="*/ 2147483647 h 442"/>
              <a:gd name="T16" fmla="*/ 2147483647 w 944"/>
              <a:gd name="T17" fmla="*/ 2147483647 h 442"/>
              <a:gd name="T18" fmla="*/ 2147483647 w 944"/>
              <a:gd name="T19" fmla="*/ 2147483647 h 442"/>
              <a:gd name="T20" fmla="*/ 2147483647 w 944"/>
              <a:gd name="T21" fmla="*/ 2147483647 h 442"/>
              <a:gd name="T22" fmla="*/ 2147483647 w 944"/>
              <a:gd name="T23" fmla="*/ 2147483647 h 442"/>
              <a:gd name="T24" fmla="*/ 2147483647 w 944"/>
              <a:gd name="T25" fmla="*/ 2147483647 h 442"/>
              <a:gd name="T26" fmla="*/ 2147483647 w 944"/>
              <a:gd name="T27" fmla="*/ 2147483647 h 442"/>
              <a:gd name="T28" fmla="*/ 2147483647 w 944"/>
              <a:gd name="T29" fmla="*/ 2147483647 h 442"/>
              <a:gd name="T30" fmla="*/ 2147483647 w 944"/>
              <a:gd name="T31" fmla="*/ 2147483647 h 442"/>
              <a:gd name="T32" fmla="*/ 2147483647 w 944"/>
              <a:gd name="T33" fmla="*/ 2147483647 h 442"/>
              <a:gd name="T34" fmla="*/ 2147483647 w 944"/>
              <a:gd name="T35" fmla="*/ 2147483647 h 442"/>
              <a:gd name="T36" fmla="*/ 2147483647 w 944"/>
              <a:gd name="T37" fmla="*/ 2147483647 h 4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44"/>
              <a:gd name="T58" fmla="*/ 0 h 442"/>
              <a:gd name="T59" fmla="*/ 944 w 944"/>
              <a:gd name="T60" fmla="*/ 442 h 4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44" h="442">
                <a:moveTo>
                  <a:pt x="122" y="77"/>
                </a:moveTo>
                <a:cubicBezTo>
                  <a:pt x="234" y="82"/>
                  <a:pt x="363" y="98"/>
                  <a:pt x="473" y="69"/>
                </a:cubicBezTo>
                <a:cubicBezTo>
                  <a:pt x="579" y="0"/>
                  <a:pt x="516" y="35"/>
                  <a:pt x="802" y="62"/>
                </a:cubicBezTo>
                <a:cubicBezTo>
                  <a:pt x="810" y="63"/>
                  <a:pt x="806" y="78"/>
                  <a:pt x="810" y="84"/>
                </a:cubicBezTo>
                <a:cubicBezTo>
                  <a:pt x="827" y="110"/>
                  <a:pt x="830" y="106"/>
                  <a:pt x="855" y="114"/>
                </a:cubicBezTo>
                <a:cubicBezTo>
                  <a:pt x="857" y="139"/>
                  <a:pt x="873" y="258"/>
                  <a:pt x="892" y="286"/>
                </a:cubicBezTo>
                <a:cubicBezTo>
                  <a:pt x="897" y="294"/>
                  <a:pt x="907" y="296"/>
                  <a:pt x="915" y="301"/>
                </a:cubicBezTo>
                <a:cubicBezTo>
                  <a:pt x="929" y="323"/>
                  <a:pt x="936" y="343"/>
                  <a:pt x="944" y="368"/>
                </a:cubicBezTo>
                <a:cubicBezTo>
                  <a:pt x="942" y="378"/>
                  <a:pt x="944" y="390"/>
                  <a:pt x="937" y="398"/>
                </a:cubicBezTo>
                <a:cubicBezTo>
                  <a:pt x="925" y="412"/>
                  <a:pt x="892" y="428"/>
                  <a:pt x="892" y="428"/>
                </a:cubicBezTo>
                <a:cubicBezTo>
                  <a:pt x="740" y="416"/>
                  <a:pt x="588" y="415"/>
                  <a:pt x="436" y="406"/>
                </a:cubicBezTo>
                <a:cubicBezTo>
                  <a:pt x="356" y="425"/>
                  <a:pt x="271" y="421"/>
                  <a:pt x="189" y="436"/>
                </a:cubicBezTo>
                <a:cubicBezTo>
                  <a:pt x="152" y="432"/>
                  <a:pt x="108" y="442"/>
                  <a:pt x="77" y="421"/>
                </a:cubicBezTo>
                <a:cubicBezTo>
                  <a:pt x="0" y="370"/>
                  <a:pt x="140" y="421"/>
                  <a:pt x="47" y="391"/>
                </a:cubicBezTo>
                <a:cubicBezTo>
                  <a:pt x="32" y="369"/>
                  <a:pt x="25" y="349"/>
                  <a:pt x="17" y="324"/>
                </a:cubicBezTo>
                <a:cubicBezTo>
                  <a:pt x="21" y="288"/>
                  <a:pt x="35" y="182"/>
                  <a:pt x="69" y="152"/>
                </a:cubicBezTo>
                <a:cubicBezTo>
                  <a:pt x="83" y="140"/>
                  <a:pt x="99" y="132"/>
                  <a:pt x="114" y="122"/>
                </a:cubicBezTo>
                <a:cubicBezTo>
                  <a:pt x="122" y="117"/>
                  <a:pt x="137" y="107"/>
                  <a:pt x="137" y="107"/>
                </a:cubicBezTo>
                <a:cubicBezTo>
                  <a:pt x="146" y="77"/>
                  <a:pt x="152" y="86"/>
                  <a:pt x="122" y="7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4724400" y="2362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0.100 M NaOH</a:t>
            </a:r>
          </a:p>
        </p:txBody>
      </p:sp>
      <p:sp>
        <p:nvSpPr>
          <p:cNvPr id="523277" name="Line 13"/>
          <p:cNvSpPr>
            <a:spLocks noChangeShapeType="1"/>
          </p:cNvSpPr>
          <p:nvPr/>
        </p:nvSpPr>
        <p:spPr bwMode="auto">
          <a:xfrm>
            <a:off x="6400800" y="2590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8" name="Text Box 14"/>
          <p:cNvSpPr txBox="1">
            <a:spLocks noChangeArrowheads="1"/>
          </p:cNvSpPr>
          <p:nvPr/>
        </p:nvSpPr>
        <p:spPr bwMode="auto">
          <a:xfrm>
            <a:off x="4724400" y="3886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0.050 M HA, 25 mL</a:t>
            </a:r>
          </a:p>
        </p:txBody>
      </p:sp>
      <p:sp>
        <p:nvSpPr>
          <p:cNvPr id="523279" name="Line 15"/>
          <p:cNvSpPr>
            <a:spLocks noChangeShapeType="1"/>
          </p:cNvSpPr>
          <p:nvPr/>
        </p:nvSpPr>
        <p:spPr bwMode="auto">
          <a:xfrm>
            <a:off x="5791200" y="43434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0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  <p:bldP spid="523268" grpId="0" animBg="1"/>
      <p:bldP spid="523269" grpId="0" animBg="1"/>
      <p:bldP spid="523270" grpId="0" animBg="1"/>
      <p:bldP spid="523271" grpId="0" animBg="1"/>
      <p:bldP spid="523272" grpId="0" animBg="1"/>
      <p:bldP spid="523273" grpId="0" animBg="1"/>
      <p:bldP spid="523274" grpId="0" animBg="1"/>
      <p:bldP spid="523275" grpId="0" animBg="1"/>
      <p:bldP spid="523276" grpId="0"/>
      <p:bldP spid="523277" grpId="0" animBg="1"/>
      <p:bldP spid="5232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10 – Acid Base Titrations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4000" smtClean="0">
                <a:latin typeface="Tahoma" pitchFamily="34" charset="0"/>
              </a:rPr>
              <a:t> </a:t>
            </a:r>
            <a:r>
              <a:rPr lang="en-US" altLang="en-US" sz="3200" smtClean="0">
                <a:latin typeface="Tahoma" pitchFamily="34" charset="0"/>
              </a:rPr>
              <a:t>Weak Acid – Strong Base Titrations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What affects shape of curve?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Tahoma" pitchFamily="34" charset="0"/>
              </a:rPr>
              <a:t>pK</a:t>
            </a:r>
            <a:r>
              <a:rPr lang="en-US" altLang="en-US" sz="1800" baseline="-25000" smtClean="0">
                <a:latin typeface="Tahoma" pitchFamily="34" charset="0"/>
              </a:rPr>
              <a:t>a</a:t>
            </a:r>
            <a:r>
              <a:rPr lang="en-US" altLang="en-US" sz="1800" smtClean="0">
                <a:latin typeface="Tahoma" pitchFamily="34" charset="0"/>
              </a:rPr>
              <a:t> values (low pK</a:t>
            </a:r>
            <a:r>
              <a:rPr lang="en-US" altLang="en-US" sz="1800" baseline="-25000" smtClean="0">
                <a:latin typeface="Tahoma" pitchFamily="34" charset="0"/>
              </a:rPr>
              <a:t>a</a:t>
            </a:r>
            <a:r>
              <a:rPr lang="en-US" altLang="en-US" sz="1800" smtClean="0">
                <a:latin typeface="Tahoma" pitchFamily="34" charset="0"/>
              </a:rPr>
              <a:t> or stronger weak acid gives sharper titration)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Tahoma" pitchFamily="34" charset="0"/>
              </a:rPr>
              <a:t>pK</a:t>
            </a:r>
            <a:r>
              <a:rPr lang="en-US" altLang="en-US" sz="1800" baseline="-25000" smtClean="0">
                <a:latin typeface="Tahoma" pitchFamily="34" charset="0"/>
              </a:rPr>
              <a:t>a</a:t>
            </a:r>
            <a:r>
              <a:rPr lang="en-US" altLang="en-US" sz="1800" smtClean="0">
                <a:latin typeface="Tahoma" pitchFamily="34" charset="0"/>
              </a:rPr>
              <a:t> affects position of curve before and at equivalence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>
                <a:latin typeface="Tahoma" pitchFamily="34" charset="0"/>
              </a:rPr>
              <a:t>Note: at 6.25 mL (half of equivalence point), pH = pK</a:t>
            </a:r>
            <a:r>
              <a:rPr lang="en-US" altLang="en-US" sz="1800" baseline="-25000" smtClean="0">
                <a:latin typeface="Tahoma" pitchFamily="34" charset="0"/>
              </a:rPr>
              <a:t>a</a:t>
            </a:r>
          </a:p>
        </p:txBody>
      </p:sp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5029200" y="16002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50 mM example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648200" y="2743200"/>
          <a:ext cx="3886200" cy="315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5943600" y="4572000"/>
            <a:ext cx="0" cy="6858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4572000"/>
            <a:ext cx="762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6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  <p:bldP spid="5253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Tahoma" pitchFamily="34" charset="0"/>
              </a:rPr>
              <a:t>Chem 1B – Aqueous Chemistry</a:t>
            </a:r>
            <a:br>
              <a:rPr lang="en-US" altLang="en-US" sz="3600" smtClean="0">
                <a:latin typeface="Tahoma" pitchFamily="34" charset="0"/>
              </a:rPr>
            </a:br>
            <a:r>
              <a:rPr lang="en-US" altLang="en-US" sz="2400" smtClean="0">
                <a:latin typeface="Tahoma" pitchFamily="34" charset="0"/>
              </a:rPr>
              <a:t>Titrations (Chapter 16)</a:t>
            </a:r>
            <a:endParaRPr lang="en-US" altLang="en-US" sz="3600" smtClean="0">
              <a:latin typeface="Tahoma" pitchFamily="34" charset="0"/>
            </a:endParaRP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Tahoma" pitchFamily="34" charset="0"/>
              </a:rPr>
              <a:t>Weak Base – Strong Acid Titration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Tahoma" pitchFamily="34" charset="0"/>
              </a:rPr>
              <a:t>How does pH Change as HCl is added?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Tahoma" pitchFamily="34" charset="0"/>
              </a:rPr>
              <a:t>Reaction: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pitchFamily="34" charset="0"/>
              </a:rPr>
              <a:t>B + H</a:t>
            </a:r>
            <a:r>
              <a:rPr lang="en-US" altLang="en-US" sz="1800" baseline="30000" smtClean="0">
                <a:latin typeface="Tahoma" pitchFamily="34" charset="0"/>
              </a:rPr>
              <a:t>+</a:t>
            </a:r>
            <a:r>
              <a:rPr lang="en-US" altLang="en-US" sz="1800" smtClean="0">
                <a:latin typeface="Tahoma" pitchFamily="34" charset="0"/>
              </a:rPr>
              <a:t> </a:t>
            </a:r>
            <a:r>
              <a:rPr lang="en-US" altLang="en-US" sz="1800" smtClean="0">
                <a:latin typeface="Tahoma" pitchFamily="34" charset="0"/>
                <a:cs typeface="Times New Roman" pitchFamily="18" charset="0"/>
              </a:rPr>
              <a:t>↔ BH</a:t>
            </a:r>
            <a:r>
              <a:rPr lang="en-US" altLang="en-US" sz="1800" baseline="30000" smtClean="0">
                <a:latin typeface="Tahoma" pitchFamily="34" charset="0"/>
              </a:rPr>
              <a:t>+  </a:t>
            </a:r>
            <a:r>
              <a:rPr lang="en-US" altLang="en-US" sz="1800" smtClean="0">
                <a:latin typeface="Tahoma" pitchFamily="34" charset="0"/>
                <a:cs typeface="Times New Roman" pitchFamily="18" charset="0"/>
              </a:rPr>
              <a:t>K = 1/K</a:t>
            </a:r>
            <a:r>
              <a:rPr lang="en-US" altLang="en-US" sz="1800" baseline="-25000" smtClean="0">
                <a:latin typeface="Tahoma" pitchFamily="34" charset="0"/>
                <a:cs typeface="Times New Roman" pitchFamily="18" charset="0"/>
              </a:rPr>
              <a:t>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pitchFamily="34" charset="0"/>
              </a:rPr>
              <a:t>Example – ammonia: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pitchFamily="34" charset="0"/>
              </a:rPr>
              <a:t>K</a:t>
            </a:r>
            <a:r>
              <a:rPr lang="en-US" altLang="en-US" sz="1800" baseline="-25000" smtClean="0">
                <a:latin typeface="Tahoma" pitchFamily="34" charset="0"/>
                <a:cs typeface="Times New Roman" pitchFamily="18" charset="0"/>
              </a:rPr>
              <a:t>a</a:t>
            </a:r>
            <a:r>
              <a:rPr lang="en-US" altLang="en-US" sz="1800" smtClean="0">
                <a:latin typeface="Tahoma" pitchFamily="34" charset="0"/>
              </a:rPr>
              <a:t> (BH</a:t>
            </a:r>
            <a:r>
              <a:rPr lang="en-US" altLang="en-US" sz="1800" baseline="30000" smtClean="0">
                <a:latin typeface="Tahoma" pitchFamily="34" charset="0"/>
              </a:rPr>
              <a:t> +</a:t>
            </a:r>
            <a:r>
              <a:rPr lang="en-US" altLang="en-US" sz="1800" smtClean="0">
                <a:latin typeface="Tahoma" pitchFamily="34" charset="0"/>
              </a:rPr>
              <a:t>) = 5.69 x 10</a:t>
            </a:r>
            <a:r>
              <a:rPr lang="en-US" altLang="en-US" sz="1800" baseline="30000" smtClean="0">
                <a:latin typeface="Tahoma" pitchFamily="34" charset="0"/>
              </a:rPr>
              <a:t>-10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Tahoma" pitchFamily="34" charset="0"/>
              </a:rPr>
              <a:t>4 regions to titrations (different calculations in each region):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Tahoma" pitchFamily="34" charset="0"/>
              </a:rPr>
              <a:t>initial pH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Tahoma" pitchFamily="34" charset="0"/>
              </a:rPr>
              <a:t>before equivalence 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Tahoma" pitchFamily="34" charset="0"/>
              </a:rPr>
              <a:t>at equivalence point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smtClean="0">
                <a:latin typeface="Tahoma" pitchFamily="34" charset="0"/>
              </a:rPr>
              <a:t>after equivalence point</a:t>
            </a:r>
          </a:p>
        </p:txBody>
      </p:sp>
      <p:sp>
        <p:nvSpPr>
          <p:cNvPr id="523268" name="Freeform 4"/>
          <p:cNvSpPr>
            <a:spLocks/>
          </p:cNvSpPr>
          <p:nvPr/>
        </p:nvSpPr>
        <p:spPr bwMode="auto">
          <a:xfrm>
            <a:off x="6781800" y="4724400"/>
            <a:ext cx="1600200" cy="1524000"/>
          </a:xfrm>
          <a:custGeom>
            <a:avLst/>
            <a:gdLst>
              <a:gd name="T0" fmla="*/ 2147483647 w 1288"/>
              <a:gd name="T1" fmla="*/ 0 h 952"/>
              <a:gd name="T2" fmla="*/ 2147483647 w 1288"/>
              <a:gd name="T3" fmla="*/ 2147483647 h 952"/>
              <a:gd name="T4" fmla="*/ 2147483647 w 1288"/>
              <a:gd name="T5" fmla="*/ 2147483647 h 952"/>
              <a:gd name="T6" fmla="*/ 2147483647 w 1288"/>
              <a:gd name="T7" fmla="*/ 2147483647 h 952"/>
              <a:gd name="T8" fmla="*/ 2147483647 w 1288"/>
              <a:gd name="T9" fmla="*/ 2147483647 h 952"/>
              <a:gd name="T10" fmla="*/ 2147483647 w 1288"/>
              <a:gd name="T11" fmla="*/ 2147483647 h 952"/>
              <a:gd name="T12" fmla="*/ 2147483647 w 1288"/>
              <a:gd name="T13" fmla="*/ 2147483647 h 952"/>
              <a:gd name="T14" fmla="*/ 2147483647 w 1288"/>
              <a:gd name="T15" fmla="*/ 2147483647 h 952"/>
              <a:gd name="T16" fmla="*/ 2147483647 w 1288"/>
              <a:gd name="T17" fmla="*/ 2147483647 h 952"/>
              <a:gd name="T18" fmla="*/ 2147483647 w 1288"/>
              <a:gd name="T19" fmla="*/ 2147483647 h 952"/>
              <a:gd name="T20" fmla="*/ 2147483647 w 1288"/>
              <a:gd name="T21" fmla="*/ 0 h 9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88"/>
              <a:gd name="T34" fmla="*/ 0 h 952"/>
              <a:gd name="T35" fmla="*/ 1288 w 1288"/>
              <a:gd name="T36" fmla="*/ 952 h 9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88" h="952">
                <a:moveTo>
                  <a:pt x="424" y="0"/>
                </a:moveTo>
                <a:cubicBezTo>
                  <a:pt x="432" y="68"/>
                  <a:pt x="440" y="136"/>
                  <a:pt x="424" y="192"/>
                </a:cubicBezTo>
                <a:cubicBezTo>
                  <a:pt x="408" y="248"/>
                  <a:pt x="392" y="240"/>
                  <a:pt x="328" y="336"/>
                </a:cubicBezTo>
                <a:cubicBezTo>
                  <a:pt x="264" y="432"/>
                  <a:pt x="80" y="672"/>
                  <a:pt x="40" y="768"/>
                </a:cubicBezTo>
                <a:cubicBezTo>
                  <a:pt x="0" y="864"/>
                  <a:pt x="8" y="888"/>
                  <a:pt x="88" y="912"/>
                </a:cubicBezTo>
                <a:cubicBezTo>
                  <a:pt x="168" y="936"/>
                  <a:pt x="336" y="912"/>
                  <a:pt x="520" y="912"/>
                </a:cubicBezTo>
                <a:cubicBezTo>
                  <a:pt x="704" y="912"/>
                  <a:pt x="1096" y="952"/>
                  <a:pt x="1192" y="912"/>
                </a:cubicBezTo>
                <a:cubicBezTo>
                  <a:pt x="1288" y="872"/>
                  <a:pt x="1144" y="760"/>
                  <a:pt x="1096" y="672"/>
                </a:cubicBezTo>
                <a:cubicBezTo>
                  <a:pt x="1048" y="584"/>
                  <a:pt x="968" y="472"/>
                  <a:pt x="904" y="384"/>
                </a:cubicBezTo>
                <a:cubicBezTo>
                  <a:pt x="840" y="296"/>
                  <a:pt x="744" y="208"/>
                  <a:pt x="712" y="144"/>
                </a:cubicBezTo>
                <a:cubicBezTo>
                  <a:pt x="680" y="80"/>
                  <a:pt x="712" y="24"/>
                  <a:pt x="7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69" name="Line 5"/>
          <p:cNvSpPr>
            <a:spLocks noChangeShapeType="1"/>
          </p:cNvSpPr>
          <p:nvPr/>
        </p:nvSpPr>
        <p:spPr bwMode="auto">
          <a:xfrm>
            <a:off x="7391400" y="2286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0" name="Line 6"/>
          <p:cNvSpPr>
            <a:spLocks noChangeShapeType="1"/>
          </p:cNvSpPr>
          <p:nvPr/>
        </p:nvSpPr>
        <p:spPr bwMode="auto">
          <a:xfrm>
            <a:off x="7543800" y="2286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1" name="Line 7"/>
          <p:cNvSpPr>
            <a:spLocks noChangeShapeType="1"/>
          </p:cNvSpPr>
          <p:nvPr/>
        </p:nvSpPr>
        <p:spPr bwMode="auto">
          <a:xfrm>
            <a:off x="7315200" y="4267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2" name="Line 8"/>
          <p:cNvSpPr>
            <a:spLocks noChangeShapeType="1"/>
          </p:cNvSpPr>
          <p:nvPr/>
        </p:nvSpPr>
        <p:spPr bwMode="auto">
          <a:xfrm flipV="1">
            <a:off x="7315200" y="4267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3" name="Line 9"/>
          <p:cNvSpPr>
            <a:spLocks noChangeShapeType="1"/>
          </p:cNvSpPr>
          <p:nvPr/>
        </p:nvSpPr>
        <p:spPr bwMode="auto">
          <a:xfrm>
            <a:off x="7445375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4" name="Line 10"/>
          <p:cNvSpPr>
            <a:spLocks noChangeShapeType="1"/>
          </p:cNvSpPr>
          <p:nvPr/>
        </p:nvSpPr>
        <p:spPr bwMode="auto">
          <a:xfrm>
            <a:off x="7512050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5" name="Freeform 11"/>
          <p:cNvSpPr>
            <a:spLocks/>
          </p:cNvSpPr>
          <p:nvPr/>
        </p:nvSpPr>
        <p:spPr bwMode="auto">
          <a:xfrm>
            <a:off x="6765925" y="5530850"/>
            <a:ext cx="1498600" cy="701675"/>
          </a:xfrm>
          <a:custGeom>
            <a:avLst/>
            <a:gdLst>
              <a:gd name="T0" fmla="*/ 2147483647 w 944"/>
              <a:gd name="T1" fmla="*/ 2147483647 h 442"/>
              <a:gd name="T2" fmla="*/ 2147483647 w 944"/>
              <a:gd name="T3" fmla="*/ 2147483647 h 442"/>
              <a:gd name="T4" fmla="*/ 2147483647 w 944"/>
              <a:gd name="T5" fmla="*/ 2147483647 h 442"/>
              <a:gd name="T6" fmla="*/ 2147483647 w 944"/>
              <a:gd name="T7" fmla="*/ 2147483647 h 442"/>
              <a:gd name="T8" fmla="*/ 2147483647 w 944"/>
              <a:gd name="T9" fmla="*/ 2147483647 h 442"/>
              <a:gd name="T10" fmla="*/ 2147483647 w 944"/>
              <a:gd name="T11" fmla="*/ 2147483647 h 442"/>
              <a:gd name="T12" fmla="*/ 2147483647 w 944"/>
              <a:gd name="T13" fmla="*/ 2147483647 h 442"/>
              <a:gd name="T14" fmla="*/ 2147483647 w 944"/>
              <a:gd name="T15" fmla="*/ 2147483647 h 442"/>
              <a:gd name="T16" fmla="*/ 2147483647 w 944"/>
              <a:gd name="T17" fmla="*/ 2147483647 h 442"/>
              <a:gd name="T18" fmla="*/ 2147483647 w 944"/>
              <a:gd name="T19" fmla="*/ 2147483647 h 442"/>
              <a:gd name="T20" fmla="*/ 2147483647 w 944"/>
              <a:gd name="T21" fmla="*/ 2147483647 h 442"/>
              <a:gd name="T22" fmla="*/ 2147483647 w 944"/>
              <a:gd name="T23" fmla="*/ 2147483647 h 442"/>
              <a:gd name="T24" fmla="*/ 2147483647 w 944"/>
              <a:gd name="T25" fmla="*/ 2147483647 h 442"/>
              <a:gd name="T26" fmla="*/ 2147483647 w 944"/>
              <a:gd name="T27" fmla="*/ 2147483647 h 442"/>
              <a:gd name="T28" fmla="*/ 2147483647 w 944"/>
              <a:gd name="T29" fmla="*/ 2147483647 h 442"/>
              <a:gd name="T30" fmla="*/ 2147483647 w 944"/>
              <a:gd name="T31" fmla="*/ 2147483647 h 442"/>
              <a:gd name="T32" fmla="*/ 2147483647 w 944"/>
              <a:gd name="T33" fmla="*/ 2147483647 h 442"/>
              <a:gd name="T34" fmla="*/ 2147483647 w 944"/>
              <a:gd name="T35" fmla="*/ 2147483647 h 442"/>
              <a:gd name="T36" fmla="*/ 2147483647 w 944"/>
              <a:gd name="T37" fmla="*/ 2147483647 h 4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44"/>
              <a:gd name="T58" fmla="*/ 0 h 442"/>
              <a:gd name="T59" fmla="*/ 944 w 944"/>
              <a:gd name="T60" fmla="*/ 442 h 4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44" h="442">
                <a:moveTo>
                  <a:pt x="122" y="77"/>
                </a:moveTo>
                <a:cubicBezTo>
                  <a:pt x="234" y="82"/>
                  <a:pt x="363" y="98"/>
                  <a:pt x="473" y="69"/>
                </a:cubicBezTo>
                <a:cubicBezTo>
                  <a:pt x="579" y="0"/>
                  <a:pt x="516" y="35"/>
                  <a:pt x="802" y="62"/>
                </a:cubicBezTo>
                <a:cubicBezTo>
                  <a:pt x="810" y="63"/>
                  <a:pt x="806" y="78"/>
                  <a:pt x="810" y="84"/>
                </a:cubicBezTo>
                <a:cubicBezTo>
                  <a:pt x="827" y="110"/>
                  <a:pt x="830" y="106"/>
                  <a:pt x="855" y="114"/>
                </a:cubicBezTo>
                <a:cubicBezTo>
                  <a:pt x="857" y="139"/>
                  <a:pt x="873" y="258"/>
                  <a:pt x="892" y="286"/>
                </a:cubicBezTo>
                <a:cubicBezTo>
                  <a:pt x="897" y="294"/>
                  <a:pt x="907" y="296"/>
                  <a:pt x="915" y="301"/>
                </a:cubicBezTo>
                <a:cubicBezTo>
                  <a:pt x="929" y="323"/>
                  <a:pt x="936" y="343"/>
                  <a:pt x="944" y="368"/>
                </a:cubicBezTo>
                <a:cubicBezTo>
                  <a:pt x="942" y="378"/>
                  <a:pt x="944" y="390"/>
                  <a:pt x="937" y="398"/>
                </a:cubicBezTo>
                <a:cubicBezTo>
                  <a:pt x="925" y="412"/>
                  <a:pt x="892" y="428"/>
                  <a:pt x="892" y="428"/>
                </a:cubicBezTo>
                <a:cubicBezTo>
                  <a:pt x="740" y="416"/>
                  <a:pt x="588" y="415"/>
                  <a:pt x="436" y="406"/>
                </a:cubicBezTo>
                <a:cubicBezTo>
                  <a:pt x="356" y="425"/>
                  <a:pt x="271" y="421"/>
                  <a:pt x="189" y="436"/>
                </a:cubicBezTo>
                <a:cubicBezTo>
                  <a:pt x="152" y="432"/>
                  <a:pt x="108" y="442"/>
                  <a:pt x="77" y="421"/>
                </a:cubicBezTo>
                <a:cubicBezTo>
                  <a:pt x="0" y="370"/>
                  <a:pt x="140" y="421"/>
                  <a:pt x="47" y="391"/>
                </a:cubicBezTo>
                <a:cubicBezTo>
                  <a:pt x="32" y="369"/>
                  <a:pt x="25" y="349"/>
                  <a:pt x="17" y="324"/>
                </a:cubicBezTo>
                <a:cubicBezTo>
                  <a:pt x="21" y="288"/>
                  <a:pt x="35" y="182"/>
                  <a:pt x="69" y="152"/>
                </a:cubicBezTo>
                <a:cubicBezTo>
                  <a:pt x="83" y="140"/>
                  <a:pt x="99" y="132"/>
                  <a:pt x="114" y="122"/>
                </a:cubicBezTo>
                <a:cubicBezTo>
                  <a:pt x="122" y="117"/>
                  <a:pt x="137" y="107"/>
                  <a:pt x="137" y="107"/>
                </a:cubicBezTo>
                <a:cubicBezTo>
                  <a:pt x="146" y="77"/>
                  <a:pt x="152" y="86"/>
                  <a:pt x="122" y="7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4724400" y="2362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0.100 M HCl</a:t>
            </a:r>
          </a:p>
        </p:txBody>
      </p:sp>
      <p:sp>
        <p:nvSpPr>
          <p:cNvPr id="523277" name="Line 13"/>
          <p:cNvSpPr>
            <a:spLocks noChangeShapeType="1"/>
          </p:cNvSpPr>
          <p:nvPr/>
        </p:nvSpPr>
        <p:spPr bwMode="auto">
          <a:xfrm>
            <a:off x="6400800" y="2590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8" name="Text Box 14"/>
          <p:cNvSpPr txBox="1">
            <a:spLocks noChangeArrowheads="1"/>
          </p:cNvSpPr>
          <p:nvPr/>
        </p:nvSpPr>
        <p:spPr bwMode="auto">
          <a:xfrm>
            <a:off x="4724400" y="3886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0.050 M B, 25 mL</a:t>
            </a:r>
          </a:p>
        </p:txBody>
      </p:sp>
      <p:sp>
        <p:nvSpPr>
          <p:cNvPr id="523279" name="Line 15"/>
          <p:cNvSpPr>
            <a:spLocks noChangeShapeType="1"/>
          </p:cNvSpPr>
          <p:nvPr/>
        </p:nvSpPr>
        <p:spPr bwMode="auto">
          <a:xfrm>
            <a:off x="5791200" y="43434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  <p:bldP spid="523268" grpId="0" animBg="1"/>
      <p:bldP spid="523269" grpId="0" animBg="1"/>
      <p:bldP spid="523270" grpId="0" animBg="1"/>
      <p:bldP spid="523271" grpId="0" animBg="1"/>
      <p:bldP spid="523272" grpId="0" animBg="1"/>
      <p:bldP spid="523273" grpId="0" animBg="1"/>
      <p:bldP spid="523274" grpId="0" animBg="1"/>
      <p:bldP spid="523275" grpId="0" animBg="1"/>
      <p:bldP spid="523276" grpId="0"/>
      <p:bldP spid="523277" grpId="0" animBg="1"/>
      <p:bldP spid="5232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Titrations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Weak Base – Strong Acid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Has similar 4 regions as weak acid – strong base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initial (weak base)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before equiv. point (buffer problem)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equiv. point (weak acid)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after equiv. point (excess strong acid)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4953000" y="2286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4953000" y="5334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648200" y="182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pH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867400" y="56388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V(acid)</a:t>
            </a:r>
          </a:p>
        </p:txBody>
      </p:sp>
      <p:sp>
        <p:nvSpPr>
          <p:cNvPr id="48137" name="Freeform 9"/>
          <p:cNvSpPr>
            <a:spLocks/>
          </p:cNvSpPr>
          <p:nvPr/>
        </p:nvSpPr>
        <p:spPr bwMode="auto">
          <a:xfrm>
            <a:off x="4953000" y="2971800"/>
            <a:ext cx="3352800" cy="1981200"/>
          </a:xfrm>
          <a:custGeom>
            <a:avLst/>
            <a:gdLst>
              <a:gd name="T0" fmla="*/ 0 w 2112"/>
              <a:gd name="T1" fmla="*/ 0 h 1488"/>
              <a:gd name="T2" fmla="*/ 2147483647 w 2112"/>
              <a:gd name="T3" fmla="*/ 2147483647 h 1488"/>
              <a:gd name="T4" fmla="*/ 2147483647 w 2112"/>
              <a:gd name="T5" fmla="*/ 2147483647 h 1488"/>
              <a:gd name="T6" fmla="*/ 2147483647 w 2112"/>
              <a:gd name="T7" fmla="*/ 2147483647 h 1488"/>
              <a:gd name="T8" fmla="*/ 2147483647 w 2112"/>
              <a:gd name="T9" fmla="*/ 2147483647 h 1488"/>
              <a:gd name="T10" fmla="*/ 2147483647 w 2112"/>
              <a:gd name="T11" fmla="*/ 2147483647 h 1488"/>
              <a:gd name="T12" fmla="*/ 2147483647 w 2112"/>
              <a:gd name="T13" fmla="*/ 2147483647 h 1488"/>
              <a:gd name="T14" fmla="*/ 2147483647 w 2112"/>
              <a:gd name="T15" fmla="*/ 2147483647 h 1488"/>
              <a:gd name="T16" fmla="*/ 2147483647 w 2112"/>
              <a:gd name="T17" fmla="*/ 2147483647 h 1488"/>
              <a:gd name="T18" fmla="*/ 2147483647 w 2112"/>
              <a:gd name="T19" fmla="*/ 2147483647 h 14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12"/>
              <a:gd name="T31" fmla="*/ 0 h 1488"/>
              <a:gd name="T32" fmla="*/ 2112 w 2112"/>
              <a:gd name="T33" fmla="*/ 1488 h 14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12" h="1488">
                <a:moveTo>
                  <a:pt x="0" y="0"/>
                </a:moveTo>
                <a:cubicBezTo>
                  <a:pt x="4" y="12"/>
                  <a:pt x="8" y="24"/>
                  <a:pt x="48" y="48"/>
                </a:cubicBezTo>
                <a:cubicBezTo>
                  <a:pt x="88" y="72"/>
                  <a:pt x="112" y="120"/>
                  <a:pt x="240" y="144"/>
                </a:cubicBezTo>
                <a:cubicBezTo>
                  <a:pt x="368" y="168"/>
                  <a:pt x="664" y="176"/>
                  <a:pt x="816" y="192"/>
                </a:cubicBezTo>
                <a:cubicBezTo>
                  <a:pt x="968" y="208"/>
                  <a:pt x="1080" y="208"/>
                  <a:pt x="1152" y="240"/>
                </a:cubicBezTo>
                <a:cubicBezTo>
                  <a:pt x="1224" y="272"/>
                  <a:pt x="1224" y="296"/>
                  <a:pt x="1248" y="384"/>
                </a:cubicBezTo>
                <a:cubicBezTo>
                  <a:pt x="1272" y="472"/>
                  <a:pt x="1280" y="648"/>
                  <a:pt x="1296" y="768"/>
                </a:cubicBezTo>
                <a:cubicBezTo>
                  <a:pt x="1312" y="888"/>
                  <a:pt x="1304" y="1000"/>
                  <a:pt x="1344" y="1104"/>
                </a:cubicBezTo>
                <a:cubicBezTo>
                  <a:pt x="1384" y="1208"/>
                  <a:pt x="1408" y="1328"/>
                  <a:pt x="1536" y="1392"/>
                </a:cubicBezTo>
                <a:cubicBezTo>
                  <a:pt x="1664" y="1456"/>
                  <a:pt x="1888" y="1472"/>
                  <a:pt x="2112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4953000" y="3657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267200" y="3505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4876800" y="2895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3124200"/>
            <a:ext cx="1600200" cy="228600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34200" y="3886200"/>
            <a:ext cx="152400" cy="304800"/>
          </a:xfrm>
          <a:prstGeom prst="ellipse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4495800"/>
            <a:ext cx="1219200" cy="609600"/>
          </a:xfrm>
          <a:prstGeom prst="ellipse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  <p:bldP spid="48133" grpId="0" animBg="1"/>
      <p:bldP spid="48134" grpId="0" animBg="1"/>
      <p:bldP spid="48135" grpId="0"/>
      <p:bldP spid="48136" grpId="0"/>
      <p:bldP spid="48137" grpId="0" animBg="1"/>
      <p:bldP spid="48138" grpId="0" animBg="1"/>
      <p:bldP spid="48139" grpId="0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latin typeface="Tahoma" pitchFamily="34" charset="0"/>
              </a:rPr>
              <a:t>Chem 1B – Aqueous Chemistry</a:t>
            </a:r>
            <a:br>
              <a:rPr lang="en-US" altLang="en-US" sz="3600" smtClean="0">
                <a:latin typeface="Tahoma" pitchFamily="34" charset="0"/>
              </a:rPr>
            </a:br>
            <a:r>
              <a:rPr lang="en-US" altLang="en-US" sz="2400" smtClean="0">
                <a:latin typeface="Tahoma" pitchFamily="34" charset="0"/>
              </a:rPr>
              <a:t>Titrations (Chapter 16)</a:t>
            </a:r>
            <a:endParaRPr lang="en-US" altLang="en-US" sz="3600" smtClean="0">
              <a:latin typeface="Tahoma" pitchFamily="34" charset="0"/>
            </a:endParaRP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60960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Tahoma" pitchFamily="34" charset="0"/>
              </a:rPr>
              <a:t>Qualitative Understanding Question:  Based on the shape of this titration curve the flask/buret contains?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Tahoma" pitchFamily="34" charset="0"/>
              </a:rPr>
              <a:t>Weak acid/strong 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Tahoma" pitchFamily="34" charset="0"/>
              </a:rPr>
              <a:t>Strong base/strong acid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Tahoma" pitchFamily="34" charset="0"/>
              </a:rPr>
              <a:t>Strong acid/strong base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Tahoma" pitchFamily="34" charset="0"/>
              </a:rPr>
              <a:t>Weak base/strong acid</a:t>
            </a:r>
          </a:p>
        </p:txBody>
      </p:sp>
      <p:sp>
        <p:nvSpPr>
          <p:cNvPr id="523268" name="Freeform 4"/>
          <p:cNvSpPr>
            <a:spLocks/>
          </p:cNvSpPr>
          <p:nvPr/>
        </p:nvSpPr>
        <p:spPr bwMode="auto">
          <a:xfrm>
            <a:off x="6781800" y="4724400"/>
            <a:ext cx="1600200" cy="1524000"/>
          </a:xfrm>
          <a:custGeom>
            <a:avLst/>
            <a:gdLst>
              <a:gd name="T0" fmla="*/ 2147483647 w 1288"/>
              <a:gd name="T1" fmla="*/ 0 h 952"/>
              <a:gd name="T2" fmla="*/ 2147483647 w 1288"/>
              <a:gd name="T3" fmla="*/ 2147483647 h 952"/>
              <a:gd name="T4" fmla="*/ 2147483647 w 1288"/>
              <a:gd name="T5" fmla="*/ 2147483647 h 952"/>
              <a:gd name="T6" fmla="*/ 2147483647 w 1288"/>
              <a:gd name="T7" fmla="*/ 2147483647 h 952"/>
              <a:gd name="T8" fmla="*/ 2147483647 w 1288"/>
              <a:gd name="T9" fmla="*/ 2147483647 h 952"/>
              <a:gd name="T10" fmla="*/ 2147483647 w 1288"/>
              <a:gd name="T11" fmla="*/ 2147483647 h 952"/>
              <a:gd name="T12" fmla="*/ 2147483647 w 1288"/>
              <a:gd name="T13" fmla="*/ 2147483647 h 952"/>
              <a:gd name="T14" fmla="*/ 2147483647 w 1288"/>
              <a:gd name="T15" fmla="*/ 2147483647 h 952"/>
              <a:gd name="T16" fmla="*/ 2147483647 w 1288"/>
              <a:gd name="T17" fmla="*/ 2147483647 h 952"/>
              <a:gd name="T18" fmla="*/ 2147483647 w 1288"/>
              <a:gd name="T19" fmla="*/ 2147483647 h 952"/>
              <a:gd name="T20" fmla="*/ 2147483647 w 1288"/>
              <a:gd name="T21" fmla="*/ 0 h 9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88"/>
              <a:gd name="T34" fmla="*/ 0 h 952"/>
              <a:gd name="T35" fmla="*/ 1288 w 1288"/>
              <a:gd name="T36" fmla="*/ 952 h 9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88" h="952">
                <a:moveTo>
                  <a:pt x="424" y="0"/>
                </a:moveTo>
                <a:cubicBezTo>
                  <a:pt x="432" y="68"/>
                  <a:pt x="440" y="136"/>
                  <a:pt x="424" y="192"/>
                </a:cubicBezTo>
                <a:cubicBezTo>
                  <a:pt x="408" y="248"/>
                  <a:pt x="392" y="240"/>
                  <a:pt x="328" y="336"/>
                </a:cubicBezTo>
                <a:cubicBezTo>
                  <a:pt x="264" y="432"/>
                  <a:pt x="80" y="672"/>
                  <a:pt x="40" y="768"/>
                </a:cubicBezTo>
                <a:cubicBezTo>
                  <a:pt x="0" y="864"/>
                  <a:pt x="8" y="888"/>
                  <a:pt x="88" y="912"/>
                </a:cubicBezTo>
                <a:cubicBezTo>
                  <a:pt x="168" y="936"/>
                  <a:pt x="336" y="912"/>
                  <a:pt x="520" y="912"/>
                </a:cubicBezTo>
                <a:cubicBezTo>
                  <a:pt x="704" y="912"/>
                  <a:pt x="1096" y="952"/>
                  <a:pt x="1192" y="912"/>
                </a:cubicBezTo>
                <a:cubicBezTo>
                  <a:pt x="1288" y="872"/>
                  <a:pt x="1144" y="760"/>
                  <a:pt x="1096" y="672"/>
                </a:cubicBezTo>
                <a:cubicBezTo>
                  <a:pt x="1048" y="584"/>
                  <a:pt x="968" y="472"/>
                  <a:pt x="904" y="384"/>
                </a:cubicBezTo>
                <a:cubicBezTo>
                  <a:pt x="840" y="296"/>
                  <a:pt x="744" y="208"/>
                  <a:pt x="712" y="144"/>
                </a:cubicBezTo>
                <a:cubicBezTo>
                  <a:pt x="680" y="80"/>
                  <a:pt x="712" y="24"/>
                  <a:pt x="7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69" name="Line 5"/>
          <p:cNvSpPr>
            <a:spLocks noChangeShapeType="1"/>
          </p:cNvSpPr>
          <p:nvPr/>
        </p:nvSpPr>
        <p:spPr bwMode="auto">
          <a:xfrm>
            <a:off x="7391400" y="2286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0" name="Line 6"/>
          <p:cNvSpPr>
            <a:spLocks noChangeShapeType="1"/>
          </p:cNvSpPr>
          <p:nvPr/>
        </p:nvSpPr>
        <p:spPr bwMode="auto">
          <a:xfrm>
            <a:off x="7543800" y="22860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1" name="Line 7"/>
          <p:cNvSpPr>
            <a:spLocks noChangeShapeType="1"/>
          </p:cNvSpPr>
          <p:nvPr/>
        </p:nvSpPr>
        <p:spPr bwMode="auto">
          <a:xfrm>
            <a:off x="7315200" y="4267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2" name="Line 8"/>
          <p:cNvSpPr>
            <a:spLocks noChangeShapeType="1"/>
          </p:cNvSpPr>
          <p:nvPr/>
        </p:nvSpPr>
        <p:spPr bwMode="auto">
          <a:xfrm flipV="1">
            <a:off x="7315200" y="4267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3" name="Line 9"/>
          <p:cNvSpPr>
            <a:spLocks noChangeShapeType="1"/>
          </p:cNvSpPr>
          <p:nvPr/>
        </p:nvSpPr>
        <p:spPr bwMode="auto">
          <a:xfrm>
            <a:off x="7445375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4" name="Line 10"/>
          <p:cNvSpPr>
            <a:spLocks noChangeShapeType="1"/>
          </p:cNvSpPr>
          <p:nvPr/>
        </p:nvSpPr>
        <p:spPr bwMode="auto">
          <a:xfrm>
            <a:off x="7512050" y="4419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5" name="Freeform 11"/>
          <p:cNvSpPr>
            <a:spLocks/>
          </p:cNvSpPr>
          <p:nvPr/>
        </p:nvSpPr>
        <p:spPr bwMode="auto">
          <a:xfrm>
            <a:off x="6765925" y="5530850"/>
            <a:ext cx="1498600" cy="701675"/>
          </a:xfrm>
          <a:custGeom>
            <a:avLst/>
            <a:gdLst>
              <a:gd name="T0" fmla="*/ 2147483647 w 944"/>
              <a:gd name="T1" fmla="*/ 2147483647 h 442"/>
              <a:gd name="T2" fmla="*/ 2147483647 w 944"/>
              <a:gd name="T3" fmla="*/ 2147483647 h 442"/>
              <a:gd name="T4" fmla="*/ 2147483647 w 944"/>
              <a:gd name="T5" fmla="*/ 2147483647 h 442"/>
              <a:gd name="T6" fmla="*/ 2147483647 w 944"/>
              <a:gd name="T7" fmla="*/ 2147483647 h 442"/>
              <a:gd name="T8" fmla="*/ 2147483647 w 944"/>
              <a:gd name="T9" fmla="*/ 2147483647 h 442"/>
              <a:gd name="T10" fmla="*/ 2147483647 w 944"/>
              <a:gd name="T11" fmla="*/ 2147483647 h 442"/>
              <a:gd name="T12" fmla="*/ 2147483647 w 944"/>
              <a:gd name="T13" fmla="*/ 2147483647 h 442"/>
              <a:gd name="T14" fmla="*/ 2147483647 w 944"/>
              <a:gd name="T15" fmla="*/ 2147483647 h 442"/>
              <a:gd name="T16" fmla="*/ 2147483647 w 944"/>
              <a:gd name="T17" fmla="*/ 2147483647 h 442"/>
              <a:gd name="T18" fmla="*/ 2147483647 w 944"/>
              <a:gd name="T19" fmla="*/ 2147483647 h 442"/>
              <a:gd name="T20" fmla="*/ 2147483647 w 944"/>
              <a:gd name="T21" fmla="*/ 2147483647 h 442"/>
              <a:gd name="T22" fmla="*/ 2147483647 w 944"/>
              <a:gd name="T23" fmla="*/ 2147483647 h 442"/>
              <a:gd name="T24" fmla="*/ 2147483647 w 944"/>
              <a:gd name="T25" fmla="*/ 2147483647 h 442"/>
              <a:gd name="T26" fmla="*/ 2147483647 w 944"/>
              <a:gd name="T27" fmla="*/ 2147483647 h 442"/>
              <a:gd name="T28" fmla="*/ 2147483647 w 944"/>
              <a:gd name="T29" fmla="*/ 2147483647 h 442"/>
              <a:gd name="T30" fmla="*/ 2147483647 w 944"/>
              <a:gd name="T31" fmla="*/ 2147483647 h 442"/>
              <a:gd name="T32" fmla="*/ 2147483647 w 944"/>
              <a:gd name="T33" fmla="*/ 2147483647 h 442"/>
              <a:gd name="T34" fmla="*/ 2147483647 w 944"/>
              <a:gd name="T35" fmla="*/ 2147483647 h 442"/>
              <a:gd name="T36" fmla="*/ 2147483647 w 944"/>
              <a:gd name="T37" fmla="*/ 2147483647 h 4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44"/>
              <a:gd name="T58" fmla="*/ 0 h 442"/>
              <a:gd name="T59" fmla="*/ 944 w 944"/>
              <a:gd name="T60" fmla="*/ 442 h 4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44" h="442">
                <a:moveTo>
                  <a:pt x="122" y="77"/>
                </a:moveTo>
                <a:cubicBezTo>
                  <a:pt x="234" y="82"/>
                  <a:pt x="363" y="98"/>
                  <a:pt x="473" y="69"/>
                </a:cubicBezTo>
                <a:cubicBezTo>
                  <a:pt x="579" y="0"/>
                  <a:pt x="516" y="35"/>
                  <a:pt x="802" y="62"/>
                </a:cubicBezTo>
                <a:cubicBezTo>
                  <a:pt x="810" y="63"/>
                  <a:pt x="806" y="78"/>
                  <a:pt x="810" y="84"/>
                </a:cubicBezTo>
                <a:cubicBezTo>
                  <a:pt x="827" y="110"/>
                  <a:pt x="830" y="106"/>
                  <a:pt x="855" y="114"/>
                </a:cubicBezTo>
                <a:cubicBezTo>
                  <a:pt x="857" y="139"/>
                  <a:pt x="873" y="258"/>
                  <a:pt x="892" y="286"/>
                </a:cubicBezTo>
                <a:cubicBezTo>
                  <a:pt x="897" y="294"/>
                  <a:pt x="907" y="296"/>
                  <a:pt x="915" y="301"/>
                </a:cubicBezTo>
                <a:cubicBezTo>
                  <a:pt x="929" y="323"/>
                  <a:pt x="936" y="343"/>
                  <a:pt x="944" y="368"/>
                </a:cubicBezTo>
                <a:cubicBezTo>
                  <a:pt x="942" y="378"/>
                  <a:pt x="944" y="390"/>
                  <a:pt x="937" y="398"/>
                </a:cubicBezTo>
                <a:cubicBezTo>
                  <a:pt x="925" y="412"/>
                  <a:pt x="892" y="428"/>
                  <a:pt x="892" y="428"/>
                </a:cubicBezTo>
                <a:cubicBezTo>
                  <a:pt x="740" y="416"/>
                  <a:pt x="588" y="415"/>
                  <a:pt x="436" y="406"/>
                </a:cubicBezTo>
                <a:cubicBezTo>
                  <a:pt x="356" y="425"/>
                  <a:pt x="271" y="421"/>
                  <a:pt x="189" y="436"/>
                </a:cubicBezTo>
                <a:cubicBezTo>
                  <a:pt x="152" y="432"/>
                  <a:pt x="108" y="442"/>
                  <a:pt x="77" y="421"/>
                </a:cubicBezTo>
                <a:cubicBezTo>
                  <a:pt x="0" y="370"/>
                  <a:pt x="140" y="421"/>
                  <a:pt x="47" y="391"/>
                </a:cubicBezTo>
                <a:cubicBezTo>
                  <a:pt x="32" y="369"/>
                  <a:pt x="25" y="349"/>
                  <a:pt x="17" y="324"/>
                </a:cubicBezTo>
                <a:cubicBezTo>
                  <a:pt x="21" y="288"/>
                  <a:pt x="35" y="182"/>
                  <a:pt x="69" y="152"/>
                </a:cubicBezTo>
                <a:cubicBezTo>
                  <a:pt x="83" y="140"/>
                  <a:pt x="99" y="132"/>
                  <a:pt x="114" y="122"/>
                </a:cubicBezTo>
                <a:cubicBezTo>
                  <a:pt x="122" y="117"/>
                  <a:pt x="137" y="107"/>
                  <a:pt x="137" y="107"/>
                </a:cubicBezTo>
                <a:cubicBezTo>
                  <a:pt x="146" y="77"/>
                  <a:pt x="152" y="86"/>
                  <a:pt x="122" y="7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1828800" y="3913188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1828800" y="62753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257300" y="39131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pH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743200" y="6440488"/>
            <a:ext cx="213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V(acid)</a:t>
            </a: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1828800" y="50815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230313" y="489743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3" name="Freeform 2"/>
          <p:cNvSpPr/>
          <p:nvPr/>
        </p:nvSpPr>
        <p:spPr>
          <a:xfrm>
            <a:off x="1822450" y="3948113"/>
            <a:ext cx="3227388" cy="2119312"/>
          </a:xfrm>
          <a:custGeom>
            <a:avLst/>
            <a:gdLst>
              <a:gd name="connsiteX0" fmla="*/ 0 w 3228110"/>
              <a:gd name="connsiteY0" fmla="*/ 0 h 2119746"/>
              <a:gd name="connsiteX1" fmla="*/ 762000 w 3228110"/>
              <a:gd name="connsiteY1" fmla="*/ 69273 h 2119746"/>
              <a:gd name="connsiteX2" fmla="*/ 1773382 w 3228110"/>
              <a:gd name="connsiteY2" fmla="*/ 263237 h 2119746"/>
              <a:gd name="connsiteX3" fmla="*/ 1995055 w 3228110"/>
              <a:gd name="connsiteY3" fmla="*/ 443346 h 2119746"/>
              <a:gd name="connsiteX4" fmla="*/ 2105891 w 3228110"/>
              <a:gd name="connsiteY4" fmla="*/ 734291 h 2119746"/>
              <a:gd name="connsiteX5" fmla="*/ 2244437 w 3228110"/>
              <a:gd name="connsiteY5" fmla="*/ 1662546 h 2119746"/>
              <a:gd name="connsiteX6" fmla="*/ 2382982 w 3228110"/>
              <a:gd name="connsiteY6" fmla="*/ 1981200 h 2119746"/>
              <a:gd name="connsiteX7" fmla="*/ 3228110 w 3228110"/>
              <a:gd name="connsiteY7" fmla="*/ 2119746 h 211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8110" h="2119746">
                <a:moveTo>
                  <a:pt x="0" y="0"/>
                </a:moveTo>
                <a:cubicBezTo>
                  <a:pt x="233218" y="12700"/>
                  <a:pt x="466436" y="25400"/>
                  <a:pt x="762000" y="69273"/>
                </a:cubicBezTo>
                <a:cubicBezTo>
                  <a:pt x="1057564" y="113146"/>
                  <a:pt x="1567873" y="200892"/>
                  <a:pt x="1773382" y="263237"/>
                </a:cubicBezTo>
                <a:cubicBezTo>
                  <a:pt x="1978891" y="325582"/>
                  <a:pt x="1939637" y="364837"/>
                  <a:pt x="1995055" y="443346"/>
                </a:cubicBezTo>
                <a:cubicBezTo>
                  <a:pt x="2050473" y="521855"/>
                  <a:pt x="2064327" y="531091"/>
                  <a:pt x="2105891" y="734291"/>
                </a:cubicBezTo>
                <a:cubicBezTo>
                  <a:pt x="2147455" y="937491"/>
                  <a:pt x="2198255" y="1454728"/>
                  <a:pt x="2244437" y="1662546"/>
                </a:cubicBezTo>
                <a:cubicBezTo>
                  <a:pt x="2290619" y="1870364"/>
                  <a:pt x="2219037" y="1905000"/>
                  <a:pt x="2382982" y="1981200"/>
                </a:cubicBezTo>
                <a:cubicBezTo>
                  <a:pt x="2546927" y="2057400"/>
                  <a:pt x="2887518" y="2088573"/>
                  <a:pt x="3228110" y="21197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57800" y="47244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Equiv. pt</a:t>
            </a:r>
          </a:p>
          <a:p>
            <a:r>
              <a:rPr lang="en-US" altLang="en-US"/>
              <a:t>pH</a:t>
            </a:r>
          </a:p>
        </p:txBody>
      </p:sp>
    </p:spTree>
    <p:extLst>
      <p:ext uri="{BB962C8B-B14F-4D97-AF65-F5344CB8AC3E}">
        <p14:creationId xmlns:p14="http://schemas.microsoft.com/office/powerpoint/2010/main" val="23853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  <p:bldP spid="523268" grpId="0" animBg="1"/>
      <p:bldP spid="523269" grpId="0" animBg="1"/>
      <p:bldP spid="523270" grpId="0" animBg="1"/>
      <p:bldP spid="523271" grpId="0" animBg="1"/>
      <p:bldP spid="523272" grpId="0" animBg="1"/>
      <p:bldP spid="523273" grpId="0" animBg="1"/>
      <p:bldP spid="523274" grpId="0" animBg="1"/>
      <p:bldP spid="523275" grpId="0" animBg="1"/>
      <p:bldP spid="23" grpId="0" animBg="1"/>
      <p:bldP spid="24" grpId="0" animBg="1"/>
      <p:bldP spid="25" grpId="0"/>
      <p:bldP spid="26" grpId="0"/>
      <p:bldP spid="28" grpId="0" animBg="1"/>
      <p:bldP spid="29" grpId="0"/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3940</TotalTime>
  <Words>962</Words>
  <Application>Microsoft Office PowerPoint</Application>
  <PresentationFormat>On-screen Show (4:3)</PresentationFormat>
  <Paragraphs>187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Tahoma</vt:lpstr>
      <vt:lpstr>Times New Roman</vt:lpstr>
      <vt:lpstr>Default Design</vt:lpstr>
      <vt:lpstr>Chem. 1B – 10/4 Lecture</vt:lpstr>
      <vt:lpstr>Announcements I </vt:lpstr>
      <vt:lpstr>Announcements II </vt:lpstr>
      <vt:lpstr>Announcements III </vt:lpstr>
      <vt:lpstr>Weak Acid – Strong Base Titration</vt:lpstr>
      <vt:lpstr>Chapter 10 – Acid Base Titrations  Weak Acid – Strong Base Titrations</vt:lpstr>
      <vt:lpstr>Chem 1B – Aqueous Chemistry Titrations (Chapter 16)</vt:lpstr>
      <vt:lpstr>Chem 1B – Aqueous Chemistry Titrations (Chapter 16)</vt:lpstr>
      <vt:lpstr>Chem 1B – Aqueous Chemistry Titrations (Chapter 16)</vt:lpstr>
      <vt:lpstr>Chem 1B – Aqueous Chemistry Titrations (Chapter 16)</vt:lpstr>
      <vt:lpstr>Chem 1B – Aqueous Chemistry Titrations (Chapter 16)</vt:lpstr>
      <vt:lpstr>Chem 1B – Aqueous Chemistry Titrations (Chapter 16)</vt:lpstr>
      <vt:lpstr>Chem 1B – Aqueous Chemistry Titrations (Chapter 16)</vt:lpstr>
      <vt:lpstr>Chem 1B – Aqueous Chemistry Solubility (Chapter 16)</vt:lpstr>
      <vt:lpstr>Chem 1B – Aqueous Chemistry Solubility (Chapter 16)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337</cp:revision>
  <dcterms:created xsi:type="dcterms:W3CDTF">2005-09-14T19:27:31Z</dcterms:created>
  <dcterms:modified xsi:type="dcterms:W3CDTF">2016-10-04T17:13:22Z</dcterms:modified>
</cp:coreProperties>
</file>