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8"/>
  </p:notesMasterIdLst>
  <p:sldIdLst>
    <p:sldId id="280" r:id="rId2"/>
    <p:sldId id="442" r:id="rId3"/>
    <p:sldId id="450" r:id="rId4"/>
    <p:sldId id="453" r:id="rId5"/>
    <p:sldId id="454" r:id="rId6"/>
    <p:sldId id="451" r:id="rId7"/>
    <p:sldId id="452" r:id="rId8"/>
    <p:sldId id="455" r:id="rId9"/>
    <p:sldId id="459" r:id="rId10"/>
    <p:sldId id="456" r:id="rId11"/>
    <p:sldId id="457" r:id="rId12"/>
    <p:sldId id="458" r:id="rId13"/>
    <p:sldId id="460" r:id="rId14"/>
    <p:sldId id="461" r:id="rId15"/>
    <p:sldId id="462" r:id="rId16"/>
    <p:sldId id="463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C286A"/>
    <a:srgbClr val="FE5F26"/>
    <a:srgbClr val="FDBB27"/>
    <a:srgbClr val="FFDD9F"/>
    <a:srgbClr val="F3DBAB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7" autoAdjust="0"/>
    <p:restoredTop sz="96144" autoAdjust="0"/>
  </p:normalViewPr>
  <p:slideViewPr>
    <p:cSldViewPr>
      <p:cViewPr varScale="1">
        <p:scale>
          <a:sx n="71" d="100"/>
          <a:sy n="71" d="100"/>
        </p:scale>
        <p:origin x="-8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My%20Documents\Chem1BF15\WA_SBTitration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32174103237096"/>
          <c:y val="0.1159218431029455"/>
          <c:w val="0.76815711265663833"/>
          <c:h val="0.68476500437445387"/>
        </c:manualLayout>
      </c:layout>
      <c:scatterChart>
        <c:scatterStyle val="smoothMarker"/>
        <c:varyColors val="0"/>
        <c:ser>
          <c:idx val="0"/>
          <c:order val="0"/>
          <c:tx>
            <c:v>pKa = 4.76</c:v>
          </c:tx>
          <c:spPr>
            <a:ln w="25400">
              <a:solidFill>
                <a:schemeClr val="accent6"/>
              </a:solidFill>
            </a:ln>
          </c:spPr>
          <c:marker>
            <c:symbol val="none"/>
          </c:marker>
          <c:xVal>
            <c:numRef>
              <c:f>'Acid-Base'!$B$12:$B$50</c:f>
              <c:numCache>
                <c:formatCode>General</c:formatCode>
                <c:ptCount val="39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  <c:pt idx="9">
                  <c:v>4.5</c:v>
                </c:pt>
                <c:pt idx="10">
                  <c:v>5</c:v>
                </c:pt>
                <c:pt idx="11">
                  <c:v>5.5</c:v>
                </c:pt>
                <c:pt idx="12">
                  <c:v>6</c:v>
                </c:pt>
                <c:pt idx="13">
                  <c:v>6.5</c:v>
                </c:pt>
                <c:pt idx="14">
                  <c:v>7</c:v>
                </c:pt>
                <c:pt idx="15">
                  <c:v>7.5</c:v>
                </c:pt>
                <c:pt idx="16">
                  <c:v>8</c:v>
                </c:pt>
                <c:pt idx="17">
                  <c:v>8.5</c:v>
                </c:pt>
                <c:pt idx="18">
                  <c:v>9</c:v>
                </c:pt>
                <c:pt idx="19">
                  <c:v>9.5</c:v>
                </c:pt>
                <c:pt idx="20">
                  <c:v>10</c:v>
                </c:pt>
                <c:pt idx="21">
                  <c:v>10.5</c:v>
                </c:pt>
                <c:pt idx="22">
                  <c:v>11</c:v>
                </c:pt>
                <c:pt idx="23">
                  <c:v>11.5</c:v>
                </c:pt>
                <c:pt idx="24">
                  <c:v>12</c:v>
                </c:pt>
                <c:pt idx="25">
                  <c:v>12.2</c:v>
                </c:pt>
                <c:pt idx="26">
                  <c:v>12.3</c:v>
                </c:pt>
                <c:pt idx="27">
                  <c:v>12.4</c:v>
                </c:pt>
                <c:pt idx="28">
                  <c:v>12.5</c:v>
                </c:pt>
                <c:pt idx="29">
                  <c:v>12.6</c:v>
                </c:pt>
                <c:pt idx="30">
                  <c:v>12.7</c:v>
                </c:pt>
                <c:pt idx="31">
                  <c:v>12.8</c:v>
                </c:pt>
                <c:pt idx="32">
                  <c:v>13</c:v>
                </c:pt>
                <c:pt idx="33">
                  <c:v>13.5</c:v>
                </c:pt>
                <c:pt idx="34">
                  <c:v>14</c:v>
                </c:pt>
                <c:pt idx="35">
                  <c:v>14.5</c:v>
                </c:pt>
                <c:pt idx="36">
                  <c:v>15</c:v>
                </c:pt>
                <c:pt idx="37">
                  <c:v>15.5</c:v>
                </c:pt>
                <c:pt idx="38">
                  <c:v>16</c:v>
                </c:pt>
              </c:numCache>
            </c:numRef>
          </c:xVal>
          <c:yVal>
            <c:numRef>
              <c:f>'Acid-Base'!$D$12:$D$50</c:f>
              <c:numCache>
                <c:formatCode>General</c:formatCode>
                <c:ptCount val="39"/>
                <c:pt idx="0">
                  <c:v>3.0228787452803387</c:v>
                </c:pt>
                <c:pt idx="1">
                  <c:v>3.3645162531850876</c:v>
                </c:pt>
                <c:pt idx="2">
                  <c:v>3.6840296545430817</c:v>
                </c:pt>
                <c:pt idx="3">
                  <c:v>3.8794260687941482</c:v>
                </c:pt>
                <c:pt idx="4">
                  <c:v>4.0245681914907374</c:v>
                </c:pt>
                <c:pt idx="5">
                  <c:v>4.142667503568731</c:v>
                </c:pt>
                <c:pt idx="6">
                  <c:v>4.2441251443275085</c:v>
                </c:pt>
                <c:pt idx="7">
                  <c:v>4.334553029807644</c:v>
                </c:pt>
                <c:pt idx="8">
                  <c:v>4.4173685605103632</c:v>
                </c:pt>
                <c:pt idx="9">
                  <c:v>4.4948500216800911</c:v>
                </c:pt>
                <c:pt idx="10">
                  <c:v>4.5686362358410095</c:v>
                </c:pt>
                <c:pt idx="11">
                  <c:v>4.6399921443766834</c:v>
                </c:pt>
                <c:pt idx="12">
                  <c:v>4.7099653886374817</c:v>
                </c:pt>
                <c:pt idx="13">
                  <c:v>4.7794896011559054</c:v>
                </c:pt>
                <c:pt idx="14">
                  <c:v>4.8494628454167064</c:v>
                </c:pt>
                <c:pt idx="15">
                  <c:v>4.9208187539523776</c:v>
                </c:pt>
                <c:pt idx="16">
                  <c:v>4.9946049681132898</c:v>
                </c:pt>
                <c:pt idx="17">
                  <c:v>5.0720864292830239</c:v>
                </c:pt>
                <c:pt idx="18">
                  <c:v>5.154901959985736</c:v>
                </c:pt>
                <c:pt idx="19">
                  <c:v>5.2453298454658794</c:v>
                </c:pt>
                <c:pt idx="20">
                  <c:v>5.3467874862246587</c:v>
                </c:pt>
                <c:pt idx="21">
                  <c:v>5.4648867983026506</c:v>
                </c:pt>
                <c:pt idx="22">
                  <c:v>5.6100289209992376</c:v>
                </c:pt>
                <c:pt idx="23">
                  <c:v>5.8054253352503054</c:v>
                </c:pt>
                <c:pt idx="24">
                  <c:v>6.1249387366082946</c:v>
                </c:pt>
                <c:pt idx="25">
                  <c:v>6.3539660708517776</c:v>
                </c:pt>
                <c:pt idx="26">
                  <c:v>6.5336026106721192</c:v>
                </c:pt>
                <c:pt idx="27">
                  <c:v>6.8381491800589407</c:v>
                </c:pt>
                <c:pt idx="28">
                  <c:v>8.6338031200885119</c:v>
                </c:pt>
                <c:pt idx="29">
                  <c:v>10.42481215507234</c:v>
                </c:pt>
                <c:pt idx="30">
                  <c:v>10.724688645458183</c:v>
                </c:pt>
                <c:pt idx="31">
                  <c:v>10.899629454882446</c:v>
                </c:pt>
                <c:pt idx="32">
                  <c:v>11.119186407719214</c:v>
                </c:pt>
                <c:pt idx="33">
                  <c:v>11.414539270491504</c:v>
                </c:pt>
                <c:pt idx="34">
                  <c:v>11.585026652029187</c:v>
                </c:pt>
                <c:pt idx="35">
                  <c:v>11.704432900037521</c:v>
                </c:pt>
                <c:pt idx="36">
                  <c:v>11.79588001734408</c:v>
                </c:pt>
                <c:pt idx="37">
                  <c:v>11.869666231505008</c:v>
                </c:pt>
                <c:pt idx="38">
                  <c:v>11.931284187630535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B1AB-48DA-A658-B637978A07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4704256"/>
        <c:axId val="84833408"/>
      </c:scatterChart>
      <c:valAx>
        <c:axId val="847042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Vol (b) added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4833408"/>
        <c:crosses val="autoZero"/>
        <c:crossBetween val="midCat"/>
      </c:valAx>
      <c:valAx>
        <c:axId val="848334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pH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470425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2792432-27A6-4332-98F9-1C56B1556C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732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849D68-3394-4E0C-B166-792382FC791E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27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3CC6EE8B-41A7-49F0-B857-E6AB7DACC16F}" type="slidenum">
              <a:rPr lang="en-US" altLang="en-US" sz="1200"/>
              <a:pPr algn="r"/>
              <a:t>10</a:t>
            </a:fld>
            <a:endParaRPr lang="en-US" altLang="en-US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2095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75EC459B-F111-485F-A3F8-9B9D68F90E69}" type="slidenum">
              <a:rPr lang="en-US" altLang="en-US" sz="1200"/>
              <a:pPr algn="r"/>
              <a:t>11</a:t>
            </a:fld>
            <a:endParaRPr lang="en-US" alt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1050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CE48CEFC-3372-489F-BF90-D6FE8D592A1F}" type="slidenum">
              <a:rPr lang="en-US" altLang="en-US" sz="1200"/>
              <a:pPr algn="r"/>
              <a:t>12</a:t>
            </a:fld>
            <a:endParaRPr lang="en-US" altLang="en-U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6656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87E61221-6B99-4985-B8BD-22A2E477098C}" type="slidenum">
              <a:rPr lang="en-US" altLang="en-US" sz="1200"/>
              <a:pPr algn="r"/>
              <a:t>13</a:t>
            </a:fld>
            <a:endParaRPr lang="en-US" alt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273F903-8CD1-4077-8B4F-7F0E601C5DCC}" type="slidenum">
              <a:rPr lang="en-US" altLang="en-US" sz="1200"/>
              <a:pPr algn="r" eaLnBrk="1" hangingPunct="1"/>
              <a:t>14</a:t>
            </a:fld>
            <a:endParaRPr lang="en-US" alt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15078B6-55FA-4408-932B-08B9B72E4AFC}" type="slidenum">
              <a:rPr lang="en-US" altLang="en-US" sz="1200"/>
              <a:pPr algn="r" eaLnBrk="1" hangingPunct="1"/>
              <a:t>15</a:t>
            </a:fld>
            <a:endParaRPr lang="en-US" alt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4BDB693-0712-4EA0-8749-D8D69447EEA8}" type="slidenum">
              <a:rPr lang="en-US" altLang="en-US" sz="1200"/>
              <a:pPr algn="r" eaLnBrk="1" hangingPunct="1"/>
              <a:t>16</a:t>
            </a:fld>
            <a:endParaRPr lang="en-US" alt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A8229A6-06AE-48C4-A54D-BD9C6E43D5E7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918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E7AA42F7-B586-4E39-9041-83A49755B9C1}" type="slidenum">
              <a:rPr lang="en-US" altLang="en-US" sz="1200"/>
              <a:pPr algn="r"/>
              <a:t>3</a:t>
            </a:fld>
            <a:endParaRPr lang="en-US" altLang="en-US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A8229A6-06AE-48C4-A54D-BD9C6E43D5E7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613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A8229A6-06AE-48C4-A54D-BD9C6E43D5E7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427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94E8666B-D5C2-4160-BC51-B2084B783979}" type="slidenum">
              <a:rPr lang="en-US" altLang="en-US" sz="1200"/>
              <a:pPr algn="r"/>
              <a:t>6</a:t>
            </a:fld>
            <a:endParaRPr lang="en-US" alt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C6A3B0AA-ED9B-4254-8226-25A574AF870F}" type="slidenum">
              <a:rPr lang="en-US" altLang="en-US" sz="1200"/>
              <a:pPr algn="r"/>
              <a:t>7</a:t>
            </a:fld>
            <a:endParaRPr lang="en-US" alt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696F53BB-CEE6-40ED-A084-ADC1F4E62C92}" type="slidenum">
              <a:rPr lang="en-US" altLang="en-US" sz="1200"/>
              <a:pPr algn="r"/>
              <a:t>8</a:t>
            </a:fld>
            <a:endParaRPr lang="en-US" alt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2431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696F53BB-CEE6-40ED-A084-ADC1F4E62C92}" type="slidenum">
              <a:rPr lang="en-US" altLang="en-US" sz="1200"/>
              <a:pPr algn="r"/>
              <a:t>9</a:t>
            </a:fld>
            <a:endParaRPr lang="en-US" alt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243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4E1CB-AC68-48D8-896A-03333D90EE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124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E6EBB-0616-4385-87D8-84E26DDF70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7273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A6928-CF24-48F8-8E17-39830C4E66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7007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80CDD-2E42-4C2E-A391-CB497F7622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2855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58F35-C75B-441A-94C7-BC6AE1BAE1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6765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FFE89-0B41-4C42-AC19-E038B13D93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9384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1BA77-9F61-47F2-B68B-E8FF5C4CA5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1202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3647F-868D-4332-95A0-8CCDF5E83E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084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F26CE-2E3E-4388-9CE2-A7757F32AA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7959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50324-8985-4AF9-BCD2-9E71EF27EF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9622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516AC-1E17-4269-A2D1-9DFD0F373A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9937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D984A-F26C-4BC8-909E-3B90F27577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393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CE3BB-6A50-4FB9-BBAE-58A330C5DE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039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B4426-71AC-4DFA-91B3-F7DFE1AF80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2411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FF9D33E-CF1E-4CF4-85C3-E166445D3C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Tahoma" panose="020B0604030504040204" pitchFamily="34" charset="0"/>
              </a:rPr>
              <a:t>Chem. 1B – 10/6 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dirty="0" smtClean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Chem 1B – Aqueous Chemistry</a:t>
            </a:r>
            <a:r>
              <a:rPr lang="en-US" altLang="en-US" sz="4800" smtClean="0">
                <a:latin typeface="Tahoma" panose="020B0604030504040204" pitchFamily="34" charset="0"/>
              </a:rPr>
              <a:t/>
            </a:r>
            <a:br>
              <a:rPr lang="en-US" altLang="en-US" sz="4800" smtClean="0">
                <a:latin typeface="Tahoma" panose="020B0604030504040204" pitchFamily="34" charset="0"/>
              </a:rPr>
            </a:br>
            <a:r>
              <a:rPr lang="en-US" altLang="en-US" sz="2800" smtClean="0">
                <a:latin typeface="Tahoma" panose="020B0604030504040204" pitchFamily="34" charset="0"/>
              </a:rPr>
              <a:t>Solubility (Chapter 16)</a:t>
            </a: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4676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 smtClean="0">
                <a:latin typeface="Tahoma" pitchFamily="34" charset="0"/>
              </a:rPr>
              <a:t>Effect of pH on Solubility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latin typeface="Tahoma" pitchFamily="34" charset="0"/>
              </a:rPr>
              <a:t>Besides dissolving solids in water and in a common ion, addition of acids can affect solubility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latin typeface="Tahoma" pitchFamily="34" charset="0"/>
              </a:rPr>
              <a:t>Example:</a:t>
            </a:r>
          </a:p>
          <a:p>
            <a:pPr lvl="2" eaLnBrk="1" hangingPunct="1">
              <a:defRPr/>
            </a:pPr>
            <a:r>
              <a:rPr lang="en-US" altLang="en-US" sz="2000" dirty="0" smtClean="0">
                <a:latin typeface="Tahoma" pitchFamily="34" charset="0"/>
              </a:rPr>
              <a:t>CaCO</a:t>
            </a:r>
            <a:r>
              <a:rPr lang="en-US" altLang="en-US" sz="2000" baseline="-25000" dirty="0" smtClean="0">
                <a:latin typeface="Tahoma" pitchFamily="34" charset="0"/>
              </a:rPr>
              <a:t>3</a:t>
            </a:r>
            <a:r>
              <a:rPr lang="en-US" altLang="en-US" sz="2000" dirty="0" smtClean="0">
                <a:latin typeface="Tahoma" pitchFamily="34" charset="0"/>
              </a:rPr>
              <a:t> (</a:t>
            </a:r>
            <a:r>
              <a:rPr lang="en-US" altLang="en-US" sz="2000" dirty="0" err="1" smtClean="0">
                <a:latin typeface="Tahoma" pitchFamily="34" charset="0"/>
              </a:rPr>
              <a:t>K</a:t>
            </a:r>
            <a:r>
              <a:rPr lang="en-US" altLang="en-US" sz="2000" baseline="-25000" dirty="0" err="1" smtClean="0">
                <a:latin typeface="Tahoma" pitchFamily="34" charset="0"/>
              </a:rPr>
              <a:t>sp</a:t>
            </a:r>
            <a:r>
              <a:rPr lang="en-US" altLang="en-US" sz="2000" dirty="0" smtClean="0">
                <a:latin typeface="Tahoma" pitchFamily="34" charset="0"/>
              </a:rPr>
              <a:t> = 4.96 x 10</a:t>
            </a:r>
            <a:r>
              <a:rPr lang="en-US" altLang="en-US" sz="2000" baseline="30000" dirty="0" smtClean="0">
                <a:latin typeface="Tahoma" pitchFamily="34" charset="0"/>
              </a:rPr>
              <a:t>-9</a:t>
            </a:r>
            <a:r>
              <a:rPr lang="en-US" altLang="en-US" sz="2000" dirty="0" smtClean="0">
                <a:latin typeface="Tahoma" pitchFamily="34" charset="0"/>
              </a:rPr>
              <a:t>) – a common mineral</a:t>
            </a:r>
          </a:p>
          <a:p>
            <a:pPr lvl="2" eaLnBrk="1" hangingPunct="1">
              <a:defRPr/>
            </a:pPr>
            <a:r>
              <a:rPr lang="en-US" altLang="en-US" sz="2000" dirty="0" smtClean="0">
                <a:latin typeface="Tahoma" pitchFamily="34" charset="0"/>
              </a:rPr>
              <a:t>Molar solubility in water = (4.96 x 10</a:t>
            </a:r>
            <a:r>
              <a:rPr lang="en-US" altLang="en-US" sz="2000" baseline="30000" dirty="0" smtClean="0">
                <a:latin typeface="Tahoma" pitchFamily="34" charset="0"/>
              </a:rPr>
              <a:t>-9</a:t>
            </a:r>
            <a:r>
              <a:rPr lang="en-US" altLang="en-US" sz="2000" dirty="0" smtClean="0">
                <a:latin typeface="Tahoma" pitchFamily="34" charset="0"/>
              </a:rPr>
              <a:t>)</a:t>
            </a:r>
            <a:r>
              <a:rPr lang="en-US" altLang="en-US" sz="2000" baseline="30000" dirty="0" smtClean="0">
                <a:latin typeface="Tahoma" pitchFamily="34" charset="0"/>
              </a:rPr>
              <a:t>0.5</a:t>
            </a:r>
            <a:r>
              <a:rPr lang="en-US" altLang="en-US" sz="2000" dirty="0" smtClean="0">
                <a:latin typeface="Tahoma" pitchFamily="34" charset="0"/>
              </a:rPr>
              <a:t> = 7.0 x 10</a:t>
            </a:r>
            <a:r>
              <a:rPr lang="en-US" altLang="en-US" sz="2000" baseline="30000" dirty="0" smtClean="0">
                <a:latin typeface="Tahoma" pitchFamily="34" charset="0"/>
              </a:rPr>
              <a:t>-5</a:t>
            </a:r>
            <a:r>
              <a:rPr lang="en-US" altLang="en-US" sz="2000" dirty="0" smtClean="0">
                <a:latin typeface="Tahoma" pitchFamily="34" charset="0"/>
              </a:rPr>
              <a:t> M</a:t>
            </a:r>
          </a:p>
          <a:p>
            <a:pPr lvl="2" eaLnBrk="1" hangingPunct="1">
              <a:defRPr/>
            </a:pPr>
            <a:r>
              <a:rPr lang="en-US" altLang="en-US" sz="2000" dirty="0" smtClean="0">
                <a:latin typeface="Tahoma" pitchFamily="34" charset="0"/>
              </a:rPr>
              <a:t>What if we dissolve CaCO</a:t>
            </a:r>
            <a:r>
              <a:rPr lang="en-US" altLang="en-US" sz="2000" baseline="-25000" dirty="0" smtClean="0">
                <a:latin typeface="Tahoma" pitchFamily="34" charset="0"/>
              </a:rPr>
              <a:t>3</a:t>
            </a:r>
            <a:r>
              <a:rPr lang="en-US" altLang="en-US" sz="2000" dirty="0" smtClean="0">
                <a:latin typeface="Tahoma" pitchFamily="34" charset="0"/>
              </a:rPr>
              <a:t> in dilute HNO</a:t>
            </a:r>
            <a:r>
              <a:rPr lang="en-US" altLang="en-US" sz="2000" baseline="-25000" dirty="0" smtClean="0">
                <a:latin typeface="Tahoma" pitchFamily="34" charset="0"/>
              </a:rPr>
              <a:t>3</a:t>
            </a:r>
            <a:r>
              <a:rPr lang="en-US" altLang="en-US" sz="2000" dirty="0" smtClean="0">
                <a:latin typeface="Tahoma" pitchFamily="34" charset="0"/>
              </a:rPr>
              <a:t>?</a:t>
            </a:r>
          </a:p>
          <a:p>
            <a:pPr marL="914400" lvl="2" eaLnBrk="1" hangingPunct="1">
              <a:buFontTx/>
              <a:buNone/>
              <a:defRPr/>
            </a:pPr>
            <a:r>
              <a:rPr lang="en-US" altLang="en-US" sz="2000" dirty="0" smtClean="0">
                <a:latin typeface="Tahoma" pitchFamily="34" charset="0"/>
              </a:rPr>
              <a:t>CaCO</a:t>
            </a:r>
            <a:r>
              <a:rPr lang="en-US" altLang="en-US" sz="2000" baseline="-25000" dirty="0" smtClean="0">
                <a:latin typeface="Tahoma" pitchFamily="34" charset="0"/>
              </a:rPr>
              <a:t>3</a:t>
            </a:r>
            <a:r>
              <a:rPr lang="en-US" altLang="en-US" sz="2000" dirty="0" smtClean="0">
                <a:latin typeface="Tahoma" pitchFamily="34" charset="0"/>
              </a:rPr>
              <a:t>(s) </a:t>
            </a:r>
            <a:r>
              <a:rPr lang="en-US" altLang="en-US" sz="2000" dirty="0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en-US" altLang="en-US" sz="2000" dirty="0" smtClean="0">
                <a:latin typeface="Tahoma" pitchFamily="34" charset="0"/>
              </a:rPr>
              <a:t> Ca</a:t>
            </a:r>
            <a:r>
              <a:rPr lang="en-US" altLang="en-US" sz="2000" baseline="30000" dirty="0" smtClean="0">
                <a:latin typeface="Tahoma" pitchFamily="34" charset="0"/>
              </a:rPr>
              <a:t>2+</a:t>
            </a:r>
            <a:r>
              <a:rPr lang="en-US" altLang="en-US" sz="2000" dirty="0" smtClean="0">
                <a:latin typeface="Tahoma" pitchFamily="34" charset="0"/>
              </a:rPr>
              <a:t>(</a:t>
            </a:r>
            <a:r>
              <a:rPr lang="en-US" altLang="en-US" sz="2000" dirty="0" err="1" smtClean="0">
                <a:latin typeface="Tahoma" pitchFamily="34" charset="0"/>
              </a:rPr>
              <a:t>aq</a:t>
            </a:r>
            <a:r>
              <a:rPr lang="en-US" altLang="en-US" sz="2000" dirty="0" smtClean="0">
                <a:latin typeface="Tahoma" pitchFamily="34" charset="0"/>
              </a:rPr>
              <a:t>) + CO</a:t>
            </a:r>
            <a:r>
              <a:rPr lang="en-US" altLang="en-US" sz="2000" baseline="-25000" dirty="0" smtClean="0">
                <a:latin typeface="Tahoma" pitchFamily="34" charset="0"/>
              </a:rPr>
              <a:t>3</a:t>
            </a:r>
            <a:r>
              <a:rPr lang="en-US" altLang="en-US" sz="2000" baseline="30000" dirty="0" smtClean="0">
                <a:latin typeface="Tahoma" pitchFamily="34" charset="0"/>
              </a:rPr>
              <a:t>2-</a:t>
            </a:r>
            <a:r>
              <a:rPr lang="en-US" altLang="en-US" sz="2000" dirty="0" smtClean="0">
                <a:latin typeface="Tahoma" pitchFamily="34" charset="0"/>
              </a:rPr>
              <a:t>(</a:t>
            </a:r>
            <a:r>
              <a:rPr lang="en-US" altLang="en-US" sz="2000" dirty="0" err="1" smtClean="0">
                <a:latin typeface="Tahoma" pitchFamily="34" charset="0"/>
              </a:rPr>
              <a:t>aq</a:t>
            </a:r>
            <a:r>
              <a:rPr lang="en-US" altLang="en-US" sz="2000" dirty="0" smtClean="0">
                <a:latin typeface="Tahoma" pitchFamily="34" charset="0"/>
              </a:rPr>
              <a:t>)     </a:t>
            </a:r>
            <a:r>
              <a:rPr lang="en-US" altLang="en-US" sz="2000" dirty="0" err="1" smtClean="0">
                <a:latin typeface="Tahoma" pitchFamily="34" charset="0"/>
              </a:rPr>
              <a:t>K</a:t>
            </a:r>
            <a:r>
              <a:rPr lang="en-US" altLang="en-US" sz="2000" baseline="-25000" dirty="0" err="1" smtClean="0">
                <a:latin typeface="Tahoma" pitchFamily="34" charset="0"/>
              </a:rPr>
              <a:t>sp</a:t>
            </a:r>
            <a:r>
              <a:rPr lang="en-US" altLang="en-US" sz="2000" dirty="0" smtClean="0">
                <a:latin typeface="Tahoma" pitchFamily="34" charset="0"/>
              </a:rPr>
              <a:t> = 4.96 x 10</a:t>
            </a:r>
            <a:r>
              <a:rPr lang="en-US" altLang="en-US" sz="2000" baseline="30000" dirty="0" smtClean="0">
                <a:latin typeface="Tahoma" pitchFamily="34" charset="0"/>
              </a:rPr>
              <a:t>-9</a:t>
            </a:r>
            <a:endParaRPr lang="en-US" altLang="en-US" sz="2000" dirty="0" smtClean="0">
              <a:latin typeface="Tahoma" pitchFamily="34" charset="0"/>
            </a:endParaRPr>
          </a:p>
          <a:p>
            <a:pPr marL="914400" lvl="2" eaLnBrk="1" hangingPunct="1">
              <a:buFontTx/>
              <a:buNone/>
              <a:defRPr/>
            </a:pPr>
            <a:r>
              <a:rPr lang="en-US" altLang="en-US" sz="2000" dirty="0" smtClean="0">
                <a:latin typeface="Tahoma" pitchFamily="34" charset="0"/>
              </a:rPr>
              <a:t>CO</a:t>
            </a:r>
            <a:r>
              <a:rPr lang="en-US" altLang="en-US" sz="2000" baseline="-25000" dirty="0" smtClean="0">
                <a:latin typeface="Tahoma" pitchFamily="34" charset="0"/>
              </a:rPr>
              <a:t>3</a:t>
            </a:r>
            <a:r>
              <a:rPr lang="en-US" altLang="en-US" sz="2000" baseline="30000" dirty="0" smtClean="0">
                <a:latin typeface="Tahoma" pitchFamily="34" charset="0"/>
              </a:rPr>
              <a:t>2-</a:t>
            </a:r>
            <a:r>
              <a:rPr lang="en-US" altLang="en-US" sz="2000" dirty="0" smtClean="0">
                <a:latin typeface="Tahoma" pitchFamily="34" charset="0"/>
              </a:rPr>
              <a:t>(</a:t>
            </a:r>
            <a:r>
              <a:rPr lang="en-US" altLang="en-US" sz="2000" dirty="0" err="1" smtClean="0">
                <a:latin typeface="Tahoma" pitchFamily="34" charset="0"/>
              </a:rPr>
              <a:t>aq</a:t>
            </a:r>
            <a:r>
              <a:rPr lang="en-US" altLang="en-US" sz="2000" dirty="0" smtClean="0">
                <a:latin typeface="Tahoma" pitchFamily="34" charset="0"/>
              </a:rPr>
              <a:t>) + H</a:t>
            </a:r>
            <a:r>
              <a:rPr lang="en-US" altLang="en-US" sz="2000" baseline="30000" dirty="0" smtClean="0">
                <a:latin typeface="Tahoma" pitchFamily="34" charset="0"/>
              </a:rPr>
              <a:t>+</a:t>
            </a:r>
            <a:r>
              <a:rPr lang="en-US" altLang="en-US" sz="2000" dirty="0" smtClean="0">
                <a:latin typeface="Tahoma" pitchFamily="34" charset="0"/>
              </a:rPr>
              <a:t>(</a:t>
            </a:r>
            <a:r>
              <a:rPr lang="en-US" altLang="en-US" sz="2000" dirty="0" err="1" smtClean="0">
                <a:latin typeface="Tahoma" pitchFamily="34" charset="0"/>
              </a:rPr>
              <a:t>aq</a:t>
            </a:r>
            <a:r>
              <a:rPr lang="en-US" altLang="en-US" sz="2000" dirty="0" smtClean="0">
                <a:latin typeface="Tahoma" pitchFamily="34" charset="0"/>
              </a:rPr>
              <a:t>) </a:t>
            </a:r>
            <a:r>
              <a:rPr lang="en-US" altLang="en-US" sz="2000" dirty="0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en-US" altLang="en-US" sz="2000" dirty="0" smtClean="0">
                <a:latin typeface="Tahoma" pitchFamily="34" charset="0"/>
              </a:rPr>
              <a:t> HCO</a:t>
            </a:r>
            <a:r>
              <a:rPr lang="en-US" altLang="en-US" sz="2000" baseline="-25000" dirty="0" smtClean="0">
                <a:latin typeface="Tahoma" pitchFamily="34" charset="0"/>
              </a:rPr>
              <a:t>3</a:t>
            </a:r>
            <a:r>
              <a:rPr lang="en-US" altLang="en-US" sz="2000" baseline="30000" dirty="0" smtClean="0">
                <a:latin typeface="Tahoma" pitchFamily="34" charset="0"/>
              </a:rPr>
              <a:t>-</a:t>
            </a:r>
            <a:r>
              <a:rPr lang="en-US" altLang="en-US" sz="2000" dirty="0" smtClean="0">
                <a:latin typeface="Tahoma" pitchFamily="34" charset="0"/>
              </a:rPr>
              <a:t>(</a:t>
            </a:r>
            <a:r>
              <a:rPr lang="en-US" altLang="en-US" sz="2000" dirty="0" err="1" smtClean="0">
                <a:latin typeface="Tahoma" pitchFamily="34" charset="0"/>
              </a:rPr>
              <a:t>aq</a:t>
            </a:r>
            <a:r>
              <a:rPr lang="en-US" altLang="en-US" sz="2000" dirty="0" smtClean="0">
                <a:latin typeface="Tahoma" pitchFamily="34" charset="0"/>
              </a:rPr>
              <a:t>) K = 1/K</a:t>
            </a:r>
            <a:r>
              <a:rPr lang="en-US" altLang="en-US" sz="2000" baseline="-25000" dirty="0" smtClean="0">
                <a:latin typeface="Tahoma" pitchFamily="34" charset="0"/>
              </a:rPr>
              <a:t>a2</a:t>
            </a:r>
            <a:r>
              <a:rPr lang="en-US" altLang="en-US" sz="2000" dirty="0" smtClean="0">
                <a:latin typeface="Tahoma" pitchFamily="34" charset="0"/>
              </a:rPr>
              <a:t> = 1.78 x 10</a:t>
            </a:r>
            <a:r>
              <a:rPr lang="en-US" altLang="en-US" sz="2000" baseline="30000" dirty="0" smtClean="0">
                <a:latin typeface="Tahoma" pitchFamily="34" charset="0"/>
              </a:rPr>
              <a:t>10</a:t>
            </a:r>
            <a:endParaRPr lang="en-US" altLang="en-US" sz="2000" dirty="0" smtClean="0">
              <a:latin typeface="Tahoma" pitchFamily="34" charset="0"/>
            </a:endParaRPr>
          </a:p>
          <a:p>
            <a:pPr marL="914400" lvl="2" eaLnBrk="1" hangingPunct="1">
              <a:buFontTx/>
              <a:buNone/>
              <a:defRPr/>
            </a:pPr>
            <a:r>
              <a:rPr lang="en-US" altLang="en-US" sz="2000" dirty="0" smtClean="0">
                <a:latin typeface="Tahoma" pitchFamily="34" charset="0"/>
              </a:rPr>
              <a:t>net = CaCO</a:t>
            </a:r>
            <a:r>
              <a:rPr lang="en-US" altLang="en-US" sz="2000" baseline="-25000" dirty="0" smtClean="0">
                <a:latin typeface="Tahoma" pitchFamily="34" charset="0"/>
              </a:rPr>
              <a:t>3</a:t>
            </a:r>
            <a:r>
              <a:rPr lang="en-US" altLang="en-US" sz="2000" dirty="0" smtClean="0">
                <a:latin typeface="Tahoma" pitchFamily="34" charset="0"/>
              </a:rPr>
              <a:t>(s) + H</a:t>
            </a:r>
            <a:r>
              <a:rPr lang="en-US" altLang="en-US" sz="2000" baseline="30000" dirty="0" smtClean="0">
                <a:latin typeface="Tahoma" pitchFamily="34" charset="0"/>
              </a:rPr>
              <a:t>+</a:t>
            </a:r>
            <a:r>
              <a:rPr lang="en-US" altLang="en-US" sz="2000" dirty="0" smtClean="0">
                <a:latin typeface="Tahoma" pitchFamily="34" charset="0"/>
              </a:rPr>
              <a:t>(</a:t>
            </a:r>
            <a:r>
              <a:rPr lang="en-US" altLang="en-US" sz="2000" dirty="0" err="1" smtClean="0">
                <a:latin typeface="Tahoma" pitchFamily="34" charset="0"/>
              </a:rPr>
              <a:t>aq</a:t>
            </a:r>
            <a:r>
              <a:rPr lang="en-US" altLang="en-US" sz="2000" dirty="0" smtClean="0">
                <a:latin typeface="Tahoma" pitchFamily="34" charset="0"/>
              </a:rPr>
              <a:t>) </a:t>
            </a:r>
            <a:r>
              <a:rPr lang="en-US" altLang="en-US" sz="2000" dirty="0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en-US" altLang="en-US" sz="2000" dirty="0" smtClean="0">
                <a:latin typeface="Tahoma" pitchFamily="34" charset="0"/>
              </a:rPr>
              <a:t> Ca</a:t>
            </a:r>
            <a:r>
              <a:rPr lang="en-US" altLang="en-US" sz="2000" baseline="30000" dirty="0" smtClean="0">
                <a:latin typeface="Tahoma" pitchFamily="34" charset="0"/>
              </a:rPr>
              <a:t>2+</a:t>
            </a:r>
            <a:r>
              <a:rPr lang="en-US" altLang="en-US" sz="2000" dirty="0" smtClean="0">
                <a:latin typeface="Tahoma" pitchFamily="34" charset="0"/>
              </a:rPr>
              <a:t>(</a:t>
            </a:r>
            <a:r>
              <a:rPr lang="en-US" altLang="en-US" sz="2000" dirty="0" err="1" smtClean="0">
                <a:latin typeface="Tahoma" pitchFamily="34" charset="0"/>
              </a:rPr>
              <a:t>aq</a:t>
            </a:r>
            <a:r>
              <a:rPr lang="en-US" altLang="en-US" sz="2000" dirty="0" smtClean="0">
                <a:latin typeface="Tahoma" pitchFamily="34" charset="0"/>
              </a:rPr>
              <a:t>) + HCO</a:t>
            </a:r>
            <a:r>
              <a:rPr lang="en-US" altLang="en-US" sz="2000" baseline="-25000" dirty="0" smtClean="0">
                <a:latin typeface="Tahoma" pitchFamily="34" charset="0"/>
              </a:rPr>
              <a:t>3</a:t>
            </a:r>
            <a:r>
              <a:rPr lang="en-US" altLang="en-US" sz="2000" baseline="30000" dirty="0" smtClean="0">
                <a:latin typeface="Tahoma" pitchFamily="34" charset="0"/>
              </a:rPr>
              <a:t>-</a:t>
            </a:r>
            <a:r>
              <a:rPr lang="en-US" altLang="en-US" sz="2000" dirty="0" smtClean="0">
                <a:latin typeface="Tahoma" pitchFamily="34" charset="0"/>
              </a:rPr>
              <a:t>(</a:t>
            </a:r>
            <a:r>
              <a:rPr lang="en-US" altLang="en-US" sz="2000" dirty="0" err="1" smtClean="0">
                <a:latin typeface="Tahoma" pitchFamily="34" charset="0"/>
              </a:rPr>
              <a:t>aq</a:t>
            </a:r>
            <a:r>
              <a:rPr lang="en-US" altLang="en-US" sz="2000" dirty="0" smtClean="0">
                <a:latin typeface="Tahoma" pitchFamily="34" charset="0"/>
              </a:rPr>
              <a:t>) K = 89</a:t>
            </a:r>
          </a:p>
          <a:p>
            <a:pPr marL="914400" lvl="2" eaLnBrk="1" hangingPunct="1">
              <a:buFontTx/>
              <a:buNone/>
              <a:defRPr/>
            </a:pPr>
            <a:r>
              <a:rPr lang="en-US" altLang="en-US" sz="2000" dirty="0" smtClean="0">
                <a:latin typeface="Tahoma" pitchFamily="34" charset="0"/>
              </a:rPr>
              <a:t>	solubility in pH 4 buffer = 0.09 M</a:t>
            </a:r>
          </a:p>
        </p:txBody>
      </p:sp>
    </p:spTree>
    <p:extLst>
      <p:ext uri="{BB962C8B-B14F-4D97-AF65-F5344CB8AC3E}">
        <p14:creationId xmlns:p14="http://schemas.microsoft.com/office/powerpoint/2010/main" val="1515829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09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Chem 1B – Aqueous Chemistry</a:t>
            </a:r>
            <a:r>
              <a:rPr lang="en-US" altLang="en-US" sz="4800" smtClean="0">
                <a:latin typeface="Tahoma" panose="020B0604030504040204" pitchFamily="34" charset="0"/>
              </a:rPr>
              <a:t/>
            </a:r>
            <a:br>
              <a:rPr lang="en-US" altLang="en-US" sz="4800" smtClean="0">
                <a:latin typeface="Tahoma" panose="020B0604030504040204" pitchFamily="34" charset="0"/>
              </a:rPr>
            </a:br>
            <a:r>
              <a:rPr lang="en-US" altLang="en-US" sz="2800" smtClean="0">
                <a:latin typeface="Tahoma" panose="020B0604030504040204" pitchFamily="34" charset="0"/>
              </a:rPr>
              <a:t>Solubility (Chapter 16)</a:t>
            </a: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467600" cy="4724400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Effect of pH on Solubility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Which of the following salts have solubility increase by addition of acids?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AgCl		- Mg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3</a:t>
            </a:r>
            <a:r>
              <a:rPr lang="en-US" altLang="en-US" sz="2400" smtClean="0">
                <a:latin typeface="Tahoma" panose="020B0604030504040204" pitchFamily="34" charset="0"/>
              </a:rPr>
              <a:t>(PO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4</a:t>
            </a:r>
            <a:r>
              <a:rPr lang="en-US" altLang="en-US" sz="2400" smtClean="0">
                <a:latin typeface="Tahoma" panose="020B0604030504040204" pitchFamily="34" charset="0"/>
              </a:rPr>
              <a:t>)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endParaRPr lang="en-US" altLang="en-US" sz="2400" smtClean="0">
              <a:latin typeface="Tahoma" panose="020B0604030504040204" pitchFamily="34" charset="0"/>
            </a:endParaRP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Mg(OH)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400" smtClean="0">
                <a:latin typeface="Tahoma" panose="020B0604030504040204" pitchFamily="34" charset="0"/>
              </a:rPr>
              <a:t>	- BaSO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4</a:t>
            </a:r>
            <a:endParaRPr lang="en-US" altLang="en-US" sz="2400" smtClean="0">
              <a:latin typeface="Tahoma" panose="020B0604030504040204" pitchFamily="34" charset="0"/>
            </a:endParaRP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Hg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400" smtClean="0">
                <a:latin typeface="Tahoma" panose="020B0604030504040204" pitchFamily="34" charset="0"/>
              </a:rPr>
              <a:t>Br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endParaRPr lang="en-US" altLang="en-US" sz="2400" smtClean="0">
              <a:latin typeface="Tahoma" panose="020B0604030504040204" pitchFamily="34" charset="0"/>
            </a:endParaRPr>
          </a:p>
          <a:p>
            <a:pPr lvl="1" eaLnBrk="1" hangingPunct="1">
              <a:buFontTx/>
              <a:buNone/>
            </a:pPr>
            <a:r>
              <a:rPr lang="en-US" altLang="en-US" sz="2400" smtClean="0">
                <a:latin typeface="Tahoma" panose="020B0604030504040204" pitchFamily="34" charset="0"/>
              </a:rPr>
              <a:t>RULE: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If conjugate base is a strong or weak base, acid addition increases solubility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If conjugate base is neutral (conjugate to strong acid), no effect on solubility</a:t>
            </a:r>
          </a:p>
        </p:txBody>
      </p:sp>
    </p:spTree>
    <p:extLst>
      <p:ext uri="{BB962C8B-B14F-4D97-AF65-F5344CB8AC3E}">
        <p14:creationId xmlns:p14="http://schemas.microsoft.com/office/powerpoint/2010/main" val="3598987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09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Chem 1B – Aqueous Chemistry</a:t>
            </a:r>
            <a:r>
              <a:rPr lang="en-US" altLang="en-US" sz="4800" smtClean="0">
                <a:latin typeface="Tahoma" panose="020B0604030504040204" pitchFamily="34" charset="0"/>
              </a:rPr>
              <a:t/>
            </a:r>
            <a:br>
              <a:rPr lang="en-US" altLang="en-US" sz="4800" smtClean="0">
                <a:latin typeface="Tahoma" panose="020B0604030504040204" pitchFamily="34" charset="0"/>
              </a:rPr>
            </a:br>
            <a:r>
              <a:rPr lang="en-US" altLang="en-US" sz="2800" smtClean="0">
                <a:latin typeface="Tahoma" panose="020B0604030504040204" pitchFamily="34" charset="0"/>
              </a:rPr>
              <a:t>Solubility (Chapter 16)</a:t>
            </a: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00200"/>
            <a:ext cx="8382000" cy="4724400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Another Example</a:t>
            </a:r>
          </a:p>
          <a:p>
            <a:pPr lvl="1" eaLnBrk="1" hangingPunct="1"/>
            <a:r>
              <a:rPr lang="en-US" altLang="en-US" sz="2000" dirty="0" smtClean="0">
                <a:latin typeface="Tahoma" panose="020B0604030504040204" pitchFamily="34" charset="0"/>
              </a:rPr>
              <a:t>“Ocean Acidification” Effect of Carbon Dioxide</a:t>
            </a:r>
          </a:p>
          <a:p>
            <a:pPr lvl="1" eaLnBrk="1" hangingPunct="1"/>
            <a:r>
              <a:rPr lang="en-US" altLang="en-US" sz="2000" dirty="0" smtClean="0">
                <a:latin typeface="Tahoma" panose="020B0604030504040204" pitchFamily="34" charset="0"/>
              </a:rPr>
              <a:t>Increase of CO</a:t>
            </a:r>
            <a:r>
              <a:rPr lang="en-US" altLang="en-US" sz="20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000" dirty="0" smtClean="0">
                <a:latin typeface="Tahoma" panose="020B0604030504040204" pitchFamily="34" charset="0"/>
              </a:rPr>
              <a:t> in the atmosphere leads to an increase in H</a:t>
            </a:r>
            <a:r>
              <a:rPr lang="en-US" altLang="en-US" sz="20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000" dirty="0" smtClean="0">
                <a:latin typeface="Tahoma" panose="020B0604030504040204" pitchFamily="34" charset="0"/>
              </a:rPr>
              <a:t>CO</a:t>
            </a:r>
            <a:r>
              <a:rPr lang="en-US" altLang="en-US" sz="2000" baseline="-25000" dirty="0" smtClean="0">
                <a:latin typeface="Tahoma" panose="020B0604030504040204" pitchFamily="34" charset="0"/>
              </a:rPr>
              <a:t>3</a:t>
            </a:r>
            <a:r>
              <a:rPr lang="en-US" altLang="en-US" sz="2000" dirty="0" smtClean="0">
                <a:latin typeface="Tahoma" panose="020B0604030504040204" pitchFamily="34" charset="0"/>
              </a:rPr>
              <a:t> (an acid) in oceans (even if effect is to make ocean less basic)</a:t>
            </a:r>
          </a:p>
          <a:p>
            <a:pPr lvl="1" eaLnBrk="1" hangingPunct="1"/>
            <a:r>
              <a:rPr lang="en-US" altLang="en-US" sz="2000" dirty="0" smtClean="0">
                <a:latin typeface="Tahoma" panose="020B0604030504040204" pitchFamily="34" charset="0"/>
              </a:rPr>
              <a:t>This leads to both increasing (due to acid addition from H</a:t>
            </a:r>
            <a:r>
              <a:rPr lang="en-US" altLang="en-US" sz="20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000" dirty="0" smtClean="0">
                <a:latin typeface="Tahoma" panose="020B0604030504040204" pitchFamily="34" charset="0"/>
              </a:rPr>
              <a:t>CO</a:t>
            </a:r>
            <a:r>
              <a:rPr lang="en-US" altLang="en-US" sz="2000" baseline="-25000" dirty="0" smtClean="0">
                <a:latin typeface="Tahoma" panose="020B0604030504040204" pitchFamily="34" charset="0"/>
              </a:rPr>
              <a:t>3</a:t>
            </a:r>
            <a:r>
              <a:rPr lang="en-US" altLang="en-US" sz="2000" dirty="0" smtClean="0">
                <a:latin typeface="Tahoma" panose="020B0604030504040204" pitchFamily="34" charset="0"/>
              </a:rPr>
              <a:t>) and decreasing (due to common ion effect of added CO</a:t>
            </a:r>
            <a:r>
              <a:rPr lang="en-US" altLang="en-US" sz="2000" baseline="-25000" dirty="0" smtClean="0">
                <a:latin typeface="Tahoma" panose="020B0604030504040204" pitchFamily="34" charset="0"/>
              </a:rPr>
              <a:t>3</a:t>
            </a:r>
            <a:r>
              <a:rPr lang="en-US" altLang="en-US" sz="2000" baseline="30000" dirty="0" smtClean="0">
                <a:latin typeface="Tahoma" panose="020B0604030504040204" pitchFamily="34" charset="0"/>
              </a:rPr>
              <a:t>2-</a:t>
            </a:r>
            <a:r>
              <a:rPr lang="en-US" altLang="en-US" sz="2000" dirty="0" smtClean="0">
                <a:latin typeface="Tahoma" panose="020B0604030504040204" pitchFamily="34" charset="0"/>
              </a:rPr>
              <a:t>) solubility of CaCO</a:t>
            </a:r>
            <a:r>
              <a:rPr lang="en-US" altLang="en-US" sz="2000" baseline="-25000" dirty="0" smtClean="0">
                <a:latin typeface="Tahoma" panose="020B0604030504040204" pitchFamily="34" charset="0"/>
              </a:rPr>
              <a:t>3</a:t>
            </a:r>
            <a:endParaRPr lang="en-US" altLang="en-US" sz="2000" dirty="0" smtClean="0">
              <a:latin typeface="Tahoma" panose="020B0604030504040204" pitchFamily="34" charset="0"/>
            </a:endParaRPr>
          </a:p>
          <a:p>
            <a:pPr lvl="1" eaLnBrk="1" hangingPunct="1"/>
            <a:r>
              <a:rPr lang="en-US" altLang="en-US" sz="2000" dirty="0" smtClean="0">
                <a:latin typeface="Tahoma" panose="020B0604030504040204" pitchFamily="34" charset="0"/>
              </a:rPr>
              <a:t>This matters because ocean creatures have CaCO</a:t>
            </a:r>
            <a:r>
              <a:rPr lang="en-US" altLang="en-US" sz="2000" baseline="-25000" dirty="0" smtClean="0">
                <a:latin typeface="Tahoma" panose="020B0604030504040204" pitchFamily="34" charset="0"/>
              </a:rPr>
              <a:t>3</a:t>
            </a:r>
            <a:r>
              <a:rPr lang="en-US" altLang="en-US" sz="2000" dirty="0" smtClean="0">
                <a:latin typeface="Tahoma" panose="020B0604030504040204" pitchFamily="34" charset="0"/>
              </a:rPr>
              <a:t> containing structures (e.g. shells)</a:t>
            </a:r>
          </a:p>
          <a:p>
            <a:pPr lvl="1" eaLnBrk="1" hangingPunct="1"/>
            <a:r>
              <a:rPr lang="en-US" altLang="en-US" sz="2000" dirty="0" smtClean="0">
                <a:latin typeface="Tahoma" panose="020B0604030504040204" pitchFamily="34" charset="0"/>
              </a:rPr>
              <a:t>Which effect matters more?</a:t>
            </a:r>
          </a:p>
          <a:p>
            <a:pPr lvl="1" eaLnBrk="1" hangingPunct="1"/>
            <a:r>
              <a:rPr lang="en-US" altLang="en-US" sz="2000" dirty="0" smtClean="0">
                <a:latin typeface="Tahoma" panose="020B0604030504040204" pitchFamily="34" charset="0"/>
              </a:rPr>
              <a:t>K</a:t>
            </a:r>
            <a:r>
              <a:rPr lang="en-US" altLang="en-US" sz="2000" baseline="-25000" dirty="0" smtClean="0">
                <a:latin typeface="Tahoma" panose="020B0604030504040204" pitchFamily="34" charset="0"/>
              </a:rPr>
              <a:t>a1</a:t>
            </a:r>
            <a:r>
              <a:rPr lang="en-US" altLang="en-US" sz="2000" dirty="0" smtClean="0">
                <a:latin typeface="Tahoma" panose="020B0604030504040204" pitchFamily="34" charset="0"/>
              </a:rPr>
              <a:t> = 4.3 x 10</a:t>
            </a:r>
            <a:r>
              <a:rPr lang="en-US" altLang="en-US" sz="2000" baseline="30000" dirty="0" smtClean="0">
                <a:latin typeface="Tahoma" panose="020B0604030504040204" pitchFamily="34" charset="0"/>
              </a:rPr>
              <a:t>-7</a:t>
            </a:r>
            <a:r>
              <a:rPr lang="en-US" altLang="en-US" sz="2000" dirty="0" smtClean="0">
                <a:latin typeface="Tahoma" panose="020B0604030504040204" pitchFamily="34" charset="0"/>
              </a:rPr>
              <a:t>  K</a:t>
            </a:r>
            <a:r>
              <a:rPr lang="en-US" altLang="en-US" sz="2000" baseline="-25000" dirty="0" smtClean="0">
                <a:latin typeface="Tahoma" panose="020B0604030504040204" pitchFamily="34" charset="0"/>
              </a:rPr>
              <a:t>a2</a:t>
            </a:r>
            <a:r>
              <a:rPr lang="en-US" altLang="en-US" sz="2000" dirty="0" smtClean="0">
                <a:latin typeface="Tahoma" panose="020B0604030504040204" pitchFamily="34" charset="0"/>
              </a:rPr>
              <a:t> = 5.6 x 10</a:t>
            </a:r>
            <a:r>
              <a:rPr lang="en-US" altLang="en-US" sz="2000" baseline="30000" dirty="0" smtClean="0">
                <a:latin typeface="Tahoma" panose="020B0604030504040204" pitchFamily="34" charset="0"/>
              </a:rPr>
              <a:t>-11</a:t>
            </a:r>
            <a:r>
              <a:rPr lang="en-US" altLang="en-US" sz="2000" dirty="0" smtClean="0">
                <a:latin typeface="Tahoma" panose="020B0604030504040204" pitchFamily="34" charset="0"/>
              </a:rPr>
              <a:t> and </a:t>
            </a:r>
            <a:r>
              <a:rPr lang="en-US" altLang="en-US" sz="2000" dirty="0" err="1" smtClean="0">
                <a:latin typeface="Tahoma" panose="020B0604030504040204" pitchFamily="34" charset="0"/>
              </a:rPr>
              <a:t>K</a:t>
            </a:r>
            <a:r>
              <a:rPr lang="en-US" altLang="en-US" sz="2000" baseline="-25000" dirty="0" err="1" smtClean="0">
                <a:latin typeface="Tahoma" panose="020B0604030504040204" pitchFamily="34" charset="0"/>
              </a:rPr>
              <a:t>sp</a:t>
            </a:r>
            <a:r>
              <a:rPr lang="en-US" altLang="en-US" sz="2000" dirty="0" smtClean="0">
                <a:latin typeface="Tahoma" panose="020B0604030504040204" pitchFamily="34" charset="0"/>
              </a:rPr>
              <a:t> = 4.96 x 10</a:t>
            </a:r>
            <a:r>
              <a:rPr lang="en-US" altLang="en-US" sz="2000" baseline="30000" dirty="0" smtClean="0">
                <a:latin typeface="Tahoma" panose="020B0604030504040204" pitchFamily="34" charset="0"/>
              </a:rPr>
              <a:t>-9 </a:t>
            </a:r>
          </a:p>
          <a:p>
            <a:pPr lvl="1" eaLnBrk="1" hangingPunct="1"/>
            <a:r>
              <a:rPr lang="en-US" altLang="en-US" sz="2000" dirty="0" smtClean="0">
                <a:latin typeface="Tahoma" panose="020B0604030504040204" pitchFamily="34" charset="0"/>
              </a:rPr>
              <a:t>Compare</a:t>
            </a:r>
            <a:r>
              <a:rPr lang="en-US" altLang="en-US" sz="2000" dirty="0">
                <a:latin typeface="Tahoma" panose="020B0604030504040204" pitchFamily="34" charset="0"/>
              </a:rPr>
              <a:t>: </a:t>
            </a:r>
            <a:r>
              <a:rPr lang="en-US" altLang="en-US" sz="2000" dirty="0" smtClean="0">
                <a:latin typeface="Tahoma" panose="020B0604030504040204" pitchFamily="34" charset="0"/>
              </a:rPr>
              <a:t>CaCO</a:t>
            </a:r>
            <a:r>
              <a:rPr lang="en-US" altLang="en-US" sz="2000" baseline="-25000" dirty="0" smtClean="0">
                <a:latin typeface="Tahoma" panose="020B0604030504040204" pitchFamily="34" charset="0"/>
              </a:rPr>
              <a:t>3</a:t>
            </a:r>
            <a:r>
              <a:rPr lang="en-US" altLang="en-US" sz="2000" dirty="0" smtClean="0">
                <a:latin typeface="Tahoma" panose="020B0604030504040204" pitchFamily="34" charset="0"/>
              </a:rPr>
              <a:t>(s) + H</a:t>
            </a:r>
            <a:r>
              <a:rPr lang="en-US" altLang="en-US" sz="20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000" dirty="0" smtClean="0">
                <a:latin typeface="Tahoma" panose="020B0604030504040204" pitchFamily="34" charset="0"/>
              </a:rPr>
              <a:t>CO</a:t>
            </a:r>
            <a:r>
              <a:rPr lang="en-US" altLang="en-US" sz="2000" baseline="-25000" dirty="0" smtClean="0">
                <a:latin typeface="Tahoma" panose="020B0604030504040204" pitchFamily="34" charset="0"/>
              </a:rPr>
              <a:t>3</a:t>
            </a:r>
            <a:r>
              <a:rPr lang="en-US" altLang="en-US" sz="2000" dirty="0" smtClean="0">
                <a:latin typeface="Tahoma" panose="020B0604030504040204" pitchFamily="34" charset="0"/>
              </a:rPr>
              <a:t>(</a:t>
            </a:r>
            <a:r>
              <a:rPr lang="en-US" altLang="en-US" sz="2000" dirty="0" err="1" smtClean="0">
                <a:latin typeface="Tahoma" panose="020B0604030504040204" pitchFamily="34" charset="0"/>
              </a:rPr>
              <a:t>aq</a:t>
            </a:r>
            <a:r>
              <a:rPr lang="en-US" altLang="en-US" sz="2000" dirty="0" smtClean="0">
                <a:latin typeface="Tahoma" panose="020B0604030504040204" pitchFamily="34" charset="0"/>
              </a:rPr>
              <a:t>) </a:t>
            </a:r>
            <a:r>
              <a:rPr lang="en-US" altLang="en-US" sz="2000" dirty="0" smtClean="0">
                <a:latin typeface="Tahoma" panose="020B0604030504040204" pitchFamily="34" charset="0"/>
                <a:cs typeface="Times New Roman"/>
              </a:rPr>
              <a:t>↔</a:t>
            </a:r>
            <a:r>
              <a:rPr lang="en-US" altLang="en-US" sz="2000" dirty="0" smtClean="0">
                <a:latin typeface="Tahoma" panose="020B0604030504040204" pitchFamily="34" charset="0"/>
              </a:rPr>
              <a:t> Ca</a:t>
            </a:r>
            <a:r>
              <a:rPr lang="en-US" altLang="en-US" sz="2000" baseline="30000" dirty="0" smtClean="0">
                <a:latin typeface="Tahoma" panose="020B0604030504040204" pitchFamily="34" charset="0"/>
              </a:rPr>
              <a:t>2+</a:t>
            </a:r>
            <a:r>
              <a:rPr lang="en-US" altLang="en-US" sz="2000" dirty="0" smtClean="0">
                <a:latin typeface="Tahoma" panose="020B0604030504040204" pitchFamily="34" charset="0"/>
              </a:rPr>
              <a:t>(</a:t>
            </a:r>
            <a:r>
              <a:rPr lang="en-US" altLang="en-US" sz="2000" dirty="0" err="1" smtClean="0">
                <a:latin typeface="Tahoma" panose="020B0604030504040204" pitchFamily="34" charset="0"/>
              </a:rPr>
              <a:t>aq</a:t>
            </a:r>
            <a:r>
              <a:rPr lang="en-US" altLang="en-US" sz="2000" dirty="0" smtClean="0">
                <a:latin typeface="Tahoma" panose="020B0604030504040204" pitchFamily="34" charset="0"/>
              </a:rPr>
              <a:t>) + 2HCO</a:t>
            </a:r>
            <a:r>
              <a:rPr lang="en-US" altLang="en-US" sz="2000" baseline="-25000" dirty="0">
                <a:latin typeface="Tahoma" panose="020B0604030504040204" pitchFamily="34" charset="0"/>
              </a:rPr>
              <a:t>3</a:t>
            </a:r>
            <a:r>
              <a:rPr lang="en-US" altLang="en-US" sz="2000" baseline="30000" dirty="0" smtClean="0">
                <a:latin typeface="Tahoma" panose="020B0604030504040204" pitchFamily="34" charset="0"/>
              </a:rPr>
              <a:t>-</a:t>
            </a:r>
            <a:r>
              <a:rPr lang="en-US" altLang="en-US" sz="2000" dirty="0" smtClean="0">
                <a:latin typeface="Tahoma" panose="020B0604030504040204" pitchFamily="34" charset="0"/>
              </a:rPr>
              <a:t> and</a:t>
            </a:r>
          </a:p>
          <a:p>
            <a:pPr marL="457200" lvl="1" indent="0" eaLnBrk="1" hangingPunct="1">
              <a:buNone/>
            </a:pPr>
            <a:r>
              <a:rPr lang="en-US" altLang="en-US" sz="2000" dirty="0">
                <a:latin typeface="Tahoma" panose="020B0604030504040204" pitchFamily="34" charset="0"/>
              </a:rPr>
              <a:t>Ca</a:t>
            </a:r>
            <a:r>
              <a:rPr lang="en-US" altLang="en-US" sz="2000" baseline="30000" dirty="0">
                <a:latin typeface="Tahoma" panose="020B0604030504040204" pitchFamily="34" charset="0"/>
              </a:rPr>
              <a:t>2+</a:t>
            </a:r>
            <a:r>
              <a:rPr lang="en-US" altLang="en-US" sz="2000" dirty="0">
                <a:latin typeface="Tahoma" panose="020B0604030504040204" pitchFamily="34" charset="0"/>
              </a:rPr>
              <a:t>(</a:t>
            </a:r>
            <a:r>
              <a:rPr lang="en-US" altLang="en-US" sz="2000" dirty="0" err="1">
                <a:latin typeface="Tahoma" panose="020B0604030504040204" pitchFamily="34" charset="0"/>
              </a:rPr>
              <a:t>aq</a:t>
            </a:r>
            <a:r>
              <a:rPr lang="en-US" altLang="en-US" sz="2000" dirty="0" smtClean="0">
                <a:latin typeface="Tahoma" panose="020B0604030504040204" pitchFamily="34" charset="0"/>
              </a:rPr>
              <a:t>) + </a:t>
            </a:r>
            <a:r>
              <a:rPr lang="en-US" altLang="en-US" sz="2000" dirty="0">
                <a:latin typeface="Tahoma" panose="020B0604030504040204" pitchFamily="34" charset="0"/>
              </a:rPr>
              <a:t>H</a:t>
            </a:r>
            <a:r>
              <a:rPr lang="en-US" altLang="en-US" sz="2000" baseline="-25000" dirty="0">
                <a:latin typeface="Tahoma" panose="020B0604030504040204" pitchFamily="34" charset="0"/>
              </a:rPr>
              <a:t>2</a:t>
            </a:r>
            <a:r>
              <a:rPr lang="en-US" altLang="en-US" sz="2000" dirty="0">
                <a:latin typeface="Tahoma" panose="020B0604030504040204" pitchFamily="34" charset="0"/>
              </a:rPr>
              <a:t>CO</a:t>
            </a:r>
            <a:r>
              <a:rPr lang="en-US" altLang="en-US" sz="2000" baseline="-25000" dirty="0">
                <a:latin typeface="Tahoma" panose="020B0604030504040204" pitchFamily="34" charset="0"/>
              </a:rPr>
              <a:t>3</a:t>
            </a:r>
            <a:r>
              <a:rPr lang="en-US" altLang="en-US" sz="2000" dirty="0">
                <a:latin typeface="Tahoma" panose="020B0604030504040204" pitchFamily="34" charset="0"/>
              </a:rPr>
              <a:t>(</a:t>
            </a:r>
            <a:r>
              <a:rPr lang="en-US" altLang="en-US" sz="2000" dirty="0" err="1">
                <a:latin typeface="Tahoma" panose="020B0604030504040204" pitchFamily="34" charset="0"/>
              </a:rPr>
              <a:t>aq</a:t>
            </a:r>
            <a:r>
              <a:rPr lang="en-US" altLang="en-US" sz="2000" dirty="0">
                <a:latin typeface="Tahoma" panose="020B0604030504040204" pitchFamily="34" charset="0"/>
              </a:rPr>
              <a:t>)</a:t>
            </a:r>
            <a:r>
              <a:rPr lang="en-US" altLang="en-US" sz="2000" dirty="0" smtClean="0">
                <a:latin typeface="Tahoma" panose="020B0604030504040204" pitchFamily="34" charset="0"/>
              </a:rPr>
              <a:t> </a:t>
            </a:r>
            <a:r>
              <a:rPr lang="en-US" altLang="en-US" sz="2000" dirty="0">
                <a:latin typeface="Tahoma" panose="020B0604030504040204" pitchFamily="34" charset="0"/>
                <a:cs typeface="Times New Roman"/>
              </a:rPr>
              <a:t>↔</a:t>
            </a:r>
            <a:r>
              <a:rPr lang="en-US" altLang="en-US" sz="2000" dirty="0">
                <a:latin typeface="Tahoma" panose="020B0604030504040204" pitchFamily="34" charset="0"/>
              </a:rPr>
              <a:t> </a:t>
            </a:r>
            <a:r>
              <a:rPr lang="en-US" altLang="en-US" sz="2000" dirty="0" smtClean="0">
                <a:latin typeface="Tahoma" panose="020B0604030504040204" pitchFamily="34" charset="0"/>
              </a:rPr>
              <a:t>CaCO</a:t>
            </a:r>
            <a:r>
              <a:rPr lang="en-US" altLang="en-US" sz="2000" baseline="-25000" dirty="0" smtClean="0">
                <a:latin typeface="Tahoma" panose="020B0604030504040204" pitchFamily="34" charset="0"/>
              </a:rPr>
              <a:t>3</a:t>
            </a:r>
            <a:r>
              <a:rPr lang="en-US" altLang="en-US" sz="2000" dirty="0" smtClean="0">
                <a:latin typeface="Tahoma" panose="020B0604030504040204" pitchFamily="34" charset="0"/>
              </a:rPr>
              <a:t>(s) </a:t>
            </a:r>
            <a:r>
              <a:rPr lang="en-US" altLang="en-US" sz="2000" dirty="0">
                <a:latin typeface="Tahoma" panose="020B0604030504040204" pitchFamily="34" charset="0"/>
              </a:rPr>
              <a:t>+ </a:t>
            </a:r>
            <a:r>
              <a:rPr lang="en-US" altLang="en-US" sz="2000" dirty="0" smtClean="0">
                <a:latin typeface="Tahoma" panose="020B0604030504040204" pitchFamily="34" charset="0"/>
              </a:rPr>
              <a:t>2H</a:t>
            </a:r>
            <a:r>
              <a:rPr lang="en-US" altLang="en-US" sz="2000" baseline="30000" dirty="0" smtClean="0">
                <a:latin typeface="Tahoma" panose="020B0604030504040204" pitchFamily="34" charset="0"/>
              </a:rPr>
              <a:t>+</a:t>
            </a:r>
            <a:r>
              <a:rPr lang="en-US" altLang="en-US" sz="2000" dirty="0" smtClean="0">
                <a:latin typeface="Tahoma" panose="020B0604030504040204" pitchFamily="34" charset="0"/>
              </a:rPr>
              <a:t>(</a:t>
            </a:r>
            <a:r>
              <a:rPr lang="en-US" altLang="en-US" sz="2000" dirty="0" err="1" smtClean="0">
                <a:latin typeface="Tahoma" panose="020B0604030504040204" pitchFamily="34" charset="0"/>
              </a:rPr>
              <a:t>aq</a:t>
            </a:r>
            <a:r>
              <a:rPr lang="en-US" altLang="en-US" sz="2000" dirty="0" smtClean="0">
                <a:latin typeface="Tahoma" panose="020B0604030504040204" pitchFamily="34" charset="0"/>
              </a:rPr>
              <a:t>)</a:t>
            </a:r>
            <a:endParaRPr lang="en-US" altLang="en-US" sz="2000" dirty="0" smtClean="0">
              <a:latin typeface="Tahoma" panose="020B0604030504040204" pitchFamily="34" charset="0"/>
            </a:endParaRPr>
          </a:p>
          <a:p>
            <a:pPr lvl="1" eaLnBrk="1" hangingPunct="1">
              <a:buFontTx/>
              <a:buNone/>
            </a:pPr>
            <a:endParaRPr lang="en-US" altLang="en-US" sz="2400" dirty="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667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0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Chem 1B – Aqueous Chemistry</a:t>
            </a:r>
            <a:r>
              <a:rPr lang="en-US" altLang="en-US" sz="4800" smtClean="0">
                <a:latin typeface="Tahoma" pitchFamily="34" charset="0"/>
              </a:rPr>
              <a:t/>
            </a:r>
            <a:br>
              <a:rPr lang="en-US" altLang="en-US" sz="4800" smtClean="0">
                <a:latin typeface="Tahoma" pitchFamily="34" charset="0"/>
              </a:rPr>
            </a:br>
            <a:r>
              <a:rPr lang="en-US" altLang="en-US" sz="2800" smtClean="0">
                <a:latin typeface="Tahoma" pitchFamily="34" charset="0"/>
              </a:rPr>
              <a:t>Solubility (Chapter 16)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467600" cy="4724400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latin typeface="Tahoma" pitchFamily="34" charset="0"/>
              </a:rPr>
              <a:t>Precipitation</a:t>
            </a:r>
          </a:p>
          <a:p>
            <a:pPr lvl="1" eaLnBrk="1" hangingPunct="1"/>
            <a:r>
              <a:rPr lang="en-US" altLang="en-US" sz="2400" smtClean="0">
                <a:latin typeface="Tahoma" pitchFamily="34" charset="0"/>
              </a:rPr>
              <a:t>If we mix an ion pair from a sparingly soluble salt together, how do we know if precipitation will occur?</a:t>
            </a:r>
          </a:p>
          <a:p>
            <a:pPr lvl="1" eaLnBrk="1" hangingPunct="1"/>
            <a:r>
              <a:rPr lang="en-US" altLang="en-US" sz="2400" smtClean="0">
                <a:latin typeface="Tahoma" pitchFamily="34" charset="0"/>
              </a:rPr>
              <a:t>Example: 0.040 M Ca</a:t>
            </a:r>
            <a:r>
              <a:rPr lang="en-US" altLang="en-US" sz="2400" baseline="30000" smtClean="0">
                <a:latin typeface="Tahoma" pitchFamily="34" charset="0"/>
              </a:rPr>
              <a:t>2+</a:t>
            </a:r>
            <a:r>
              <a:rPr lang="en-US" altLang="en-US" sz="2400" smtClean="0">
                <a:latin typeface="Tahoma" pitchFamily="34" charset="0"/>
              </a:rPr>
              <a:t> + 0.0010 M F</a:t>
            </a:r>
            <a:r>
              <a:rPr lang="en-US" altLang="en-US" sz="2400" baseline="30000" smtClean="0">
                <a:latin typeface="Tahoma" pitchFamily="34" charset="0"/>
              </a:rPr>
              <a:t>-</a:t>
            </a:r>
            <a:r>
              <a:rPr lang="en-US" altLang="en-US" sz="2400" smtClean="0">
                <a:latin typeface="Tahoma" pitchFamily="34" charset="0"/>
              </a:rPr>
              <a:t> – do we get CaF</a:t>
            </a:r>
            <a:r>
              <a:rPr lang="en-US" altLang="en-US" sz="2400" baseline="-25000" smtClean="0">
                <a:latin typeface="Tahoma" pitchFamily="34" charset="0"/>
              </a:rPr>
              <a:t>2 </a:t>
            </a:r>
            <a:r>
              <a:rPr lang="en-US" altLang="en-US" sz="2400" smtClean="0">
                <a:latin typeface="Tahoma" pitchFamily="34" charset="0"/>
              </a:rPr>
              <a:t>(s)?</a:t>
            </a:r>
          </a:p>
          <a:p>
            <a:pPr lvl="1" eaLnBrk="1" hangingPunct="1"/>
            <a:r>
              <a:rPr lang="en-US" altLang="en-US" sz="2400" smtClean="0">
                <a:latin typeface="Tahoma" pitchFamily="34" charset="0"/>
              </a:rPr>
              <a:t>Using K</a:t>
            </a:r>
            <a:r>
              <a:rPr lang="en-US" altLang="en-US" sz="2400" baseline="-25000" smtClean="0">
                <a:latin typeface="Tahoma" pitchFamily="34" charset="0"/>
              </a:rPr>
              <a:t>sp</a:t>
            </a:r>
            <a:r>
              <a:rPr lang="en-US" altLang="en-US" sz="2400" smtClean="0">
                <a:latin typeface="Tahoma" pitchFamily="34" charset="0"/>
              </a:rPr>
              <a:t> reaction (backwards of what is occurring), we can compare Q with K</a:t>
            </a:r>
            <a:r>
              <a:rPr lang="en-US" altLang="en-US" sz="2400" baseline="-25000" smtClean="0">
                <a:latin typeface="Tahoma" pitchFamily="34" charset="0"/>
              </a:rPr>
              <a:t>sp</a:t>
            </a:r>
            <a:endParaRPr lang="en-US" altLang="en-US" sz="2400" smtClean="0">
              <a:latin typeface="Tahoma" pitchFamily="34" charset="0"/>
            </a:endParaRPr>
          </a:p>
          <a:p>
            <a:pPr lvl="1" eaLnBrk="1" hangingPunct="1"/>
            <a:r>
              <a:rPr lang="en-US" altLang="en-US" sz="2400" smtClean="0">
                <a:latin typeface="Tahoma" pitchFamily="34" charset="0"/>
              </a:rPr>
              <a:t>If Q &lt; K</a:t>
            </a:r>
            <a:r>
              <a:rPr lang="en-US" altLang="en-US" sz="2400" baseline="-25000" smtClean="0">
                <a:latin typeface="Tahoma" pitchFamily="34" charset="0"/>
              </a:rPr>
              <a:t>sp</a:t>
            </a:r>
            <a:r>
              <a:rPr lang="en-US" altLang="en-US" sz="2400" smtClean="0">
                <a:latin typeface="Tahoma" pitchFamily="34" charset="0"/>
              </a:rPr>
              <a:t>, no precipitation occurs (solution stays clear)</a:t>
            </a:r>
          </a:p>
          <a:p>
            <a:pPr lvl="1" eaLnBrk="1" hangingPunct="1"/>
            <a:r>
              <a:rPr lang="en-US" altLang="en-US" sz="2400" smtClean="0">
                <a:latin typeface="Tahoma" pitchFamily="34" charset="0"/>
              </a:rPr>
              <a:t>If Q &gt; K</a:t>
            </a:r>
            <a:r>
              <a:rPr lang="en-US" altLang="en-US" sz="2400" baseline="-25000" smtClean="0">
                <a:latin typeface="Tahoma" pitchFamily="34" charset="0"/>
              </a:rPr>
              <a:t>sp</a:t>
            </a:r>
            <a:r>
              <a:rPr lang="en-US" altLang="en-US" sz="2400" smtClean="0">
                <a:latin typeface="Tahoma" pitchFamily="34" charset="0"/>
              </a:rPr>
              <a:t>, either precipitation occurs or supersaturated solution [Example problem]</a:t>
            </a:r>
          </a:p>
        </p:txBody>
      </p:sp>
    </p:spTree>
    <p:extLst>
      <p:ext uri="{BB962C8B-B14F-4D97-AF65-F5344CB8AC3E}">
        <p14:creationId xmlns:p14="http://schemas.microsoft.com/office/powerpoint/2010/main" val="404224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09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Chem 1B – Aqueous Chemistry</a:t>
            </a:r>
            <a:r>
              <a:rPr lang="en-US" altLang="en-US" sz="4800" smtClean="0">
                <a:latin typeface="Tahoma" pitchFamily="34" charset="0"/>
              </a:rPr>
              <a:t/>
            </a:r>
            <a:br>
              <a:rPr lang="en-US" altLang="en-US" sz="4800" smtClean="0">
                <a:latin typeface="Tahoma" pitchFamily="34" charset="0"/>
              </a:rPr>
            </a:br>
            <a:r>
              <a:rPr lang="en-US" altLang="en-US" sz="2800" smtClean="0">
                <a:latin typeface="Tahoma" pitchFamily="34" charset="0"/>
              </a:rPr>
              <a:t>Solubility (Chapter 16)</a:t>
            </a:r>
            <a:r>
              <a:rPr lang="en-US" altLang="en-US" sz="4000" smtClean="0">
                <a:latin typeface="Tahoma" pitchFamily="34" charset="0"/>
              </a:rPr>
              <a:t/>
            </a:r>
            <a:br>
              <a:rPr lang="en-US" altLang="en-US" sz="4000" smtClean="0">
                <a:latin typeface="Tahoma" pitchFamily="34" charset="0"/>
              </a:rPr>
            </a:br>
            <a:endParaRPr lang="en-US" altLang="en-US" sz="4000" smtClean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</a:rPr>
              <a:t>Precipitation for selective ion removal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</a:rPr>
              <a:t>Example: An old battery plant had a leak of lead and sulfuric acid that was neutralized by addition of CaCO</a:t>
            </a:r>
            <a:r>
              <a:rPr lang="en-US" altLang="en-US" baseline="-25000" smtClean="0">
                <a:latin typeface="Tahoma" pitchFamily="34" charset="0"/>
              </a:rPr>
              <a:t>3</a:t>
            </a:r>
            <a:r>
              <a:rPr lang="en-US" altLang="en-US" smtClean="0">
                <a:latin typeface="Tahoma" pitchFamily="34" charset="0"/>
              </a:rPr>
              <a:t>.  The collected liquid has [Ca</a:t>
            </a:r>
            <a:r>
              <a:rPr lang="en-US" altLang="en-US" baseline="30000" smtClean="0">
                <a:latin typeface="Tahoma" pitchFamily="34" charset="0"/>
              </a:rPr>
              <a:t>2+</a:t>
            </a:r>
            <a:r>
              <a:rPr lang="en-US" altLang="en-US" smtClean="0">
                <a:latin typeface="Tahoma" pitchFamily="34" charset="0"/>
              </a:rPr>
              <a:t>] = 0.20 M and [Pb</a:t>
            </a:r>
            <a:r>
              <a:rPr lang="en-US" altLang="en-US" baseline="30000" smtClean="0">
                <a:latin typeface="Tahoma" pitchFamily="34" charset="0"/>
              </a:rPr>
              <a:t>2+</a:t>
            </a:r>
            <a:r>
              <a:rPr lang="en-US" altLang="en-US" smtClean="0">
                <a:latin typeface="Tahoma" pitchFamily="34" charset="0"/>
              </a:rPr>
              <a:t>] = 0.10 M.  A chemist wants to save the lead (in form Pb</a:t>
            </a:r>
            <a:r>
              <a:rPr lang="en-US" altLang="en-US" baseline="30000" smtClean="0">
                <a:latin typeface="Tahoma" pitchFamily="34" charset="0"/>
              </a:rPr>
              <a:t>2+</a:t>
            </a:r>
            <a:r>
              <a:rPr lang="en-US" altLang="en-US" smtClean="0">
                <a:latin typeface="Tahoma" pitchFamily="34" charset="0"/>
              </a:rPr>
              <a:t>) but not the Ca</a:t>
            </a:r>
            <a:r>
              <a:rPr lang="en-US" altLang="en-US" baseline="30000" smtClean="0">
                <a:latin typeface="Tahoma" pitchFamily="34" charset="0"/>
              </a:rPr>
              <a:t>2+</a:t>
            </a:r>
            <a:r>
              <a:rPr lang="en-US" altLang="en-US" smtClean="0">
                <a:latin typeface="Tahoma" pitchFamily="34" charset="0"/>
              </a:rPr>
              <a:t>.  Can she selectively precipitate out &gt;98% of the Pb</a:t>
            </a:r>
            <a:r>
              <a:rPr lang="en-US" altLang="en-US" baseline="30000" smtClean="0">
                <a:latin typeface="Tahoma" pitchFamily="34" charset="0"/>
              </a:rPr>
              <a:t>2+</a:t>
            </a:r>
            <a:r>
              <a:rPr lang="en-US" altLang="en-US" smtClean="0">
                <a:latin typeface="Tahoma" pitchFamily="34" charset="0"/>
              </a:rPr>
              <a:t> without precipitating Ca</a:t>
            </a:r>
            <a:r>
              <a:rPr lang="en-US" altLang="en-US" baseline="30000" smtClean="0">
                <a:latin typeface="Tahoma" pitchFamily="34" charset="0"/>
              </a:rPr>
              <a:t>2+</a:t>
            </a:r>
            <a:r>
              <a:rPr lang="en-US" altLang="en-US" smtClean="0">
                <a:latin typeface="Tahoma" pitchFamily="34" charset="0"/>
              </a:rPr>
              <a:t> by addition of SO</a:t>
            </a:r>
            <a:r>
              <a:rPr lang="en-US" altLang="en-US" baseline="-25000" smtClean="0">
                <a:latin typeface="Tahoma" pitchFamily="34" charset="0"/>
              </a:rPr>
              <a:t>4</a:t>
            </a:r>
            <a:r>
              <a:rPr lang="en-US" altLang="en-US" baseline="30000" smtClean="0">
                <a:latin typeface="Tahoma" pitchFamily="34" charset="0"/>
              </a:rPr>
              <a:t>2-</a:t>
            </a:r>
            <a:r>
              <a:rPr lang="en-US" altLang="en-US" smtClean="0">
                <a:latin typeface="Tahoma" pitchFamily="34" charset="0"/>
              </a:rPr>
              <a:t>?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Tahoma" pitchFamily="34" charset="0"/>
              </a:rPr>
              <a:t>	K</a:t>
            </a:r>
            <a:r>
              <a:rPr lang="en-US" altLang="en-US" baseline="-25000" smtClean="0">
                <a:latin typeface="Tahoma" pitchFamily="34" charset="0"/>
              </a:rPr>
              <a:t>sp</a:t>
            </a:r>
            <a:r>
              <a:rPr lang="en-US" altLang="en-US" smtClean="0">
                <a:latin typeface="Tahoma" pitchFamily="34" charset="0"/>
              </a:rPr>
              <a:t>(CaSO</a:t>
            </a:r>
            <a:r>
              <a:rPr lang="en-US" altLang="en-US" baseline="-25000" smtClean="0">
                <a:latin typeface="Tahoma" pitchFamily="34" charset="0"/>
              </a:rPr>
              <a:t>4</a:t>
            </a:r>
            <a:r>
              <a:rPr lang="en-US" altLang="en-US" smtClean="0">
                <a:latin typeface="Tahoma" pitchFamily="34" charset="0"/>
              </a:rPr>
              <a:t>) = 7.10 x 10</a:t>
            </a:r>
            <a:r>
              <a:rPr lang="en-US" altLang="en-US" baseline="30000" smtClean="0">
                <a:latin typeface="Tahoma" pitchFamily="34" charset="0"/>
              </a:rPr>
              <a:t>-5</a:t>
            </a:r>
            <a:r>
              <a:rPr lang="en-US" altLang="en-US" smtClean="0">
                <a:latin typeface="Tahoma" pitchFamily="34" charset="0"/>
              </a:rPr>
              <a:t> and K</a:t>
            </a:r>
            <a:r>
              <a:rPr lang="en-US" altLang="en-US" baseline="-25000" smtClean="0">
                <a:latin typeface="Tahoma" pitchFamily="34" charset="0"/>
              </a:rPr>
              <a:t>sp </a:t>
            </a:r>
            <a:r>
              <a:rPr lang="en-US" altLang="en-US" smtClean="0">
                <a:latin typeface="Tahoma" pitchFamily="34" charset="0"/>
              </a:rPr>
              <a:t>(PbSO</a:t>
            </a:r>
            <a:r>
              <a:rPr lang="en-US" altLang="en-US" baseline="-25000" smtClean="0">
                <a:latin typeface="Tahoma" pitchFamily="34" charset="0"/>
              </a:rPr>
              <a:t>4</a:t>
            </a:r>
            <a:r>
              <a:rPr lang="en-US" altLang="en-US" smtClean="0">
                <a:latin typeface="Tahoma" pitchFamily="34" charset="0"/>
              </a:rPr>
              <a:t>) = 1.82 x 10</a:t>
            </a:r>
            <a:r>
              <a:rPr lang="en-US" altLang="en-US" baseline="30000" smtClean="0">
                <a:latin typeface="Tahoma" pitchFamily="34" charset="0"/>
              </a:rPr>
              <a:t>-8</a:t>
            </a:r>
            <a:endParaRPr lang="en-US" altLang="en-US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683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Chem 1B – Aqueous Chemistry</a:t>
            </a:r>
            <a:r>
              <a:rPr lang="en-US" altLang="en-US" sz="4800" smtClean="0">
                <a:latin typeface="Tahoma" pitchFamily="34" charset="0"/>
              </a:rPr>
              <a:t/>
            </a:r>
            <a:br>
              <a:rPr lang="en-US" altLang="en-US" sz="4800" smtClean="0">
                <a:latin typeface="Tahoma" pitchFamily="34" charset="0"/>
              </a:rPr>
            </a:br>
            <a:r>
              <a:rPr lang="en-US" altLang="en-US" sz="2800" smtClean="0">
                <a:latin typeface="Tahoma" pitchFamily="34" charset="0"/>
              </a:rPr>
              <a:t>Complex Ion Formation (Chapter 16)</a:t>
            </a:r>
            <a:endParaRPr lang="en-US" altLang="en-US" sz="4000" smtClean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Tahoma" pitchFamily="34" charset="0"/>
              </a:rPr>
              <a:t>Complex Ions – Why do we study?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latin typeface="Tahoma" pitchFamily="34" charset="0"/>
              </a:rPr>
              <a:t>Metals bound as complexes do not react the same as “free” metals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latin typeface="Tahoma" pitchFamily="34" charset="0"/>
              </a:rPr>
              <a:t>In determining solubility, for example, only the “free” metal is in the equilibrium equation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Tahoma" pitchFamily="34" charset="0"/>
              </a:rPr>
              <a:t>Example: AgCl(s) 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en-US" altLang="en-US" sz="2400" smtClean="0">
                <a:latin typeface="Tahoma" pitchFamily="34" charset="0"/>
              </a:rPr>
              <a:t> Ag</a:t>
            </a:r>
            <a:r>
              <a:rPr lang="en-US" altLang="en-US" sz="2400" baseline="30000" smtClean="0">
                <a:latin typeface="Tahoma" pitchFamily="34" charset="0"/>
              </a:rPr>
              <a:t>+</a:t>
            </a:r>
            <a:r>
              <a:rPr lang="en-US" altLang="en-US" sz="2400" smtClean="0">
                <a:latin typeface="Tahoma" pitchFamily="34" charset="0"/>
              </a:rPr>
              <a:t>(aq) + Cl</a:t>
            </a:r>
            <a:r>
              <a:rPr lang="en-US" altLang="en-US" sz="2400" baseline="30000" smtClean="0">
                <a:latin typeface="Tahoma" pitchFamily="34" charset="0"/>
              </a:rPr>
              <a:t>-</a:t>
            </a:r>
            <a:r>
              <a:rPr lang="en-US" altLang="en-US" sz="2400" smtClean="0">
                <a:latin typeface="Tahoma" pitchFamily="34" charset="0"/>
              </a:rPr>
              <a:t>(aq)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Tahoma" pitchFamily="34" charset="0"/>
              </a:rPr>
              <a:t>	or K = [Ag</a:t>
            </a:r>
            <a:r>
              <a:rPr lang="en-US" altLang="en-US" sz="2400" baseline="30000" smtClean="0">
                <a:latin typeface="Tahoma" pitchFamily="34" charset="0"/>
              </a:rPr>
              <a:t>+</a:t>
            </a:r>
            <a:r>
              <a:rPr lang="en-US" altLang="en-US" sz="2400" smtClean="0">
                <a:latin typeface="Tahoma" pitchFamily="34" charset="0"/>
              </a:rPr>
              <a:t>][Cl</a:t>
            </a:r>
            <a:r>
              <a:rPr lang="en-US" altLang="en-US" sz="2400" baseline="30000" smtClean="0">
                <a:latin typeface="Tahoma" pitchFamily="34" charset="0"/>
              </a:rPr>
              <a:t>-</a:t>
            </a:r>
            <a:r>
              <a:rPr lang="en-US" altLang="en-US" sz="2400" smtClean="0">
                <a:latin typeface="Tahoma" pitchFamily="34" charset="0"/>
              </a:rPr>
              <a:t>] – Ag complexed as Ag(NH</a:t>
            </a:r>
            <a:r>
              <a:rPr lang="en-US" altLang="en-US" sz="2400" baseline="-25000" smtClean="0">
                <a:latin typeface="Tahoma" pitchFamily="34" charset="0"/>
              </a:rPr>
              <a:t>3</a:t>
            </a:r>
            <a:r>
              <a:rPr lang="en-US" altLang="en-US" sz="2400" smtClean="0">
                <a:latin typeface="Tahoma" pitchFamily="34" charset="0"/>
              </a:rPr>
              <a:t>)</a:t>
            </a:r>
            <a:r>
              <a:rPr lang="en-US" altLang="en-US" sz="2400" baseline="-25000" smtClean="0">
                <a:latin typeface="Tahoma" pitchFamily="34" charset="0"/>
              </a:rPr>
              <a:t>2</a:t>
            </a:r>
            <a:r>
              <a:rPr lang="en-US" altLang="en-US" sz="2400" baseline="30000" smtClean="0">
                <a:latin typeface="Tahoma" pitchFamily="34" charset="0"/>
              </a:rPr>
              <a:t>+</a:t>
            </a:r>
            <a:r>
              <a:rPr lang="en-US" altLang="en-US" sz="2400" smtClean="0">
                <a:latin typeface="Tahoma" pitchFamily="34" charset="0"/>
              </a:rPr>
              <a:t> 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≠</a:t>
            </a:r>
            <a:r>
              <a:rPr lang="en-US" altLang="en-US" sz="2400" smtClean="0">
                <a:latin typeface="Tahoma" pitchFamily="34" charset="0"/>
              </a:rPr>
              <a:t> Ag</a:t>
            </a:r>
            <a:r>
              <a:rPr lang="en-US" altLang="en-US" sz="2400" baseline="30000" smtClean="0">
                <a:latin typeface="Tahoma" pitchFamily="34" charset="0"/>
              </a:rPr>
              <a:t>+</a:t>
            </a:r>
            <a:endParaRPr lang="en-US" altLang="en-US" sz="2400" smtClean="0">
              <a:latin typeface="Tahoma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latin typeface="Tahoma" pitchFamily="34" charset="0"/>
              </a:rPr>
              <a:t>Complexation also affects reactivity and uptake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>
                <a:latin typeface="Tahoma" pitchFamily="34" charset="0"/>
              </a:rPr>
              <a:t>For example: spinach is high in Fe, but also in oxalate  (C</a:t>
            </a:r>
            <a:r>
              <a:rPr lang="en-US" altLang="en-US" sz="2000" baseline="-25000" smtClean="0">
                <a:latin typeface="Tahoma" pitchFamily="34" charset="0"/>
              </a:rPr>
              <a:t>2</a:t>
            </a:r>
            <a:r>
              <a:rPr lang="en-US" altLang="en-US" sz="2000" smtClean="0">
                <a:latin typeface="Tahoma" pitchFamily="34" charset="0"/>
              </a:rPr>
              <a:t>O</a:t>
            </a:r>
            <a:r>
              <a:rPr lang="en-US" altLang="en-US" sz="2000" baseline="-25000" smtClean="0">
                <a:latin typeface="Tahoma" pitchFamily="34" charset="0"/>
              </a:rPr>
              <a:t>4</a:t>
            </a:r>
            <a:r>
              <a:rPr lang="en-US" altLang="en-US" sz="2000" baseline="30000" smtClean="0">
                <a:latin typeface="Tahoma" pitchFamily="34" charset="0"/>
              </a:rPr>
              <a:t>2-</a:t>
            </a:r>
            <a:r>
              <a:rPr lang="en-US" altLang="en-US" sz="2000" smtClean="0">
                <a:latin typeface="Tahoma" pitchFamily="34" charset="0"/>
              </a:rPr>
              <a:t>) which complexes Fe (K</a:t>
            </a:r>
            <a:r>
              <a:rPr lang="en-US" altLang="en-US" sz="2000" baseline="-25000" smtClean="0">
                <a:latin typeface="Tahoma" pitchFamily="34" charset="0"/>
              </a:rPr>
              <a:t>f</a:t>
            </a:r>
            <a:r>
              <a:rPr lang="en-US" altLang="en-US" sz="2000" smtClean="0">
                <a:latin typeface="Tahoma" pitchFamily="34" charset="0"/>
              </a:rPr>
              <a:t> = 2 x 10</a:t>
            </a:r>
            <a:r>
              <a:rPr lang="en-US" altLang="en-US" sz="2000" baseline="30000" smtClean="0">
                <a:latin typeface="Tahoma" pitchFamily="34" charset="0"/>
              </a:rPr>
              <a:t>20</a:t>
            </a:r>
            <a:r>
              <a:rPr lang="en-US" altLang="en-US" sz="2000" smtClean="0">
                <a:latin typeface="Tahoma" pitchFamily="34" charset="0"/>
              </a:rPr>
              <a:t> for Fe</a:t>
            </a:r>
            <a:r>
              <a:rPr lang="en-US" altLang="en-US" sz="2000" baseline="30000" smtClean="0">
                <a:latin typeface="Tahoma" pitchFamily="34" charset="0"/>
              </a:rPr>
              <a:t>3+</a:t>
            </a:r>
            <a:r>
              <a:rPr lang="en-US" altLang="en-US" sz="2000" smtClean="0">
                <a:latin typeface="Tahoma" pitchFamily="34" charset="0"/>
              </a:rPr>
              <a:t>) making uptake more difficult.  Additionally, oxalate potentially can bind Fe from the body</a:t>
            </a:r>
          </a:p>
        </p:txBody>
      </p:sp>
    </p:spTree>
    <p:extLst>
      <p:ext uri="{BB962C8B-B14F-4D97-AF65-F5344CB8AC3E}">
        <p14:creationId xmlns:p14="http://schemas.microsoft.com/office/powerpoint/2010/main" val="234745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Chem 1B – Aqueous Chemistry</a:t>
            </a:r>
            <a:r>
              <a:rPr lang="en-US" altLang="en-US" sz="4800" smtClean="0">
                <a:latin typeface="Tahoma" pitchFamily="34" charset="0"/>
              </a:rPr>
              <a:t/>
            </a:r>
            <a:br>
              <a:rPr lang="en-US" altLang="en-US" sz="4800" smtClean="0">
                <a:latin typeface="Tahoma" pitchFamily="34" charset="0"/>
              </a:rPr>
            </a:br>
            <a:r>
              <a:rPr lang="en-US" altLang="en-US" sz="2800" smtClean="0">
                <a:latin typeface="Tahoma" pitchFamily="34" charset="0"/>
              </a:rPr>
              <a:t>Complex Ion Formation (Chapter 16)</a:t>
            </a:r>
            <a:endParaRPr lang="en-US" altLang="en-US" sz="4000" smtClean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Tahoma" pitchFamily="34" charset="0"/>
              </a:rPr>
              <a:t>Complex Ions – Why do we study?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latin typeface="Tahoma" pitchFamily="34" charset="0"/>
              </a:rPr>
              <a:t>Uses of complex ions in analytical chemistry (besides for increasing solubility)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>
                <a:latin typeface="Tahoma" pitchFamily="34" charset="0"/>
              </a:rPr>
              <a:t>Water hardness titration – done in experiment 6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>
                <a:latin typeface="Tahoma" pitchFamily="34" charset="0"/>
              </a:rPr>
              <a:t>Separations – complexed metals are more organic soluble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>
                <a:latin typeface="Tahoma" pitchFamily="34" charset="0"/>
              </a:rPr>
              <a:t>Reduction of oxidation (for example Fe</a:t>
            </a:r>
            <a:r>
              <a:rPr lang="en-US" altLang="en-US" sz="2000" baseline="30000" smtClean="0">
                <a:latin typeface="Tahoma" pitchFamily="34" charset="0"/>
              </a:rPr>
              <a:t>3+</a:t>
            </a:r>
            <a:r>
              <a:rPr lang="en-US" altLang="en-US" sz="2000" smtClean="0">
                <a:latin typeface="Tahoma" pitchFamily="34" charset="0"/>
              </a:rPr>
              <a:t> + H</a:t>
            </a:r>
            <a:r>
              <a:rPr lang="en-US" altLang="en-US" sz="2000" baseline="-25000" smtClean="0">
                <a:latin typeface="Tahoma" pitchFamily="34" charset="0"/>
              </a:rPr>
              <a:t>2</a:t>
            </a:r>
            <a:r>
              <a:rPr lang="en-US" altLang="en-US" sz="2000" smtClean="0">
                <a:latin typeface="Tahoma" pitchFamily="34" charset="0"/>
              </a:rPr>
              <a:t>O</a:t>
            </a:r>
            <a:r>
              <a:rPr lang="en-US" altLang="en-US" sz="2000" baseline="-25000" smtClean="0">
                <a:latin typeface="Tahoma" pitchFamily="34" charset="0"/>
              </a:rPr>
              <a:t>2</a:t>
            </a:r>
            <a:r>
              <a:rPr lang="en-US" altLang="en-US" sz="2000" smtClean="0">
                <a:latin typeface="Tahoma" pitchFamily="34" charset="0"/>
              </a:rPr>
              <a:t> produces strong oxidants, unless Fe</a:t>
            </a:r>
            <a:r>
              <a:rPr lang="en-US" altLang="en-US" sz="2000" baseline="30000" smtClean="0">
                <a:latin typeface="Tahoma" pitchFamily="34" charset="0"/>
              </a:rPr>
              <a:t>3+</a:t>
            </a:r>
            <a:r>
              <a:rPr lang="en-US" altLang="en-US" sz="2000" smtClean="0">
                <a:latin typeface="Tahoma" pitchFamily="34" charset="0"/>
              </a:rPr>
              <a:t> is bound)</a:t>
            </a:r>
          </a:p>
        </p:txBody>
      </p:sp>
    </p:spTree>
    <p:extLst>
      <p:ext uri="{BB962C8B-B14F-4D97-AF65-F5344CB8AC3E}">
        <p14:creationId xmlns:p14="http://schemas.microsoft.com/office/powerpoint/2010/main" val="281320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Tahoma" panose="020B0604030504040204" pitchFamily="34" charset="0"/>
              </a:rPr>
              <a:t>Announcements</a:t>
            </a:r>
            <a:br>
              <a:rPr lang="en-US" altLang="en-US" sz="4000" dirty="0" smtClean="0">
                <a:latin typeface="Tahoma" panose="020B0604030504040204" pitchFamily="34" charset="0"/>
              </a:rPr>
            </a:br>
            <a:endParaRPr lang="en-US" altLang="en-US" sz="3200" dirty="0" smtClean="0">
              <a:latin typeface="Tahoma" panose="020B060403050404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Drop Deadline = Friday</a:t>
            </a:r>
          </a:p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Lab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Experiment 5 due next week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Quiz (next week) on Titrations + Experiment 3</a:t>
            </a:r>
          </a:p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Mastering (Titrations – due today)</a:t>
            </a:r>
          </a:p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Today’s Lecture</a:t>
            </a:r>
          </a:p>
          <a:p>
            <a:pPr lvl="1" eaLnBrk="1" hangingPunct="1"/>
            <a:r>
              <a:rPr lang="en-US" altLang="en-US" sz="2400" dirty="0">
                <a:latin typeface="Tahoma" panose="020B0604030504040204" pitchFamily="34" charset="0"/>
              </a:rPr>
              <a:t>Titrations </a:t>
            </a:r>
            <a:r>
              <a:rPr lang="en-US" altLang="en-US" sz="2400" dirty="0" smtClean="0">
                <a:latin typeface="Tahoma" panose="020B0604030504040204" pitchFamily="34" charset="0"/>
              </a:rPr>
              <a:t>(other topics; review)</a:t>
            </a:r>
            <a:endParaRPr lang="en-US" altLang="en-US" sz="2400" dirty="0">
              <a:latin typeface="Tahoma" panose="020B0604030504040204" pitchFamily="34" charset="0"/>
            </a:endParaRPr>
          </a:p>
          <a:p>
            <a:pPr lvl="1" eaLnBrk="1" hangingPunct="1"/>
            <a:r>
              <a:rPr lang="en-US" altLang="en-US" sz="2400" dirty="0">
                <a:latin typeface="Tahoma" panose="020B0604030504040204" pitchFamily="34" charset="0"/>
              </a:rPr>
              <a:t>Solubility – using </a:t>
            </a:r>
            <a:r>
              <a:rPr lang="en-US" altLang="en-US" sz="2400" dirty="0" smtClean="0">
                <a:latin typeface="Tahoma" panose="020B0604030504040204" pitchFamily="34" charset="0"/>
              </a:rPr>
              <a:t>equilibrium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Complex Ions (if time)</a:t>
            </a:r>
            <a:endParaRPr lang="en-US" altLang="en-US" sz="2400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87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Chem 1B – Aqueous Chemistry</a:t>
            </a:r>
            <a:r>
              <a:rPr lang="en-US" altLang="en-US" sz="4800" smtClean="0">
                <a:latin typeface="Tahoma" pitchFamily="34" charset="0"/>
              </a:rPr>
              <a:t/>
            </a:r>
            <a:br>
              <a:rPr lang="en-US" altLang="en-US" sz="4800" smtClean="0">
                <a:latin typeface="Tahoma" pitchFamily="34" charset="0"/>
              </a:rPr>
            </a:br>
            <a:r>
              <a:rPr lang="en-US" altLang="en-US" sz="2800" smtClean="0">
                <a:latin typeface="Tahoma" pitchFamily="34" charset="0"/>
              </a:rPr>
              <a:t>Titrations (Chapter 16)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4800" cy="3200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 smtClean="0">
                <a:latin typeface="Tahoma" pitchFamily="34" charset="0"/>
              </a:rPr>
              <a:t>Titration Errors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latin typeface="Tahoma" pitchFamily="34" charset="0"/>
              </a:rPr>
              <a:t>The observed equivalence point (where the indicator changes color) is called the end point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latin typeface="Tahoma" pitchFamily="34" charset="0"/>
              </a:rPr>
              <a:t>Titration errors occur when the end point volume is before or after the equivalence point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latin typeface="Tahoma" pitchFamily="34" charset="0"/>
              </a:rPr>
              <a:t>Example: Use of </a:t>
            </a:r>
            <a:r>
              <a:rPr lang="en-US" altLang="en-US" sz="2400" dirty="0" err="1" smtClean="0">
                <a:latin typeface="Tahoma" pitchFamily="34" charset="0"/>
              </a:rPr>
              <a:t>bromothymol</a:t>
            </a:r>
            <a:r>
              <a:rPr lang="en-US" altLang="en-US" sz="2400" dirty="0" smtClean="0">
                <a:latin typeface="Tahoma" pitchFamily="34" charset="0"/>
              </a:rPr>
              <a:t> blue indicator (</a:t>
            </a:r>
            <a:r>
              <a:rPr lang="en-US" altLang="en-US" sz="2400" dirty="0" err="1" smtClean="0">
                <a:latin typeface="Tahoma" pitchFamily="34" charset="0"/>
              </a:rPr>
              <a:t>pK</a:t>
            </a:r>
            <a:r>
              <a:rPr lang="en-US" altLang="en-US" sz="2400" baseline="-25000" dirty="0" err="1" smtClean="0">
                <a:latin typeface="Tahoma" pitchFamily="34" charset="0"/>
              </a:rPr>
              <a:t>a</a:t>
            </a:r>
            <a:r>
              <a:rPr lang="en-US" altLang="en-US" sz="2400" dirty="0" smtClean="0">
                <a:latin typeface="Tahoma" pitchFamily="34" charset="0"/>
              </a:rPr>
              <a:t> = 6.7) for a weak acid – strong base titration</a:t>
            </a:r>
            <a:endParaRPr lang="en-US" altLang="en-US" sz="2400" baseline="30000" dirty="0" smtClean="0">
              <a:latin typeface="Tahoma" pitchFamily="34" charset="0"/>
            </a:endParaRPr>
          </a:p>
          <a:p>
            <a:pPr marL="457200" lvl="1" indent="0" eaLnBrk="1" hangingPunct="1">
              <a:buFontTx/>
              <a:buNone/>
              <a:defRPr/>
            </a:pPr>
            <a:endParaRPr lang="en-US" altLang="en-US" sz="2400" dirty="0" smtClean="0">
              <a:latin typeface="Tahoma" pitchFamily="34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1828800" y="4648200"/>
            <a:ext cx="0" cy="1627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1828800" y="6275388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914400" y="46482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pH</a:t>
            </a: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1828800" y="54864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066800" y="53340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7</a:t>
            </a:r>
          </a:p>
        </p:txBody>
      </p:sp>
      <p:sp>
        <p:nvSpPr>
          <p:cNvPr id="14" name="Freeform 13"/>
          <p:cNvSpPr/>
          <p:nvPr/>
        </p:nvSpPr>
        <p:spPr>
          <a:xfrm>
            <a:off x="1811338" y="4648200"/>
            <a:ext cx="2995612" cy="1462088"/>
          </a:xfrm>
          <a:custGeom>
            <a:avLst/>
            <a:gdLst>
              <a:gd name="connsiteX0" fmla="*/ 16726 w 2994102"/>
              <a:gd name="connsiteY0" fmla="*/ 1741448 h 1741448"/>
              <a:gd name="connsiteX1" fmla="*/ 195146 w 2994102"/>
              <a:gd name="connsiteY1" fmla="*/ 1641087 h 1741448"/>
              <a:gd name="connsiteX2" fmla="*/ 1187604 w 2994102"/>
              <a:gd name="connsiteY2" fmla="*/ 1518424 h 1741448"/>
              <a:gd name="connsiteX3" fmla="*/ 1834375 w 2994102"/>
              <a:gd name="connsiteY3" fmla="*/ 1418063 h 1741448"/>
              <a:gd name="connsiteX4" fmla="*/ 2079702 w 2994102"/>
              <a:gd name="connsiteY4" fmla="*/ 1016619 h 1741448"/>
              <a:gd name="connsiteX5" fmla="*/ 2146609 w 2994102"/>
              <a:gd name="connsiteY5" fmla="*/ 537117 h 1741448"/>
              <a:gd name="connsiteX6" fmla="*/ 2224667 w 2994102"/>
              <a:gd name="connsiteY6" fmla="*/ 213731 h 1741448"/>
              <a:gd name="connsiteX7" fmla="*/ 2648414 w 2994102"/>
              <a:gd name="connsiteY7" fmla="*/ 35312 h 1741448"/>
              <a:gd name="connsiteX8" fmla="*/ 2994102 w 2994102"/>
              <a:gd name="connsiteY8" fmla="*/ 1858 h 1741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94102" h="1741448">
                <a:moveTo>
                  <a:pt x="16726" y="1741448"/>
                </a:moveTo>
                <a:cubicBezTo>
                  <a:pt x="8363" y="1709853"/>
                  <a:pt x="0" y="1678258"/>
                  <a:pt x="195146" y="1641087"/>
                </a:cubicBezTo>
                <a:cubicBezTo>
                  <a:pt x="390292" y="1603916"/>
                  <a:pt x="914399" y="1555595"/>
                  <a:pt x="1187604" y="1518424"/>
                </a:cubicBezTo>
                <a:cubicBezTo>
                  <a:pt x="1460809" y="1481253"/>
                  <a:pt x="1685692" y="1501697"/>
                  <a:pt x="1834375" y="1418063"/>
                </a:cubicBezTo>
                <a:cubicBezTo>
                  <a:pt x="1983058" y="1334429"/>
                  <a:pt x="2027663" y="1163443"/>
                  <a:pt x="2079702" y="1016619"/>
                </a:cubicBezTo>
                <a:cubicBezTo>
                  <a:pt x="2131741" y="869795"/>
                  <a:pt x="2122448" y="670932"/>
                  <a:pt x="2146609" y="537117"/>
                </a:cubicBezTo>
                <a:cubicBezTo>
                  <a:pt x="2170770" y="403302"/>
                  <a:pt x="2141033" y="297365"/>
                  <a:pt x="2224667" y="213731"/>
                </a:cubicBezTo>
                <a:cubicBezTo>
                  <a:pt x="2308301" y="130097"/>
                  <a:pt x="2520175" y="70624"/>
                  <a:pt x="2648414" y="35312"/>
                </a:cubicBezTo>
                <a:cubicBezTo>
                  <a:pt x="2776653" y="0"/>
                  <a:pt x="2885377" y="929"/>
                  <a:pt x="2994102" y="1858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828800" y="5410200"/>
            <a:ext cx="3200400" cy="228600"/>
          </a:xfrm>
          <a:prstGeom prst="rect">
            <a:avLst/>
          </a:prstGeom>
          <a:solidFill>
            <a:schemeClr val="accent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410200" y="5334000"/>
            <a:ext cx="1981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indicator range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828800" y="5257800"/>
            <a:ext cx="2133600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962400" y="5334000"/>
            <a:ext cx="0" cy="9906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886200" y="5562600"/>
            <a:ext cx="0" cy="762000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438400" y="63246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end point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962400" y="6324600"/>
            <a:ext cx="2286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equivalence point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181600" y="5029200"/>
            <a:ext cx="1981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equivalence point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019800" y="5867400"/>
            <a:ext cx="2971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In this example, end point comes early</a:t>
            </a:r>
          </a:p>
        </p:txBody>
      </p:sp>
    </p:spTree>
    <p:extLst>
      <p:ext uri="{BB962C8B-B14F-4D97-AF65-F5344CB8AC3E}">
        <p14:creationId xmlns:p14="http://schemas.microsoft.com/office/powerpoint/2010/main" val="312220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099" grpId="0" build="p"/>
      <p:bldP spid="7" grpId="0" animBg="1"/>
      <p:bldP spid="8" grpId="0" animBg="1"/>
      <p:bldP spid="9" grpId="0"/>
      <p:bldP spid="10" grpId="0" animBg="1"/>
      <p:bldP spid="11" grpId="0"/>
      <p:bldP spid="15" grpId="0" animBg="1"/>
      <p:bldP spid="16" grpId="0"/>
      <p:bldP spid="24" grpId="0"/>
      <p:bldP spid="25" grpId="0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err="1">
                <a:latin typeface="Tahoma" pitchFamily="34" charset="0"/>
              </a:rPr>
              <a:t>Chem</a:t>
            </a:r>
            <a:r>
              <a:rPr lang="en-US" altLang="en-US" sz="4000" dirty="0">
                <a:latin typeface="Tahoma" pitchFamily="34" charset="0"/>
              </a:rPr>
              <a:t> 1B – Aqueous Chemistry</a:t>
            </a:r>
            <a:r>
              <a:rPr lang="en-US" altLang="en-US" sz="4800" dirty="0">
                <a:latin typeface="Tahoma" pitchFamily="34" charset="0"/>
              </a:rPr>
              <a:t/>
            </a:r>
            <a:br>
              <a:rPr lang="en-US" altLang="en-US" sz="4800" dirty="0">
                <a:latin typeface="Tahoma" pitchFamily="34" charset="0"/>
              </a:rPr>
            </a:br>
            <a:r>
              <a:rPr lang="en-US" altLang="en-US" sz="2800" dirty="0">
                <a:latin typeface="Tahoma" pitchFamily="34" charset="0"/>
              </a:rPr>
              <a:t>Titrations (Chapter 16</a:t>
            </a:r>
            <a:r>
              <a:rPr lang="en-US" altLang="en-US" sz="2800" dirty="0" smtClean="0">
                <a:latin typeface="Tahoma" pitchFamily="34" charset="0"/>
              </a:rPr>
              <a:t>) – Review Questions</a:t>
            </a:r>
            <a:endParaRPr lang="en-US" altLang="en-US" sz="3200" dirty="0" smtClean="0">
              <a:latin typeface="Tahoma" panose="020B060403050404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25 mL of 0.050 M Ba(OH)</a:t>
            </a:r>
            <a:r>
              <a:rPr lang="en-US" altLang="en-US" sz="24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400" dirty="0" smtClean="0">
                <a:latin typeface="Tahoma" panose="020B0604030504040204" pitchFamily="34" charset="0"/>
              </a:rPr>
              <a:t> is titrated with 0.080 M </a:t>
            </a:r>
            <a:r>
              <a:rPr lang="en-US" altLang="en-US" sz="2400" dirty="0" err="1" smtClean="0">
                <a:latin typeface="Tahoma" panose="020B0604030504040204" pitchFamily="34" charset="0"/>
              </a:rPr>
              <a:t>HCl</a:t>
            </a:r>
            <a:endParaRPr lang="en-US" altLang="en-US" sz="2400" dirty="0" smtClean="0">
              <a:latin typeface="Tahoma" panose="020B0604030504040204" pitchFamily="34" charset="0"/>
            </a:endParaRPr>
          </a:p>
          <a:p>
            <a:pPr marL="457200" indent="-457200" eaLnBrk="1" hangingPunct="1">
              <a:buAutoNum type="arabicPeriod"/>
            </a:pPr>
            <a:r>
              <a:rPr lang="en-US" altLang="en-US" sz="2400" dirty="0" smtClean="0">
                <a:latin typeface="Tahoma" panose="020B0604030504040204" pitchFamily="34" charset="0"/>
              </a:rPr>
              <a:t>What volume of </a:t>
            </a:r>
            <a:r>
              <a:rPr lang="en-US" altLang="en-US" sz="2400" dirty="0" err="1" smtClean="0">
                <a:latin typeface="Tahoma" panose="020B0604030504040204" pitchFamily="34" charset="0"/>
              </a:rPr>
              <a:t>HCl</a:t>
            </a:r>
            <a:r>
              <a:rPr lang="en-US" altLang="en-US" sz="2400" dirty="0" smtClean="0">
                <a:latin typeface="Tahoma" panose="020B0604030504040204" pitchFamily="34" charset="0"/>
              </a:rPr>
              <a:t> is needed to reach the equivalence point?</a:t>
            </a:r>
          </a:p>
          <a:p>
            <a:pPr marL="457200" indent="-457200" eaLnBrk="1" hangingPunct="1">
              <a:buAutoNum type="arabicPeriod"/>
            </a:pPr>
            <a:r>
              <a:rPr lang="en-US" altLang="en-US" sz="2400" dirty="0" smtClean="0">
                <a:latin typeface="Tahoma" panose="020B0604030504040204" pitchFamily="34" charset="0"/>
              </a:rPr>
              <a:t>Is the slope of the pH (= y-axis) vs. </a:t>
            </a:r>
            <a:r>
              <a:rPr lang="en-US" altLang="en-US" sz="2400" dirty="0" err="1" smtClean="0">
                <a:latin typeface="Tahoma" panose="020B0604030504040204" pitchFamily="34" charset="0"/>
              </a:rPr>
              <a:t>V</a:t>
            </a:r>
            <a:r>
              <a:rPr lang="en-US" altLang="en-US" sz="2400" baseline="-25000" dirty="0" err="1" smtClean="0">
                <a:latin typeface="Tahoma" panose="020B0604030504040204" pitchFamily="34" charset="0"/>
              </a:rPr>
              <a:t>HCl</a:t>
            </a:r>
            <a:r>
              <a:rPr lang="en-US" altLang="en-US" sz="2400" dirty="0" smtClean="0">
                <a:latin typeface="Tahoma" panose="020B0604030504040204" pitchFamily="34" charset="0"/>
              </a:rPr>
              <a:t> positive or negative?</a:t>
            </a:r>
          </a:p>
          <a:p>
            <a:pPr marL="457200" indent="-457200" eaLnBrk="1" hangingPunct="1">
              <a:buAutoNum type="arabicPeriod"/>
            </a:pPr>
            <a:r>
              <a:rPr lang="en-US" altLang="en-US" sz="2400" dirty="0" smtClean="0">
                <a:latin typeface="Tahoma" panose="020B0604030504040204" pitchFamily="34" charset="0"/>
              </a:rPr>
              <a:t>What is the pH when 25 mL of </a:t>
            </a:r>
            <a:r>
              <a:rPr lang="en-US" altLang="en-US" sz="2400" dirty="0" err="1" smtClean="0">
                <a:latin typeface="Tahoma" panose="020B0604030504040204" pitchFamily="34" charset="0"/>
              </a:rPr>
              <a:t>HCl</a:t>
            </a:r>
            <a:r>
              <a:rPr lang="en-US" altLang="en-US" sz="2400" dirty="0" smtClean="0">
                <a:latin typeface="Tahoma" panose="020B0604030504040204" pitchFamily="34" charset="0"/>
              </a:rPr>
              <a:t> has been added?</a:t>
            </a:r>
          </a:p>
          <a:p>
            <a:pPr marL="457200" indent="-457200" eaLnBrk="1" hangingPunct="1">
              <a:buAutoNum type="arabicPeriod"/>
            </a:pPr>
            <a:r>
              <a:rPr lang="en-US" altLang="en-US" sz="2400" dirty="0" smtClean="0">
                <a:latin typeface="Tahoma" panose="020B0604030504040204" pitchFamily="34" charset="0"/>
              </a:rPr>
              <a:t>Phenolphthalein (</a:t>
            </a:r>
            <a:r>
              <a:rPr lang="en-US" altLang="en-US" sz="2400" dirty="0" err="1" smtClean="0">
                <a:latin typeface="Tahoma" panose="020B0604030504040204" pitchFamily="34" charset="0"/>
              </a:rPr>
              <a:t>pK</a:t>
            </a:r>
            <a:r>
              <a:rPr lang="en-US" altLang="en-US" sz="2400" baseline="-25000" dirty="0" err="1" smtClean="0">
                <a:latin typeface="Tahoma" panose="020B0604030504040204" pitchFamily="34" charset="0"/>
              </a:rPr>
              <a:t>a</a:t>
            </a:r>
            <a:r>
              <a:rPr lang="en-US" altLang="en-US" sz="2400" dirty="0" smtClean="0">
                <a:latin typeface="Tahoma" panose="020B0604030504040204" pitchFamily="34" charset="0"/>
              </a:rPr>
              <a:t> = 8.8) was selected as the indicator.  It is clear at pH &lt; 7.8 and pink at pH &gt; 9.8.  What color change will be observed?</a:t>
            </a:r>
            <a:endParaRPr lang="en-US" altLang="en-US" sz="2400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94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err="1">
                <a:latin typeface="Tahoma" pitchFamily="34" charset="0"/>
              </a:rPr>
              <a:t>Chem</a:t>
            </a:r>
            <a:r>
              <a:rPr lang="en-US" altLang="en-US" sz="4000" dirty="0">
                <a:latin typeface="Tahoma" pitchFamily="34" charset="0"/>
              </a:rPr>
              <a:t> 1B – Aqueous Chemistry</a:t>
            </a:r>
            <a:r>
              <a:rPr lang="en-US" altLang="en-US" sz="4800" dirty="0">
                <a:latin typeface="Tahoma" pitchFamily="34" charset="0"/>
              </a:rPr>
              <a:t/>
            </a:r>
            <a:br>
              <a:rPr lang="en-US" altLang="en-US" sz="4800" dirty="0">
                <a:latin typeface="Tahoma" pitchFamily="34" charset="0"/>
              </a:rPr>
            </a:br>
            <a:r>
              <a:rPr lang="en-US" altLang="en-US" sz="2800" dirty="0">
                <a:latin typeface="Tahoma" pitchFamily="34" charset="0"/>
              </a:rPr>
              <a:t>Titrations (Chapter 16</a:t>
            </a:r>
            <a:r>
              <a:rPr lang="en-US" altLang="en-US" sz="2800" dirty="0" smtClean="0">
                <a:latin typeface="Tahoma" pitchFamily="34" charset="0"/>
              </a:rPr>
              <a:t>) – Review Questions</a:t>
            </a:r>
            <a:endParaRPr lang="en-US" altLang="en-US" sz="3200" dirty="0" smtClean="0">
              <a:latin typeface="Tahoma" panose="020B060403050404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2209800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Looking at the titration below:</a:t>
            </a:r>
          </a:p>
          <a:p>
            <a:pPr marL="457200" indent="-457200" eaLnBrk="1" hangingPunct="1">
              <a:buAutoNum type="arabicPeriod"/>
            </a:pPr>
            <a:r>
              <a:rPr lang="en-US" altLang="en-US" sz="2400" dirty="0" smtClean="0">
                <a:latin typeface="Tahoma" panose="020B0604030504040204" pitchFamily="34" charset="0"/>
              </a:rPr>
              <a:t>What type of titration is it?</a:t>
            </a:r>
          </a:p>
          <a:p>
            <a:pPr marL="457200" indent="-457200" eaLnBrk="1" hangingPunct="1">
              <a:buAutoNum type="arabicPeriod"/>
            </a:pPr>
            <a:r>
              <a:rPr lang="en-US" altLang="en-US" sz="2400" dirty="0" smtClean="0">
                <a:latin typeface="Tahoma" panose="020B0604030504040204" pitchFamily="34" charset="0"/>
              </a:rPr>
              <a:t>Give the </a:t>
            </a:r>
            <a:r>
              <a:rPr lang="en-US" altLang="en-US" sz="2400" dirty="0" err="1" smtClean="0">
                <a:latin typeface="Tahoma" panose="020B0604030504040204" pitchFamily="34" charset="0"/>
              </a:rPr>
              <a:t>pK</a:t>
            </a:r>
            <a:r>
              <a:rPr lang="en-US" altLang="en-US" sz="2400" baseline="-25000" dirty="0" err="1" smtClean="0">
                <a:latin typeface="Tahoma" panose="020B0604030504040204" pitchFamily="34" charset="0"/>
              </a:rPr>
              <a:t>a</a:t>
            </a:r>
            <a:r>
              <a:rPr lang="en-US" altLang="en-US" sz="2400" dirty="0" smtClean="0">
                <a:latin typeface="Tahoma" panose="020B0604030504040204" pitchFamily="34" charset="0"/>
              </a:rPr>
              <a:t> for the weak acid being titrated.</a:t>
            </a:r>
            <a:endParaRPr lang="en-US" altLang="en-US" sz="2400" dirty="0">
              <a:latin typeface="Tahoma" panose="020B0604030504040204" pitchFamily="34" charset="0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85720017"/>
              </p:ext>
            </p:extLst>
          </p:nvPr>
        </p:nvGraphicFramePr>
        <p:xfrm>
          <a:off x="1219200" y="3505200"/>
          <a:ext cx="6553199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1065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uiExpand="1" build="p"/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Chem 1B – Aqueous Chemistry</a:t>
            </a:r>
            <a:r>
              <a:rPr lang="en-US" altLang="en-US" sz="4800" smtClean="0">
                <a:latin typeface="Tahoma" pitchFamily="34" charset="0"/>
              </a:rPr>
              <a:t/>
            </a:r>
            <a:br>
              <a:rPr lang="en-US" altLang="en-US" sz="4800" smtClean="0">
                <a:latin typeface="Tahoma" pitchFamily="34" charset="0"/>
              </a:rPr>
            </a:br>
            <a:r>
              <a:rPr lang="en-US" altLang="en-US" sz="2800" smtClean="0">
                <a:latin typeface="Tahoma" pitchFamily="34" charset="0"/>
              </a:rPr>
              <a:t>Solubility (Chapter 16)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467600" cy="4876800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latin typeface="Tahoma" pitchFamily="34" charset="0"/>
              </a:rPr>
              <a:t>A particular type of aqueous equilibrium reaction has to do with solubility of ionic compounds</a:t>
            </a:r>
          </a:p>
          <a:p>
            <a:pPr eaLnBrk="1" hangingPunct="1"/>
            <a:r>
              <a:rPr lang="en-US" altLang="en-US" sz="2400" dirty="0" smtClean="0">
                <a:latin typeface="Tahoma" pitchFamily="34" charset="0"/>
              </a:rPr>
              <a:t>Generic Reaction (for ionic compound MX)</a:t>
            </a:r>
          </a:p>
          <a:p>
            <a:pPr eaLnBrk="1" hangingPunct="1">
              <a:buFontTx/>
              <a:buNone/>
            </a:pPr>
            <a:r>
              <a:rPr lang="en-US" altLang="en-US" sz="2400" dirty="0" smtClean="0">
                <a:latin typeface="Tahoma" pitchFamily="34" charset="0"/>
              </a:rPr>
              <a:t>		</a:t>
            </a:r>
            <a:r>
              <a:rPr lang="en-US" altLang="en-US" sz="2400" dirty="0" err="1" smtClean="0">
                <a:latin typeface="Tahoma" pitchFamily="34" charset="0"/>
              </a:rPr>
              <a:t>M</a:t>
            </a:r>
            <a:r>
              <a:rPr lang="en-US" altLang="en-US" sz="2400" baseline="-25000" dirty="0" err="1" smtClean="0">
                <a:latin typeface="Tahoma" pitchFamily="34" charset="0"/>
              </a:rPr>
              <a:t>p</a:t>
            </a:r>
            <a:r>
              <a:rPr lang="en-US" altLang="en-US" sz="2400" dirty="0" err="1" smtClean="0">
                <a:latin typeface="Tahoma" pitchFamily="34" charset="0"/>
              </a:rPr>
              <a:t>X</a:t>
            </a:r>
            <a:r>
              <a:rPr lang="en-US" altLang="en-US" sz="2400" baseline="-25000" dirty="0" err="1" smtClean="0">
                <a:latin typeface="Tahoma" pitchFamily="34" charset="0"/>
              </a:rPr>
              <a:t>q</a:t>
            </a:r>
            <a:r>
              <a:rPr lang="en-US" altLang="en-US" sz="2400" dirty="0" smtClean="0">
                <a:latin typeface="Tahoma" pitchFamily="34" charset="0"/>
              </a:rPr>
              <a:t>(s)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en-US" altLang="en-US" sz="2400" dirty="0" smtClean="0">
                <a:latin typeface="Tahoma" pitchFamily="34" charset="0"/>
              </a:rPr>
              <a:t> </a:t>
            </a:r>
            <a:r>
              <a:rPr lang="en-US" altLang="en-US" sz="2400" dirty="0" err="1" smtClean="0">
                <a:latin typeface="Tahoma" pitchFamily="34" charset="0"/>
              </a:rPr>
              <a:t>pM</a:t>
            </a:r>
            <a:r>
              <a:rPr lang="en-US" altLang="en-US" sz="2400" baseline="30000" dirty="0" err="1" smtClean="0">
                <a:latin typeface="Tahoma" pitchFamily="34" charset="0"/>
              </a:rPr>
              <a:t>q</a:t>
            </a:r>
            <a:r>
              <a:rPr lang="en-US" altLang="en-US" sz="2400" baseline="30000" dirty="0" smtClean="0">
                <a:latin typeface="Tahoma" pitchFamily="34" charset="0"/>
              </a:rPr>
              <a:t>+</a:t>
            </a:r>
            <a:r>
              <a:rPr lang="en-US" altLang="en-US" sz="2400" dirty="0" smtClean="0">
                <a:latin typeface="Tahoma" pitchFamily="34" charset="0"/>
              </a:rPr>
              <a:t>(</a:t>
            </a:r>
            <a:r>
              <a:rPr lang="en-US" altLang="en-US" sz="2400" dirty="0" err="1" smtClean="0">
                <a:latin typeface="Tahoma" pitchFamily="34" charset="0"/>
              </a:rPr>
              <a:t>aq</a:t>
            </a:r>
            <a:r>
              <a:rPr lang="en-US" altLang="en-US" sz="2400" dirty="0" smtClean="0">
                <a:latin typeface="Tahoma" pitchFamily="34" charset="0"/>
              </a:rPr>
              <a:t>) + </a:t>
            </a:r>
            <a:r>
              <a:rPr lang="en-US" altLang="en-US" sz="2400" dirty="0" err="1" smtClean="0">
                <a:latin typeface="Tahoma" pitchFamily="34" charset="0"/>
              </a:rPr>
              <a:t>qX</a:t>
            </a:r>
            <a:r>
              <a:rPr lang="en-US" altLang="en-US" sz="2400" baseline="30000" dirty="0" err="1" smtClean="0">
                <a:latin typeface="Tahoma" pitchFamily="34" charset="0"/>
              </a:rPr>
              <a:t>p</a:t>
            </a:r>
            <a:r>
              <a:rPr lang="en-US" altLang="en-US" sz="2400" baseline="30000" dirty="0" smtClean="0">
                <a:latin typeface="Tahoma" pitchFamily="34" charset="0"/>
              </a:rPr>
              <a:t>-</a:t>
            </a:r>
            <a:r>
              <a:rPr lang="en-US" altLang="en-US" sz="2400" dirty="0" smtClean="0">
                <a:latin typeface="Tahoma" pitchFamily="34" charset="0"/>
              </a:rPr>
              <a:t>(</a:t>
            </a:r>
            <a:r>
              <a:rPr lang="en-US" altLang="en-US" sz="2400" dirty="0" err="1" smtClean="0">
                <a:latin typeface="Tahoma" pitchFamily="34" charset="0"/>
              </a:rPr>
              <a:t>aq</a:t>
            </a:r>
            <a:r>
              <a:rPr lang="en-US" altLang="en-US" sz="2400" dirty="0" smtClean="0">
                <a:latin typeface="Tahoma" pitchFamily="34" charset="0"/>
              </a:rPr>
              <a:t>)</a:t>
            </a:r>
          </a:p>
          <a:p>
            <a:pPr eaLnBrk="1" hangingPunct="1"/>
            <a:r>
              <a:rPr lang="en-US" altLang="en-US" sz="2400" dirty="0" smtClean="0">
                <a:latin typeface="Tahoma" pitchFamily="34" charset="0"/>
              </a:rPr>
              <a:t>Resulting Equilibrium Equation:</a:t>
            </a:r>
          </a:p>
          <a:p>
            <a:pPr eaLnBrk="1" hangingPunct="1">
              <a:buFontTx/>
              <a:buNone/>
            </a:pPr>
            <a:r>
              <a:rPr lang="en-US" altLang="en-US" sz="2400" dirty="0" smtClean="0">
                <a:latin typeface="Tahoma" pitchFamily="34" charset="0"/>
              </a:rPr>
              <a:t>		K = </a:t>
            </a:r>
            <a:r>
              <a:rPr lang="en-US" altLang="en-US" sz="2400" dirty="0" err="1" smtClean="0">
                <a:latin typeface="Tahoma" pitchFamily="34" charset="0"/>
              </a:rPr>
              <a:t>K</a:t>
            </a:r>
            <a:r>
              <a:rPr lang="en-US" altLang="en-US" sz="2400" baseline="-25000" dirty="0" err="1" smtClean="0">
                <a:latin typeface="Tahoma" pitchFamily="34" charset="0"/>
              </a:rPr>
              <a:t>sp</a:t>
            </a:r>
            <a:r>
              <a:rPr lang="en-US" altLang="en-US" sz="2400" dirty="0" smtClean="0">
                <a:latin typeface="Tahoma" pitchFamily="34" charset="0"/>
              </a:rPr>
              <a:t> (for solubility product) = [</a:t>
            </a:r>
            <a:r>
              <a:rPr lang="en-US" altLang="en-US" sz="2400" dirty="0" err="1" smtClean="0">
                <a:latin typeface="Tahoma" pitchFamily="34" charset="0"/>
              </a:rPr>
              <a:t>M</a:t>
            </a:r>
            <a:r>
              <a:rPr lang="en-US" altLang="en-US" sz="2400" baseline="30000" dirty="0" err="1" smtClean="0">
                <a:latin typeface="Tahoma" pitchFamily="34" charset="0"/>
              </a:rPr>
              <a:t>q</a:t>
            </a:r>
            <a:r>
              <a:rPr lang="en-US" altLang="en-US" sz="2400" baseline="30000" dirty="0" smtClean="0">
                <a:latin typeface="Tahoma" pitchFamily="34" charset="0"/>
              </a:rPr>
              <a:t>+</a:t>
            </a:r>
            <a:r>
              <a:rPr lang="en-US" altLang="en-US" sz="2400" dirty="0" smtClean="0">
                <a:latin typeface="Tahoma" pitchFamily="34" charset="0"/>
              </a:rPr>
              <a:t>]</a:t>
            </a:r>
            <a:r>
              <a:rPr lang="en-US" altLang="en-US" sz="2400" baseline="30000" dirty="0" smtClean="0">
                <a:latin typeface="Tahoma" pitchFamily="34" charset="0"/>
              </a:rPr>
              <a:t>p</a:t>
            </a:r>
            <a:r>
              <a:rPr lang="en-US" altLang="en-US" sz="2400" dirty="0" smtClean="0">
                <a:latin typeface="Tahoma" pitchFamily="34" charset="0"/>
              </a:rPr>
              <a:t>[</a:t>
            </a:r>
            <a:r>
              <a:rPr lang="en-US" altLang="en-US" sz="2400" dirty="0" err="1" smtClean="0">
                <a:latin typeface="Tahoma" pitchFamily="34" charset="0"/>
              </a:rPr>
              <a:t>X</a:t>
            </a:r>
            <a:r>
              <a:rPr lang="en-US" altLang="en-US" sz="2400" baseline="30000" dirty="0" err="1" smtClean="0">
                <a:latin typeface="Tahoma" pitchFamily="34" charset="0"/>
              </a:rPr>
              <a:t>p</a:t>
            </a:r>
            <a:r>
              <a:rPr lang="en-US" altLang="en-US" sz="2400" baseline="30000" dirty="0" smtClean="0">
                <a:latin typeface="Tahoma" pitchFamily="34" charset="0"/>
              </a:rPr>
              <a:t>-</a:t>
            </a:r>
            <a:r>
              <a:rPr lang="en-US" altLang="en-US" sz="2400" dirty="0" smtClean="0">
                <a:latin typeface="Tahoma" pitchFamily="34" charset="0"/>
              </a:rPr>
              <a:t>]</a:t>
            </a:r>
            <a:r>
              <a:rPr lang="en-US" altLang="en-US" sz="2400" baseline="30000" dirty="0" smtClean="0">
                <a:latin typeface="Tahoma" pitchFamily="34" charset="0"/>
              </a:rPr>
              <a:t>q</a:t>
            </a:r>
            <a:endParaRPr lang="en-US" altLang="en-US" sz="2400" dirty="0" smtClean="0">
              <a:latin typeface="Tahoma" pitchFamily="34" charset="0"/>
            </a:endParaRPr>
          </a:p>
          <a:p>
            <a:pPr eaLnBrk="1" hangingPunct="1"/>
            <a:r>
              <a:rPr lang="en-US" altLang="en-US" sz="2400" dirty="0" smtClean="0">
                <a:latin typeface="Tahoma" pitchFamily="34" charset="0"/>
              </a:rPr>
              <a:t>Value: Now we can calculate the exact concentration of dissolved species rather than label compounds as only “soluble” or “insoluble”</a:t>
            </a:r>
          </a:p>
          <a:p>
            <a:pPr eaLnBrk="1" hangingPunct="1"/>
            <a:r>
              <a:rPr lang="en-US" altLang="en-US" sz="2400" dirty="0" smtClean="0">
                <a:latin typeface="Tahoma" pitchFamily="34" charset="0"/>
              </a:rPr>
              <a:t>Example problem:  What is the molar solubility (defined as moles of solid dissolved per L solution) of Mg(OH)</a:t>
            </a:r>
            <a:r>
              <a:rPr lang="en-US" altLang="en-US" sz="2400" baseline="-25000" dirty="0" smtClean="0">
                <a:latin typeface="Tahoma" pitchFamily="34" charset="0"/>
              </a:rPr>
              <a:t>2</a:t>
            </a:r>
            <a:r>
              <a:rPr lang="en-US" altLang="en-US" sz="2400" dirty="0" smtClean="0">
                <a:latin typeface="Tahoma" pitchFamily="34" charset="0"/>
              </a:rPr>
              <a:t> </a:t>
            </a:r>
            <a:r>
              <a:rPr lang="en-US" altLang="en-US" sz="2400" dirty="0" err="1" smtClean="0">
                <a:latin typeface="Tahoma" pitchFamily="34" charset="0"/>
              </a:rPr>
              <a:t>K</a:t>
            </a:r>
            <a:r>
              <a:rPr lang="en-US" altLang="en-US" sz="2400" baseline="-25000" dirty="0" err="1" smtClean="0">
                <a:latin typeface="Tahoma" pitchFamily="34" charset="0"/>
              </a:rPr>
              <a:t>sp</a:t>
            </a:r>
            <a:r>
              <a:rPr lang="en-US" altLang="en-US" sz="2400" dirty="0" smtClean="0">
                <a:latin typeface="Tahoma" pitchFamily="34" charset="0"/>
              </a:rPr>
              <a:t> = 2.06 x 10</a:t>
            </a:r>
            <a:r>
              <a:rPr lang="en-US" altLang="en-US" sz="2400" baseline="30000" dirty="0" smtClean="0">
                <a:latin typeface="Tahoma" pitchFamily="34" charset="0"/>
              </a:rPr>
              <a:t>-13</a:t>
            </a:r>
            <a:endParaRPr lang="en-US" altLang="en-US" sz="2400" baseline="-25000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41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0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Chem 1B – Aqueous Chemistry</a:t>
            </a:r>
            <a:r>
              <a:rPr lang="en-US" altLang="en-US" sz="4800" smtClean="0">
                <a:latin typeface="Tahoma" pitchFamily="34" charset="0"/>
              </a:rPr>
              <a:t/>
            </a:r>
            <a:br>
              <a:rPr lang="en-US" altLang="en-US" sz="4800" smtClean="0">
                <a:latin typeface="Tahoma" pitchFamily="34" charset="0"/>
              </a:rPr>
            </a:br>
            <a:r>
              <a:rPr lang="en-US" altLang="en-US" sz="2800" smtClean="0">
                <a:latin typeface="Tahoma" pitchFamily="34" charset="0"/>
              </a:rPr>
              <a:t>Solubility (Chapter 16)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467600" cy="4724400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latin typeface="Tahoma" pitchFamily="34" charset="0"/>
              </a:rPr>
              <a:t>Is </a:t>
            </a:r>
            <a:r>
              <a:rPr lang="en-US" altLang="en-US" sz="2400" dirty="0" err="1" smtClean="0">
                <a:latin typeface="Tahoma" pitchFamily="34" charset="0"/>
              </a:rPr>
              <a:t>K</a:t>
            </a:r>
            <a:r>
              <a:rPr lang="en-US" altLang="en-US" sz="2400" baseline="-25000" dirty="0" err="1" smtClean="0">
                <a:latin typeface="Tahoma" pitchFamily="34" charset="0"/>
              </a:rPr>
              <a:t>sp</a:t>
            </a:r>
            <a:r>
              <a:rPr lang="en-US" altLang="en-US" sz="2400" dirty="0" smtClean="0">
                <a:latin typeface="Tahoma" pitchFamily="34" charset="0"/>
              </a:rPr>
              <a:t> the only thing that affects solubility?</a:t>
            </a:r>
          </a:p>
          <a:p>
            <a:pPr lvl="1" eaLnBrk="1" hangingPunct="1"/>
            <a:r>
              <a:rPr lang="en-US" altLang="en-US" sz="2000" dirty="0" smtClean="0">
                <a:latin typeface="Tahoma" pitchFamily="34" charset="0"/>
              </a:rPr>
              <a:t>Not exactly, stoichiometry also matters</a:t>
            </a:r>
          </a:p>
          <a:p>
            <a:pPr lvl="1" eaLnBrk="1" hangingPunct="1"/>
            <a:r>
              <a:rPr lang="en-US" altLang="en-US" sz="2000" dirty="0" smtClean="0">
                <a:latin typeface="Tahoma" pitchFamily="34" charset="0"/>
              </a:rPr>
              <a:t>Examples:</a:t>
            </a:r>
          </a:p>
          <a:p>
            <a:pPr lvl="1" eaLnBrk="1" hangingPunct="1"/>
            <a:endParaRPr lang="en-US" altLang="en-US" sz="2000" dirty="0" smtClean="0">
              <a:latin typeface="Tahoma" pitchFamily="34" charset="0"/>
            </a:endParaRPr>
          </a:p>
          <a:p>
            <a:pPr lvl="1" eaLnBrk="1" hangingPunct="1"/>
            <a:endParaRPr lang="en-US" altLang="en-US" sz="2000" dirty="0" smtClean="0">
              <a:latin typeface="Tahoma" pitchFamily="34" charset="0"/>
            </a:endParaRPr>
          </a:p>
          <a:p>
            <a:pPr lvl="1" eaLnBrk="1" hangingPunct="1"/>
            <a:endParaRPr lang="en-US" altLang="en-US" sz="2000" dirty="0" smtClean="0">
              <a:latin typeface="Tahoma" pitchFamily="34" charset="0"/>
            </a:endParaRPr>
          </a:p>
          <a:p>
            <a:pPr lvl="1" eaLnBrk="1" hangingPunct="1"/>
            <a:endParaRPr lang="en-US" altLang="en-US" sz="2000" dirty="0" smtClean="0">
              <a:latin typeface="Tahoma" pitchFamily="34" charset="0"/>
            </a:endParaRPr>
          </a:p>
          <a:p>
            <a:pPr lvl="1" eaLnBrk="1" hangingPunct="1"/>
            <a:endParaRPr lang="en-US" altLang="en-US" sz="2000" dirty="0" smtClean="0">
              <a:latin typeface="Tahoma" pitchFamily="34" charset="0"/>
            </a:endParaRPr>
          </a:p>
          <a:p>
            <a:pPr lvl="1" eaLnBrk="1" hangingPunct="1"/>
            <a:r>
              <a:rPr lang="en-US" altLang="en-US" sz="2000" dirty="0" err="1" smtClean="0">
                <a:latin typeface="Tahoma" pitchFamily="34" charset="0"/>
              </a:rPr>
              <a:t>Stoichiometries</a:t>
            </a:r>
            <a:r>
              <a:rPr lang="en-US" altLang="en-US" sz="2000" dirty="0" smtClean="0">
                <a:latin typeface="Tahoma" pitchFamily="34" charset="0"/>
              </a:rPr>
              <a:t> giving more moles of products will lead to greater solubility for a given </a:t>
            </a:r>
            <a:r>
              <a:rPr lang="en-US" altLang="en-US" sz="2000" dirty="0" err="1" smtClean="0">
                <a:latin typeface="Tahoma" pitchFamily="34" charset="0"/>
              </a:rPr>
              <a:t>K</a:t>
            </a:r>
            <a:r>
              <a:rPr lang="en-US" altLang="en-US" sz="2000" baseline="-25000" dirty="0" err="1" smtClean="0">
                <a:latin typeface="Tahoma" pitchFamily="34" charset="0"/>
              </a:rPr>
              <a:t>sp</a:t>
            </a:r>
            <a:r>
              <a:rPr lang="en-US" altLang="en-US" sz="2000" dirty="0" smtClean="0">
                <a:latin typeface="Tahoma" pitchFamily="34" charset="0"/>
              </a:rPr>
              <a:t> value</a:t>
            </a:r>
          </a:p>
          <a:p>
            <a:pPr lvl="1" eaLnBrk="1" hangingPunct="1"/>
            <a:r>
              <a:rPr lang="en-US" altLang="en-US" sz="2000" dirty="0" smtClean="0">
                <a:latin typeface="Tahoma" pitchFamily="34" charset="0"/>
              </a:rPr>
              <a:t>The </a:t>
            </a:r>
            <a:r>
              <a:rPr lang="en-US" altLang="en-US" sz="2000" dirty="0" err="1" smtClean="0">
                <a:latin typeface="Tahoma" pitchFamily="34" charset="0"/>
              </a:rPr>
              <a:t>K</a:t>
            </a:r>
            <a:r>
              <a:rPr lang="en-US" altLang="en-US" sz="2000" baseline="-25000" dirty="0" err="1" smtClean="0">
                <a:latin typeface="Tahoma" pitchFamily="34" charset="0"/>
              </a:rPr>
              <a:t>sp</a:t>
            </a:r>
            <a:r>
              <a:rPr lang="en-US" altLang="en-US" sz="2000" dirty="0" smtClean="0">
                <a:latin typeface="Tahoma" pitchFamily="34" charset="0"/>
              </a:rPr>
              <a:t> values of </a:t>
            </a:r>
            <a:r>
              <a:rPr lang="en-US" altLang="en-US" sz="2000" dirty="0" smtClean="0">
                <a:latin typeface="Tahoma" pitchFamily="34" charset="0"/>
                <a:cs typeface="Tahoma" pitchFamily="34" charset="0"/>
              </a:rPr>
              <a:t>Ag</a:t>
            </a:r>
            <a:r>
              <a:rPr lang="en-US" altLang="en-US" sz="20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altLang="en-US" sz="2000" dirty="0" smtClean="0">
                <a:latin typeface="Tahoma" pitchFamily="34" charset="0"/>
                <a:cs typeface="Tahoma" pitchFamily="34" charset="0"/>
              </a:rPr>
              <a:t>CrO</a:t>
            </a:r>
            <a:r>
              <a:rPr lang="en-US" altLang="en-US" sz="2000" baseline="-25000" dirty="0" smtClean="0">
                <a:latin typeface="Tahoma" pitchFamily="34" charset="0"/>
                <a:cs typeface="Tahoma" pitchFamily="34" charset="0"/>
              </a:rPr>
              <a:t>4</a:t>
            </a:r>
            <a:r>
              <a:rPr lang="en-US" altLang="en-US" sz="2000" dirty="0" smtClean="0">
                <a:latin typeface="Tahoma" pitchFamily="34" charset="0"/>
              </a:rPr>
              <a:t> and Pb</a:t>
            </a:r>
            <a:r>
              <a:rPr lang="en-US" altLang="en-US" sz="2000" dirty="0" smtClean="0">
                <a:latin typeface="Tahoma" pitchFamily="34" charset="0"/>
                <a:cs typeface="Tahoma" pitchFamily="34" charset="0"/>
              </a:rPr>
              <a:t>Cl</a:t>
            </a:r>
            <a:r>
              <a:rPr lang="en-US" altLang="en-US" sz="20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altLang="en-US" sz="2000" dirty="0" smtClean="0">
                <a:latin typeface="Tahoma" pitchFamily="34" charset="0"/>
              </a:rPr>
              <a:t> are directly comparable due to same </a:t>
            </a:r>
            <a:r>
              <a:rPr lang="en-US" altLang="en-US" sz="2000" dirty="0" err="1" smtClean="0">
                <a:latin typeface="Tahoma" pitchFamily="34" charset="0"/>
              </a:rPr>
              <a:t>stoichiometries</a:t>
            </a:r>
            <a:r>
              <a:rPr lang="en-US" altLang="en-US" sz="2000" dirty="0" smtClean="0">
                <a:latin typeface="Tahoma" pitchFamily="34" charset="0"/>
              </a:rPr>
              <a:t>, but not between </a:t>
            </a:r>
            <a:r>
              <a:rPr lang="en-US" altLang="en-US" sz="2000" dirty="0" err="1" smtClean="0">
                <a:latin typeface="Tahoma" pitchFamily="34" charset="0"/>
              </a:rPr>
              <a:t>AgCl</a:t>
            </a:r>
            <a:r>
              <a:rPr lang="en-US" altLang="en-US" sz="2000" dirty="0" smtClean="0">
                <a:latin typeface="Tahoma" pitchFamily="34" charset="0"/>
              </a:rPr>
              <a:t> and the other two</a:t>
            </a:r>
          </a:p>
          <a:p>
            <a:pPr lvl="1" eaLnBrk="1" hangingPunct="1">
              <a:buFontTx/>
              <a:buNone/>
            </a:pPr>
            <a:endParaRPr lang="en-US" altLang="en-US" sz="2000" dirty="0" smtClean="0">
              <a:latin typeface="Tahoma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2895600"/>
          <a:ext cx="6096000" cy="148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Salt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K</a:t>
                      </a:r>
                      <a:r>
                        <a:rPr lang="en-US" sz="1800" baseline="-25000" dirty="0" err="1" smtClean="0">
                          <a:solidFill>
                            <a:schemeClr val="tx1"/>
                          </a:solidFill>
                        </a:rPr>
                        <a:t>sp</a:t>
                      </a:r>
                      <a:endParaRPr lang="en-US" sz="18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Solubility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(M)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AgCl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1.77 x 10</a:t>
                      </a:r>
                      <a:r>
                        <a:rPr lang="en-US" sz="1800" baseline="30000" dirty="0" smtClean="0">
                          <a:solidFill>
                            <a:schemeClr val="tx1"/>
                          </a:solidFill>
                        </a:rPr>
                        <a:t>-10</a:t>
                      </a:r>
                      <a:endParaRPr lang="en-US" sz="18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1.33 x 10</a:t>
                      </a:r>
                      <a:r>
                        <a:rPr lang="en-US" sz="1800" baseline="30000" dirty="0" smtClean="0">
                          <a:solidFill>
                            <a:schemeClr val="tx1"/>
                          </a:solidFill>
                        </a:rPr>
                        <a:t>-5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Ag</a:t>
                      </a:r>
                      <a:r>
                        <a:rPr lang="en-US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CrO</a:t>
                      </a:r>
                      <a:r>
                        <a:rPr lang="en-US" sz="180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1.12 x 10</a:t>
                      </a:r>
                      <a:r>
                        <a:rPr lang="en-US" sz="1800" baseline="30000" dirty="0" smtClean="0">
                          <a:solidFill>
                            <a:schemeClr val="tx1"/>
                          </a:solidFill>
                        </a:rPr>
                        <a:t>-12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6.54 x 10</a:t>
                      </a:r>
                      <a:r>
                        <a:rPr lang="en-US" sz="1800" baseline="30000" dirty="0" smtClean="0">
                          <a:solidFill>
                            <a:schemeClr val="tx1"/>
                          </a:solidFill>
                        </a:rPr>
                        <a:t>-5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PbCl</a:t>
                      </a:r>
                      <a:r>
                        <a:rPr lang="en-US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1.17 x 10</a:t>
                      </a:r>
                      <a:r>
                        <a:rPr lang="en-US" sz="1800" baseline="30000" dirty="0" smtClean="0">
                          <a:solidFill>
                            <a:schemeClr val="tx1"/>
                          </a:solidFill>
                        </a:rPr>
                        <a:t>-5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1.43 x 10</a:t>
                      </a:r>
                      <a:r>
                        <a:rPr lang="en-US" sz="1800" baseline="30000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90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6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6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6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6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6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09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Chem 1B – Aqueous Chemistry</a:t>
            </a:r>
            <a:r>
              <a:rPr lang="en-US" altLang="en-US" sz="4800" smtClean="0">
                <a:latin typeface="Tahoma" panose="020B0604030504040204" pitchFamily="34" charset="0"/>
              </a:rPr>
              <a:t/>
            </a:r>
            <a:br>
              <a:rPr lang="en-US" altLang="en-US" sz="4800" smtClean="0">
                <a:latin typeface="Tahoma" panose="020B0604030504040204" pitchFamily="34" charset="0"/>
              </a:rPr>
            </a:br>
            <a:r>
              <a:rPr lang="en-US" altLang="en-US" sz="2800" smtClean="0">
                <a:latin typeface="Tahoma" panose="020B0604030504040204" pitchFamily="34" charset="0"/>
              </a:rPr>
              <a:t>Solubility (Chapter 16)</a:t>
            </a: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467600" cy="4724400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Solubility in a common ion:</a:t>
            </a:r>
          </a:p>
          <a:p>
            <a:pPr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For example CaF</a:t>
            </a:r>
            <a:r>
              <a:rPr lang="en-US" altLang="en-US" sz="24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400" dirty="0" smtClean="0">
                <a:latin typeface="Tahoma" panose="020B0604030504040204" pitchFamily="34" charset="0"/>
              </a:rPr>
              <a:t> (</a:t>
            </a:r>
            <a:r>
              <a:rPr lang="en-US" altLang="en-US" sz="2400" dirty="0" err="1" smtClean="0">
                <a:latin typeface="Tahoma" panose="020B0604030504040204" pitchFamily="34" charset="0"/>
              </a:rPr>
              <a:t>K</a:t>
            </a:r>
            <a:r>
              <a:rPr lang="en-US" altLang="en-US" sz="2400" baseline="-25000" dirty="0" err="1" smtClean="0">
                <a:latin typeface="Tahoma" panose="020B0604030504040204" pitchFamily="34" charset="0"/>
              </a:rPr>
              <a:t>sp</a:t>
            </a:r>
            <a:r>
              <a:rPr lang="en-US" altLang="en-US" sz="2400" dirty="0" smtClean="0">
                <a:latin typeface="Tahoma" panose="020B0604030504040204" pitchFamily="34" charset="0"/>
              </a:rPr>
              <a:t> = 1.46 x 10</a:t>
            </a:r>
            <a:r>
              <a:rPr lang="en-US" altLang="en-US" sz="2400" baseline="30000" dirty="0" smtClean="0">
                <a:latin typeface="Tahoma" panose="020B0604030504040204" pitchFamily="34" charset="0"/>
              </a:rPr>
              <a:t>-10</a:t>
            </a:r>
            <a:r>
              <a:rPr lang="en-US" altLang="en-US" sz="2400" dirty="0" smtClean="0">
                <a:latin typeface="Tahoma" panose="020B0604030504040204" pitchFamily="34" charset="0"/>
              </a:rPr>
              <a:t>) has a solubility of 3.32 x 10</a:t>
            </a:r>
            <a:r>
              <a:rPr lang="en-US" altLang="en-US" sz="2400" baseline="30000" dirty="0" smtClean="0">
                <a:latin typeface="Tahoma" panose="020B0604030504040204" pitchFamily="34" charset="0"/>
              </a:rPr>
              <a:t>-4</a:t>
            </a:r>
            <a:r>
              <a:rPr lang="en-US" altLang="en-US" sz="2400" dirty="0" smtClean="0">
                <a:latin typeface="Tahoma" panose="020B0604030504040204" pitchFamily="34" charset="0"/>
              </a:rPr>
              <a:t> M (in water)</a:t>
            </a:r>
          </a:p>
          <a:p>
            <a:pPr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Could we add F</a:t>
            </a:r>
            <a:r>
              <a:rPr lang="en-US" altLang="en-US" sz="2400" baseline="30000" dirty="0" smtClean="0">
                <a:latin typeface="Tahoma" panose="020B0604030504040204" pitchFamily="34" charset="0"/>
              </a:rPr>
              <a:t>-</a:t>
            </a:r>
            <a:r>
              <a:rPr lang="en-US" altLang="en-US" sz="2400" dirty="0" smtClean="0">
                <a:latin typeface="Tahoma" panose="020B0604030504040204" pitchFamily="34" charset="0"/>
              </a:rPr>
              <a:t> at 0.0002 M (diluted concentration) to milk ([Ca</a:t>
            </a:r>
            <a:r>
              <a:rPr lang="en-US" altLang="en-US" sz="2400" baseline="30000" dirty="0" smtClean="0">
                <a:latin typeface="Tahoma" panose="020B0604030504040204" pitchFamily="34" charset="0"/>
              </a:rPr>
              <a:t>2+</a:t>
            </a:r>
            <a:r>
              <a:rPr lang="en-US" altLang="en-US" sz="2400" dirty="0" smtClean="0">
                <a:latin typeface="Tahoma" panose="020B0604030504040204" pitchFamily="34" charset="0"/>
              </a:rPr>
              <a:t>] = 0.06 M) or to orange juice ([Ca</a:t>
            </a:r>
            <a:r>
              <a:rPr lang="en-US" altLang="en-US" sz="2400" baseline="30000" dirty="0" smtClean="0">
                <a:latin typeface="Tahoma" panose="020B0604030504040204" pitchFamily="34" charset="0"/>
              </a:rPr>
              <a:t>2+</a:t>
            </a:r>
            <a:r>
              <a:rPr lang="en-US" altLang="en-US" sz="2400" dirty="0" smtClean="0">
                <a:latin typeface="Tahoma" panose="020B0604030504040204" pitchFamily="34" charset="0"/>
              </a:rPr>
              <a:t>] = 0.002 M) without losing F</a:t>
            </a:r>
            <a:r>
              <a:rPr lang="en-US" altLang="en-US" sz="2400" baseline="30000" dirty="0" smtClean="0">
                <a:latin typeface="Tahoma" panose="020B0604030504040204" pitchFamily="34" charset="0"/>
              </a:rPr>
              <a:t>-</a:t>
            </a:r>
            <a:r>
              <a:rPr lang="en-US" altLang="en-US" sz="2400" dirty="0" smtClean="0">
                <a:latin typeface="Tahoma" panose="020B0604030504040204" pitchFamily="34" charset="0"/>
              </a:rPr>
              <a:t> due to precipitation? (F</a:t>
            </a:r>
            <a:r>
              <a:rPr lang="en-US" altLang="en-US" sz="2400" baseline="30000" dirty="0" smtClean="0">
                <a:latin typeface="Tahoma" panose="020B0604030504040204" pitchFamily="34" charset="0"/>
              </a:rPr>
              <a:t>-</a:t>
            </a:r>
            <a:r>
              <a:rPr lang="en-US" altLang="en-US" sz="2400" dirty="0" smtClean="0">
                <a:latin typeface="Tahoma" panose="020B0604030504040204" pitchFamily="34" charset="0"/>
              </a:rPr>
              <a:t> is prescribed to small children – usually added to juice – for teeth health in regions without water fluoridation)</a:t>
            </a:r>
          </a:p>
          <a:p>
            <a:pPr eaLnBrk="1" hangingPunct="1">
              <a:buFontTx/>
              <a:buNone/>
            </a:pPr>
            <a:r>
              <a:rPr lang="en-US" altLang="en-US" sz="2400" dirty="0" smtClean="0">
                <a:latin typeface="Tahoma" panose="020B0604030504040204" pitchFamily="34" charset="0"/>
              </a:rPr>
              <a:t>	Can answer the above question by determining [F</a:t>
            </a:r>
            <a:r>
              <a:rPr lang="en-US" altLang="en-US" sz="2400" baseline="30000" dirty="0" smtClean="0">
                <a:latin typeface="Tahoma" panose="020B0604030504040204" pitchFamily="34" charset="0"/>
              </a:rPr>
              <a:t>-</a:t>
            </a:r>
            <a:r>
              <a:rPr lang="en-US" altLang="en-US" sz="2400" dirty="0" smtClean="0">
                <a:latin typeface="Tahoma" panose="020B0604030504040204" pitchFamily="34" charset="0"/>
              </a:rPr>
              <a:t>] in equilibrium with given [Ca</a:t>
            </a:r>
            <a:r>
              <a:rPr lang="en-US" altLang="en-US" sz="2400" baseline="30000" dirty="0" smtClean="0">
                <a:latin typeface="Tahoma" panose="020B0604030504040204" pitchFamily="34" charset="0"/>
              </a:rPr>
              <a:t>2+</a:t>
            </a:r>
            <a:r>
              <a:rPr lang="en-US" altLang="en-US" sz="2400" dirty="0" smtClean="0">
                <a:latin typeface="Tahoma" panose="020B0604030504040204" pitchFamily="34" charset="0"/>
              </a:rPr>
              <a:t>] and seeing if it is &gt; or &lt; 0.0002 M</a:t>
            </a:r>
          </a:p>
        </p:txBody>
      </p:sp>
    </p:spTree>
    <p:extLst>
      <p:ext uri="{BB962C8B-B14F-4D97-AF65-F5344CB8AC3E}">
        <p14:creationId xmlns:p14="http://schemas.microsoft.com/office/powerpoint/2010/main" val="3084423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0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Chem 1B – Aqueous Chemistry</a:t>
            </a:r>
            <a:r>
              <a:rPr lang="en-US" altLang="en-US" sz="4800" smtClean="0">
                <a:latin typeface="Tahoma" panose="020B0604030504040204" pitchFamily="34" charset="0"/>
              </a:rPr>
              <a:t/>
            </a:r>
            <a:br>
              <a:rPr lang="en-US" altLang="en-US" sz="4800" smtClean="0">
                <a:latin typeface="Tahoma" panose="020B0604030504040204" pitchFamily="34" charset="0"/>
              </a:rPr>
            </a:br>
            <a:r>
              <a:rPr lang="en-US" altLang="en-US" sz="2800" smtClean="0">
                <a:latin typeface="Tahoma" panose="020B0604030504040204" pitchFamily="34" charset="0"/>
              </a:rPr>
              <a:t>Solubility (Chapter 16)</a:t>
            </a: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467600" cy="4724400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Solubility in a common ion:</a:t>
            </a:r>
          </a:p>
          <a:p>
            <a:pPr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Example 2:  How much PbCl</a:t>
            </a:r>
            <a:r>
              <a:rPr lang="en-US" altLang="en-US" sz="2400" baseline="-25000" dirty="0">
                <a:latin typeface="Tahoma" panose="020B0604030504040204" pitchFamily="34" charset="0"/>
              </a:rPr>
              <a:t>2</a:t>
            </a:r>
            <a:r>
              <a:rPr lang="en-US" altLang="en-US" sz="2400" dirty="0" smtClean="0">
                <a:latin typeface="Tahoma" panose="020B0604030504040204" pitchFamily="34" charset="0"/>
              </a:rPr>
              <a:t> can dissolve into a solution containing 0.14 M </a:t>
            </a:r>
            <a:r>
              <a:rPr lang="en-US" altLang="en-US" sz="2400" dirty="0" err="1" smtClean="0">
                <a:latin typeface="Tahoma" panose="020B0604030504040204" pitchFamily="34" charset="0"/>
              </a:rPr>
              <a:t>NaCl</a:t>
            </a:r>
            <a:r>
              <a:rPr lang="en-US" altLang="en-US" sz="2400" dirty="0" smtClean="0">
                <a:latin typeface="Tahoma" panose="020B0604030504040204" pitchFamily="34" charset="0"/>
              </a:rPr>
              <a:t>?</a:t>
            </a:r>
          </a:p>
          <a:p>
            <a:pPr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Example 3: What is the solubility of Mg(OH)</a:t>
            </a:r>
            <a:r>
              <a:rPr lang="en-US" altLang="en-US" sz="24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400" dirty="0" smtClean="0">
                <a:latin typeface="Tahoma" panose="020B0604030504040204" pitchFamily="34" charset="0"/>
              </a:rPr>
              <a:t> in a pH = 10.0 buffer?</a:t>
            </a:r>
            <a:endParaRPr lang="en-US" altLang="en-US" sz="2400" dirty="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70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099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4135</TotalTime>
  <Words>1106</Words>
  <Application>Microsoft Office PowerPoint</Application>
  <PresentationFormat>On-screen Show (4:3)</PresentationFormat>
  <Paragraphs>146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Chem. 1B – 10/6 Lecture</vt:lpstr>
      <vt:lpstr>Announcements </vt:lpstr>
      <vt:lpstr>Chem 1B – Aqueous Chemistry Titrations (Chapter 16)</vt:lpstr>
      <vt:lpstr>Chem 1B – Aqueous Chemistry Titrations (Chapter 16) – Review Questions</vt:lpstr>
      <vt:lpstr>Chem 1B – Aqueous Chemistry Titrations (Chapter 16) – Review Questions</vt:lpstr>
      <vt:lpstr>Chem 1B – Aqueous Chemistry Solubility (Chapter 16)</vt:lpstr>
      <vt:lpstr>Chem 1B – Aqueous Chemistry Solubility (Chapter 16)</vt:lpstr>
      <vt:lpstr>Chem 1B – Aqueous Chemistry Solubility (Chapter 16)</vt:lpstr>
      <vt:lpstr>Chem 1B – Aqueous Chemistry Solubility (Chapter 16)</vt:lpstr>
      <vt:lpstr>Chem 1B – Aqueous Chemistry Solubility (Chapter 16)</vt:lpstr>
      <vt:lpstr>Chem 1B – Aqueous Chemistry Solubility (Chapter 16)</vt:lpstr>
      <vt:lpstr>Chem 1B – Aqueous Chemistry Solubility (Chapter 16)</vt:lpstr>
      <vt:lpstr>Chem 1B – Aqueous Chemistry Solubility (Chapter 16)</vt:lpstr>
      <vt:lpstr>Chem 1B – Aqueous Chemistry Solubility (Chapter 16) </vt:lpstr>
      <vt:lpstr>Chem 1B – Aqueous Chemistry Complex Ion Formation (Chapter 16)</vt:lpstr>
      <vt:lpstr>Chem 1B – Aqueous Chemistry Complex Ion Formation (Chapter 16)</vt:lpstr>
    </vt:vector>
  </TitlesOfParts>
  <Company>CSUS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Roy Dixon</cp:lastModifiedBy>
  <cp:revision>354</cp:revision>
  <dcterms:created xsi:type="dcterms:W3CDTF">2005-09-14T19:27:31Z</dcterms:created>
  <dcterms:modified xsi:type="dcterms:W3CDTF">2016-10-06T04:59:13Z</dcterms:modified>
</cp:coreProperties>
</file>