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sldIdLst>
    <p:sldId id="280" r:id="rId2"/>
    <p:sldId id="442" r:id="rId3"/>
    <p:sldId id="457" r:id="rId4"/>
    <p:sldId id="458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DB905D7-5D7C-4E3E-B0F5-9D5EFF08261F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9802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BA3301E-F1C0-4659-9BB8-5297827B6CB0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6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10CFD36-E476-40A9-B5E8-CA692330EC9C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15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72CBCA7-FB2D-447B-A2F7-0713BD94E400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98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D332C90-A7A9-4CEA-A807-30B35E824222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06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1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5EC459B-F111-485F-A3F8-9B9D68F90E69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0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E48CEFC-3372-489F-BF90-D6FE8D592A1F}" type="slidenum">
              <a:rPr lang="en-US" altLang="en-US" sz="1200"/>
              <a:pPr algn="r"/>
              <a:t>4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65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87E61221-6B99-4985-B8BD-22A2E477098C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273F903-8CD1-4077-8B4F-7F0E601C5DCC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15078B6-55FA-4408-932B-08B9B72E4AFC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4BDB693-0712-4EA0-8749-D8D69447EEA8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C973E281-8F18-4D0F-8A0E-9858208AB333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6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FFE89-0B41-4C42-AC19-E038B13D9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3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10/11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sz="4000" smtClean="0">
                <a:latin typeface="Tahoma" panose="020B0604030504040204" pitchFamily="34" charset="0"/>
              </a:rPr>
              <a:t>Complex Ions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panose="020B0604030504040204" pitchFamily="34" charset="0"/>
              </a:rPr>
              <a:t> </a:t>
            </a:r>
            <a:r>
              <a:rPr lang="en-US" altLang="en-US" sz="4000" smtClean="0"/>
              <a:t>“</a:t>
            </a:r>
            <a:r>
              <a:rPr lang="en-US" altLang="en-US" sz="4000" smtClean="0">
                <a:latin typeface="Tahoma" panose="020B0604030504040204" pitchFamily="34" charset="0"/>
              </a:rPr>
              <a:t>U</a:t>
            </a:r>
            <a:r>
              <a:rPr lang="en-US" altLang="en-US" sz="4000" smtClean="0"/>
              <a:t>”</a:t>
            </a:r>
            <a:r>
              <a:rPr lang="en-US" altLang="en-US" sz="4000" smtClean="0">
                <a:latin typeface="Tahoma" panose="020B0604030504040204" pitchFamily="34" charset="0"/>
              </a:rPr>
              <a:t> Shaped Solubility Curves</a:t>
            </a:r>
          </a:p>
        </p:txBody>
      </p:sp>
      <p:graphicFrame>
        <p:nvGraphicFramePr>
          <p:cNvPr id="481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00200"/>
          <a:ext cx="7529513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hart" r:id="rId3" imgW="6248400" imgH="3756660" progId="Excel.Sheet.8">
                  <p:embed/>
                </p:oleObj>
              </mc:Choice>
              <mc:Fallback>
                <p:oleObj name="Chart" r:id="rId3" imgW="6248400" imgH="3756660" progId="Excel.Sheet.8">
                  <p:embed/>
                  <p:pic>
                    <p:nvPicPr>
                      <p:cNvPr id="48131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00200"/>
                        <a:ext cx="7529513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3552825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962400" y="23145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Solubility in water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3581400" y="2743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886200" y="28956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Common ion effect</a:t>
            </a: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3733800" y="33528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5105400" y="2619375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Complex ion effect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V="1">
            <a:off x="5257800" y="3429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371600" y="6248400"/>
            <a:ext cx="678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Note: looks “U” shaped if not on log scale (otherwise “V” shaped)</a:t>
            </a:r>
          </a:p>
        </p:txBody>
      </p:sp>
    </p:spTree>
    <p:extLst>
      <p:ext uri="{BB962C8B-B14F-4D97-AF65-F5344CB8AC3E}">
        <p14:creationId xmlns:p14="http://schemas.microsoft.com/office/powerpoint/2010/main" val="364850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8131" grpId="0"/>
      <p:bldP spid="48133" grpId="0"/>
      <p:bldP spid="48135" grpId="0"/>
      <p:bldP spid="48137" grpId="0"/>
      <p:bldP spid="48137" grpId="1"/>
      <p:bldP spid="481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Complex Ion Formation (Chapter 16)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ahoma" panose="020B0604030504040204" pitchFamily="34" charset="0"/>
              </a:rPr>
              <a:t>Complex Ions – Effects on Solubility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The second example also applies to metal hydroxides (e.g. Zn(OH)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= sparingly soluble salt, but solubility increases at high pH due to formation of Zn(OH)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2-</a:t>
            </a:r>
            <a:r>
              <a:rPr lang="en-US" altLang="en-US" sz="2400" smtClean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>
                <a:latin typeface="Tahoma" panose="020B0604030504040204" pitchFamily="34" charset="0"/>
              </a:rPr>
              <a:t>Calculate the solubility of Zn</a:t>
            </a:r>
            <a:r>
              <a:rPr lang="en-US" altLang="en-US" sz="2400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2+</a:t>
            </a:r>
            <a:r>
              <a:rPr lang="en-US" altLang="en-US" sz="2400" smtClean="0">
                <a:latin typeface="Tahoma" panose="020B0604030504040204" pitchFamily="34" charset="0"/>
              </a:rPr>
              <a:t> in buffers at pH = 7, 10 and 13. 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sp</a:t>
            </a:r>
            <a:r>
              <a:rPr lang="en-US" altLang="en-US" sz="2400" smtClean="0">
                <a:latin typeface="Tahoma" panose="020B0604030504040204" pitchFamily="34" charset="0"/>
              </a:rPr>
              <a:t>(Zn(OH)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) = 3 x 10</a:t>
            </a:r>
            <a:r>
              <a:rPr lang="en-US" altLang="en-US" sz="2400" baseline="30000" smtClean="0">
                <a:latin typeface="Tahoma" panose="020B0604030504040204" pitchFamily="34" charset="0"/>
                <a:cs typeface="Arial" panose="020B0604020202020204" pitchFamily="34" charset="0"/>
              </a:rPr>
              <a:t>-17</a:t>
            </a:r>
            <a:r>
              <a:rPr lang="en-US" altLang="en-US" sz="2400" smtClean="0">
                <a:latin typeface="Tahoma" panose="020B0604030504040204" pitchFamily="34" charset="0"/>
              </a:rPr>
              <a:t> and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f</a:t>
            </a:r>
            <a:r>
              <a:rPr lang="en-US" altLang="en-US" sz="2400" smtClean="0">
                <a:latin typeface="Tahoma" panose="020B0604030504040204" pitchFamily="34" charset="0"/>
              </a:rPr>
              <a:t> (Zn(OH)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baseline="30000" smtClean="0">
                <a:latin typeface="Tahoma" panose="020B0604030504040204" pitchFamily="34" charset="0"/>
                <a:cs typeface="Arial" panose="020B0604020202020204" pitchFamily="34" charset="0"/>
              </a:rPr>
              <a:t>2-</a:t>
            </a:r>
            <a:r>
              <a:rPr lang="en-US" altLang="en-US" sz="2400" smtClean="0">
                <a:latin typeface="Tahoma" panose="020B0604030504040204" pitchFamily="34" charset="0"/>
              </a:rPr>
              <a:t>) = 2 x 10</a:t>
            </a:r>
            <a:r>
              <a:rPr lang="en-US" altLang="en-US" sz="2400" baseline="30000" smtClean="0">
                <a:latin typeface="Tahoma" panose="020B0604030504040204" pitchFamily="34" charset="0"/>
                <a:cs typeface="Arial" panose="020B0604020202020204" pitchFamily="34" charset="0"/>
              </a:rPr>
              <a:t>15</a:t>
            </a:r>
            <a:endParaRPr lang="en-US" altLang="en-US" sz="24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Chapter 6 –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Types of Energy: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kinetic energy (associated with motion)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potential energy (stored energy – e.g. ball at the top of a hill)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Chemical energy (a type of stored energy)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Heat (a molecular scale type of kinetic energy)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Conservation of Energy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Energy can change forms – but can not be created or destroyed</a:t>
            </a:r>
          </a:p>
        </p:txBody>
      </p:sp>
    </p:spTree>
    <p:extLst>
      <p:ext uri="{BB962C8B-B14F-4D97-AF65-F5344CB8AC3E}">
        <p14:creationId xmlns:p14="http://schemas.microsoft.com/office/powerpoint/2010/main" val="24194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Chapter 6 – Review II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Systems and Surroundings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used to define energy transfers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example: system with reaction that produces heat (conversion from chemical energy) can heat surroundings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Enthalpy (H)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Energy related to heat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H = </a:t>
            </a:r>
            <a:r>
              <a:rPr lang="en-US" altLang="en-US" dirty="0" err="1" smtClean="0">
                <a:latin typeface="Tahoma" panose="020B0604030504040204" pitchFamily="34" charset="0"/>
              </a:rPr>
              <a:t>q</a:t>
            </a:r>
            <a:r>
              <a:rPr lang="en-US" altLang="en-US" baseline="-25000" dirty="0" err="1" smtClean="0">
                <a:latin typeface="Tahoma" panose="020B0604030504040204" pitchFamily="34" charset="0"/>
              </a:rPr>
              <a:t>p</a:t>
            </a:r>
            <a:r>
              <a:rPr lang="en-US" altLang="en-US" dirty="0" smtClean="0">
                <a:latin typeface="Tahoma" panose="020B0604030504040204" pitchFamily="34" charset="0"/>
              </a:rPr>
              <a:t> (heat in a constant pressure system)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Endothermic reaction means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H &gt; 0, means heat from surrounding used for reaction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Exothermic reaction means </a:t>
            </a:r>
            <a:r>
              <a:rPr lang="en-US" altLang="en-US" dirty="0" smtClean="0">
                <a:latin typeface="Symbol" panose="05050102010706020507" pitchFamily="18" charset="2"/>
              </a:rPr>
              <a:t>D</a:t>
            </a:r>
            <a:r>
              <a:rPr lang="en-US" altLang="en-US" dirty="0" smtClean="0">
                <a:latin typeface="Tahoma" panose="020B0604030504040204" pitchFamily="34" charset="0"/>
              </a:rPr>
              <a:t>H &gt; 0, means heat from reaction goes to surroundings</a:t>
            </a:r>
          </a:p>
        </p:txBody>
      </p:sp>
    </p:spTree>
    <p:extLst>
      <p:ext uri="{BB962C8B-B14F-4D97-AF65-F5344CB8AC3E}">
        <p14:creationId xmlns:p14="http://schemas.microsoft.com/office/powerpoint/2010/main" val="236193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Chapter 17 – Overview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Spontaneous and Non-Spontaneous Processes: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Entropy: A measure of disorder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Gibbs Free Energy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Entropy and Gibbs Free Energy Changes Associated with Reactions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Relating Gibbs Free Energy to Equilibrium Constants</a:t>
            </a:r>
          </a:p>
        </p:txBody>
      </p:sp>
    </p:spTree>
    <p:extLst>
      <p:ext uri="{BB962C8B-B14F-4D97-AF65-F5344CB8AC3E}">
        <p14:creationId xmlns:p14="http://schemas.microsoft.com/office/powerpoint/2010/main" val="8374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Thermodynamics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Chapter 17 – Spontaneous Processes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 smtClean="0">
                <a:latin typeface="Tahoma" panose="020B0604030504040204" pitchFamily="34" charset="0"/>
              </a:rPr>
              <a:t>Thermodynamical</a:t>
            </a:r>
            <a:r>
              <a:rPr lang="en-US" altLang="en-US" dirty="0" smtClean="0">
                <a:latin typeface="Tahoma" panose="020B0604030504040204" pitchFamily="34" charset="0"/>
              </a:rPr>
              <a:t> Definition of Spontaneous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A spontaneous process is one that will eventually occur (actually has nothing to do with speed of </a:t>
            </a:r>
            <a:r>
              <a:rPr lang="en-US" altLang="en-US" dirty="0" err="1" smtClean="0">
                <a:latin typeface="Tahoma" panose="020B0604030504040204" pitchFamily="34" charset="0"/>
              </a:rPr>
              <a:t>occurrance</a:t>
            </a:r>
            <a:r>
              <a:rPr lang="en-US" altLang="en-US" dirty="0" smtClean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Examples of spontaneous processes: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freezing of water droplet at -5°C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dissolution of 0.1 moles of NH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4</a:t>
            </a:r>
            <a:r>
              <a:rPr lang="en-US" altLang="en-US" dirty="0" smtClean="0">
                <a:latin typeface="Tahoma" panose="020B0604030504040204" pitchFamily="34" charset="0"/>
              </a:rPr>
              <a:t>NO</a:t>
            </a:r>
            <a:r>
              <a:rPr lang="en-US" altLang="en-US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dirty="0" smtClean="0">
                <a:latin typeface="Tahoma" panose="020B0604030504040204" pitchFamily="34" charset="0"/>
              </a:rPr>
              <a:t> in 1.0 L of water (solubility is much higher)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oxidation of Fe(s) in 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Tahoma" panose="020B0604030504040204" pitchFamily="34" charset="0"/>
              </a:rPr>
              <a:t>Non-spontaneous process: one that won’t occur without intervention</a:t>
            </a:r>
          </a:p>
        </p:txBody>
      </p:sp>
    </p:spTree>
    <p:extLst>
      <p:ext uri="{BB962C8B-B14F-4D97-AF65-F5344CB8AC3E}">
        <p14:creationId xmlns:p14="http://schemas.microsoft.com/office/powerpoint/2010/main" val="82165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</a:t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Mastering (Last Ch. 16 assignment – sparingly soluble solids and complex ions – due Saturday)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Solubility (pH effects on solubility, precipitation, and selective precipitation for separations)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Complex Ions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Thermodynamics (Chapter 17 – starting with review from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Chem</a:t>
            </a:r>
            <a:r>
              <a:rPr lang="en-US" altLang="en-US" sz="2400" dirty="0" smtClean="0">
                <a:latin typeface="Tahoma" panose="020B0604030504040204" pitchFamily="34" charset="0"/>
              </a:rPr>
              <a:t> 1A)</a:t>
            </a:r>
            <a:endParaRPr lang="en-US" altLang="en-US" sz="24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Effect of pH on Solubility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Which of the following salts have solubility increase by addition of acids?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AgCl		- Mg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400" smtClean="0">
                <a:latin typeface="Tahoma" panose="020B0604030504040204" pitchFamily="34" charset="0"/>
              </a:rPr>
              <a:t>(PO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Mg(OH)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	- BaSO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Hg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Br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endParaRPr lang="en-US" altLang="en-US" sz="2400" smtClean="0">
              <a:latin typeface="Tahoma" panose="020B0604030504040204" pitchFamily="34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RULE: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conjugate base is a strong or weak base, acid addition increases solubility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conjugate base is neutral (conjugate to strong acid), no effect on solubility</a:t>
            </a:r>
          </a:p>
        </p:txBody>
      </p:sp>
    </p:spTree>
    <p:extLst>
      <p:ext uri="{BB962C8B-B14F-4D97-AF65-F5344CB8AC3E}">
        <p14:creationId xmlns:p14="http://schemas.microsoft.com/office/powerpoint/2010/main" val="359898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Solubility (Chapter 16)</a:t>
            </a:r>
            <a:endParaRPr lang="en-US" altLang="en-US" sz="3200" smtClean="0">
              <a:latin typeface="Tahoma" panose="020B0604030504040204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Another Example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“Ocean Acidification” Effect of Carbon Dioxide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Increase of 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 in the atmosphere leads to an increase in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 (an acid) in oceans (even if effect is to make ocean less basic)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This leads to both increasing (due to acid addition from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) and decreasing (due to common ion effect of added 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2-</a:t>
            </a:r>
            <a:r>
              <a:rPr lang="en-US" altLang="en-US" sz="2000" dirty="0" smtClean="0">
                <a:latin typeface="Tahoma" panose="020B0604030504040204" pitchFamily="34" charset="0"/>
              </a:rPr>
              <a:t>) solubility of 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endParaRPr lang="en-US" altLang="en-US" sz="2000" dirty="0" smtClean="0">
              <a:latin typeface="Tahoma" panose="020B0604030504040204" pitchFamily="34" charset="0"/>
            </a:endParaRP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This matters because ocean creatures have 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 containing structures (e.g. shells)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Which effect matters more?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a1</a:t>
            </a:r>
            <a:r>
              <a:rPr lang="en-US" altLang="en-US" sz="2000" dirty="0" smtClean="0">
                <a:latin typeface="Tahoma" panose="020B0604030504040204" pitchFamily="34" charset="0"/>
              </a:rPr>
              <a:t> = 4.3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-7</a:t>
            </a:r>
            <a:r>
              <a:rPr lang="en-US" altLang="en-US" sz="2000" dirty="0" smtClean="0">
                <a:latin typeface="Tahoma" panose="020B0604030504040204" pitchFamily="34" charset="0"/>
              </a:rPr>
              <a:t>  K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a2</a:t>
            </a:r>
            <a:r>
              <a:rPr lang="en-US" altLang="en-US" sz="2000" dirty="0" smtClean="0">
                <a:latin typeface="Tahoma" panose="020B0604030504040204" pitchFamily="34" charset="0"/>
              </a:rPr>
              <a:t> = 5.6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-11</a:t>
            </a:r>
            <a:r>
              <a:rPr lang="en-US" altLang="en-US" sz="2000" dirty="0" smtClean="0">
                <a:latin typeface="Tahoma" panose="020B0604030504040204" pitchFamily="34" charset="0"/>
              </a:rPr>
              <a:t> and 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K</a:t>
            </a:r>
            <a:r>
              <a:rPr lang="en-US" altLang="en-US" sz="2000" baseline="-25000" dirty="0" err="1" smtClean="0">
                <a:latin typeface="Tahoma" panose="020B0604030504040204" pitchFamily="34" charset="0"/>
              </a:rPr>
              <a:t>sp</a:t>
            </a:r>
            <a:r>
              <a:rPr lang="en-US" altLang="en-US" sz="2000" dirty="0" smtClean="0">
                <a:latin typeface="Tahoma" panose="020B0604030504040204" pitchFamily="34" charset="0"/>
              </a:rPr>
              <a:t> = 4.96 x 10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-9 </a:t>
            </a:r>
          </a:p>
          <a:p>
            <a:pPr lvl="1" eaLnBrk="1" hangingPunct="1"/>
            <a:r>
              <a:rPr lang="en-US" altLang="en-US" sz="2000" dirty="0" smtClean="0">
                <a:latin typeface="Tahoma" panose="020B0604030504040204" pitchFamily="34" charset="0"/>
              </a:rPr>
              <a:t>Compare</a:t>
            </a:r>
            <a:r>
              <a:rPr lang="en-US" altLang="en-US" sz="2000" dirty="0">
                <a:latin typeface="Tahoma" panose="020B0604030504040204" pitchFamily="34" charset="0"/>
              </a:rPr>
              <a:t>: </a:t>
            </a:r>
            <a:r>
              <a:rPr lang="en-US" altLang="en-US" sz="2000" dirty="0" smtClean="0">
                <a:latin typeface="Tahoma" panose="020B0604030504040204" pitchFamily="34" charset="0"/>
              </a:rPr>
              <a:t>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(s) + H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000" dirty="0" smtClean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</a:t>
            </a:r>
            <a:r>
              <a:rPr lang="en-US" altLang="en-US" sz="2000" dirty="0" smtClean="0">
                <a:latin typeface="Tahoma" panose="020B0604030504040204" pitchFamily="34" charset="0"/>
                <a:cs typeface="Times New Roman"/>
              </a:rPr>
              <a:t>↔</a:t>
            </a:r>
            <a:r>
              <a:rPr lang="en-US" altLang="en-US" sz="2000" dirty="0" smtClean="0">
                <a:latin typeface="Tahoma" panose="020B0604030504040204" pitchFamily="34" charset="0"/>
              </a:rPr>
              <a:t> Ca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2+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+ 2HCO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3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dirty="0" smtClean="0">
                <a:latin typeface="Tahoma" panose="020B0604030504040204" pitchFamily="34" charset="0"/>
              </a:rPr>
              <a:t> and</a:t>
            </a:r>
          </a:p>
          <a:p>
            <a:pPr marL="457200" lvl="1" indent="0" eaLnBrk="1" hangingPunct="1">
              <a:buNone/>
            </a:pPr>
            <a:r>
              <a:rPr lang="en-US" altLang="en-US" sz="2000" dirty="0">
                <a:latin typeface="Tahoma" panose="020B0604030504040204" pitchFamily="34" charset="0"/>
              </a:rPr>
              <a:t>Ca</a:t>
            </a:r>
            <a:r>
              <a:rPr lang="en-US" altLang="en-US" sz="2000" baseline="30000" dirty="0">
                <a:latin typeface="Tahoma" panose="020B0604030504040204" pitchFamily="34" charset="0"/>
              </a:rPr>
              <a:t>2+</a:t>
            </a:r>
            <a:r>
              <a:rPr lang="en-US" altLang="en-US" sz="2000" dirty="0">
                <a:latin typeface="Tahoma" panose="020B0604030504040204" pitchFamily="34" charset="0"/>
              </a:rPr>
              <a:t>(</a:t>
            </a:r>
            <a:r>
              <a:rPr lang="en-US" altLang="en-US" sz="2000" dirty="0" err="1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</a:t>
            </a:r>
            <a:r>
              <a:rPr lang="en-US" altLang="en-US" sz="2000" dirty="0">
                <a:latin typeface="Tahoma" panose="020B0604030504040204" pitchFamily="34" charset="0"/>
              </a:rPr>
              <a:t>H</a:t>
            </a:r>
            <a:r>
              <a:rPr lang="en-US" altLang="en-US" sz="2000" baseline="-25000" dirty="0">
                <a:latin typeface="Tahoma" panose="020B0604030504040204" pitchFamily="34" charset="0"/>
              </a:rPr>
              <a:t>2</a:t>
            </a:r>
            <a:r>
              <a:rPr lang="en-US" altLang="en-US" sz="2000" dirty="0">
                <a:latin typeface="Tahoma" panose="020B0604030504040204" pitchFamily="34" charset="0"/>
              </a:rPr>
              <a:t>CO</a:t>
            </a:r>
            <a:r>
              <a:rPr lang="en-US" altLang="en-US" sz="2000" baseline="-25000" dirty="0">
                <a:latin typeface="Tahoma" panose="020B0604030504040204" pitchFamily="34" charset="0"/>
              </a:rPr>
              <a:t>3</a:t>
            </a:r>
            <a:r>
              <a:rPr lang="en-US" altLang="en-US" sz="2000" dirty="0">
                <a:latin typeface="Tahoma" panose="020B0604030504040204" pitchFamily="34" charset="0"/>
              </a:rPr>
              <a:t>(</a:t>
            </a:r>
            <a:r>
              <a:rPr lang="en-US" altLang="en-US" sz="2000" dirty="0" err="1">
                <a:latin typeface="Tahoma" panose="020B0604030504040204" pitchFamily="34" charset="0"/>
              </a:rPr>
              <a:t>aq</a:t>
            </a:r>
            <a:r>
              <a:rPr lang="en-US" altLang="en-US" sz="2000" dirty="0">
                <a:latin typeface="Tahoma" panose="020B0604030504040204" pitchFamily="34" charset="0"/>
              </a:rPr>
              <a:t>)</a:t>
            </a:r>
            <a:r>
              <a:rPr lang="en-US" altLang="en-US" sz="2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>
                <a:latin typeface="Tahoma" panose="020B0604030504040204" pitchFamily="34" charset="0"/>
                <a:cs typeface="Times New Roman"/>
              </a:rPr>
              <a:t>↔</a:t>
            </a:r>
            <a:r>
              <a:rPr lang="en-US" altLang="en-US" sz="2000" dirty="0">
                <a:latin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Tahoma" panose="020B0604030504040204" pitchFamily="34" charset="0"/>
              </a:rPr>
              <a:t>CaCO</a:t>
            </a:r>
            <a:r>
              <a:rPr lang="en-US" altLang="en-US" sz="2000" baseline="-25000" dirty="0" smtClean="0">
                <a:latin typeface="Tahoma" panose="020B0604030504040204" pitchFamily="34" charset="0"/>
              </a:rPr>
              <a:t>3</a:t>
            </a:r>
            <a:r>
              <a:rPr lang="en-US" altLang="en-US" sz="2000" dirty="0" smtClean="0">
                <a:latin typeface="Tahoma" panose="020B0604030504040204" pitchFamily="34" charset="0"/>
              </a:rPr>
              <a:t>(s) </a:t>
            </a:r>
            <a:r>
              <a:rPr lang="en-US" altLang="en-US" sz="2000" dirty="0">
                <a:latin typeface="Tahoma" panose="020B0604030504040204" pitchFamily="34" charset="0"/>
              </a:rPr>
              <a:t>+ </a:t>
            </a:r>
            <a:r>
              <a:rPr lang="en-US" altLang="en-US" sz="2000" dirty="0" smtClean="0">
                <a:latin typeface="Tahoma" panose="020B0604030504040204" pitchFamily="34" charset="0"/>
              </a:rPr>
              <a:t>2H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</a:t>
            </a:r>
          </a:p>
          <a:p>
            <a:pPr lvl="1" eaLnBrk="1" hangingPunct="1">
              <a:buFontTx/>
              <a:buNone/>
            </a:pP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66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endParaRPr lang="en-US" altLang="en-US" sz="3200" smtClean="0">
              <a:latin typeface="Tahoma" pitchFamily="34" charset="0"/>
            </a:endParaRP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67600" cy="4724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itchFamily="34" charset="0"/>
              </a:rPr>
              <a:t>Precipitation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If we mix an ion pair from a sparingly soluble salt together, how do we know if precipitation will occur?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Example: 0.040 M Ca</a:t>
            </a:r>
            <a:r>
              <a:rPr lang="en-US" altLang="en-US" sz="2400" baseline="30000" smtClean="0">
                <a:latin typeface="Tahoma" pitchFamily="34" charset="0"/>
              </a:rPr>
              <a:t>2+</a:t>
            </a:r>
            <a:r>
              <a:rPr lang="en-US" altLang="en-US" sz="2400" smtClean="0">
                <a:latin typeface="Tahoma" pitchFamily="34" charset="0"/>
              </a:rPr>
              <a:t> + 0.0010 M F</a:t>
            </a:r>
            <a:r>
              <a:rPr lang="en-US" altLang="en-US" sz="2400" baseline="30000" smtClean="0">
                <a:latin typeface="Tahoma" pitchFamily="34" charset="0"/>
              </a:rPr>
              <a:t>-</a:t>
            </a:r>
            <a:r>
              <a:rPr lang="en-US" altLang="en-US" sz="2400" smtClean="0">
                <a:latin typeface="Tahoma" pitchFamily="34" charset="0"/>
              </a:rPr>
              <a:t> – do we get CaF</a:t>
            </a:r>
            <a:r>
              <a:rPr lang="en-US" altLang="en-US" sz="2400" baseline="-25000" smtClean="0">
                <a:latin typeface="Tahoma" pitchFamily="34" charset="0"/>
              </a:rPr>
              <a:t>2 </a:t>
            </a:r>
            <a:r>
              <a:rPr lang="en-US" altLang="en-US" sz="2400" smtClean="0">
                <a:latin typeface="Tahoma" pitchFamily="34" charset="0"/>
              </a:rPr>
              <a:t>(s)?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Using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 reaction (backwards of what is occurring), we can compare Q with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endParaRPr lang="en-US" altLang="en-US" sz="2400" smtClean="0">
              <a:latin typeface="Tahoma" pitchFamily="34" charset="0"/>
            </a:endParaRP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If Q &lt;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, no precipitation occurs (solution stays clear)</a:t>
            </a:r>
          </a:p>
          <a:p>
            <a:pPr lvl="1" eaLnBrk="1" hangingPunct="1"/>
            <a:r>
              <a:rPr lang="en-US" altLang="en-US" sz="2400" smtClean="0">
                <a:latin typeface="Tahoma" pitchFamily="34" charset="0"/>
              </a:rPr>
              <a:t>If Q &gt; K</a:t>
            </a:r>
            <a:r>
              <a:rPr lang="en-US" altLang="en-US" sz="2400" baseline="-25000" smtClean="0">
                <a:latin typeface="Tahoma" pitchFamily="34" charset="0"/>
              </a:rPr>
              <a:t>sp</a:t>
            </a:r>
            <a:r>
              <a:rPr lang="en-US" altLang="en-US" sz="2400" smtClean="0">
                <a:latin typeface="Tahoma" pitchFamily="34" charset="0"/>
              </a:rPr>
              <a:t>, either precipitation occurs or supersaturated solution [Example problem]</a:t>
            </a:r>
          </a:p>
        </p:txBody>
      </p:sp>
    </p:spTree>
    <p:extLst>
      <p:ext uri="{BB962C8B-B14F-4D97-AF65-F5344CB8AC3E}">
        <p14:creationId xmlns:p14="http://schemas.microsoft.com/office/powerpoint/2010/main" val="404224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Solubility (Chapter 16)</a:t>
            </a:r>
            <a:r>
              <a:rPr lang="en-US" altLang="en-US" sz="4000" smtClean="0">
                <a:latin typeface="Tahoma" pitchFamily="34" charset="0"/>
              </a:rPr>
              <a:t/>
            </a:r>
            <a:br>
              <a:rPr lang="en-US" altLang="en-US" sz="4000" smtClean="0">
                <a:latin typeface="Tahoma" pitchFamily="34" charset="0"/>
              </a:rPr>
            </a:b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Precipitation for selective ion removal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ahoma" pitchFamily="34" charset="0"/>
              </a:rPr>
              <a:t>Example: An old battery plant had a leak of lead and sulfuric acid that was neutralized by addition of CaCO</a:t>
            </a:r>
            <a:r>
              <a:rPr lang="en-US" altLang="en-US" baseline="-25000" smtClean="0">
                <a:latin typeface="Tahoma" pitchFamily="34" charset="0"/>
              </a:rPr>
              <a:t>3</a:t>
            </a:r>
            <a:r>
              <a:rPr lang="en-US" altLang="en-US" smtClean="0">
                <a:latin typeface="Tahoma" pitchFamily="34" charset="0"/>
              </a:rPr>
              <a:t>.  The collected liquid has [Ca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] = 0.20 M and [Pb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] = 0.10 M.  A chemist wants to save the lead (in form Pb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) but not the Ca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.  Can she selectively precipitate out &gt;98% of the Pb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 without precipitating Ca</a:t>
            </a:r>
            <a:r>
              <a:rPr lang="en-US" altLang="en-US" baseline="30000" smtClean="0">
                <a:latin typeface="Tahoma" pitchFamily="34" charset="0"/>
              </a:rPr>
              <a:t>2+</a:t>
            </a:r>
            <a:r>
              <a:rPr lang="en-US" altLang="en-US" smtClean="0">
                <a:latin typeface="Tahoma" pitchFamily="34" charset="0"/>
              </a:rPr>
              <a:t> by addition of SO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baseline="30000" smtClean="0">
                <a:latin typeface="Tahoma" pitchFamily="34" charset="0"/>
              </a:rPr>
              <a:t>2-</a:t>
            </a:r>
            <a:r>
              <a:rPr lang="en-US" altLang="en-US" smtClean="0">
                <a:latin typeface="Tahoma" pitchFamily="34" charset="0"/>
              </a:rPr>
              <a:t>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itchFamily="34" charset="0"/>
              </a:rPr>
              <a:t>	K</a:t>
            </a:r>
            <a:r>
              <a:rPr lang="en-US" altLang="en-US" baseline="-25000" smtClean="0">
                <a:latin typeface="Tahoma" pitchFamily="34" charset="0"/>
              </a:rPr>
              <a:t>sp</a:t>
            </a:r>
            <a:r>
              <a:rPr lang="en-US" altLang="en-US" smtClean="0">
                <a:latin typeface="Tahoma" pitchFamily="34" charset="0"/>
              </a:rPr>
              <a:t>(CaSO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) = 7.10 x 10</a:t>
            </a:r>
            <a:r>
              <a:rPr lang="en-US" altLang="en-US" baseline="30000" smtClean="0">
                <a:latin typeface="Tahoma" pitchFamily="34" charset="0"/>
              </a:rPr>
              <a:t>-5</a:t>
            </a:r>
            <a:r>
              <a:rPr lang="en-US" altLang="en-US" smtClean="0">
                <a:latin typeface="Tahoma" pitchFamily="34" charset="0"/>
              </a:rPr>
              <a:t> and K</a:t>
            </a:r>
            <a:r>
              <a:rPr lang="en-US" altLang="en-US" baseline="-25000" smtClean="0">
                <a:latin typeface="Tahoma" pitchFamily="34" charset="0"/>
              </a:rPr>
              <a:t>sp </a:t>
            </a:r>
            <a:r>
              <a:rPr lang="en-US" altLang="en-US" smtClean="0">
                <a:latin typeface="Tahoma" pitchFamily="34" charset="0"/>
              </a:rPr>
              <a:t>(PbSO</a:t>
            </a:r>
            <a:r>
              <a:rPr lang="en-US" altLang="en-US" baseline="-25000" smtClean="0">
                <a:latin typeface="Tahoma" pitchFamily="34" charset="0"/>
              </a:rPr>
              <a:t>4</a:t>
            </a:r>
            <a:r>
              <a:rPr lang="en-US" altLang="en-US" smtClean="0">
                <a:latin typeface="Tahoma" pitchFamily="34" charset="0"/>
              </a:rPr>
              <a:t>) = 1.82 x 10</a:t>
            </a:r>
            <a:r>
              <a:rPr lang="en-US" altLang="en-US" baseline="30000" smtClean="0">
                <a:latin typeface="Tahoma" pitchFamily="34" charset="0"/>
              </a:rPr>
              <a:t>-8</a:t>
            </a:r>
            <a:endParaRPr lang="en-US" altLang="en-US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6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Complex Ion Formation (Chapter 16)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Complex Ions – Why do we study?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Metals bound as complexes do not react the same as “free” metals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In determining solubility, for example, only the “free” metal is in the equilibrium equation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Example: </a:t>
            </a:r>
            <a:r>
              <a:rPr lang="en-US" altLang="en-US" sz="2400" dirty="0" err="1" smtClean="0">
                <a:latin typeface="Tahoma" pitchFamily="34" charset="0"/>
              </a:rPr>
              <a:t>AgCl</a:t>
            </a:r>
            <a:r>
              <a:rPr lang="en-US" altLang="en-US" sz="2400" dirty="0" smtClean="0">
                <a:latin typeface="Tahoma" pitchFamily="34" charset="0"/>
              </a:rPr>
              <a:t>(s)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sz="2400" dirty="0" smtClean="0">
                <a:latin typeface="Tahoma" pitchFamily="34" charset="0"/>
              </a:rPr>
              <a:t> 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 + Cl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(</a:t>
            </a:r>
            <a:r>
              <a:rPr lang="en-US" altLang="en-US" sz="2400" dirty="0" err="1" smtClean="0">
                <a:latin typeface="Tahoma" pitchFamily="34" charset="0"/>
              </a:rPr>
              <a:t>aq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pitchFamily="34" charset="0"/>
              </a:rPr>
              <a:t>	or K = [Ag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][Cl</a:t>
            </a:r>
            <a:r>
              <a:rPr lang="en-US" altLang="en-US" sz="2400" baseline="30000" dirty="0" smtClean="0">
                <a:latin typeface="Tahoma" pitchFamily="34" charset="0"/>
              </a:rPr>
              <a:t>-</a:t>
            </a:r>
            <a:r>
              <a:rPr lang="en-US" altLang="en-US" sz="2400" dirty="0" smtClean="0">
                <a:latin typeface="Tahoma" pitchFamily="34" charset="0"/>
              </a:rPr>
              <a:t>] – Ag complexed as Ag(NH</a:t>
            </a:r>
            <a:r>
              <a:rPr lang="en-US" altLang="en-US" sz="2400" baseline="-25000" dirty="0" smtClean="0">
                <a:latin typeface="Tahoma" pitchFamily="34" charset="0"/>
              </a:rPr>
              <a:t>3</a:t>
            </a:r>
            <a:r>
              <a:rPr lang="en-US" altLang="en-US" sz="2400" dirty="0" smtClean="0">
                <a:latin typeface="Tahoma" pitchFamily="34" charset="0"/>
              </a:rPr>
              <a:t>)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r>
              <a:rPr lang="en-US" altLang="en-US" sz="2400" dirty="0" smtClean="0">
                <a:latin typeface="Tahoma" pitchFamily="34" charset="0"/>
              </a:rPr>
              <a:t>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altLang="en-US" sz="2400" dirty="0" smtClean="0">
                <a:latin typeface="Tahoma" pitchFamily="34" charset="0"/>
              </a:rPr>
              <a:t> Ag</a:t>
            </a:r>
            <a:r>
              <a:rPr lang="en-US" altLang="en-US" sz="2400" baseline="30000" dirty="0" smtClean="0">
                <a:latin typeface="Tahoma" pitchFamily="34" charset="0"/>
              </a:rPr>
              <a:t>+</a:t>
            </a:r>
            <a:endParaRPr lang="en-US" altLang="en-US" sz="24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Complexation also affects reactivity and uptake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For example: spinach is high in Fe, but also in oxalate  (C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) which complexes Fe (</a:t>
            </a:r>
            <a:r>
              <a:rPr lang="en-US" altLang="en-US" sz="2000" dirty="0" err="1" smtClean="0">
                <a:latin typeface="Tahoma" pitchFamily="34" charset="0"/>
              </a:rPr>
              <a:t>K</a:t>
            </a:r>
            <a:r>
              <a:rPr lang="en-US" altLang="en-US" sz="2000" baseline="-25000" dirty="0" err="1" smtClean="0">
                <a:latin typeface="Tahoma" pitchFamily="34" charset="0"/>
              </a:rPr>
              <a:t>f</a:t>
            </a:r>
            <a:r>
              <a:rPr lang="en-US" altLang="en-US" sz="2000" dirty="0" smtClean="0">
                <a:latin typeface="Tahoma" pitchFamily="34" charset="0"/>
              </a:rPr>
              <a:t> = 2 x 10</a:t>
            </a:r>
            <a:r>
              <a:rPr lang="en-US" altLang="en-US" sz="2000" baseline="30000" dirty="0" smtClean="0">
                <a:latin typeface="Tahoma" pitchFamily="34" charset="0"/>
              </a:rPr>
              <a:t>20</a:t>
            </a:r>
            <a:r>
              <a:rPr lang="en-US" altLang="en-US" sz="2000" dirty="0" smtClean="0">
                <a:latin typeface="Tahoma" pitchFamily="34" charset="0"/>
              </a:rPr>
              <a:t> for Fe</a:t>
            </a:r>
            <a:r>
              <a:rPr lang="en-US" altLang="en-US" sz="2000" baseline="30000" dirty="0" smtClean="0">
                <a:latin typeface="Tahoma" pitchFamily="34" charset="0"/>
              </a:rPr>
              <a:t>3+</a:t>
            </a:r>
            <a:r>
              <a:rPr lang="en-US" altLang="en-US" sz="2000" dirty="0" smtClean="0">
                <a:latin typeface="Tahoma" pitchFamily="34" charset="0"/>
              </a:rPr>
              <a:t>) making uptake more difficult.  Additionally, oxalate potentially can bind Fe from the body</a:t>
            </a:r>
          </a:p>
        </p:txBody>
      </p:sp>
    </p:spTree>
    <p:extLst>
      <p:ext uri="{BB962C8B-B14F-4D97-AF65-F5344CB8AC3E}">
        <p14:creationId xmlns:p14="http://schemas.microsoft.com/office/powerpoint/2010/main" val="23474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itchFamily="34" charset="0"/>
              </a:rPr>
              <a:t>Chem 1B – Aqueous Chemistry</a:t>
            </a:r>
            <a:r>
              <a:rPr lang="en-US" altLang="en-US" sz="4800" smtClean="0">
                <a:latin typeface="Tahoma" pitchFamily="34" charset="0"/>
              </a:rPr>
              <a:t/>
            </a:r>
            <a:br>
              <a:rPr lang="en-US" altLang="en-US" sz="4800" smtClean="0">
                <a:latin typeface="Tahoma" pitchFamily="34" charset="0"/>
              </a:rPr>
            </a:br>
            <a:r>
              <a:rPr lang="en-US" altLang="en-US" sz="2800" smtClean="0">
                <a:latin typeface="Tahoma" pitchFamily="34" charset="0"/>
              </a:rPr>
              <a:t>Complex Ion Formation (Chapter 16)</a:t>
            </a:r>
            <a:endParaRPr lang="en-US" altLang="en-US" sz="400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latin typeface="Tahoma" pitchFamily="34" charset="0"/>
              </a:rPr>
              <a:t>Complex Ions – Why do we study</a:t>
            </a:r>
            <a:r>
              <a:rPr lang="en-US" altLang="en-US" sz="2800" dirty="0" smtClean="0">
                <a:latin typeface="Tahoma" pitchFamily="34" charset="0"/>
              </a:rPr>
              <a:t>? – cont.</a:t>
            </a:r>
            <a:endParaRPr lang="en-US" altLang="en-US" sz="2800" dirty="0" smtClean="0">
              <a:latin typeface="Tahoma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>
                <a:latin typeface="Tahoma" pitchFamily="34" charset="0"/>
              </a:rPr>
              <a:t>Uses of complex ions in analytical chemistry (besides for increasing solubility)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Water hardness titration – done in experiment 6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Separations – complexed metals are more organic soluble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>
                <a:latin typeface="Tahoma" pitchFamily="34" charset="0"/>
              </a:rPr>
              <a:t>Reduction of oxidation (for example Fe</a:t>
            </a:r>
            <a:r>
              <a:rPr lang="en-US" altLang="en-US" sz="2000" baseline="30000" dirty="0" smtClean="0">
                <a:latin typeface="Tahoma" pitchFamily="34" charset="0"/>
              </a:rPr>
              <a:t>3+</a:t>
            </a:r>
            <a:r>
              <a:rPr lang="en-US" altLang="en-US" sz="2000" dirty="0" smtClean="0">
                <a:latin typeface="Tahoma" pitchFamily="34" charset="0"/>
              </a:rPr>
              <a:t> + H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 produces strong oxidants, unless Fe</a:t>
            </a:r>
            <a:r>
              <a:rPr lang="en-US" altLang="en-US" sz="2000" baseline="30000" dirty="0" smtClean="0">
                <a:latin typeface="Tahoma" pitchFamily="34" charset="0"/>
              </a:rPr>
              <a:t>3+</a:t>
            </a:r>
            <a:r>
              <a:rPr lang="en-US" altLang="en-US" sz="2000" dirty="0" smtClean="0">
                <a:latin typeface="Tahoma" pitchFamily="34" charset="0"/>
              </a:rPr>
              <a:t> is bound)</a:t>
            </a:r>
          </a:p>
        </p:txBody>
      </p:sp>
    </p:spTree>
    <p:extLst>
      <p:ext uri="{BB962C8B-B14F-4D97-AF65-F5344CB8AC3E}">
        <p14:creationId xmlns:p14="http://schemas.microsoft.com/office/powerpoint/2010/main" val="28132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latin typeface="Tahoma" panose="020B0604030504040204" pitchFamily="34" charset="0"/>
              </a:rPr>
              <a:t>Chem 1B – Aqueous Chemistry</a:t>
            </a:r>
            <a:r>
              <a:rPr lang="en-US" altLang="en-US" sz="4800" smtClean="0">
                <a:latin typeface="Tahoma" panose="020B0604030504040204" pitchFamily="34" charset="0"/>
              </a:rPr>
              <a:t/>
            </a:r>
            <a:br>
              <a:rPr lang="en-US" altLang="en-US" sz="4800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Complex Ion Formation (Chapter 16)</a:t>
            </a:r>
            <a:endParaRPr lang="en-US" altLang="en-US" sz="4000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pitchFamily="34" charset="0"/>
              </a:rPr>
              <a:t>Complex Ions – Effects on Solubility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latin typeface="Tahoma" pitchFamily="34" charset="0"/>
              </a:rPr>
              <a:t>Examples: 2) Ca</a:t>
            </a:r>
            <a:r>
              <a:rPr lang="en-US" altLang="en-US" sz="2400" baseline="30000" dirty="0" smtClean="0">
                <a:latin typeface="Tahoma" pitchFamily="34" charset="0"/>
              </a:rPr>
              <a:t>2+</a:t>
            </a:r>
            <a:r>
              <a:rPr lang="en-US" altLang="en-US" sz="2400" dirty="0" smtClean="0">
                <a:latin typeface="Tahoma" pitchFamily="34" charset="0"/>
              </a:rPr>
              <a:t> + </a:t>
            </a:r>
            <a:r>
              <a:rPr lang="en-US" altLang="en-US" sz="2400" dirty="0" smtClean="0">
                <a:latin typeface="Tahoma" pitchFamily="34" charset="0"/>
                <a:cs typeface="Arial" charset="0"/>
              </a:rPr>
              <a:t>C</a:t>
            </a:r>
            <a:r>
              <a:rPr lang="en-US" altLang="en-US" sz="2400" baseline="-25000" dirty="0" smtClean="0">
                <a:latin typeface="Tahoma" pitchFamily="34" charset="0"/>
              </a:rPr>
              <a:t>2</a:t>
            </a:r>
            <a:r>
              <a:rPr lang="en-US" altLang="en-US" sz="2400" dirty="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400" baseline="-25000" dirty="0" smtClean="0">
                <a:latin typeface="Tahoma" pitchFamily="34" charset="0"/>
              </a:rPr>
              <a:t>4</a:t>
            </a:r>
            <a:r>
              <a:rPr lang="en-US" altLang="en-US" sz="24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400" dirty="0" smtClean="0">
                <a:latin typeface="Tahoma" pitchFamily="34" charset="0"/>
              </a:rPr>
              <a:t> (oxalate anion) – anion can lead to both precipitation and complex formation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solubility </a:t>
            </a:r>
            <a:r>
              <a:rPr lang="en-US" altLang="en-US" sz="2000" dirty="0" err="1" smtClean="0">
                <a:latin typeface="Tahoma" pitchFamily="34" charset="0"/>
              </a:rPr>
              <a:t>rxn</a:t>
            </a:r>
            <a:r>
              <a:rPr lang="en-US" altLang="en-US" sz="2000" dirty="0" smtClean="0">
                <a:latin typeface="Tahoma" pitchFamily="34" charset="0"/>
              </a:rPr>
              <a:t>: CaC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dirty="0" smtClean="0">
                <a:latin typeface="Tahoma" pitchFamily="34" charset="0"/>
              </a:rPr>
              <a:t>(s) 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↔ Ca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+ 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 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1.3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-8</a:t>
            </a:r>
            <a:endParaRPr lang="en-US" altLang="en-US" sz="2000" dirty="0" smtClean="0">
              <a:latin typeface="Tahoma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complex </a:t>
            </a:r>
            <a:r>
              <a:rPr lang="en-US" altLang="en-US" sz="2000" dirty="0" err="1" smtClean="0">
                <a:latin typeface="Tahoma" pitchFamily="34" charset="0"/>
              </a:rPr>
              <a:t>rxn</a:t>
            </a:r>
            <a:r>
              <a:rPr lang="en-US" altLang="en-US" sz="2000" dirty="0" smtClean="0">
                <a:latin typeface="Tahoma" pitchFamily="34" charset="0"/>
              </a:rPr>
              <a:t>: 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Ca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 + 2C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 ↔ </a:t>
            </a:r>
            <a:r>
              <a:rPr lang="en-US" altLang="en-US" sz="2000" dirty="0" smtClean="0">
                <a:latin typeface="Tahoma" pitchFamily="34" charset="0"/>
              </a:rPr>
              <a:t>Ca(C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(</a:t>
            </a:r>
            <a:r>
              <a:rPr lang="en-US" altLang="en-US" sz="2000" dirty="0" err="1" smtClean="0">
                <a:latin typeface="Tahoma" pitchFamily="34" charset="0"/>
              </a:rPr>
              <a:t>aq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	 </a:t>
            </a:r>
            <a:r>
              <a:rPr lang="en-US" altLang="en-US" sz="2000" dirty="0" err="1" smtClean="0">
                <a:latin typeface="Tahoma" pitchFamily="34" charset="0"/>
              </a:rPr>
              <a:t>K</a:t>
            </a:r>
            <a:r>
              <a:rPr lang="en-US" altLang="en-US" sz="2000" baseline="-25000" dirty="0" err="1" smtClean="0">
                <a:latin typeface="Tahoma" pitchFamily="34" charset="0"/>
              </a:rPr>
              <a:t>f</a:t>
            </a:r>
            <a:r>
              <a:rPr lang="en-US" altLang="en-US" sz="2000" dirty="0" smtClean="0">
                <a:latin typeface="Tahoma" pitchFamily="34" charset="0"/>
              </a:rPr>
              <a:t> = 2.3 x 10</a:t>
            </a:r>
            <a:r>
              <a:rPr lang="en-US" altLang="en-US" sz="2000" baseline="30000" dirty="0" smtClean="0">
                <a:latin typeface="Tahoma" pitchFamily="34" charset="0"/>
              </a:rPr>
              <a:t>4</a:t>
            </a:r>
            <a:r>
              <a:rPr lang="en-US" altLang="en-US" sz="2000" dirty="0" smtClean="0">
                <a:latin typeface="Tahoma" pitchFamily="34" charset="0"/>
              </a:rPr>
              <a:t>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At low [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] (e.g. 1.0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-7</a:t>
            </a:r>
            <a:r>
              <a:rPr lang="en-US" altLang="en-US" sz="2000" dirty="0" smtClean="0">
                <a:latin typeface="Tahoma" pitchFamily="34" charset="0"/>
              </a:rPr>
              <a:t> M at equilibrium), Ca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 is fairly soluble (0.13 M) and almost no complex forms ([Ca(C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dirty="0" smtClean="0">
                <a:latin typeface="Tahoma" pitchFamily="34" charset="0"/>
              </a:rPr>
              <a:t>)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] = 3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-13</a:t>
            </a:r>
            <a:r>
              <a:rPr lang="en-US" altLang="en-US" sz="2000" dirty="0" smtClean="0">
                <a:latin typeface="Tahoma" pitchFamily="34" charset="0"/>
              </a:rPr>
              <a:t> M and doesn’t contribute to solubility)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At moderate [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] (e.g. 1.0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-3</a:t>
            </a:r>
            <a:r>
              <a:rPr lang="en-US" altLang="en-US" sz="2000" dirty="0" smtClean="0">
                <a:latin typeface="Tahoma" pitchFamily="34" charset="0"/>
              </a:rPr>
              <a:t> M), Ca</a:t>
            </a:r>
            <a:r>
              <a:rPr lang="en-US" altLang="en-US" sz="2000" baseline="30000" dirty="0" smtClean="0">
                <a:latin typeface="Tahoma" pitchFamily="34" charset="0"/>
              </a:rPr>
              <a:t>2+ </a:t>
            </a:r>
            <a:r>
              <a:rPr lang="en-US" altLang="en-US" sz="2000" dirty="0" smtClean="0">
                <a:latin typeface="Tahoma" pitchFamily="34" charset="0"/>
              </a:rPr>
              <a:t>is less soluble (1.3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-5</a:t>
            </a:r>
            <a:r>
              <a:rPr lang="en-US" altLang="en-US" sz="2000" dirty="0" smtClean="0">
                <a:latin typeface="Tahoma" pitchFamily="34" charset="0"/>
              </a:rPr>
              <a:t> M), and complex still hasn’t formed much (3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-7</a:t>
            </a:r>
            <a:r>
              <a:rPr lang="en-US" altLang="en-US" sz="2000" dirty="0" smtClean="0">
                <a:latin typeface="Tahoma" pitchFamily="34" charset="0"/>
              </a:rPr>
              <a:t>) to affect solubility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Tahoma" pitchFamily="34" charset="0"/>
              </a:rPr>
              <a:t>At high [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C</a:t>
            </a:r>
            <a:r>
              <a:rPr lang="en-US" altLang="en-US" sz="2000" baseline="-25000" dirty="0" smtClean="0">
                <a:latin typeface="Tahoma" pitchFamily="34" charset="0"/>
              </a:rPr>
              <a:t>2</a:t>
            </a:r>
            <a:r>
              <a:rPr lang="en-US" altLang="en-US" sz="2000" dirty="0" smtClean="0">
                <a:latin typeface="Tahoma" pitchFamily="34" charset="0"/>
                <a:cs typeface="Arial" charset="0"/>
              </a:rPr>
              <a:t>O</a:t>
            </a:r>
            <a:r>
              <a:rPr lang="en-US" altLang="en-US" sz="2000" baseline="-25000" dirty="0" smtClean="0">
                <a:latin typeface="Tahoma" pitchFamily="34" charset="0"/>
              </a:rPr>
              <a:t>4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2-</a:t>
            </a:r>
            <a:r>
              <a:rPr lang="en-US" altLang="en-US" sz="2000" dirty="0" smtClean="0">
                <a:latin typeface="Tahoma" pitchFamily="34" charset="0"/>
              </a:rPr>
              <a:t>] (e.g. 0.5 M), very little Ca</a:t>
            </a:r>
            <a:r>
              <a:rPr lang="en-US" altLang="en-US" sz="2000" baseline="30000" dirty="0" smtClean="0">
                <a:latin typeface="Tahoma" pitchFamily="34" charset="0"/>
              </a:rPr>
              <a:t>2+</a:t>
            </a:r>
            <a:r>
              <a:rPr lang="en-US" altLang="en-US" sz="2000" dirty="0" smtClean="0">
                <a:latin typeface="Tahoma" pitchFamily="34" charset="0"/>
              </a:rPr>
              <a:t> is present (2.6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-8</a:t>
            </a:r>
            <a:r>
              <a:rPr lang="en-US" altLang="en-US" sz="2000" dirty="0" smtClean="0">
                <a:latin typeface="Tahoma" pitchFamily="34" charset="0"/>
              </a:rPr>
              <a:t> M), but complex </a:t>
            </a:r>
            <a:r>
              <a:rPr lang="en-US" altLang="en-US" sz="2000" dirty="0" smtClean="0">
                <a:latin typeface="Tahoma" pitchFamily="34" charset="0"/>
              </a:rPr>
              <a:t>is increasing </a:t>
            </a:r>
            <a:r>
              <a:rPr lang="en-US" altLang="en-US" sz="2000" dirty="0" smtClean="0">
                <a:latin typeface="Tahoma" pitchFamily="34" charset="0"/>
              </a:rPr>
              <a:t>net solubility (1.5 x 10</a:t>
            </a:r>
            <a:r>
              <a:rPr lang="en-US" altLang="en-US" sz="2000" baseline="30000" dirty="0" smtClean="0">
                <a:latin typeface="Tahoma" pitchFamily="34" charset="0"/>
                <a:cs typeface="Arial" charset="0"/>
              </a:rPr>
              <a:t>-4</a:t>
            </a:r>
            <a:r>
              <a:rPr lang="en-US" altLang="en-US" sz="2000" dirty="0" smtClean="0">
                <a:latin typeface="Tahoma" pitchFamily="34" charset="0"/>
              </a:rPr>
              <a:t> M)</a:t>
            </a:r>
          </a:p>
        </p:txBody>
      </p:sp>
    </p:spTree>
    <p:extLst>
      <p:ext uri="{BB962C8B-B14F-4D97-AF65-F5344CB8AC3E}">
        <p14:creationId xmlns:p14="http://schemas.microsoft.com/office/powerpoint/2010/main" val="189254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4159</TotalTime>
  <Words>971</Words>
  <Application>Microsoft Office PowerPoint</Application>
  <PresentationFormat>On-screen Show (4:3)</PresentationFormat>
  <Paragraphs>117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Symbol</vt:lpstr>
      <vt:lpstr>Tahoma</vt:lpstr>
      <vt:lpstr>Times New Roman</vt:lpstr>
      <vt:lpstr>Default Design</vt:lpstr>
      <vt:lpstr>Chart</vt:lpstr>
      <vt:lpstr>Chem. 1B – 10/11 Lecture</vt:lpstr>
      <vt:lpstr>Announcements </vt:lpstr>
      <vt:lpstr>Chem 1B – Aqueous Chemistry Solubility (Chapter 16)</vt:lpstr>
      <vt:lpstr>Chem 1B – Aqueous Chemistry Solubility (Chapter 16)</vt:lpstr>
      <vt:lpstr>Chem 1B – Aqueous Chemistry Solubility (Chapter 16)</vt:lpstr>
      <vt:lpstr>Chem 1B – Aqueous Chemistry Solubility (Chapter 16) </vt:lpstr>
      <vt:lpstr>Chem 1B – Aqueous Chemistry Complex Ion Formation (Chapter 16)</vt:lpstr>
      <vt:lpstr>Chem 1B – Aqueous Chemistry Complex Ion Formation (Chapter 16)</vt:lpstr>
      <vt:lpstr>Chem 1B – Aqueous Chemistry Complex Ion Formation (Chapter 16)</vt:lpstr>
      <vt:lpstr>Complex Ions – “U” Shaped Solubility Curves</vt:lpstr>
      <vt:lpstr>Chem 1B – Aqueous Chemistry Complex Ion Formation (Chapter 16)</vt:lpstr>
      <vt:lpstr>Chem 1B – Thermodynamics Chapter 17</vt:lpstr>
      <vt:lpstr>Chem 1B – Thermodynamics Chapter 17</vt:lpstr>
      <vt:lpstr>Chem 1B – Thermodynamics Chapter 17</vt:lpstr>
      <vt:lpstr>Chem 1B – Thermodynamics Chapter 17 – Spontaneous Processes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361</cp:revision>
  <dcterms:created xsi:type="dcterms:W3CDTF">2005-09-14T19:27:31Z</dcterms:created>
  <dcterms:modified xsi:type="dcterms:W3CDTF">2016-10-11T00:18:50Z</dcterms:modified>
</cp:coreProperties>
</file>