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457" r:id="rId3"/>
    <p:sldId id="491" r:id="rId4"/>
    <p:sldId id="480" r:id="rId5"/>
    <p:sldId id="481" r:id="rId6"/>
    <p:sldId id="483" r:id="rId7"/>
    <p:sldId id="463" r:id="rId8"/>
    <p:sldId id="471" r:id="rId9"/>
    <p:sldId id="474" r:id="rId10"/>
    <p:sldId id="475" r:id="rId11"/>
    <p:sldId id="476" r:id="rId12"/>
    <p:sldId id="477" r:id="rId13"/>
    <p:sldId id="484" r:id="rId14"/>
    <p:sldId id="485" r:id="rId15"/>
    <p:sldId id="486" r:id="rId16"/>
    <p:sldId id="492" r:id="rId17"/>
    <p:sldId id="487" r:id="rId18"/>
    <p:sldId id="488" r:id="rId19"/>
    <p:sldId id="489" r:id="rId20"/>
    <p:sldId id="49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D34641-9E23-4D6C-B964-55F1EF871F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7019D1-8E8B-41D5-8055-1B4A799EB9F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3FDACFE-F763-4EC5-BA1B-8756D584D525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28EA388-D8AA-4475-B5C2-805D55BADD63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976FC3-3674-4A7E-8C21-A6BE074A425F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F242B1-F021-4929-97AE-50A37B9CFB1B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607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BF0F872-B269-4013-B3EE-4458FEAFBF3C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820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BAC401-378B-4D7F-A38D-95B9F93B1E5C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46700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2AAE7DC-67B4-41B2-BA02-C2099F02F019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30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BA3BE6-7DCA-4CD4-854D-FDE76D70EA3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870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FB81C32-61B7-40FB-80E2-C9AF5F1E5A99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4289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EADA87-9419-4A88-B5DE-65A11728A9BF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795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19BC621-EC31-49A5-B692-7C047F1DE39B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399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06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3B8A1D5-DDF3-4D0D-B58E-C227D46985FD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9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56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3B8A1D5-DDF3-4D0D-B58E-C227D46985FD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1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5EEBB8-6413-4BB5-A102-DB7F14E90628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7D94AEA-F14C-49A3-A18C-954A39F1A6E6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09A8F83-AB29-4E8E-8DA0-3D85DD2C656D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E5E97-3185-431B-BD9A-42EBD6EF6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2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951CB-5577-472F-95F5-AF1CC46A7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13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A14FC-E707-4995-9915-A1AB60059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92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DD27D-68D7-4CC1-B8C7-257F8DBD1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69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8123C-EC5F-45E7-8847-BF1AECC81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31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35D62-A722-4474-B0B1-62B680BFC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19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3172F-EE12-4B0C-BAEB-0CA6C29C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27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F3EA1-22AF-40C2-A002-254C4FC8E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9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13C06-2FAA-4494-9FC6-C860AD1B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B6C30-DE66-4F44-9AA2-664562B44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41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32D87-1E84-43C3-9204-A323B84A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4630-142C-49D6-B1D9-969FE26CE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57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F2EB7-988E-4352-B605-6A4E26174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75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96706-1EE6-46E0-A57E-927EF361D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13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3306037-3935-441B-A849-77788FF7B1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10/1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3</a:t>
            </a:r>
            <a:r>
              <a:rPr lang="en-US" altLang="en-US" b="1" dirty="0" smtClean="0">
                <a:latin typeface="Tahoma" panose="020B0604030504040204" pitchFamily="34" charset="0"/>
              </a:rPr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See updates on slides </a:t>
            </a:r>
            <a:r>
              <a:rPr lang="en-US" alt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1, 2, 3, and 8 </a:t>
            </a:r>
            <a:endParaRPr lang="en-US" altLang="en-US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Spontaneous Processes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latin typeface="Tahoma" panose="020B0604030504040204" pitchFamily="34" charset="0"/>
              </a:rPr>
              <a:t>Thermodynamical</a:t>
            </a:r>
            <a:r>
              <a:rPr lang="en-US" altLang="en-US" dirty="0" smtClean="0">
                <a:latin typeface="Tahoma" panose="020B0604030504040204" pitchFamily="34" charset="0"/>
              </a:rPr>
              <a:t> Definition of Spontaneous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A spontaneous process is one that will eventually occur (actually has nothing to do with speed of </a:t>
            </a:r>
            <a:r>
              <a:rPr lang="en-US" altLang="en-US" dirty="0" err="1" smtClean="0">
                <a:latin typeface="Tahoma" panose="020B0604030504040204" pitchFamily="34" charset="0"/>
              </a:rPr>
              <a:t>occurrance</a:t>
            </a:r>
            <a:r>
              <a:rPr lang="en-US" altLang="en-US" dirty="0" smtClean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Examples of spontaneous processes: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freezing of water droplet at -5°C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dissolution of 0.1 moles of NH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NO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 in 1.0 L of water (solubility is much higher)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oxidation of Fe(s) in 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Non-spontaneous process: one that won’t occur without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Spontaneous Processes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latin typeface="Tahoma" panose="020B0604030504040204" pitchFamily="34" charset="0"/>
              </a:rPr>
              <a:t>Thermodynamical</a:t>
            </a:r>
            <a:r>
              <a:rPr lang="en-US" altLang="en-US" dirty="0" smtClean="0">
                <a:latin typeface="Tahoma" panose="020B0604030504040204" pitchFamily="34" charset="0"/>
              </a:rPr>
              <a:t> Definition of Spontaneous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Most, but not all, spontaneous processes are exothermic (e.g.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(g) + 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(g)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O(l))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Non-spontaneous process: one that won’t occur without intervention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Example: splitting water to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(g) and 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(g) (can be done through electrolysis, but then needs external energy)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Entropy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A few reactions that occur spontaneously are endothermic (e.g. NH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NO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(s)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NH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(</a:t>
            </a:r>
            <a:r>
              <a:rPr lang="en-US" altLang="en-US" dirty="0" err="1" smtClean="0">
                <a:latin typeface="Tahoma" panose="020B0604030504040204" pitchFamily="34" charset="0"/>
              </a:rPr>
              <a:t>aq</a:t>
            </a:r>
            <a:r>
              <a:rPr lang="en-US" altLang="en-US" dirty="0" smtClean="0">
                <a:latin typeface="Tahoma" panose="020B0604030504040204" pitchFamily="34" charset="0"/>
              </a:rPr>
              <a:t>) + NO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dirty="0" smtClean="0">
                <a:latin typeface="Tahoma" panose="020B0604030504040204" pitchFamily="34" charset="0"/>
              </a:rPr>
              <a:t>(</a:t>
            </a:r>
            <a:r>
              <a:rPr lang="en-US" altLang="en-US" dirty="0" err="1" smtClean="0">
                <a:latin typeface="Tahoma" panose="020B0604030504040204" pitchFamily="34" charset="0"/>
              </a:rPr>
              <a:t>aq</a:t>
            </a:r>
            <a:r>
              <a:rPr lang="en-US" altLang="en-US" dirty="0" smtClean="0">
                <a:latin typeface="Tahoma" panose="020B0604030504040204" pitchFamily="34" charset="0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How can a process occur if it takes energy?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There must be some trade off that makes it likely to 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Process is an increase in disorder (entropy)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For example, we can see that a desk will have a natural tendency to becoming disordered and that it takes energy to clean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Entropy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The Second Law of Thermodynamics: For any spontaneous process, the entropy of the universe increases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univ</a:t>
            </a:r>
            <a:r>
              <a:rPr lang="en-US" altLang="en-US" smtClean="0">
                <a:latin typeface="Tahoma" pitchFamily="34" charset="0"/>
              </a:rPr>
              <a:t> &gt;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Thus the natural tendency is for a process to occur if it increases entropy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This can explain why some reactions occur even if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is positive such as: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NH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NO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(s)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NH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baseline="30000" smtClean="0">
                <a:latin typeface="Tahoma" pitchFamily="34" charset="0"/>
              </a:rPr>
              <a:t>+</a:t>
            </a:r>
            <a:r>
              <a:rPr lang="en-US" altLang="en-US" smtClean="0">
                <a:latin typeface="Tahoma" pitchFamily="34" charset="0"/>
              </a:rPr>
              <a:t>(aq) + NO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baseline="30000" smtClean="0">
                <a:latin typeface="Tahoma" pitchFamily="34" charset="0"/>
              </a:rPr>
              <a:t>-</a:t>
            </a:r>
            <a:r>
              <a:rPr lang="en-US" altLang="en-US" smtClean="0">
                <a:latin typeface="Tahoma" pitchFamily="34" charset="0"/>
              </a:rPr>
              <a:t>(aq)</a:t>
            </a:r>
          </a:p>
        </p:txBody>
      </p:sp>
    </p:spTree>
    <p:extLst>
      <p:ext uri="{BB962C8B-B14F-4D97-AF65-F5344CB8AC3E}">
        <p14:creationId xmlns:p14="http://schemas.microsoft.com/office/powerpoint/2010/main" val="5009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Entropy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A macroscopic analogy to entropy would be to have a box of 50 ping pong balls with half white and half black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Even if placed on two separate halves of the box, if the box were shaken to mix the balls, roughly half of each color would be expected in each half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281940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2400300" y="5105400"/>
            <a:ext cx="0" cy="13716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38400" y="53340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5257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6800" y="5257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60198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54864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59436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14" name="Oval 13"/>
          <p:cNvSpPr/>
          <p:nvPr/>
        </p:nvSpPr>
        <p:spPr>
          <a:xfrm>
            <a:off x="3124200" y="5105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5867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0" y="5486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29000" y="5867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6172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19200" y="64881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initial state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91100" y="4876800"/>
            <a:ext cx="281940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/>
          <p:cNvCxnSpPr>
            <a:stCxn id="20" idx="0"/>
            <a:endCxn id="20" idx="2"/>
          </p:cNvCxnSpPr>
          <p:nvPr/>
        </p:nvCxnSpPr>
        <p:spPr>
          <a:xfrm>
            <a:off x="6400800" y="4876800"/>
            <a:ext cx="0" cy="13716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438900" y="5105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76900" y="5029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67300" y="5029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934200" y="5715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67600" y="51816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43500" y="5715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</a:t>
            </a:r>
          </a:p>
        </p:txBody>
      </p:sp>
      <p:sp>
        <p:nvSpPr>
          <p:cNvPr id="28" name="Oval 27"/>
          <p:cNvSpPr/>
          <p:nvPr/>
        </p:nvSpPr>
        <p:spPr>
          <a:xfrm>
            <a:off x="7124700" y="48768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7800" y="53340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15000" y="5486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29500" y="56388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10200" y="5943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219700" y="6324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final state</a:t>
            </a:r>
          </a:p>
        </p:txBody>
      </p:sp>
    </p:spTree>
    <p:extLst>
      <p:ext uri="{BB962C8B-B14F-4D97-AF65-F5344CB8AC3E}">
        <p14:creationId xmlns:p14="http://schemas.microsoft.com/office/powerpoint/2010/main" val="10186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Entropy in Chemical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From a molecular scale view, a system that appears more randomly assembled has higher entropy (can have more possible “states”)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Highly ordered		Highly disordered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Low Entropy			High Entropy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52400" y="457200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Crystalline</a:t>
            </a:r>
          </a:p>
          <a:p>
            <a:r>
              <a:rPr lang="en-US" altLang="en-US"/>
              <a:t>solid (T = 0K)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" y="4343400"/>
            <a:ext cx="7924800" cy="0"/>
          </a:xfrm>
          <a:prstGeom prst="straightConnector1">
            <a:avLst/>
          </a:prstGeom>
          <a:ln w="101600">
            <a:solidFill>
              <a:schemeClr val="tx1">
                <a:lumMod val="85000"/>
                <a:lumOff val="1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124200" y="46482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Amorphous solid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5715000" y="4648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liquid</a:t>
            </a: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7772400" y="47244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gas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381000" y="52578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large compound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6096000" y="52578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various small compounds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5943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4</a:t>
            </a:r>
            <a:r>
              <a:rPr lang="en-US" altLang="en-US"/>
              <a:t>(g)     vs.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38400" y="5943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2NO</a:t>
            </a:r>
            <a:r>
              <a:rPr lang="en-US" altLang="en-US" baseline="-25000"/>
              <a:t>2</a:t>
            </a:r>
            <a:r>
              <a:rPr lang="en-US" altLang="en-US"/>
              <a:t>(g)     vs.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14800" y="59436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2O</a:t>
            </a:r>
            <a:r>
              <a:rPr lang="en-US" altLang="en-US" baseline="-25000"/>
              <a:t>2</a:t>
            </a:r>
            <a:r>
              <a:rPr lang="en-US" altLang="en-US"/>
              <a:t> (g) + N</a:t>
            </a:r>
            <a:r>
              <a:rPr lang="en-US" altLang="en-US" baseline="-25000"/>
              <a:t>2</a:t>
            </a:r>
            <a:r>
              <a:rPr lang="en-US" altLang="en-US"/>
              <a:t>(g)  vs.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24600" y="59436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4O (g) + 2N(g)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3733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S = 0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5800" y="4419600"/>
            <a:ext cx="76200" cy="2286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66800" y="64008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note: gases shown are relative (still at higher entropy vs. </a:t>
            </a:r>
            <a:r>
              <a:rPr lang="en-US" altLang="en-US" dirty="0" smtClean="0"/>
              <a:t>liquids/solids)</a:t>
            </a:r>
            <a:endParaRPr lang="en-US" altLang="en-US" dirty="0"/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1600200" y="46482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Crystalline</a:t>
            </a:r>
          </a:p>
          <a:p>
            <a:r>
              <a:rPr lang="en-US" altLang="en-US"/>
              <a:t>solid (T &gt; 0K)</a:t>
            </a:r>
          </a:p>
        </p:txBody>
      </p:sp>
    </p:spTree>
    <p:extLst>
      <p:ext uri="{BB962C8B-B14F-4D97-AF65-F5344CB8AC3E}">
        <p14:creationId xmlns:p14="http://schemas.microsoft.com/office/powerpoint/2010/main" val="125359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15364" grpId="0"/>
      <p:bldP spid="15366" grpId="0"/>
      <p:bldP spid="15367" grpId="0"/>
      <p:bldP spid="15368" grpId="0"/>
      <p:bldP spid="15369" grpId="0"/>
      <p:bldP spid="15370" grpId="0"/>
      <p:bldP spid="11" grpId="0"/>
      <p:bldP spid="12" grpId="0"/>
      <p:bldP spid="13" grpId="0"/>
      <p:bldP spid="14" grpId="0"/>
      <p:bldP spid="16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1B – Thermodynamics</a:t>
            </a:r>
            <a:r>
              <a:rPr lang="en-US" altLang="en-US" sz="4800" dirty="0" smtClean="0">
                <a:solidFill>
                  <a:srgbClr val="FF0000"/>
                </a:solidFill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solidFill>
                  <a:srgbClr val="FF0000"/>
                </a:solidFill>
                <a:latin typeface="Tahoma" panose="020B0604030504040204" pitchFamily="34" charset="0"/>
              </a:rPr>
            </a:b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Chapter 17 – Entropy</a:t>
            </a:r>
            <a:endParaRPr lang="en-US" altLang="en-US" sz="40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Determine the sign of entropy change for the following reactions: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2636838"/>
            <a:ext cx="57912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Entropy Examples: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(Is </a:t>
            </a:r>
            <a:r>
              <a:rPr lang="el-GR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Δ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S &gt; or &lt; 0?)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O(l) 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↔ 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O(g)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O(s) 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↔ 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O(l)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 err="1">
                <a:solidFill>
                  <a:srgbClr val="FF0000"/>
                </a:solidFill>
                <a:latin typeface="Tahoma" charset="0"/>
                <a:cs typeface="Arial" charset="0"/>
              </a:rPr>
              <a:t>NaCl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(s) ↔ Na</a:t>
            </a:r>
            <a:r>
              <a:rPr lang="en-US" altLang="en-US" sz="3200" kern="0" baseline="30000" dirty="0">
                <a:solidFill>
                  <a:srgbClr val="FF0000"/>
                </a:solidFill>
                <a:latin typeface="Tahoma" charset="0"/>
                <a:cs typeface="Arial" charset="0"/>
              </a:rPr>
              <a:t>+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(</a:t>
            </a:r>
            <a:r>
              <a:rPr lang="en-US" altLang="en-US" sz="3200" kern="0" dirty="0" err="1">
                <a:solidFill>
                  <a:srgbClr val="FF0000"/>
                </a:solidFill>
                <a:latin typeface="Tahoma" charset="0"/>
                <a:cs typeface="Arial" charset="0"/>
              </a:rPr>
              <a:t>aq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) + </a:t>
            </a:r>
            <a:r>
              <a:rPr lang="en-US" altLang="en-US" sz="3200" kern="0" dirty="0" err="1">
                <a:solidFill>
                  <a:srgbClr val="FF0000"/>
                </a:solidFill>
                <a:latin typeface="Tahoma" charset="0"/>
                <a:cs typeface="Arial" charset="0"/>
              </a:rPr>
              <a:t>Cl</a:t>
            </a:r>
            <a:r>
              <a:rPr lang="en-US" altLang="en-US" sz="3200" kern="0" baseline="30000" dirty="0">
                <a:solidFill>
                  <a:srgbClr val="FF0000"/>
                </a:solidFill>
                <a:latin typeface="Tahoma" charset="0"/>
                <a:cs typeface="Arial" charset="0"/>
              </a:rPr>
              <a:t>-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(</a:t>
            </a:r>
            <a:r>
              <a:rPr lang="en-US" altLang="en-US" sz="3200" kern="0" dirty="0" err="1">
                <a:solidFill>
                  <a:srgbClr val="FF0000"/>
                </a:solidFill>
                <a:latin typeface="Tahoma" charset="0"/>
                <a:cs typeface="Arial" charset="0"/>
              </a:rPr>
              <a:t>aq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)</a:t>
            </a:r>
            <a:r>
              <a:rPr lang="en-US" altLang="en-US" sz="3200" kern="0" baseline="30000" dirty="0">
                <a:solidFill>
                  <a:srgbClr val="FF0000"/>
                </a:solidFill>
                <a:latin typeface="Tahoma" charset="0"/>
                <a:cs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2H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(g) + O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(g) 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↔ 2H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O(g)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N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(g) + O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ahoma" charset="0"/>
              </a:rPr>
              <a:t>2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</a:rPr>
              <a:t>(g) </a:t>
            </a:r>
            <a:r>
              <a:rPr lang="en-US" altLang="en-US" sz="3200" kern="0" dirty="0">
                <a:solidFill>
                  <a:srgbClr val="FF0000"/>
                </a:solidFill>
                <a:latin typeface="Tahoma" charset="0"/>
                <a:cs typeface="Arial" charset="0"/>
              </a:rPr>
              <a:t>↔ 2NO(g)</a:t>
            </a:r>
            <a:endParaRPr lang="en-US" altLang="en-US" sz="3200" kern="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24600" y="3733800"/>
            <a:ext cx="15240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z="3200">
                <a:solidFill>
                  <a:srgbClr val="FF0000"/>
                </a:solidFill>
              </a:rPr>
              <a:t>Δ</a:t>
            </a:r>
            <a:r>
              <a:rPr lang="en-US" altLang="en-US" sz="3200">
                <a:solidFill>
                  <a:srgbClr val="FF0000"/>
                </a:solidFill>
              </a:rPr>
              <a:t>S &gt; 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324600" y="42672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3200">
                <a:solidFill>
                  <a:srgbClr val="FF0000"/>
                </a:solidFill>
              </a:rPr>
              <a:t>Δ</a:t>
            </a:r>
            <a:r>
              <a:rPr lang="en-US" altLang="en-US" sz="3200">
                <a:solidFill>
                  <a:srgbClr val="FF0000"/>
                </a:solidFill>
              </a:rPr>
              <a:t>S &gt; 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324600" y="48006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3200">
                <a:solidFill>
                  <a:srgbClr val="FF0000"/>
                </a:solidFill>
              </a:rPr>
              <a:t>Δ</a:t>
            </a:r>
            <a:r>
              <a:rPr lang="en-US" altLang="en-US" sz="3200">
                <a:solidFill>
                  <a:srgbClr val="FF0000"/>
                </a:solidFill>
              </a:rPr>
              <a:t>S &gt; 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00800" y="54102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3200">
                <a:solidFill>
                  <a:srgbClr val="FF0000"/>
                </a:solidFill>
              </a:rPr>
              <a:t>Δ</a:t>
            </a:r>
            <a:r>
              <a:rPr lang="en-US" altLang="en-US" sz="3200">
                <a:solidFill>
                  <a:srgbClr val="FF0000"/>
                </a:solidFill>
              </a:rPr>
              <a:t>S &lt; 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248400" y="60198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3200">
                <a:solidFill>
                  <a:srgbClr val="FF0000"/>
                </a:solidFill>
              </a:rPr>
              <a:t>Δ</a:t>
            </a:r>
            <a:r>
              <a:rPr lang="en-US" altLang="en-US" sz="3200">
                <a:solidFill>
                  <a:srgbClr val="FF0000"/>
                </a:solidFill>
              </a:rPr>
              <a:t>S &gt; 0</a:t>
            </a:r>
          </a:p>
        </p:txBody>
      </p:sp>
    </p:spTree>
    <p:extLst>
      <p:ext uri="{BB962C8B-B14F-4D97-AF65-F5344CB8AC3E}">
        <p14:creationId xmlns:p14="http://schemas.microsoft.com/office/powerpoint/2010/main" val="128746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Quantifying Entropy Changes (</a:t>
            </a:r>
            <a:r>
              <a:rPr lang="el-GR" altLang="en-US" smtClean="0"/>
              <a:t>Δ</a:t>
            </a:r>
            <a:r>
              <a:rPr lang="en-US" altLang="en-US" smtClean="0">
                <a:latin typeface="Tahoma" pitchFamily="34" charset="0"/>
              </a:rPr>
              <a:t>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From 2</a:t>
            </a:r>
            <a:r>
              <a:rPr lang="en-US" altLang="en-US" baseline="30000" smtClean="0">
                <a:latin typeface="Tahoma" pitchFamily="34" charset="0"/>
              </a:rPr>
              <a:t>nd</a:t>
            </a:r>
            <a:r>
              <a:rPr lang="en-US" altLang="en-US" smtClean="0">
                <a:latin typeface="Tahoma" pitchFamily="34" charset="0"/>
              </a:rPr>
              <a:t> Law of thermodynamics, we know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univ</a:t>
            </a:r>
            <a:r>
              <a:rPr lang="en-US" altLang="en-US" smtClean="0">
                <a:latin typeface="Tahoma" pitchFamily="34" charset="0"/>
              </a:rPr>
              <a:t> ≥ 0 and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univ</a:t>
            </a:r>
            <a:r>
              <a:rPr lang="en-US" altLang="en-US" smtClean="0">
                <a:latin typeface="Tahoma" pitchFamily="34" charset="0"/>
              </a:rPr>
              <a:t> =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sys</a:t>
            </a:r>
            <a:r>
              <a:rPr lang="en-US" altLang="en-US" smtClean="0">
                <a:latin typeface="Tahoma" pitchFamily="34" charset="0"/>
              </a:rPr>
              <a:t> +</a:t>
            </a:r>
            <a:r>
              <a:rPr lang="en-US" altLang="en-US" smtClean="0">
                <a:latin typeface="Symbol" pitchFamily="18" charset="2"/>
              </a:rPr>
              <a:t> 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surr</a:t>
            </a:r>
            <a:endParaRPr lang="en-US" altLang="en-US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Thus for a process in which </a:t>
            </a:r>
            <a:r>
              <a:rPr lang="el-GR" altLang="en-US" smtClean="0"/>
              <a:t>Δ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sys</a:t>
            </a:r>
            <a:r>
              <a:rPr lang="en-US" altLang="en-US" smtClean="0">
                <a:latin typeface="Tahoma" pitchFamily="34" charset="0"/>
              </a:rPr>
              <a:t> &lt; 0 (e.g.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(s)), we know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surr</a:t>
            </a:r>
            <a:r>
              <a:rPr lang="en-US" altLang="en-US" smtClean="0">
                <a:latin typeface="Tahoma" pitchFamily="34" charset="0"/>
              </a:rPr>
              <a:t> &gt;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In our particular example, energy (or enthalpy) is evolved in the process (I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(s))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we can set these equal in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surr</a:t>
            </a:r>
            <a:r>
              <a:rPr lang="en-US" altLang="en-US" smtClean="0">
                <a:latin typeface="Tahoma" pitchFamily="34" charset="0"/>
              </a:rPr>
              <a:t> = -q</a:t>
            </a:r>
            <a:r>
              <a:rPr lang="en-US" altLang="en-US" baseline="-25000" smtClean="0">
                <a:latin typeface="Tahoma" pitchFamily="34" charset="0"/>
              </a:rPr>
              <a:t>sys</a:t>
            </a:r>
            <a:r>
              <a:rPr lang="en-US" altLang="en-US" smtClean="0">
                <a:latin typeface="Tahoma" pitchFamily="34" charset="0"/>
              </a:rPr>
              <a:t>/T or under constant pressure,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</a:t>
            </a:r>
            <a:r>
              <a:rPr lang="en-US" altLang="en-US" baseline="-25000" smtClean="0">
                <a:latin typeface="Tahoma" pitchFamily="34" charset="0"/>
              </a:rPr>
              <a:t>surr</a:t>
            </a:r>
            <a:r>
              <a:rPr lang="en-US" altLang="en-US" smtClean="0">
                <a:latin typeface="Tahoma" pitchFamily="34" charset="0"/>
              </a:rPr>
              <a:t> = -</a:t>
            </a:r>
            <a:r>
              <a:rPr lang="en-US" altLang="en-US" smtClean="0">
                <a:latin typeface="Symbol" pitchFamily="18" charset="2"/>
              </a:rPr>
              <a:t> D</a:t>
            </a:r>
            <a:r>
              <a:rPr lang="en-US" altLang="en-US" smtClean="0">
                <a:latin typeface="Tahoma" pitchFamily="34" charset="0"/>
              </a:rPr>
              <a:t>H</a:t>
            </a:r>
            <a:r>
              <a:rPr lang="en-US" altLang="en-US" baseline="-25000" smtClean="0">
                <a:latin typeface="Tahoma" pitchFamily="34" charset="0"/>
              </a:rPr>
              <a:t>sys</a:t>
            </a:r>
            <a:r>
              <a:rPr lang="en-US" altLang="en-US" smtClean="0">
                <a:latin typeface="Tahoma" pitchFamily="34" charset="0"/>
              </a:rPr>
              <a:t>/T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Entropy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Quantifying Entropy Changes (</a:t>
            </a:r>
            <a:r>
              <a:rPr lang="el-GR" altLang="en-US" smtClean="0"/>
              <a:t>Δ</a:t>
            </a:r>
            <a:r>
              <a:rPr lang="en-US" altLang="en-US" smtClean="0">
                <a:latin typeface="Tahoma" pitchFamily="34" charset="0"/>
              </a:rPr>
              <a:t>S)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For a particular process, we also can look up standard entropy values (S°) for reactants and products (see Appendix II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These are under standard conditions (25°C/1 atm for gases/1 M for solutions)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Example: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mtClean="0">
                <a:latin typeface="Tahoma" pitchFamily="34" charset="0"/>
              </a:rPr>
              <a:t> 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(s)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S°(I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(s)) = 116.14 J mol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K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and S° (I</a:t>
            </a:r>
            <a:r>
              <a:rPr lang="en-US" altLang="en-US" baseline="-25000" smtClean="0">
                <a:latin typeface="Tahoma" pitchFamily="34" charset="0"/>
              </a:rPr>
              <a:t>2</a:t>
            </a:r>
            <a:r>
              <a:rPr lang="en-US" altLang="en-US" smtClean="0">
                <a:latin typeface="Tahoma" pitchFamily="34" charset="0"/>
              </a:rPr>
              <a:t>(g)) = 180.79 J mol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K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so for rxn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S° = 116.14 – 180.79 = -64.65 J mol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K</a:t>
            </a:r>
            <a:r>
              <a:rPr lang="en-US" altLang="en-US" baseline="30000" smtClean="0">
                <a:latin typeface="Tahoma" pitchFamily="34" charset="0"/>
              </a:rPr>
              <a:t>-1</a:t>
            </a:r>
            <a:r>
              <a:rPr lang="en-US" altLang="en-US" smtClean="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650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We have identified two processes generally (but not always) associated with spontaneous processes: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Exothermic processes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H &lt;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Processes with an increase in entropy (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>
                <a:latin typeface="Tahoma" pitchFamily="34" charset="0"/>
              </a:rPr>
              <a:t>S &gt;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Is there a way in which we can always predict a reaction direction?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YES.  We use the change in Gibbs Free Energy</a:t>
            </a:r>
          </a:p>
        </p:txBody>
      </p:sp>
    </p:spTree>
    <p:extLst>
      <p:ext uri="{BB962C8B-B14F-4D97-AF65-F5344CB8AC3E}">
        <p14:creationId xmlns:p14="http://schemas.microsoft.com/office/powerpoint/2010/main" val="33276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2: Two Weeks from Today (</a:t>
            </a:r>
            <a:r>
              <a:rPr lang="en-US" altLang="en-US" sz="2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10/27</a:t>
            </a:r>
            <a:r>
              <a:rPr lang="en-US" altLang="en-US" sz="2800" dirty="0" smtClean="0">
                <a:latin typeface="Tahoma" panose="020B0604030504040204" pitchFamily="34" charset="0"/>
              </a:rPr>
              <a:t>)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</a:rPr>
              <a:t>Mastering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Some confusion if you pay detailed attention to text (will discuss today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endParaRPr lang="en-US" altLang="en-US" sz="28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Lab: 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Quiz 6 – on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Exp</a:t>
            </a:r>
            <a:r>
              <a:rPr lang="en-US" altLang="en-US" sz="2400" dirty="0" smtClean="0">
                <a:latin typeface="Tahoma" panose="020B0604030504040204" pitchFamily="34" charset="0"/>
              </a:rPr>
              <a:t> 3 or 4 (pre-lab) plus solubility/complex ion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Lab Midterm and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Exp</a:t>
            </a:r>
            <a:r>
              <a:rPr lang="en-US" altLang="en-US" sz="2400" dirty="0" smtClean="0">
                <a:latin typeface="Tahoma" panose="020B0604030504040204" pitchFamily="34" charset="0"/>
              </a:rPr>
              <a:t> 3 report on Wed./Thurs.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Note: Syllabus says Lab midterm is on </a:t>
            </a:r>
            <a:r>
              <a:rPr lang="en-US" altLang="en-US" sz="2400" dirty="0" err="1">
                <a:solidFill>
                  <a:srgbClr val="FF0000"/>
                </a:solidFill>
                <a:latin typeface="Tahoma" panose="020B0604030504040204" pitchFamily="34" charset="0"/>
              </a:rPr>
              <a:t>Exp</a:t>
            </a:r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 1, 2, 5, and 7, but will also have questions related to pre-lab on Experiment 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3</a:t>
            </a:r>
          </a:p>
          <a:p>
            <a:pPr lvl="2" eaLnBrk="1" hangingPunct="1"/>
            <a:endParaRPr lang="en-US" altLang="en-US" sz="20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Thermodynamics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Chapter 17 – Gibbs Free Energy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itchFamily="34" charset="0"/>
              </a:rPr>
              <a:t>Basis and Definition of Gibbs Free Energy: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itchFamily="34" charset="0"/>
              </a:rPr>
              <a:t>Mathematical Basis for Gibbs Free Energy: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univ</a:t>
            </a:r>
            <a:r>
              <a:rPr lang="en-US" altLang="en-US" dirty="0" smtClean="0">
                <a:latin typeface="Tahoma" pitchFamily="34" charset="0"/>
              </a:rPr>
              <a:t> =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 +</a:t>
            </a:r>
            <a:r>
              <a:rPr lang="en-US" altLang="en-US" dirty="0" smtClean="0">
                <a:latin typeface="Symbol" pitchFamily="18" charset="2"/>
              </a:rPr>
              <a:t>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surr</a:t>
            </a:r>
            <a:r>
              <a:rPr lang="en-US" altLang="en-US" dirty="0" smtClean="0">
                <a:latin typeface="Tahoma" pitchFamily="34" charset="0"/>
              </a:rPr>
              <a:t> and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surr</a:t>
            </a:r>
            <a:r>
              <a:rPr lang="en-US" altLang="en-US" dirty="0" smtClean="0">
                <a:latin typeface="Tahoma" pitchFamily="34" charset="0"/>
              </a:rPr>
              <a:t> = -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H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/T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This means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univ</a:t>
            </a:r>
            <a:r>
              <a:rPr lang="en-US" altLang="en-US" dirty="0" smtClean="0">
                <a:latin typeface="Tahoma" pitchFamily="34" charset="0"/>
              </a:rPr>
              <a:t> =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 –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H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/T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  or -</a:t>
            </a:r>
            <a:r>
              <a:rPr lang="en-US" altLang="en-US" dirty="0" err="1" smtClean="0">
                <a:latin typeface="Tahoma" pitchFamily="34" charset="0"/>
              </a:rPr>
              <a:t>T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univ</a:t>
            </a:r>
            <a:r>
              <a:rPr lang="en-US" altLang="en-US" dirty="0" smtClean="0">
                <a:latin typeface="Tahoma" pitchFamily="34" charset="0"/>
              </a:rPr>
              <a:t> = 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H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 – </a:t>
            </a:r>
            <a:r>
              <a:rPr lang="en-US" altLang="en-US" dirty="0" err="1" smtClean="0">
                <a:latin typeface="Tahoma" pitchFamily="34" charset="0"/>
              </a:rPr>
              <a:t>T</a:t>
            </a:r>
            <a:r>
              <a:rPr lang="en-US" altLang="en-US" dirty="0" err="1" smtClean="0">
                <a:latin typeface="Symbol" pitchFamily="18" charset="2"/>
              </a:rPr>
              <a:t>D</a:t>
            </a:r>
            <a:r>
              <a:rPr lang="en-US" altLang="en-US" dirty="0" err="1" smtClean="0">
                <a:latin typeface="Tahoma" pitchFamily="34" charset="0"/>
              </a:rPr>
              <a:t>S</a:t>
            </a:r>
            <a:r>
              <a:rPr lang="en-US" altLang="en-US" baseline="-25000" dirty="0" err="1" smtClean="0">
                <a:latin typeface="Tahoma" pitchFamily="34" charset="0"/>
              </a:rPr>
              <a:t>sys</a:t>
            </a:r>
            <a:r>
              <a:rPr lang="en-US" altLang="en-US" dirty="0" smtClean="0">
                <a:latin typeface="Tahoma" pitchFamily="34" charset="0"/>
              </a:rPr>
              <a:t> =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Definition of Gibbs Free Energy = G = H – 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Tahoma" pitchFamily="34" charset="0"/>
              </a:rPr>
              <a:t>under constant T,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G = 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H – T</a:t>
            </a:r>
            <a:r>
              <a:rPr lang="en-US" altLang="en-US" dirty="0" smtClean="0">
                <a:latin typeface="Symbol" pitchFamily="18" charset="2"/>
              </a:rPr>
              <a:t>D</a:t>
            </a:r>
            <a:r>
              <a:rPr lang="en-US" altLang="en-US" dirty="0" smtClean="0">
                <a:latin typeface="Tahoma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621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r>
              <a:rPr lang="en-US" altLang="en-US" sz="4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Solubility – use for qualitative analysis (skipped last time)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Thermodynamics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Reviewing Ch. 6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Spontaneous Reactions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Entropy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Gibb’s Free Energy</a:t>
            </a:r>
          </a:p>
          <a:p>
            <a:pPr lvl="2" eaLnBrk="1" hangingPunct="1"/>
            <a:endParaRPr lang="en-US" altLang="en-US" sz="20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3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latin typeface="Tahoma" panose="020B0604030504040204" pitchFamily="34" charset="0"/>
              </a:rPr>
              <a:t> 1B – Aqueous Chemistry</a:t>
            </a:r>
            <a:r>
              <a:rPr lang="en-US" altLang="en-US" sz="4800" dirty="0" smtClean="0"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Solubility (Qualitative Analysis)</a:t>
            </a: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Mixtures of ions (anions or cations) can be separated by successive addition of counter ions that lead to selective precipitation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Example scheme in section 16.7 is for cations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Successive treatments typically start with mostly soluble anions (Cl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) and go to less and then less soluble anions (go to text figure – next slide)</a:t>
            </a:r>
          </a:p>
        </p:txBody>
      </p:sp>
    </p:spTree>
    <p:extLst>
      <p:ext uri="{BB962C8B-B14F-4D97-AF65-F5344CB8AC3E}">
        <p14:creationId xmlns:p14="http://schemas.microsoft.com/office/powerpoint/2010/main" val="99181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ular Callout 1"/>
          <p:cNvSpPr>
            <a:spLocks noChangeArrowheads="1"/>
          </p:cNvSpPr>
          <p:nvPr/>
        </p:nvSpPr>
        <p:spPr bwMode="auto">
          <a:xfrm>
            <a:off x="1905000" y="914400"/>
            <a:ext cx="5334000" cy="38100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Figure 16.16 pg 118</a:t>
            </a:r>
          </a:p>
        </p:txBody>
      </p:sp>
      <p:pic>
        <p:nvPicPr>
          <p:cNvPr id="64515" name="Picture 5" descr="16_16_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"/>
          <a:stretch>
            <a:fillRect/>
          </a:stretch>
        </p:blipFill>
        <p:spPr bwMode="auto">
          <a:xfrm>
            <a:off x="457200" y="609600"/>
            <a:ext cx="7818438" cy="591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2"/>
          <p:cNvSpPr txBox="1">
            <a:spLocks noChangeArrowheads="1"/>
          </p:cNvSpPr>
          <p:nvPr/>
        </p:nvSpPr>
        <p:spPr bwMode="auto">
          <a:xfrm>
            <a:off x="381000" y="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ED6B06"/>
                </a:solidFill>
                <a:cs typeface="Arial" panose="020B0604020202020204" pitchFamily="34" charset="0"/>
              </a:rPr>
              <a:t>A General Qualitative Analysis Scheme</a:t>
            </a:r>
          </a:p>
        </p:txBody>
      </p:sp>
    </p:spTree>
    <p:extLst>
      <p:ext uri="{BB962C8B-B14F-4D97-AF65-F5344CB8AC3E}">
        <p14:creationId xmlns:p14="http://schemas.microsoft.com/office/powerpoint/2010/main" val="2856764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latin typeface="Tahoma" panose="020B0604030504040204" pitchFamily="34" charset="0"/>
              </a:rPr>
              <a:t> 1B – Aqueous Chemistry</a:t>
            </a:r>
            <a:r>
              <a:rPr lang="en-US" altLang="en-US" sz="4800" dirty="0" smtClean="0"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Solubility (Qualitative Analysis)</a:t>
            </a: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What is the difference between acid insoluble sulfides and base insoluble sulfides?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Main difference is value of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err="1" smtClean="0">
                <a:latin typeface="Tahoma" panose="020B0604030504040204" pitchFamily="34" charset="0"/>
              </a:rPr>
              <a:t>sp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Examples: Cu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 (acid insoluble) and Fe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 (base insoluble)</a:t>
            </a:r>
          </a:p>
          <a:p>
            <a:pPr lvl="1" eaLnBrk="1" hangingPunct="1"/>
            <a:r>
              <a:rPr lang="en-US" altLang="en-US" sz="20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err="1" smtClean="0">
                <a:latin typeface="Tahoma" panose="020B0604030504040204" pitchFamily="34" charset="0"/>
              </a:rPr>
              <a:t>sp</a:t>
            </a:r>
            <a:r>
              <a:rPr lang="en-US" altLang="en-US" sz="2000" dirty="0" smtClean="0">
                <a:latin typeface="Tahoma" panose="020B0604030504040204" pitchFamily="34" charset="0"/>
              </a:rPr>
              <a:t> = 1.27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-36</a:t>
            </a:r>
            <a:r>
              <a:rPr lang="en-US" altLang="en-US" sz="2000" dirty="0" smtClean="0">
                <a:latin typeface="Tahoma" panose="020B0604030504040204" pitchFamily="34" charset="0"/>
              </a:rPr>
              <a:t> for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CuS</a:t>
            </a:r>
            <a:r>
              <a:rPr lang="en-US" altLang="en-US" sz="2000" dirty="0" smtClean="0">
                <a:latin typeface="Tahoma" panose="020B0604030504040204" pitchFamily="34" charset="0"/>
              </a:rPr>
              <a:t> vs. 1.72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-19</a:t>
            </a:r>
            <a:r>
              <a:rPr lang="en-US" altLang="en-US" sz="2000" dirty="0" smtClean="0">
                <a:latin typeface="Tahoma" panose="020B0604030504040204" pitchFamily="34" charset="0"/>
              </a:rPr>
              <a:t> for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FeS</a:t>
            </a:r>
            <a:r>
              <a:rPr lang="en-US" altLang="en-US" sz="2000" dirty="0" smtClean="0">
                <a:latin typeface="Tahoma" panose="020B0604030504040204" pitchFamily="34" charset="0"/>
              </a:rPr>
              <a:t> (Table 16.2)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Footnote at bottom of table explains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err="1">
                <a:latin typeface="Tahoma" panose="020B0604030504040204" pitchFamily="34" charset="0"/>
              </a:rPr>
              <a:t>sp</a:t>
            </a:r>
            <a:r>
              <a:rPr lang="en-US" altLang="en-US" sz="2000" dirty="0" smtClean="0">
                <a:latin typeface="Tahoma" panose="020B0604030504040204" pitchFamily="34" charset="0"/>
              </a:rPr>
              <a:t> is for the reaction:</a:t>
            </a:r>
          </a:p>
          <a:p>
            <a:pPr marL="457200" lvl="1" indent="0" eaLnBrk="1" hangingPunct="1">
              <a:buNone/>
            </a:pPr>
            <a:r>
              <a:rPr lang="en-US" altLang="en-US" sz="2000" dirty="0" err="1" smtClean="0">
                <a:latin typeface="Tahoma" panose="020B0604030504040204" pitchFamily="34" charset="0"/>
              </a:rPr>
              <a:t>CuS</a:t>
            </a:r>
            <a:r>
              <a:rPr lang="en-US" altLang="en-US" sz="2000" dirty="0" smtClean="0">
                <a:latin typeface="Tahoma" panose="020B0604030504040204" pitchFamily="34" charset="0"/>
              </a:rPr>
              <a:t>(s) +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O(l)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dirty="0" smtClean="0">
                <a:latin typeface="Tahoma" panose="020B0604030504040204" pitchFamily="34" charset="0"/>
              </a:rPr>
              <a:t> Cu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HS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OH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NOTE: Mastering homework seems to not have seen the footnote – in their method of doing sulfide problems (which is based on a standard – and wrong reaction of e.g. </a:t>
            </a:r>
            <a:r>
              <a:rPr lang="en-US" altLang="en-US" sz="2000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NiS</a:t>
            </a: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(s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Ni</a:t>
            </a:r>
            <a:r>
              <a:rPr lang="en-US" altLang="en-US" sz="2000" baseline="30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solidFill>
                  <a:srgbClr val="FF0000"/>
                </a:solidFill>
                <a:latin typeface="Tahoma" panose="020B0604030504040204" pitchFamily="34" charset="0"/>
              </a:rPr>
              <a:t>+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000" dirty="0" err="1">
                <a:solidFill>
                  <a:srgbClr val="FF0000"/>
                </a:solidFill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) + </a:t>
            </a: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S</a:t>
            </a:r>
            <a:r>
              <a:rPr lang="en-US" altLang="en-US" sz="2000" baseline="30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solidFill>
                  <a:srgbClr val="FF0000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2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n-US" altLang="en-US" sz="2000" dirty="0" smtClean="0">
                <a:latin typeface="Tahoma" panose="020B0604030504040204" pitchFamily="34" charset="0"/>
              </a:rPr>
              <a:t>- Calculate solubility of Fe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 and Cu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 at pH = 0 and pH = 13 in 1 M HS</a:t>
            </a:r>
            <a:r>
              <a:rPr lang="en-US" altLang="en-US" sz="2000" baseline="30000" dirty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 (total S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latin typeface="Tahoma" panose="020B0604030504040204" pitchFamily="34" charset="0"/>
              </a:rPr>
              <a:t> concentration)</a:t>
            </a:r>
          </a:p>
          <a:p>
            <a:pPr marL="457200" lvl="1" indent="0" eaLnBrk="1" hangingPunct="1">
              <a:buNone/>
            </a:pPr>
            <a:endParaRPr lang="en-US" altLang="en-US" sz="20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6 –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Types of Energy: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kinetic energy (associated with motion)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potential energy (stored energy – e.g. ball at the top of a hill)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Chemical energy (a type of stored energy)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Heat (a molecular scale type of kinetic energy)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Conservation of Energy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Energy can change forms – but can not be created or destroyed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6 – Review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Systems and Surroundings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used to define energy transfers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example: system with reaction that produces heat (conversion from chemical energy) can heat surroundings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Enthalpy (H)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Energy related to heat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= </a:t>
            </a:r>
            <a:r>
              <a:rPr lang="en-US" altLang="en-US" dirty="0" err="1" smtClean="0">
                <a:latin typeface="Tahoma" panose="020B0604030504040204" pitchFamily="34" charset="0"/>
              </a:rPr>
              <a:t>q</a:t>
            </a:r>
            <a:r>
              <a:rPr lang="en-US" altLang="en-US" baseline="-25000" dirty="0" err="1" smtClean="0">
                <a:latin typeface="Tahoma" panose="020B0604030504040204" pitchFamily="34" charset="0"/>
              </a:rPr>
              <a:t>p</a:t>
            </a:r>
            <a:r>
              <a:rPr lang="en-US" altLang="en-US" dirty="0" smtClean="0">
                <a:latin typeface="Tahoma" panose="020B0604030504040204" pitchFamily="34" charset="0"/>
              </a:rPr>
              <a:t> (heat in a constant pressure system)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Endothermic reaction means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&gt; 0, means heat from surrounding used for reaction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Exothermic reaction means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</a:t>
            </a:r>
            <a:r>
              <a:rPr lang="en-US" alt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&lt;</a:t>
            </a:r>
            <a:r>
              <a:rPr lang="en-US" altLang="en-US" dirty="0" smtClean="0">
                <a:latin typeface="Tahoma" panose="020B0604030504040204" pitchFamily="34" charset="0"/>
              </a:rPr>
              <a:t> 0, means heat from reaction goes to surroundings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17 – Overview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Spontaneous and Non-Spontaneous Processes: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Entropy: A measure of disorder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Gibbs Free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Entropy and Gibbs Free Energy Changes Associated with Reactions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Relating Gibbs Free Energy to Equilibrium Constants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7496</TotalTime>
  <Words>1388</Words>
  <Application>Microsoft Office PowerPoint</Application>
  <PresentationFormat>On-screen Show (4:3)</PresentationFormat>
  <Paragraphs>172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Symbol</vt:lpstr>
      <vt:lpstr>Tahoma</vt:lpstr>
      <vt:lpstr>Times New Roman</vt:lpstr>
      <vt:lpstr>Default Design</vt:lpstr>
      <vt:lpstr>Chem. 1B – 10/13 Lecture</vt:lpstr>
      <vt:lpstr>Announcements I </vt:lpstr>
      <vt:lpstr>Announcements II </vt:lpstr>
      <vt:lpstr>Chem 1B – Aqueous Chemistry Solubility (Qualitative Analysis)</vt:lpstr>
      <vt:lpstr>PowerPoint Presentation</vt:lpstr>
      <vt:lpstr>Chem 1B – Aqueous Chemistry Solubility (Qualitative Analysis)</vt:lpstr>
      <vt:lpstr>Chem 1B – Thermodynamics Chapter 17</vt:lpstr>
      <vt:lpstr>Chem 1B – Thermodynamics Chapter 17</vt:lpstr>
      <vt:lpstr>Chem 1B – Thermodynamics Chapter 17</vt:lpstr>
      <vt:lpstr>Chem 1B – Thermodynamics Chapter 17 – Spontaneous Processes</vt:lpstr>
      <vt:lpstr>Chem 1B – Thermodynamics Chapter 17 – Spontaneous Processes</vt:lpstr>
      <vt:lpstr>Chem 1B – Thermodynamics Chapter 17 – Entropy</vt:lpstr>
      <vt:lpstr>Chem 1B – Thermodynamics Chapter 17 – Entropy</vt:lpstr>
      <vt:lpstr>Chem 1B – Thermodynamics Chapter 17 – Entropy</vt:lpstr>
      <vt:lpstr>Chem 1B – Thermodynamics Chapter 17 – Entropy</vt:lpstr>
      <vt:lpstr>Chem 1B – Thermodynamics Chapter 17 – Entropy</vt:lpstr>
      <vt:lpstr>Chem 1B – Thermodynamics Chapter 17 – Entropy</vt:lpstr>
      <vt:lpstr>Chem 1B – Thermodynamics Chapter 17 – Entropy</vt:lpstr>
      <vt:lpstr>Chem 1B – Thermodynamics Chapter 17 – Gibbs Free Energy</vt:lpstr>
      <vt:lpstr>Chem 1B – Thermodynamics Chapter 17 – Gibbs Free Energy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737</cp:revision>
  <dcterms:created xsi:type="dcterms:W3CDTF">2005-09-14T19:27:31Z</dcterms:created>
  <dcterms:modified xsi:type="dcterms:W3CDTF">2016-10-15T00:17:41Z</dcterms:modified>
</cp:coreProperties>
</file>