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9"/>
  </p:notesMasterIdLst>
  <p:sldIdLst>
    <p:sldId id="280" r:id="rId2"/>
    <p:sldId id="493" r:id="rId3"/>
    <p:sldId id="505" r:id="rId4"/>
    <p:sldId id="495" r:id="rId5"/>
    <p:sldId id="496" r:id="rId6"/>
    <p:sldId id="497" r:id="rId7"/>
    <p:sldId id="498" r:id="rId8"/>
    <p:sldId id="500" r:id="rId9"/>
    <p:sldId id="501" r:id="rId10"/>
    <p:sldId id="499" r:id="rId11"/>
    <p:sldId id="502" r:id="rId12"/>
    <p:sldId id="503" r:id="rId13"/>
    <p:sldId id="504" r:id="rId14"/>
    <p:sldId id="506" r:id="rId15"/>
    <p:sldId id="507" r:id="rId16"/>
    <p:sldId id="508" r:id="rId17"/>
    <p:sldId id="509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658B2"/>
    <a:srgbClr val="E9658B"/>
    <a:srgbClr val="FC286A"/>
    <a:srgbClr val="0000FF"/>
    <a:srgbClr val="FE5F26"/>
    <a:srgbClr val="FDBB27"/>
    <a:srgbClr val="FFDD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7" autoAdjust="0"/>
    <p:restoredTop sz="94660"/>
  </p:normalViewPr>
  <p:slideViewPr>
    <p:cSldViewPr>
      <p:cViewPr varScale="1">
        <p:scale>
          <a:sx n="88" d="100"/>
          <a:sy n="88" d="100"/>
        </p:scale>
        <p:origin x="108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EEF929D-1A10-4FB1-B971-3EBEDA3646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211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442A0F4-1929-4784-B09C-58299118A5B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DB0264A-3522-407C-A0FB-926C7B8A0050}" type="slidenum">
              <a:rPr lang="en-US" altLang="en-US" sz="1200"/>
              <a:pPr algn="r" eaLnBrk="1" hangingPunct="1"/>
              <a:t>10</a:t>
            </a:fld>
            <a:endParaRPr lang="en-US" altLang="en-U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83D6D2D-5685-4D59-8878-47BBC60E7BCA}" type="slidenum">
              <a:rPr lang="en-US" altLang="en-US" sz="1200"/>
              <a:pPr algn="r" eaLnBrk="1" hangingPunct="1"/>
              <a:t>11</a:t>
            </a:fld>
            <a:endParaRPr lang="en-US" alt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94976B9-8045-4D8F-BBB3-E32F7C42FA5A}" type="slidenum">
              <a:rPr lang="en-US" altLang="en-US" sz="1200"/>
              <a:pPr algn="r" eaLnBrk="1" hangingPunct="1"/>
              <a:t>12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EA60BAA-A680-448E-9E49-BF8DD4F8134D}" type="slidenum">
              <a:rPr lang="en-US" altLang="en-US" sz="1200"/>
              <a:pPr algn="r" eaLnBrk="1" hangingPunct="1"/>
              <a:t>13</a:t>
            </a:fld>
            <a:endParaRPr lang="en-US" alt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5C3A1F7-0303-4826-B4F4-CE941B206B7D}" type="slidenum">
              <a:rPr lang="en-US" altLang="en-US" sz="1200"/>
              <a:pPr algn="r" eaLnBrk="1" hangingPunct="1"/>
              <a:t>14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5197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C0CF4ECE-BB9F-4745-BAC1-8E2BE1DD4E95}" type="slidenum">
              <a:rPr lang="en-US" altLang="en-US" sz="1200"/>
              <a:pPr algn="r" eaLnBrk="1" hangingPunct="1"/>
              <a:t>15</a:t>
            </a:fld>
            <a:endParaRPr lang="en-US" altLang="en-U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5015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C8FDD212-865C-40B1-B63C-4EE1DBDDFD06}" type="slidenum">
              <a:rPr lang="en-US" altLang="en-US" sz="1200"/>
              <a:pPr algn="r" eaLnBrk="1" hangingPunct="1"/>
              <a:t>16</a:t>
            </a:fld>
            <a:endParaRPr lang="en-US" alt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3932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651EC2B3-A926-4A54-AF09-425417DD59FD}" type="slidenum">
              <a:rPr lang="en-US" altLang="en-US" sz="1200"/>
              <a:pPr algn="r" eaLnBrk="1" hangingPunct="1"/>
              <a:t>17</a:t>
            </a:fld>
            <a:endParaRPr lang="en-US" alt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899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4A6077-A949-48F9-87E2-F52DBE53983C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33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4A6077-A949-48F9-87E2-F52DBE53983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524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88953EC-B6A6-498C-BDAD-887E0CA3D058}" type="slidenum">
              <a:rPr lang="en-US" altLang="en-US" sz="1200"/>
              <a:pPr algn="r" eaLnBrk="1" hangingPunct="1"/>
              <a:t>4</a:t>
            </a:fld>
            <a:endParaRPr lang="en-US" alt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0CC8F6C-5C3F-4CF5-8873-49982CBC7531}" type="slidenum">
              <a:rPr lang="en-US" altLang="en-US" sz="1200"/>
              <a:pPr algn="r" eaLnBrk="1" hangingPunct="1"/>
              <a:t>5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DA83A5C-5802-4534-9954-0EC3CA589983}" type="slidenum">
              <a:rPr lang="en-US" altLang="en-US" sz="1200"/>
              <a:pPr algn="r" eaLnBrk="1" hangingPunct="1"/>
              <a:t>6</a:t>
            </a:fld>
            <a:endParaRPr lang="en-US" alt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DD517A2-58D4-4721-BCFA-BCE478778704}" type="slidenum">
              <a:rPr lang="en-US" altLang="en-US" sz="1200"/>
              <a:pPr algn="r" eaLnBrk="1" hangingPunct="1"/>
              <a:t>7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98C7BA5-5742-4754-B127-8C2746590A71}" type="slidenum">
              <a:rPr lang="en-US" altLang="en-US" sz="1200"/>
              <a:pPr algn="r" eaLnBrk="1" hangingPunct="1"/>
              <a:t>8</a:t>
            </a:fld>
            <a:endParaRPr lang="en-US" altLang="en-US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54C753C-E2BA-41C1-8CFF-16123C2EC14E}" type="slidenum">
              <a:rPr lang="en-US" altLang="en-US" sz="1200"/>
              <a:pPr algn="r" eaLnBrk="1" hangingPunct="1"/>
              <a:t>9</a:t>
            </a:fld>
            <a:endParaRPr lang="en-US" alt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26206F-62B1-4B61-9B5F-51090A0729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256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6411E2-4CF6-41F8-8663-2A63B58CDA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80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92C604-8956-4436-B832-828173966A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962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2388F8-DA81-4DE4-92C1-62F1B44E50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3020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937736-0CC6-436D-90B8-5F06C02409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8475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9382C9-5808-44C3-8F55-BC8B3ACECF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819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8AFC5D-7A6E-4FEC-93F2-AA1F30EDE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6581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E40117-BFFA-4EE0-8A3C-71075B3D85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282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D3544-EBDD-412D-A815-374ADDF26D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799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51F092-BBCA-49B8-B257-E0050D7C37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995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CC15C8-CF09-41C3-A068-39881D8FFB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81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2B5BC4-ADE7-4D63-BEFC-0F65E8D059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18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F7974-296B-418D-9820-00CE1E9FB0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7620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CF84B56-9FF0-4FDC-AC2C-B3B0E086140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ahoma" pitchFamily="34" charset="0"/>
              </a:rPr>
              <a:t>Chem. 1B – 10/18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Chem 1B – Thermodynamics</a:t>
            </a:r>
            <a:r>
              <a:rPr lang="en-US" altLang="en-US" sz="4800" smtClean="0">
                <a:latin typeface="Tahoma" pitchFamily="34" charset="0"/>
              </a:rPr>
              <a:t/>
            </a:r>
            <a:br>
              <a:rPr lang="en-US" altLang="en-US" sz="4800" smtClean="0">
                <a:latin typeface="Tahoma" pitchFamily="34" charset="0"/>
              </a:rPr>
            </a:br>
            <a:r>
              <a:rPr lang="en-US" altLang="en-US" sz="2800" smtClean="0">
                <a:latin typeface="Tahoma" pitchFamily="34" charset="0"/>
              </a:rPr>
              <a:t>Chapter 17 – Gibbs Free Energy</a:t>
            </a:r>
            <a:endParaRPr lang="en-US" altLang="en-US" sz="4000" smtClean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8382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Free Energy Under Nonstandard Conditions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mtClean="0">
                <a:latin typeface="Symbol" pitchFamily="18" charset="2"/>
                <a:cs typeface="Tahoma" pitchFamily="34" charset="0"/>
              </a:rPr>
              <a:t>D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G = </a:t>
            </a:r>
            <a:r>
              <a:rPr lang="en-US" altLang="en-US" smtClean="0">
                <a:latin typeface="Symbol" pitchFamily="18" charset="2"/>
                <a:cs typeface="Tahoma" pitchFamily="34" charset="0"/>
              </a:rPr>
              <a:t>D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G° + RTlnQ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ahoma" pitchFamily="34" charset="0"/>
                <a:cs typeface="Tahoma" pitchFamily="34" charset="0"/>
              </a:rPr>
              <a:t>where Q = reaction quotient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ahoma" pitchFamily="34" charset="0"/>
                <a:cs typeface="Tahoma" pitchFamily="34" charset="0"/>
              </a:rPr>
              <a:t>Example AgCl(s)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 Ag</a:t>
            </a:r>
            <a:r>
              <a:rPr lang="en-US" altLang="en-US" baseline="30000" smtClean="0">
                <a:latin typeface="Tahoma" pitchFamily="34" charset="0"/>
                <a:cs typeface="Tahoma" pitchFamily="34" charset="0"/>
              </a:rPr>
              <a:t>+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(aq) + Cl</a:t>
            </a:r>
            <a:r>
              <a:rPr lang="en-US" altLang="en-US" baseline="30000" smtClean="0">
                <a:latin typeface="Tahoma" pitchFamily="34" charset="0"/>
                <a:cs typeface="Tahoma" pitchFamily="34" charset="0"/>
              </a:rPr>
              <a:t>- 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(aq)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ahoma" pitchFamily="34" charset="0"/>
                <a:cs typeface="Tahoma" pitchFamily="34" charset="0"/>
              </a:rPr>
              <a:t>Standard conditions </a:t>
            </a:r>
            <a:r>
              <a:rPr lang="en-US" altLang="en-US" smtClean="0">
                <a:latin typeface="Symbol" pitchFamily="18" charset="2"/>
                <a:cs typeface="Tahoma" pitchFamily="34" charset="0"/>
              </a:rPr>
              <a:t>D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G° = 72.9 kJ/mol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altLang="en-US" smtClean="0">
                <a:latin typeface="Tahoma" pitchFamily="34" charset="0"/>
                <a:cs typeface="Tahoma" pitchFamily="34" charset="0"/>
              </a:rPr>
              <a:t>would require [Ag</a:t>
            </a:r>
            <a:r>
              <a:rPr lang="en-US" altLang="en-US" baseline="30000" smtClean="0">
                <a:latin typeface="Tahoma" pitchFamily="34" charset="0"/>
                <a:cs typeface="Tahoma" pitchFamily="34" charset="0"/>
              </a:rPr>
              <a:t>+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] = [Cl</a:t>
            </a:r>
            <a:r>
              <a:rPr lang="en-US" altLang="en-US" baseline="30000" smtClean="0">
                <a:latin typeface="Tahoma" pitchFamily="34" charset="0"/>
                <a:cs typeface="Tahoma" pitchFamily="34" charset="0"/>
              </a:rPr>
              <a:t>-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] = 1 M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altLang="en-US" smtClean="0">
                <a:latin typeface="Tahoma" pitchFamily="34" charset="0"/>
                <a:cs typeface="Tahoma" pitchFamily="34" charset="0"/>
              </a:rPr>
              <a:t>Q = [Ag</a:t>
            </a:r>
            <a:r>
              <a:rPr lang="en-US" altLang="en-US" baseline="30000" smtClean="0">
                <a:latin typeface="Tahoma" pitchFamily="34" charset="0"/>
                <a:cs typeface="Tahoma" pitchFamily="34" charset="0"/>
              </a:rPr>
              <a:t>+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][Cl</a:t>
            </a:r>
            <a:r>
              <a:rPr lang="en-US" altLang="en-US" baseline="30000" smtClean="0">
                <a:latin typeface="Tahoma" pitchFamily="34" charset="0"/>
                <a:cs typeface="Tahoma" pitchFamily="34" charset="0"/>
              </a:rPr>
              <a:t>-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] </a:t>
            </a:r>
          </a:p>
        </p:txBody>
      </p:sp>
    </p:spTree>
    <p:extLst>
      <p:ext uri="{BB962C8B-B14F-4D97-AF65-F5344CB8AC3E}">
        <p14:creationId xmlns:p14="http://schemas.microsoft.com/office/powerpoint/2010/main" val="226647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Chem 1B – Thermodynamics</a:t>
            </a:r>
            <a:r>
              <a:rPr lang="en-US" altLang="en-US" sz="4800" smtClean="0">
                <a:latin typeface="Tahoma" pitchFamily="34" charset="0"/>
              </a:rPr>
              <a:t/>
            </a:r>
            <a:br>
              <a:rPr lang="en-US" altLang="en-US" sz="4800" smtClean="0">
                <a:latin typeface="Tahoma" pitchFamily="34" charset="0"/>
              </a:rPr>
            </a:br>
            <a:r>
              <a:rPr lang="en-US" altLang="en-US" sz="2800" smtClean="0">
                <a:latin typeface="Tahoma" pitchFamily="34" charset="0"/>
              </a:rPr>
              <a:t>Chapter 17 – Gibbs Free Energy and Equilibrium</a:t>
            </a:r>
            <a:endParaRPr lang="en-US" altLang="en-US" sz="4000" smtClean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85344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Tahoma" pitchFamily="34" charset="0"/>
              </a:rPr>
              <a:t>Under Nonstandard Conditions: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800" dirty="0">
                <a:latin typeface="Tahoma" pitchFamily="34" charset="0"/>
              </a:rPr>
              <a:t>	</a:t>
            </a:r>
            <a:r>
              <a:rPr lang="en-US" altLang="en-US" sz="2800" dirty="0" err="1" smtClean="0">
                <a:latin typeface="Symbol" panose="05050102010706020507" pitchFamily="18" charset="2"/>
              </a:rPr>
              <a:t>D</a:t>
            </a:r>
            <a:r>
              <a:rPr lang="en-US" altLang="en-US" sz="2800" dirty="0" err="1" smtClean="0">
                <a:latin typeface="Tahoma" pitchFamily="34" charset="0"/>
              </a:rPr>
              <a:t>G</a:t>
            </a:r>
            <a:r>
              <a:rPr lang="en-US" altLang="en-US" sz="2800" baseline="-25000" dirty="0" err="1" smtClean="0">
                <a:latin typeface="Tahoma" pitchFamily="34" charset="0"/>
              </a:rPr>
              <a:t>rxn</a:t>
            </a:r>
            <a:r>
              <a:rPr lang="en-US" altLang="en-US" sz="2800" dirty="0" smtClean="0">
                <a:latin typeface="Tahoma" pitchFamily="34" charset="0"/>
              </a:rPr>
              <a:t> = </a:t>
            </a:r>
            <a:r>
              <a:rPr lang="en-US" altLang="en-US" sz="2800" dirty="0" err="1" smtClean="0">
                <a:latin typeface="Symbol" panose="05050102010706020507" pitchFamily="18" charset="2"/>
              </a:rPr>
              <a:t>D</a:t>
            </a:r>
            <a:r>
              <a:rPr lang="en-US" altLang="en-US" sz="2800" dirty="0" err="1" smtClean="0">
                <a:latin typeface="Tahoma" pitchFamily="34" charset="0"/>
              </a:rPr>
              <a:t>Gº</a:t>
            </a:r>
            <a:r>
              <a:rPr lang="en-US" altLang="en-US" sz="2800" baseline="-25000" dirty="0" err="1" smtClean="0">
                <a:latin typeface="Tahoma" pitchFamily="34" charset="0"/>
              </a:rPr>
              <a:t>rxn</a:t>
            </a:r>
            <a:r>
              <a:rPr lang="en-US" altLang="en-US" sz="2800" dirty="0" smtClean="0">
                <a:latin typeface="Tahoma" pitchFamily="34" charset="0"/>
              </a:rPr>
              <a:t> + </a:t>
            </a:r>
            <a:r>
              <a:rPr lang="en-US" altLang="en-US" sz="2800" dirty="0" err="1" smtClean="0">
                <a:latin typeface="Tahoma" pitchFamily="34" charset="0"/>
              </a:rPr>
              <a:t>RTlnQ</a:t>
            </a:r>
            <a:endParaRPr lang="en-US" altLang="en-US" sz="2800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Tahoma" pitchFamily="34" charset="0"/>
              </a:rPr>
              <a:t>Example Reaction: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Tahoma" pitchFamily="34" charset="0"/>
              </a:rPr>
              <a:t>CaSO</a:t>
            </a:r>
            <a:r>
              <a:rPr lang="en-US" altLang="en-US" sz="2800" baseline="-25000" dirty="0" smtClean="0">
                <a:latin typeface="Tahoma" pitchFamily="34" charset="0"/>
              </a:rPr>
              <a:t>4</a:t>
            </a:r>
            <a:r>
              <a:rPr lang="en-US" altLang="en-US" sz="2800" dirty="0" smtClean="0">
                <a:latin typeface="Tahoma" pitchFamily="34" charset="0"/>
              </a:rPr>
              <a:t>(s) </a:t>
            </a:r>
            <a:r>
              <a:rPr lang="en-US" altLang="en-US" sz="2800" dirty="0" smtClean="0">
                <a:latin typeface="Times New Roman"/>
                <a:cs typeface="Times New Roman"/>
              </a:rPr>
              <a:t>↔</a:t>
            </a:r>
            <a:r>
              <a:rPr lang="en-US" altLang="en-US" sz="2800" dirty="0" smtClean="0">
                <a:latin typeface="Tahoma" pitchFamily="34" charset="0"/>
              </a:rPr>
              <a:t> Ca</a:t>
            </a:r>
            <a:r>
              <a:rPr lang="en-US" altLang="en-US" sz="2800" baseline="30000" dirty="0" smtClean="0">
                <a:latin typeface="Tahoma" pitchFamily="34" charset="0"/>
              </a:rPr>
              <a:t>2+</a:t>
            </a:r>
            <a:r>
              <a:rPr lang="en-US" altLang="en-US" sz="2800" dirty="0" smtClean="0">
                <a:latin typeface="Tahoma" pitchFamily="34" charset="0"/>
              </a:rPr>
              <a:t>(</a:t>
            </a:r>
            <a:r>
              <a:rPr lang="en-US" altLang="en-US" sz="2800" dirty="0" err="1" smtClean="0">
                <a:latin typeface="Tahoma" pitchFamily="34" charset="0"/>
              </a:rPr>
              <a:t>aq</a:t>
            </a:r>
            <a:r>
              <a:rPr lang="en-US" altLang="en-US" sz="2800" dirty="0" smtClean="0">
                <a:latin typeface="Tahoma" pitchFamily="34" charset="0"/>
              </a:rPr>
              <a:t>) + SO</a:t>
            </a:r>
            <a:r>
              <a:rPr lang="en-US" altLang="en-US" sz="2800" baseline="-25000" dirty="0" smtClean="0">
                <a:latin typeface="Tahoma" pitchFamily="34" charset="0"/>
              </a:rPr>
              <a:t>4</a:t>
            </a:r>
            <a:r>
              <a:rPr lang="en-US" altLang="en-US" sz="2800" baseline="30000" dirty="0" smtClean="0">
                <a:latin typeface="Tahoma" pitchFamily="34" charset="0"/>
              </a:rPr>
              <a:t>2-</a:t>
            </a:r>
            <a:r>
              <a:rPr lang="en-US" altLang="en-US" sz="2800" dirty="0" smtClean="0">
                <a:latin typeface="Tahoma" pitchFamily="34" charset="0"/>
              </a:rPr>
              <a:t>(</a:t>
            </a:r>
            <a:r>
              <a:rPr lang="en-US" altLang="en-US" sz="2800" dirty="0" err="1" smtClean="0">
                <a:latin typeface="Tahoma" pitchFamily="34" charset="0"/>
              </a:rPr>
              <a:t>aq</a:t>
            </a:r>
            <a:r>
              <a:rPr lang="en-US" altLang="en-US" sz="2800" dirty="0" smtClean="0">
                <a:latin typeface="Tahoma" pitchFamily="34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800" dirty="0" err="1" smtClean="0">
                <a:latin typeface="Symbol" panose="05050102010706020507" pitchFamily="18" charset="2"/>
              </a:rPr>
              <a:t>D</a:t>
            </a:r>
            <a:r>
              <a:rPr lang="en-US" altLang="en-US" sz="2800" dirty="0" err="1" smtClean="0">
                <a:latin typeface="Tahoma" pitchFamily="34" charset="0"/>
              </a:rPr>
              <a:t>Gº</a:t>
            </a:r>
            <a:r>
              <a:rPr lang="en-US" altLang="en-US" sz="2800" baseline="-25000" dirty="0" err="1" smtClean="0">
                <a:latin typeface="Tahoma" pitchFamily="34" charset="0"/>
              </a:rPr>
              <a:t>rxn</a:t>
            </a:r>
            <a:r>
              <a:rPr lang="en-US" altLang="en-US" sz="2800" dirty="0" smtClean="0">
                <a:latin typeface="Tahoma" pitchFamily="34" charset="0"/>
              </a:rPr>
              <a:t> = 23.7 kJ/</a:t>
            </a:r>
            <a:r>
              <a:rPr lang="en-US" altLang="en-US" sz="2800" dirty="0" err="1" smtClean="0">
                <a:latin typeface="Tahoma" pitchFamily="34" charset="0"/>
              </a:rPr>
              <a:t>mol</a:t>
            </a:r>
            <a:r>
              <a:rPr lang="en-US" altLang="en-US" sz="2800" dirty="0" smtClean="0">
                <a:latin typeface="Tahoma" pitchFamily="34" charset="0"/>
              </a:rPr>
              <a:t> and Q = [Ca</a:t>
            </a:r>
            <a:r>
              <a:rPr lang="en-US" altLang="en-US" sz="2800" baseline="30000" dirty="0" smtClean="0">
                <a:latin typeface="Tahoma" pitchFamily="34" charset="0"/>
              </a:rPr>
              <a:t>2+</a:t>
            </a:r>
            <a:r>
              <a:rPr lang="en-US" altLang="en-US" sz="2800" dirty="0" smtClean="0">
                <a:latin typeface="Tahoma" pitchFamily="34" charset="0"/>
              </a:rPr>
              <a:t>][SO</a:t>
            </a:r>
            <a:r>
              <a:rPr lang="en-US" altLang="en-US" sz="2800" baseline="-25000" dirty="0" smtClean="0">
                <a:latin typeface="Tahoma" pitchFamily="34" charset="0"/>
              </a:rPr>
              <a:t>4</a:t>
            </a:r>
            <a:r>
              <a:rPr lang="en-US" altLang="en-US" sz="2800" baseline="30000" dirty="0" smtClean="0">
                <a:latin typeface="Tahoma" pitchFamily="34" charset="0"/>
              </a:rPr>
              <a:t>2-</a:t>
            </a:r>
            <a:r>
              <a:rPr lang="en-US" altLang="en-US" sz="2800" dirty="0" smtClean="0">
                <a:latin typeface="Tahoma" pitchFamily="34" charset="0"/>
              </a:rPr>
              <a:t>]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800" dirty="0" smtClean="0">
                <a:latin typeface="Tahoma" pitchFamily="34" charset="0"/>
              </a:rPr>
              <a:t>If we put CaSO</a:t>
            </a:r>
            <a:r>
              <a:rPr lang="en-US" altLang="en-US" sz="2800" baseline="-25000" dirty="0" smtClean="0">
                <a:latin typeface="Tahoma" pitchFamily="34" charset="0"/>
              </a:rPr>
              <a:t>4</a:t>
            </a:r>
            <a:r>
              <a:rPr lang="en-US" altLang="en-US" sz="2800" dirty="0" smtClean="0">
                <a:latin typeface="Tahoma" pitchFamily="34" charset="0"/>
              </a:rPr>
              <a:t>(s) in water Q = 0 (before reaction)</a:t>
            </a:r>
            <a:endParaRPr lang="en-US" altLang="en-US" sz="2800" dirty="0">
              <a:latin typeface="Tahoma" pitchFamily="34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800" dirty="0" err="1" smtClean="0">
                <a:latin typeface="Tahoma" pitchFamily="34" charset="0"/>
              </a:rPr>
              <a:t>lnQ</a:t>
            </a:r>
            <a:r>
              <a:rPr lang="en-US" altLang="en-US" sz="2800" dirty="0" smtClean="0">
                <a:latin typeface="Tahoma" pitchFamily="34" charset="0"/>
              </a:rPr>
              <a:t> is undefined but negative, making </a:t>
            </a:r>
            <a:r>
              <a:rPr lang="en-US" altLang="en-US" sz="2800" dirty="0" err="1" smtClean="0">
                <a:latin typeface="Symbol" panose="05050102010706020507" pitchFamily="18" charset="2"/>
              </a:rPr>
              <a:t>D</a:t>
            </a:r>
            <a:r>
              <a:rPr lang="en-US" altLang="en-US" sz="2800" dirty="0" err="1" smtClean="0">
                <a:latin typeface="Tahoma" pitchFamily="34" charset="0"/>
              </a:rPr>
              <a:t>G</a:t>
            </a:r>
            <a:r>
              <a:rPr lang="en-US" altLang="en-US" sz="2800" baseline="-25000" dirty="0" err="1" smtClean="0">
                <a:latin typeface="Tahoma" pitchFamily="34" charset="0"/>
              </a:rPr>
              <a:t>rxn</a:t>
            </a:r>
            <a:r>
              <a:rPr lang="en-US" altLang="en-US" sz="2800" dirty="0" smtClean="0">
                <a:latin typeface="Tahoma" pitchFamily="34" charset="0"/>
              </a:rPr>
              <a:t> negative even though </a:t>
            </a:r>
            <a:r>
              <a:rPr lang="en-US" altLang="en-US" sz="2800" dirty="0" err="1" smtClean="0">
                <a:latin typeface="Symbol" panose="05050102010706020507" pitchFamily="18" charset="2"/>
              </a:rPr>
              <a:t>D</a:t>
            </a:r>
            <a:r>
              <a:rPr lang="en-US" altLang="en-US" sz="2800" dirty="0" err="1" smtClean="0">
                <a:latin typeface="Tahoma" pitchFamily="34" charset="0"/>
              </a:rPr>
              <a:t>Gº</a:t>
            </a:r>
            <a:r>
              <a:rPr lang="en-US" altLang="en-US" sz="2800" baseline="-25000" dirty="0" err="1" smtClean="0">
                <a:latin typeface="Tahoma" pitchFamily="34" charset="0"/>
              </a:rPr>
              <a:t>rxn</a:t>
            </a:r>
            <a:r>
              <a:rPr lang="en-US" altLang="en-US" sz="2800" dirty="0" smtClean="0">
                <a:latin typeface="Tahoma" pitchFamily="34" charset="0"/>
              </a:rPr>
              <a:t> is positive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800" dirty="0" smtClean="0">
                <a:latin typeface="Tahoma" pitchFamily="34" charset="0"/>
              </a:rPr>
              <a:t>As CaSO</a:t>
            </a:r>
            <a:r>
              <a:rPr lang="en-US" altLang="en-US" sz="2800" baseline="-25000" dirty="0" smtClean="0">
                <a:latin typeface="Tahoma" pitchFamily="34" charset="0"/>
              </a:rPr>
              <a:t>4</a:t>
            </a:r>
            <a:r>
              <a:rPr lang="en-US" altLang="en-US" sz="2800" dirty="0" smtClean="0">
                <a:latin typeface="Tahoma" pitchFamily="34" charset="0"/>
              </a:rPr>
              <a:t>(s) dissolves, [Ca</a:t>
            </a:r>
            <a:r>
              <a:rPr lang="en-US" altLang="en-US" sz="2800" baseline="30000" dirty="0" smtClean="0">
                <a:latin typeface="Tahoma" pitchFamily="34" charset="0"/>
              </a:rPr>
              <a:t>2+</a:t>
            </a:r>
            <a:r>
              <a:rPr lang="en-US" altLang="en-US" sz="2800" dirty="0" smtClean="0">
                <a:latin typeface="Tahoma" pitchFamily="34" charset="0"/>
              </a:rPr>
              <a:t>] and [SO</a:t>
            </a:r>
            <a:r>
              <a:rPr lang="en-US" altLang="en-US" sz="2800" baseline="-25000" dirty="0" smtClean="0">
                <a:latin typeface="Tahoma" pitchFamily="34" charset="0"/>
              </a:rPr>
              <a:t>4</a:t>
            </a:r>
            <a:r>
              <a:rPr lang="en-US" altLang="en-US" sz="2800" baseline="30000" dirty="0" smtClean="0">
                <a:latin typeface="Tahoma" pitchFamily="34" charset="0"/>
              </a:rPr>
              <a:t>2-</a:t>
            </a:r>
            <a:r>
              <a:rPr lang="en-US" altLang="en-US" sz="2800" dirty="0" smtClean="0">
                <a:latin typeface="Tahoma" pitchFamily="34" charset="0"/>
              </a:rPr>
              <a:t>] increase, and </a:t>
            </a:r>
            <a:r>
              <a:rPr lang="en-US" altLang="en-US" sz="2800" dirty="0" err="1" smtClean="0">
                <a:latin typeface="Symbol" panose="05050102010706020507" pitchFamily="18" charset="2"/>
              </a:rPr>
              <a:t>D</a:t>
            </a:r>
            <a:r>
              <a:rPr lang="en-US" altLang="en-US" sz="2800" dirty="0" err="1" smtClean="0">
                <a:latin typeface="Tahoma" pitchFamily="34" charset="0"/>
              </a:rPr>
              <a:t>G</a:t>
            </a:r>
            <a:r>
              <a:rPr lang="en-US" altLang="en-US" sz="2800" baseline="-25000" dirty="0" err="1" smtClean="0">
                <a:latin typeface="Tahoma" pitchFamily="34" charset="0"/>
              </a:rPr>
              <a:t>rxn</a:t>
            </a:r>
            <a:r>
              <a:rPr lang="en-US" altLang="en-US" sz="2800" dirty="0" smtClean="0">
                <a:latin typeface="Tahoma" pitchFamily="34" charset="0"/>
              </a:rPr>
              <a:t> increases (e.g. when [Ca</a:t>
            </a:r>
            <a:r>
              <a:rPr lang="en-US" altLang="en-US" sz="2800" baseline="30000" dirty="0" smtClean="0">
                <a:latin typeface="Tahoma" pitchFamily="34" charset="0"/>
              </a:rPr>
              <a:t>2+</a:t>
            </a:r>
            <a:r>
              <a:rPr lang="en-US" altLang="en-US" sz="2800" dirty="0" smtClean="0">
                <a:latin typeface="Tahoma" pitchFamily="34" charset="0"/>
              </a:rPr>
              <a:t>] = 0.001 M, </a:t>
            </a:r>
            <a:r>
              <a:rPr lang="en-US" altLang="en-US" sz="2800" dirty="0" err="1" smtClean="0">
                <a:latin typeface="Symbol" panose="05050102010706020507" pitchFamily="18" charset="2"/>
              </a:rPr>
              <a:t>D</a:t>
            </a:r>
            <a:r>
              <a:rPr lang="en-US" altLang="en-US" sz="2800" dirty="0" err="1" smtClean="0">
                <a:latin typeface="Tahoma" pitchFamily="34" charset="0"/>
              </a:rPr>
              <a:t>G</a:t>
            </a:r>
            <a:r>
              <a:rPr lang="en-US" altLang="en-US" sz="2800" baseline="-25000" dirty="0" err="1" smtClean="0">
                <a:latin typeface="Tahoma" pitchFamily="34" charset="0"/>
              </a:rPr>
              <a:t>rxn</a:t>
            </a:r>
            <a:r>
              <a:rPr lang="en-US" altLang="en-US" sz="2800" dirty="0" smtClean="0">
                <a:latin typeface="Tahoma" pitchFamily="34" charset="0"/>
              </a:rPr>
              <a:t> = -10.5 kJ/mol)</a:t>
            </a:r>
          </a:p>
        </p:txBody>
      </p:sp>
    </p:spTree>
    <p:extLst>
      <p:ext uri="{BB962C8B-B14F-4D97-AF65-F5344CB8AC3E}">
        <p14:creationId xmlns:p14="http://schemas.microsoft.com/office/powerpoint/2010/main" val="282458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Chem 1B – Thermodynamics</a:t>
            </a:r>
            <a:r>
              <a:rPr lang="en-US" altLang="en-US" sz="4800" smtClean="0">
                <a:latin typeface="Tahoma" pitchFamily="34" charset="0"/>
              </a:rPr>
              <a:t/>
            </a:r>
            <a:br>
              <a:rPr lang="en-US" altLang="en-US" sz="4800" smtClean="0">
                <a:latin typeface="Tahoma" pitchFamily="34" charset="0"/>
              </a:rPr>
            </a:br>
            <a:r>
              <a:rPr lang="en-US" altLang="en-US" sz="2800" smtClean="0">
                <a:latin typeface="Tahoma" pitchFamily="34" charset="0"/>
              </a:rPr>
              <a:t>Chapter 17 – Gibbs Free Energy and Equilibrium</a:t>
            </a:r>
            <a:endParaRPr lang="en-US" altLang="en-US" sz="4000" smtClean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85344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Tahoma" pitchFamily="34" charset="0"/>
              </a:rPr>
              <a:t>Example Reaction – cont.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Tahoma" pitchFamily="34" charset="0"/>
              </a:rPr>
              <a:t>CaSO</a:t>
            </a:r>
            <a:r>
              <a:rPr lang="en-US" altLang="en-US" sz="2800" baseline="-25000" dirty="0" smtClean="0">
                <a:latin typeface="Tahoma" pitchFamily="34" charset="0"/>
              </a:rPr>
              <a:t>4</a:t>
            </a:r>
            <a:r>
              <a:rPr lang="en-US" altLang="en-US" sz="2800" dirty="0" smtClean="0">
                <a:latin typeface="Tahoma" pitchFamily="34" charset="0"/>
              </a:rPr>
              <a:t>(s) </a:t>
            </a:r>
            <a:r>
              <a:rPr lang="en-US" altLang="en-US" sz="2800" dirty="0" smtClean="0">
                <a:latin typeface="Times New Roman"/>
                <a:cs typeface="Times New Roman"/>
              </a:rPr>
              <a:t>↔</a:t>
            </a:r>
            <a:r>
              <a:rPr lang="en-US" altLang="en-US" sz="2800" dirty="0" smtClean="0">
                <a:latin typeface="Tahoma" pitchFamily="34" charset="0"/>
              </a:rPr>
              <a:t> Ca</a:t>
            </a:r>
            <a:r>
              <a:rPr lang="en-US" altLang="en-US" sz="2800" baseline="30000" dirty="0" smtClean="0">
                <a:latin typeface="Tahoma" pitchFamily="34" charset="0"/>
              </a:rPr>
              <a:t>2+</a:t>
            </a:r>
            <a:r>
              <a:rPr lang="en-US" altLang="en-US" sz="2800" dirty="0" smtClean="0">
                <a:latin typeface="Tahoma" pitchFamily="34" charset="0"/>
              </a:rPr>
              <a:t>(</a:t>
            </a:r>
            <a:r>
              <a:rPr lang="en-US" altLang="en-US" sz="2800" dirty="0" err="1" smtClean="0">
                <a:latin typeface="Tahoma" pitchFamily="34" charset="0"/>
              </a:rPr>
              <a:t>aq</a:t>
            </a:r>
            <a:r>
              <a:rPr lang="en-US" altLang="en-US" sz="2800" dirty="0" smtClean="0">
                <a:latin typeface="Tahoma" pitchFamily="34" charset="0"/>
              </a:rPr>
              <a:t>) + SO</a:t>
            </a:r>
            <a:r>
              <a:rPr lang="en-US" altLang="en-US" sz="2800" baseline="-25000" dirty="0" smtClean="0">
                <a:latin typeface="Tahoma" pitchFamily="34" charset="0"/>
              </a:rPr>
              <a:t>4</a:t>
            </a:r>
            <a:r>
              <a:rPr lang="en-US" altLang="en-US" sz="2800" baseline="30000" dirty="0" smtClean="0">
                <a:latin typeface="Tahoma" pitchFamily="34" charset="0"/>
              </a:rPr>
              <a:t>2-</a:t>
            </a:r>
            <a:r>
              <a:rPr lang="en-US" altLang="en-US" sz="2800" dirty="0" smtClean="0">
                <a:latin typeface="Tahoma" pitchFamily="34" charset="0"/>
              </a:rPr>
              <a:t>(</a:t>
            </a:r>
            <a:r>
              <a:rPr lang="en-US" altLang="en-US" sz="2800" dirty="0" err="1" smtClean="0">
                <a:latin typeface="Tahoma" pitchFamily="34" charset="0"/>
              </a:rPr>
              <a:t>aq</a:t>
            </a:r>
            <a:r>
              <a:rPr lang="en-US" altLang="en-US" sz="2800" dirty="0" smtClean="0">
                <a:latin typeface="Tahoma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also could start by mixing high concentrations of </a:t>
            </a:r>
            <a:r>
              <a:rPr lang="en-US" altLang="en-US" sz="2800" dirty="0" smtClean="0">
                <a:latin typeface="Tahoma" pitchFamily="34" charset="0"/>
              </a:rPr>
              <a:t>Ca</a:t>
            </a:r>
            <a:r>
              <a:rPr lang="en-US" altLang="en-US" sz="2800" baseline="30000" dirty="0" smtClean="0">
                <a:latin typeface="Tahoma" pitchFamily="34" charset="0"/>
              </a:rPr>
              <a:t>2+</a:t>
            </a:r>
            <a:r>
              <a:rPr lang="en-US" altLang="en-US" sz="2800" dirty="0" smtClean="0">
                <a:latin typeface="Tahoma" pitchFamily="34" charset="0"/>
              </a:rPr>
              <a:t>(</a:t>
            </a:r>
            <a:r>
              <a:rPr lang="en-US" altLang="en-US" sz="2800" dirty="0" err="1" smtClean="0">
                <a:latin typeface="Tahoma" pitchFamily="34" charset="0"/>
              </a:rPr>
              <a:t>aq</a:t>
            </a:r>
            <a:r>
              <a:rPr lang="en-US" altLang="en-US" sz="2800" dirty="0" smtClean="0">
                <a:latin typeface="Tahoma" pitchFamily="34" charset="0"/>
              </a:rPr>
              <a:t>) + SO</a:t>
            </a:r>
            <a:r>
              <a:rPr lang="en-US" altLang="en-US" sz="2800" baseline="-25000" dirty="0" smtClean="0">
                <a:latin typeface="Tahoma" pitchFamily="34" charset="0"/>
              </a:rPr>
              <a:t>4</a:t>
            </a:r>
            <a:r>
              <a:rPr lang="en-US" altLang="en-US" sz="2800" baseline="30000" dirty="0" smtClean="0">
                <a:latin typeface="Tahoma" pitchFamily="34" charset="0"/>
              </a:rPr>
              <a:t>2-</a:t>
            </a:r>
            <a:r>
              <a:rPr lang="en-US" altLang="en-US" sz="2800" dirty="0" smtClean="0">
                <a:latin typeface="Tahoma" pitchFamily="34" charset="0"/>
              </a:rPr>
              <a:t>(</a:t>
            </a:r>
            <a:r>
              <a:rPr lang="en-US" altLang="en-US" sz="2800" dirty="0" err="1" smtClean="0">
                <a:latin typeface="Tahoma" pitchFamily="34" charset="0"/>
              </a:rPr>
              <a:t>aq</a:t>
            </a:r>
            <a:r>
              <a:rPr lang="en-US" altLang="en-US" sz="2800" dirty="0" smtClean="0">
                <a:latin typeface="Tahoma" pitchFamily="34" charset="0"/>
              </a:rPr>
              <a:t>) (e.g. 2 M each)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Tahoma" pitchFamily="34" charset="0"/>
              </a:rPr>
              <a:t>In this case </a:t>
            </a:r>
            <a:r>
              <a:rPr lang="en-US" altLang="en-US" sz="2800" dirty="0" err="1" smtClean="0">
                <a:latin typeface="Symbol" panose="05050102010706020507" pitchFamily="18" charset="2"/>
              </a:rPr>
              <a:t>D</a:t>
            </a:r>
            <a:r>
              <a:rPr lang="en-US" altLang="en-US" sz="2800" dirty="0" err="1" smtClean="0">
                <a:latin typeface="Tahoma" pitchFamily="34" charset="0"/>
              </a:rPr>
              <a:t>G</a:t>
            </a:r>
            <a:r>
              <a:rPr lang="en-US" altLang="en-US" sz="2800" baseline="-25000" dirty="0" err="1" smtClean="0">
                <a:latin typeface="Tahoma" pitchFamily="34" charset="0"/>
              </a:rPr>
              <a:t>rxn</a:t>
            </a:r>
            <a:r>
              <a:rPr lang="en-US" altLang="en-US" sz="2800" dirty="0" smtClean="0">
                <a:latin typeface="Tahoma" pitchFamily="34" charset="0"/>
              </a:rPr>
              <a:t> &gt; </a:t>
            </a:r>
            <a:r>
              <a:rPr lang="en-US" altLang="en-US" sz="2800" dirty="0" err="1" smtClean="0">
                <a:latin typeface="Symbol" panose="05050102010706020507" pitchFamily="18" charset="2"/>
              </a:rPr>
              <a:t>D</a:t>
            </a:r>
            <a:r>
              <a:rPr lang="en-US" altLang="en-US" sz="2800" dirty="0" err="1" smtClean="0">
                <a:latin typeface="Tahoma" pitchFamily="34" charset="0"/>
              </a:rPr>
              <a:t>Gº</a:t>
            </a:r>
            <a:r>
              <a:rPr lang="en-US" altLang="en-US" sz="2800" baseline="-25000" dirty="0" err="1" smtClean="0">
                <a:latin typeface="Tahoma" pitchFamily="34" charset="0"/>
              </a:rPr>
              <a:t>rxn</a:t>
            </a:r>
            <a:r>
              <a:rPr lang="en-US" altLang="en-US" sz="2800" dirty="0" smtClean="0">
                <a:latin typeface="Tahoma" pitchFamily="34" charset="0"/>
              </a:rPr>
              <a:t> and reaction goes even stronger to reactants Q &gt; 1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Tahoma" pitchFamily="34" charset="0"/>
              </a:rPr>
              <a:t>At Equilibrium </a:t>
            </a:r>
            <a:r>
              <a:rPr lang="en-US" altLang="en-US" sz="2800" dirty="0" err="1" smtClean="0">
                <a:latin typeface="Symbol" panose="05050102010706020507" pitchFamily="18" charset="2"/>
              </a:rPr>
              <a:t>D</a:t>
            </a:r>
            <a:r>
              <a:rPr lang="en-US" altLang="en-US" sz="2800" dirty="0" err="1" smtClean="0">
                <a:latin typeface="Tahoma" pitchFamily="34" charset="0"/>
              </a:rPr>
              <a:t>G</a:t>
            </a:r>
            <a:r>
              <a:rPr lang="en-US" altLang="en-US" sz="2800" baseline="-25000" dirty="0" err="1" smtClean="0">
                <a:latin typeface="Tahoma" pitchFamily="34" charset="0"/>
              </a:rPr>
              <a:t>rxn</a:t>
            </a:r>
            <a:r>
              <a:rPr lang="en-US" altLang="en-US" sz="2800" dirty="0" smtClean="0">
                <a:latin typeface="Tahoma" pitchFamily="34" charset="0"/>
              </a:rPr>
              <a:t> = 0 = </a:t>
            </a:r>
            <a:r>
              <a:rPr lang="en-US" altLang="en-US" sz="2800" dirty="0" err="1" smtClean="0">
                <a:latin typeface="Symbol" panose="05050102010706020507" pitchFamily="18" charset="2"/>
              </a:rPr>
              <a:t>D</a:t>
            </a:r>
            <a:r>
              <a:rPr lang="en-US" altLang="en-US" sz="2800" dirty="0" err="1" smtClean="0">
                <a:latin typeface="Tahoma" pitchFamily="34" charset="0"/>
              </a:rPr>
              <a:t>Gº</a:t>
            </a:r>
            <a:r>
              <a:rPr lang="en-US" altLang="en-US" sz="2800" baseline="-25000" dirty="0" err="1" smtClean="0">
                <a:latin typeface="Tahoma" pitchFamily="34" charset="0"/>
              </a:rPr>
              <a:t>rxn</a:t>
            </a:r>
            <a:r>
              <a:rPr lang="en-US" altLang="en-US" sz="2800" dirty="0" smtClean="0">
                <a:latin typeface="Tahoma" pitchFamily="34" charset="0"/>
              </a:rPr>
              <a:t> + </a:t>
            </a:r>
            <a:r>
              <a:rPr lang="en-US" altLang="en-US" sz="2800" dirty="0" err="1" smtClean="0">
                <a:latin typeface="Tahoma" pitchFamily="34" charset="0"/>
              </a:rPr>
              <a:t>RTlnK</a:t>
            </a:r>
            <a:endParaRPr lang="en-US" altLang="en-US" sz="2800" dirty="0" smtClean="0">
              <a:latin typeface="Tahoma" pitchFamily="34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800" dirty="0">
                <a:latin typeface="Tahoma" pitchFamily="34" charset="0"/>
              </a:rPr>
              <a:t>o</a:t>
            </a:r>
            <a:r>
              <a:rPr lang="en-US" altLang="en-US" sz="2800" dirty="0" smtClean="0">
                <a:latin typeface="Tahoma" pitchFamily="34" charset="0"/>
              </a:rPr>
              <a:t>r </a:t>
            </a:r>
            <a:r>
              <a:rPr lang="en-US" altLang="en-US" sz="2800" dirty="0" err="1" smtClean="0">
                <a:latin typeface="Symbol" panose="05050102010706020507" pitchFamily="18" charset="2"/>
              </a:rPr>
              <a:t>D</a:t>
            </a:r>
            <a:r>
              <a:rPr lang="en-US" altLang="en-US" sz="2800" dirty="0" err="1" smtClean="0">
                <a:latin typeface="Tahoma" pitchFamily="34" charset="0"/>
              </a:rPr>
              <a:t>Gº</a:t>
            </a:r>
            <a:r>
              <a:rPr lang="en-US" altLang="en-US" sz="2800" baseline="-25000" dirty="0" err="1" smtClean="0">
                <a:latin typeface="Tahoma" pitchFamily="34" charset="0"/>
              </a:rPr>
              <a:t>rxn</a:t>
            </a:r>
            <a:r>
              <a:rPr lang="en-US" altLang="en-US" sz="2800" dirty="0" smtClean="0">
                <a:latin typeface="Tahoma" pitchFamily="34" charset="0"/>
              </a:rPr>
              <a:t> = -</a:t>
            </a:r>
            <a:r>
              <a:rPr lang="en-US" altLang="en-US" sz="2800" dirty="0" err="1" smtClean="0">
                <a:latin typeface="Tahoma" pitchFamily="34" charset="0"/>
              </a:rPr>
              <a:t>RTlnK</a:t>
            </a:r>
            <a:r>
              <a:rPr lang="en-US" altLang="en-US" sz="2800" dirty="0" smtClean="0">
                <a:latin typeface="Tahoma" pitchFamily="34" charset="0"/>
              </a:rPr>
              <a:t> which allows us to determine K from </a:t>
            </a:r>
            <a:r>
              <a:rPr lang="en-US" altLang="en-US" sz="2800" dirty="0" smtClean="0">
                <a:latin typeface="Symbol" panose="05050102010706020507" pitchFamily="18" charset="2"/>
              </a:rPr>
              <a:t>D</a:t>
            </a:r>
            <a:r>
              <a:rPr lang="en-US" altLang="en-US" sz="2800" dirty="0" smtClean="0">
                <a:latin typeface="Tahoma" pitchFamily="34" charset="0"/>
              </a:rPr>
              <a:t>Gº or visa versa</a:t>
            </a:r>
          </a:p>
        </p:txBody>
      </p:sp>
    </p:spTree>
    <p:extLst>
      <p:ext uri="{BB962C8B-B14F-4D97-AF65-F5344CB8AC3E}">
        <p14:creationId xmlns:p14="http://schemas.microsoft.com/office/powerpoint/2010/main" val="341730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Chem 1B – Thermodynamics</a:t>
            </a:r>
            <a:r>
              <a:rPr lang="en-US" altLang="en-US" sz="4800" smtClean="0">
                <a:latin typeface="Tahoma" pitchFamily="34" charset="0"/>
              </a:rPr>
              <a:t/>
            </a:r>
            <a:br>
              <a:rPr lang="en-US" altLang="en-US" sz="4800" smtClean="0">
                <a:latin typeface="Tahoma" pitchFamily="34" charset="0"/>
              </a:rPr>
            </a:br>
            <a:r>
              <a:rPr lang="en-US" altLang="en-US" sz="2800" smtClean="0">
                <a:latin typeface="Tahoma" pitchFamily="34" charset="0"/>
              </a:rPr>
              <a:t>Chapter 17 – Example Problems</a:t>
            </a:r>
            <a:endParaRPr lang="en-US" altLang="en-US" sz="4000" smtClean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85344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Tahoma" pitchFamily="34" charset="0"/>
              </a:rPr>
              <a:t>If for the reaction: 2H</a:t>
            </a:r>
            <a:r>
              <a:rPr lang="en-US" altLang="en-US" sz="2800" baseline="-25000" dirty="0" smtClean="0">
                <a:latin typeface="Tahoma" pitchFamily="34" charset="0"/>
              </a:rPr>
              <a:t>2</a:t>
            </a:r>
            <a:r>
              <a:rPr lang="en-US" altLang="en-US" sz="2800" dirty="0" smtClean="0">
                <a:latin typeface="Tahoma" pitchFamily="34" charset="0"/>
              </a:rPr>
              <a:t>(g) + N</a:t>
            </a:r>
            <a:r>
              <a:rPr lang="en-US" altLang="en-US" sz="2800" baseline="-25000" dirty="0" smtClean="0">
                <a:latin typeface="Tahoma" pitchFamily="34" charset="0"/>
              </a:rPr>
              <a:t>2</a:t>
            </a:r>
            <a:r>
              <a:rPr lang="en-US" altLang="en-US" sz="2800" dirty="0" smtClean="0">
                <a:latin typeface="Tahoma" pitchFamily="34" charset="0"/>
              </a:rPr>
              <a:t>(g)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z="2800" dirty="0" smtClean="0">
                <a:latin typeface="Tahoma" pitchFamily="34" charset="0"/>
              </a:rPr>
              <a:t> N</a:t>
            </a:r>
            <a:r>
              <a:rPr lang="en-US" altLang="en-US" sz="2800" baseline="-25000" dirty="0" smtClean="0">
                <a:latin typeface="Tahoma" pitchFamily="34" charset="0"/>
              </a:rPr>
              <a:t>2</a:t>
            </a:r>
            <a:r>
              <a:rPr lang="en-US" altLang="en-US" sz="2800" dirty="0" smtClean="0">
                <a:latin typeface="Tahoma" pitchFamily="34" charset="0"/>
              </a:rPr>
              <a:t>H</a:t>
            </a:r>
            <a:r>
              <a:rPr lang="en-US" altLang="en-US" sz="2800" baseline="-25000" dirty="0" smtClean="0">
                <a:latin typeface="Tahoma" pitchFamily="34" charset="0"/>
              </a:rPr>
              <a:t>4</a:t>
            </a:r>
            <a:r>
              <a:rPr lang="en-US" altLang="en-US" sz="2800" dirty="0" smtClean="0">
                <a:latin typeface="Tahoma" pitchFamily="34" charset="0"/>
              </a:rPr>
              <a:t>(g) has </a:t>
            </a:r>
            <a:r>
              <a:rPr lang="en-US" altLang="en-US" sz="2800" dirty="0" smtClean="0">
                <a:latin typeface="Symbol" pitchFamily="18" charset="2"/>
              </a:rPr>
              <a:t>D</a:t>
            </a:r>
            <a:r>
              <a:rPr lang="en-US" altLang="en-US" sz="2800" dirty="0" smtClean="0">
                <a:latin typeface="Tahoma" pitchFamily="34" charset="0"/>
              </a:rPr>
              <a:t>Hº &gt; 0 and </a:t>
            </a:r>
            <a:r>
              <a:rPr lang="en-US" altLang="en-US" sz="2800" dirty="0" smtClean="0">
                <a:latin typeface="Symbol" pitchFamily="18" charset="2"/>
              </a:rPr>
              <a:t>D</a:t>
            </a:r>
            <a:r>
              <a:rPr lang="en-US" altLang="en-US" sz="2800" dirty="0" smtClean="0">
                <a:latin typeface="Tahoma" pitchFamily="34" charset="0"/>
              </a:rPr>
              <a:t>Sº &lt; 0, how can N</a:t>
            </a:r>
            <a:r>
              <a:rPr lang="en-US" altLang="en-US" sz="2800" baseline="-25000" dirty="0" smtClean="0">
                <a:latin typeface="Tahoma" pitchFamily="34" charset="0"/>
              </a:rPr>
              <a:t>2</a:t>
            </a:r>
            <a:r>
              <a:rPr lang="en-US" altLang="en-US" sz="2800" dirty="0" smtClean="0">
                <a:latin typeface="Tahoma" pitchFamily="34" charset="0"/>
              </a:rPr>
              <a:t>H</a:t>
            </a:r>
            <a:r>
              <a:rPr lang="en-US" altLang="en-US" sz="2800" baseline="-25000" dirty="0" smtClean="0">
                <a:latin typeface="Tahoma" pitchFamily="34" charset="0"/>
              </a:rPr>
              <a:t>4</a:t>
            </a:r>
            <a:r>
              <a:rPr lang="en-US" altLang="en-US" sz="2800" dirty="0" smtClean="0">
                <a:latin typeface="Tahoma" pitchFamily="34" charset="0"/>
              </a:rPr>
              <a:t>(g) ever be formed?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Tahoma" pitchFamily="34" charset="0"/>
              </a:rPr>
              <a:t>Not from 2H</a:t>
            </a:r>
            <a:r>
              <a:rPr lang="en-US" altLang="en-US" sz="2400" baseline="-25000" dirty="0" smtClean="0">
                <a:latin typeface="Tahoma" pitchFamily="34" charset="0"/>
              </a:rPr>
              <a:t>2</a:t>
            </a:r>
            <a:r>
              <a:rPr lang="en-US" altLang="en-US" sz="2400" dirty="0" smtClean="0">
                <a:latin typeface="Tahoma" pitchFamily="34" charset="0"/>
              </a:rPr>
              <a:t>(g) + N</a:t>
            </a:r>
            <a:r>
              <a:rPr lang="en-US" altLang="en-US" sz="2400" baseline="-25000" dirty="0" smtClean="0">
                <a:latin typeface="Tahoma" pitchFamily="34" charset="0"/>
              </a:rPr>
              <a:t>2</a:t>
            </a:r>
            <a:r>
              <a:rPr lang="en-US" altLang="en-US" sz="2400" dirty="0" smtClean="0">
                <a:latin typeface="Tahoma" pitchFamily="34" charset="0"/>
              </a:rPr>
              <a:t>(g) (in more than small quantities), but can’t rule out other sources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Tahoma" pitchFamily="34" charset="0"/>
              </a:rPr>
              <a:t>For example: N</a:t>
            </a:r>
            <a:r>
              <a:rPr lang="en-US" altLang="en-US" sz="2400" baseline="-25000" dirty="0" smtClean="0">
                <a:latin typeface="Tahoma" pitchFamily="34" charset="0"/>
              </a:rPr>
              <a:t>2</a:t>
            </a:r>
            <a:r>
              <a:rPr lang="en-US" altLang="en-US" sz="2400" dirty="0" smtClean="0">
                <a:latin typeface="Tahoma" pitchFamily="34" charset="0"/>
              </a:rPr>
              <a:t>O(g) + 3H</a:t>
            </a:r>
            <a:r>
              <a:rPr lang="en-US" altLang="en-US" sz="2400" baseline="-25000" dirty="0" smtClean="0">
                <a:latin typeface="Tahoma" pitchFamily="34" charset="0"/>
              </a:rPr>
              <a:t>2</a:t>
            </a:r>
            <a:r>
              <a:rPr lang="en-US" altLang="en-US" sz="2400" dirty="0" smtClean="0">
                <a:latin typeface="Tahoma" pitchFamily="34" charset="0"/>
              </a:rPr>
              <a:t>(g)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z="2400" dirty="0" smtClean="0">
                <a:latin typeface="Tahoma" pitchFamily="34" charset="0"/>
              </a:rPr>
              <a:t> N</a:t>
            </a:r>
            <a:r>
              <a:rPr lang="en-US" altLang="en-US" sz="2400" baseline="-25000" dirty="0" smtClean="0">
                <a:latin typeface="Tahoma" pitchFamily="34" charset="0"/>
              </a:rPr>
              <a:t>2</a:t>
            </a:r>
            <a:r>
              <a:rPr lang="en-US" altLang="en-US" sz="2400" dirty="0" smtClean="0">
                <a:latin typeface="Tahoma" pitchFamily="34" charset="0"/>
              </a:rPr>
              <a:t>H</a:t>
            </a:r>
            <a:r>
              <a:rPr lang="en-US" altLang="en-US" sz="2400" baseline="-25000" dirty="0" smtClean="0">
                <a:latin typeface="Tahoma" pitchFamily="34" charset="0"/>
              </a:rPr>
              <a:t>4</a:t>
            </a:r>
            <a:r>
              <a:rPr lang="en-US" altLang="en-US" sz="2400" dirty="0" smtClean="0">
                <a:latin typeface="Tahoma" pitchFamily="34" charset="0"/>
              </a:rPr>
              <a:t>(g) + H</a:t>
            </a:r>
            <a:r>
              <a:rPr lang="en-US" altLang="en-US" sz="2400" baseline="-25000" dirty="0" smtClean="0">
                <a:latin typeface="Tahoma" pitchFamily="34" charset="0"/>
              </a:rPr>
              <a:t>2</a:t>
            </a:r>
            <a:r>
              <a:rPr lang="en-US" altLang="en-US" sz="2400" dirty="0" smtClean="0">
                <a:latin typeface="Tahoma" pitchFamily="34" charset="0"/>
              </a:rPr>
              <a:t>O(g) calculate </a:t>
            </a:r>
            <a:r>
              <a:rPr lang="en-US" altLang="en-US" sz="2400" dirty="0" smtClean="0">
                <a:latin typeface="Symbol" pitchFamily="18" charset="2"/>
              </a:rPr>
              <a:t>D</a:t>
            </a:r>
            <a:r>
              <a:rPr lang="en-US" altLang="en-US" sz="2400" dirty="0" smtClean="0">
                <a:latin typeface="Tahoma" pitchFamily="34" charset="0"/>
              </a:rPr>
              <a:t>Gº to show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Tahoma" pitchFamily="34" charset="0"/>
              </a:rPr>
              <a:t>What caused </a:t>
            </a:r>
            <a:r>
              <a:rPr lang="en-US" altLang="en-US" sz="2400" dirty="0" smtClean="0">
                <a:latin typeface="Symbol" pitchFamily="18" charset="2"/>
              </a:rPr>
              <a:t>D</a:t>
            </a:r>
            <a:r>
              <a:rPr lang="en-US" altLang="en-US" sz="2400" dirty="0" smtClean="0">
                <a:latin typeface="Tahoma" pitchFamily="34" charset="0"/>
              </a:rPr>
              <a:t>Gº &lt; 0?  Favorability in forming H</a:t>
            </a:r>
            <a:r>
              <a:rPr lang="en-US" altLang="en-US" sz="2400" baseline="-25000" dirty="0" smtClean="0">
                <a:latin typeface="Tahoma" pitchFamily="34" charset="0"/>
              </a:rPr>
              <a:t>2</a:t>
            </a:r>
            <a:r>
              <a:rPr lang="en-US" altLang="en-US" sz="2400" dirty="0" smtClean="0">
                <a:latin typeface="Tahoma" pitchFamily="34" charset="0"/>
              </a:rPr>
              <a:t>O(g) (Note: this reaction is energetically favorable, but may not occur)</a:t>
            </a:r>
          </a:p>
        </p:txBody>
      </p:sp>
    </p:spTree>
    <p:extLst>
      <p:ext uri="{BB962C8B-B14F-4D97-AF65-F5344CB8AC3E}">
        <p14:creationId xmlns:p14="http://schemas.microsoft.com/office/powerpoint/2010/main" val="359449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Chem 1B – Thermodynamics</a:t>
            </a:r>
            <a:r>
              <a:rPr lang="en-US" altLang="en-US" sz="4800" smtClean="0">
                <a:latin typeface="Tahoma" panose="020B0604030504040204" pitchFamily="34" charset="0"/>
              </a:rPr>
              <a:t/>
            </a:r>
            <a:br>
              <a:rPr lang="en-US" altLang="en-US" sz="4800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Chapter 17 – Example Problems</a:t>
            </a:r>
            <a:endParaRPr lang="en-US" altLang="en-US" sz="4000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85344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Tahoma" pitchFamily="34" charset="0"/>
              </a:rPr>
              <a:t>Catalysts can help energetically favorable reactions occur, but can not allow products to form if </a:t>
            </a:r>
            <a:r>
              <a:rPr lang="en-US" altLang="en-US" sz="2800" dirty="0" smtClean="0">
                <a:latin typeface="Symbol" panose="05050102010706020507" pitchFamily="18" charset="2"/>
              </a:rPr>
              <a:t>D</a:t>
            </a:r>
            <a:r>
              <a:rPr lang="en-US" altLang="en-US" sz="2800" dirty="0" smtClean="0">
                <a:latin typeface="Tahoma" pitchFamily="34" charset="0"/>
              </a:rPr>
              <a:t>Gº of products is higher than reactants.  Which of the following hydrocarbons can be produced by syngas (CO + H</a:t>
            </a:r>
            <a:r>
              <a:rPr lang="en-US" altLang="en-US" sz="2800" baseline="-25000" dirty="0" smtClean="0">
                <a:latin typeface="Tahoma" pitchFamily="34" charset="0"/>
              </a:rPr>
              <a:t>2</a:t>
            </a:r>
            <a:r>
              <a:rPr lang="en-US" altLang="en-US" sz="2800" dirty="0" smtClean="0">
                <a:latin typeface="Tahoma" pitchFamily="34" charset="0"/>
              </a:rPr>
              <a:t>) – assume H</a:t>
            </a:r>
            <a:r>
              <a:rPr lang="en-US" altLang="en-US" sz="2800" baseline="-25000" dirty="0" smtClean="0">
                <a:latin typeface="Tahoma" pitchFamily="34" charset="0"/>
              </a:rPr>
              <a:t>2</a:t>
            </a:r>
            <a:r>
              <a:rPr lang="en-US" altLang="en-US" sz="2800" dirty="0" smtClean="0">
                <a:latin typeface="Tahoma" pitchFamily="34" charset="0"/>
              </a:rPr>
              <a:t>O forms if needed?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800" dirty="0" smtClean="0">
                <a:latin typeface="Tahoma" pitchFamily="34" charset="0"/>
              </a:rPr>
              <a:t>CH</a:t>
            </a:r>
            <a:r>
              <a:rPr lang="en-US" altLang="en-US" sz="2800" baseline="-25000" dirty="0" smtClean="0">
                <a:latin typeface="Tahoma" pitchFamily="34" charset="0"/>
              </a:rPr>
              <a:t>4</a:t>
            </a:r>
            <a:r>
              <a:rPr lang="en-US" altLang="en-US" sz="2800" dirty="0" smtClean="0">
                <a:latin typeface="Tahoma" pitchFamily="34" charset="0"/>
              </a:rPr>
              <a:t>		C</a:t>
            </a:r>
            <a:r>
              <a:rPr lang="en-US" altLang="en-US" sz="2800" baseline="-25000" dirty="0" smtClean="0">
                <a:latin typeface="Tahoma" pitchFamily="34" charset="0"/>
              </a:rPr>
              <a:t>2</a:t>
            </a:r>
            <a:r>
              <a:rPr lang="en-US" altLang="en-US" sz="2800" dirty="0" smtClean="0">
                <a:latin typeface="Tahoma" pitchFamily="34" charset="0"/>
              </a:rPr>
              <a:t>H</a:t>
            </a:r>
            <a:r>
              <a:rPr lang="en-US" altLang="en-US" sz="2800" baseline="-25000" dirty="0" smtClean="0">
                <a:latin typeface="Tahoma" pitchFamily="34" charset="0"/>
              </a:rPr>
              <a:t>6</a:t>
            </a:r>
            <a:r>
              <a:rPr lang="en-US" altLang="en-US" sz="2800" dirty="0" smtClean="0">
                <a:latin typeface="Tahoma" pitchFamily="34" charset="0"/>
              </a:rPr>
              <a:t>		CH</a:t>
            </a:r>
            <a:r>
              <a:rPr lang="en-US" altLang="en-US" sz="2800" baseline="-25000" dirty="0" smtClean="0">
                <a:latin typeface="Tahoma" pitchFamily="34" charset="0"/>
              </a:rPr>
              <a:t>3</a:t>
            </a:r>
            <a:r>
              <a:rPr lang="en-US" altLang="en-US" sz="2800" dirty="0" smtClean="0">
                <a:latin typeface="Tahoma" pitchFamily="34" charset="0"/>
              </a:rPr>
              <a:t>OH		C</a:t>
            </a:r>
            <a:r>
              <a:rPr lang="en-US" altLang="en-US" sz="2800" baseline="-25000" dirty="0" smtClean="0">
                <a:latin typeface="Tahoma" pitchFamily="34" charset="0"/>
              </a:rPr>
              <a:t>2</a:t>
            </a:r>
            <a:r>
              <a:rPr lang="en-US" altLang="en-US" sz="2800" dirty="0" smtClean="0">
                <a:latin typeface="Tahoma" pitchFamily="34" charset="0"/>
              </a:rPr>
              <a:t>H</a:t>
            </a:r>
            <a:r>
              <a:rPr lang="en-US" altLang="en-US" sz="2800" baseline="-25000" dirty="0" smtClean="0">
                <a:latin typeface="Tahoma" pitchFamily="34" charset="0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800" dirty="0" smtClean="0">
                <a:latin typeface="Tahoma" pitchFamily="34" charset="0"/>
              </a:rPr>
              <a:t>How do we solve?  Make balanced reactions and calculate </a:t>
            </a:r>
            <a:r>
              <a:rPr lang="en-US" altLang="en-US" sz="2800" dirty="0" smtClean="0">
                <a:latin typeface="Symbol" panose="05050102010706020507" pitchFamily="18" charset="2"/>
              </a:rPr>
              <a:t>D</a:t>
            </a:r>
            <a:r>
              <a:rPr lang="en-US" altLang="en-US" sz="2800" dirty="0" smtClean="0">
                <a:latin typeface="Tahoma" pitchFamily="34" charset="0"/>
              </a:rPr>
              <a:t>Gº (or </a:t>
            </a:r>
            <a:r>
              <a:rPr lang="en-US" altLang="en-US" sz="2800" dirty="0" smtClean="0">
                <a:latin typeface="Symbol" panose="05050102010706020507" pitchFamily="18" charset="2"/>
              </a:rPr>
              <a:t>D</a:t>
            </a:r>
            <a:r>
              <a:rPr lang="en-US" altLang="en-US" sz="2800" dirty="0" smtClean="0">
                <a:latin typeface="Tahoma" pitchFamily="34" charset="0"/>
              </a:rPr>
              <a:t>Hº and </a:t>
            </a:r>
            <a:r>
              <a:rPr lang="en-US" altLang="en-US" sz="2800" dirty="0" smtClean="0">
                <a:latin typeface="Symbol" panose="05050102010706020507" pitchFamily="18" charset="2"/>
              </a:rPr>
              <a:t>D</a:t>
            </a:r>
            <a:r>
              <a:rPr lang="en-US" altLang="en-US" sz="2800" dirty="0" smtClean="0">
                <a:latin typeface="Tahoma" pitchFamily="34" charset="0"/>
              </a:rPr>
              <a:t>Sº)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800" dirty="0" smtClean="0">
                <a:latin typeface="Tahoma" pitchFamily="34" charset="0"/>
              </a:rPr>
              <a:t>What are the best conditions for these reactions?</a:t>
            </a:r>
          </a:p>
        </p:txBody>
      </p:sp>
    </p:spTree>
    <p:extLst>
      <p:ext uri="{BB962C8B-B14F-4D97-AF65-F5344CB8AC3E}">
        <p14:creationId xmlns:p14="http://schemas.microsoft.com/office/powerpoint/2010/main" val="127682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Chem 1B – Thermodynamics</a:t>
            </a:r>
            <a:r>
              <a:rPr lang="en-US" altLang="en-US" sz="4800" smtClean="0">
                <a:latin typeface="Tahoma" panose="020B0604030504040204" pitchFamily="34" charset="0"/>
              </a:rPr>
              <a:t/>
            </a:r>
            <a:br>
              <a:rPr lang="en-US" altLang="en-US" sz="4800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Chapter 17 – Example Problems</a:t>
            </a:r>
            <a:endParaRPr lang="en-US" altLang="en-US" sz="4000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85344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Tahoma" panose="020B0604030504040204" pitchFamily="34" charset="0"/>
              </a:rPr>
              <a:t>HI has a </a:t>
            </a:r>
            <a:r>
              <a:rPr lang="en-US" altLang="en-US" sz="2800" dirty="0" err="1" smtClean="0">
                <a:latin typeface="Symbol" panose="05050102010706020507" pitchFamily="18" charset="2"/>
              </a:rPr>
              <a:t>D</a:t>
            </a:r>
            <a:r>
              <a:rPr lang="en-US" altLang="en-US" sz="2800" dirty="0" err="1" smtClean="0">
                <a:latin typeface="Tahoma" panose="020B0604030504040204" pitchFamily="34" charset="0"/>
              </a:rPr>
              <a:t>G</a:t>
            </a:r>
            <a:r>
              <a:rPr lang="en-US" altLang="en-US" sz="2800" baseline="-25000" dirty="0" err="1">
                <a:latin typeface="Tahoma" panose="020B0604030504040204" pitchFamily="34" charset="0"/>
              </a:rPr>
              <a:t>f</a:t>
            </a:r>
            <a:r>
              <a:rPr lang="en-US" altLang="en-US" sz="2800" dirty="0" smtClean="0">
                <a:latin typeface="Tahoma" panose="020B0604030504040204" pitchFamily="34" charset="0"/>
              </a:rPr>
              <a:t>º = 1.7 kJ/</a:t>
            </a:r>
            <a:r>
              <a:rPr lang="en-US" altLang="en-US" sz="2800" dirty="0" err="1" smtClean="0">
                <a:latin typeface="Tahoma" panose="020B0604030504040204" pitchFamily="34" charset="0"/>
              </a:rPr>
              <a:t>mol</a:t>
            </a:r>
            <a:r>
              <a:rPr lang="en-US" altLang="en-US" sz="2800" dirty="0" smtClean="0">
                <a:latin typeface="Tahoma" panose="020B0604030504040204" pitchFamily="34" charset="0"/>
              </a:rPr>
              <a:t> at 298 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Tahoma" panose="020B0604030504040204" pitchFamily="34" charset="0"/>
              </a:rPr>
              <a:t>Can it be formed from H</a:t>
            </a:r>
            <a:r>
              <a:rPr lang="en-US" altLang="en-US" sz="28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800" dirty="0" smtClean="0">
                <a:latin typeface="Tahoma" panose="020B0604030504040204" pitchFamily="34" charset="0"/>
              </a:rPr>
              <a:t>(g) + I</a:t>
            </a:r>
            <a:r>
              <a:rPr lang="en-US" altLang="en-US" sz="28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800" dirty="0" smtClean="0">
                <a:latin typeface="Tahoma" panose="020B0604030504040204" pitchFamily="34" charset="0"/>
              </a:rPr>
              <a:t>(s)?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Tahoma" panose="020B0604030504040204" pitchFamily="34" charset="0"/>
              </a:rPr>
              <a:t>What is K for the reaction: H</a:t>
            </a:r>
            <a:r>
              <a:rPr lang="en-US" altLang="en-US" sz="28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800" dirty="0" smtClean="0">
                <a:latin typeface="Tahoma" panose="020B0604030504040204" pitchFamily="34" charset="0"/>
              </a:rPr>
              <a:t>(g) + I</a:t>
            </a:r>
            <a:r>
              <a:rPr lang="en-US" altLang="en-US" sz="28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800" dirty="0" smtClean="0">
                <a:latin typeface="Tahoma" panose="020B0604030504040204" pitchFamily="34" charset="0"/>
              </a:rPr>
              <a:t>(g)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sz="2800" dirty="0" smtClean="0">
                <a:latin typeface="Tahoma" panose="020B0604030504040204" pitchFamily="34" charset="0"/>
              </a:rPr>
              <a:t> 2HI(g) if </a:t>
            </a:r>
            <a:r>
              <a:rPr lang="en-US" altLang="en-US" sz="2800" dirty="0" err="1" smtClean="0">
                <a:latin typeface="Symbol" panose="05050102010706020507" pitchFamily="18" charset="2"/>
              </a:rPr>
              <a:t>D</a:t>
            </a:r>
            <a:r>
              <a:rPr lang="en-US" altLang="en-US" sz="2800" dirty="0" err="1" smtClean="0">
                <a:latin typeface="Tahoma" panose="020B0604030504040204" pitchFamily="34" charset="0"/>
              </a:rPr>
              <a:t>G</a:t>
            </a:r>
            <a:r>
              <a:rPr lang="en-US" altLang="en-US" sz="2800" baseline="-25000" dirty="0" err="1" smtClean="0">
                <a:latin typeface="Tahoma" panose="020B0604030504040204" pitchFamily="34" charset="0"/>
              </a:rPr>
              <a:t>f</a:t>
            </a:r>
            <a:r>
              <a:rPr lang="en-US" altLang="en-US" sz="2800" dirty="0" smtClean="0">
                <a:latin typeface="Tahoma" panose="020B0604030504040204" pitchFamily="34" charset="0"/>
              </a:rPr>
              <a:t>º(I</a:t>
            </a:r>
            <a:r>
              <a:rPr lang="en-US" altLang="en-US" sz="28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800" dirty="0" smtClean="0">
                <a:latin typeface="Tahoma" panose="020B0604030504040204" pitchFamily="34" charset="0"/>
              </a:rPr>
              <a:t>(g)) = 19.3 kJ/</a:t>
            </a:r>
            <a:r>
              <a:rPr lang="en-US" altLang="en-US" sz="2800" dirty="0" err="1" smtClean="0">
                <a:latin typeface="Tahoma" panose="020B0604030504040204" pitchFamily="34" charset="0"/>
              </a:rPr>
              <a:t>mol</a:t>
            </a:r>
            <a:endParaRPr lang="en-US" altLang="en-US" sz="2800" dirty="0" smtClean="0"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Tahoma" panose="020B0604030504040204" pitchFamily="34" charset="0"/>
              </a:rPr>
              <a:t>Does increasing T favor reactants or products?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Tahoma" panose="020B0604030504040204" pitchFamily="34" charset="0"/>
              </a:rPr>
              <a:t>Water is sprayed into a reaction flask at equilibrium and absorbs 99% of the HI but little of the other gases.  Explain what this will do to </a:t>
            </a:r>
            <a:r>
              <a:rPr lang="en-US" altLang="en-US" sz="2800" dirty="0" smtClean="0">
                <a:latin typeface="Symbol" panose="05050102010706020507" pitchFamily="18" charset="2"/>
              </a:rPr>
              <a:t>D</a:t>
            </a:r>
            <a:r>
              <a:rPr lang="en-US" altLang="en-US" sz="2800" dirty="0" smtClean="0">
                <a:latin typeface="Tahoma" panose="020B0604030504040204" pitchFamily="34" charset="0"/>
              </a:rPr>
              <a:t>G.</a:t>
            </a:r>
          </a:p>
        </p:txBody>
      </p:sp>
    </p:spTree>
    <p:extLst>
      <p:ext uri="{BB962C8B-B14F-4D97-AF65-F5344CB8AC3E}">
        <p14:creationId xmlns:p14="http://schemas.microsoft.com/office/powerpoint/2010/main" val="301684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Chem 1B – Thermodynamics</a:t>
            </a:r>
            <a:r>
              <a:rPr lang="en-US" altLang="en-US" sz="4800" smtClean="0">
                <a:latin typeface="Tahoma" panose="020B0604030504040204" pitchFamily="34" charset="0"/>
              </a:rPr>
              <a:t/>
            </a:r>
            <a:br>
              <a:rPr lang="en-US" altLang="en-US" sz="4800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Chapter 17 – Equilibrium and Temperature</a:t>
            </a:r>
            <a:endParaRPr lang="en-US" altLang="en-US" sz="4000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85344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Tahoma" panose="020B0604030504040204" pitchFamily="34" charset="0"/>
              </a:rPr>
              <a:t>We know </a:t>
            </a:r>
            <a:r>
              <a:rPr lang="en-US" altLang="en-US" sz="2800" dirty="0" smtClean="0">
                <a:latin typeface="Symbol" panose="05050102010706020507" pitchFamily="18" charset="2"/>
              </a:rPr>
              <a:t>D</a:t>
            </a:r>
            <a:r>
              <a:rPr lang="en-US" altLang="en-US" sz="2800" dirty="0" smtClean="0">
                <a:latin typeface="Tahoma" panose="020B0604030504040204" pitchFamily="34" charset="0"/>
              </a:rPr>
              <a:t>Gº changes with temperature according to: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>
                <a:latin typeface="Tahoma" panose="020B0604030504040204" pitchFamily="34" charset="0"/>
              </a:rPr>
              <a:t>	</a:t>
            </a:r>
            <a:r>
              <a:rPr lang="en-US" altLang="en-US" sz="2800" dirty="0" smtClean="0">
                <a:latin typeface="Symbol" panose="05050102010706020507" pitchFamily="18" charset="2"/>
              </a:rPr>
              <a:t> D</a:t>
            </a:r>
            <a:r>
              <a:rPr lang="en-US" altLang="en-US" sz="2800" dirty="0" smtClean="0">
                <a:latin typeface="Tahoma" panose="020B0604030504040204" pitchFamily="34" charset="0"/>
              </a:rPr>
              <a:t>Gº = </a:t>
            </a:r>
            <a:r>
              <a:rPr lang="en-US" altLang="en-US" sz="2800" dirty="0" smtClean="0">
                <a:latin typeface="Symbol" panose="05050102010706020507" pitchFamily="18" charset="2"/>
              </a:rPr>
              <a:t>D</a:t>
            </a:r>
            <a:r>
              <a:rPr lang="en-US" altLang="en-US" sz="2800" dirty="0" smtClean="0">
                <a:latin typeface="Tahoma" panose="020B0604030504040204" pitchFamily="34" charset="0"/>
              </a:rPr>
              <a:t>Hº – T</a:t>
            </a:r>
            <a:r>
              <a:rPr lang="en-US" altLang="en-US" sz="2800" dirty="0" smtClean="0">
                <a:latin typeface="Symbol" panose="05050102010706020507" pitchFamily="18" charset="2"/>
              </a:rPr>
              <a:t>D</a:t>
            </a:r>
            <a:r>
              <a:rPr lang="en-US" altLang="en-US" sz="2800" dirty="0" smtClean="0">
                <a:latin typeface="Tahoma" panose="020B0604030504040204" pitchFamily="34" charset="0"/>
              </a:rPr>
              <a:t>Sº (note: </a:t>
            </a:r>
            <a:r>
              <a:rPr lang="en-US" altLang="en-US" sz="2800" dirty="0" smtClean="0">
                <a:latin typeface="Symbol" panose="05050102010706020507" pitchFamily="18" charset="2"/>
              </a:rPr>
              <a:t>D</a:t>
            </a:r>
            <a:r>
              <a:rPr lang="en-US" altLang="en-US" sz="2800" dirty="0" smtClean="0">
                <a:latin typeface="Tahoma" panose="020B0604030504040204" pitchFamily="34" charset="0"/>
              </a:rPr>
              <a:t>Hº and </a:t>
            </a:r>
            <a:r>
              <a:rPr lang="en-US" altLang="en-US" sz="2800" dirty="0" smtClean="0">
                <a:latin typeface="Symbol" panose="05050102010706020507" pitchFamily="18" charset="2"/>
              </a:rPr>
              <a:t>D</a:t>
            </a:r>
            <a:r>
              <a:rPr lang="en-US" altLang="en-US" sz="2800" dirty="0" smtClean="0">
                <a:latin typeface="Tahoma" panose="020B0604030504040204" pitchFamily="34" charset="0"/>
              </a:rPr>
              <a:t>Sº may change with T – but generally not a lot)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Tahoma" panose="020B0604030504040204" pitchFamily="34" charset="0"/>
              </a:rPr>
              <a:t>We also know that </a:t>
            </a:r>
            <a:r>
              <a:rPr lang="en-US" altLang="en-US" sz="2800" dirty="0" smtClean="0">
                <a:latin typeface="Symbol" panose="05050102010706020507" pitchFamily="18" charset="2"/>
              </a:rPr>
              <a:t>D</a:t>
            </a:r>
            <a:r>
              <a:rPr lang="en-US" altLang="en-US" sz="2800" dirty="0" smtClean="0">
                <a:latin typeface="Tahoma" panose="020B0604030504040204" pitchFamily="34" charset="0"/>
              </a:rPr>
              <a:t>Gº = -</a:t>
            </a:r>
            <a:r>
              <a:rPr lang="en-US" altLang="en-US" sz="2800" dirty="0" err="1" smtClean="0">
                <a:latin typeface="Tahoma" panose="020B0604030504040204" pitchFamily="34" charset="0"/>
              </a:rPr>
              <a:t>RTlnK</a:t>
            </a:r>
            <a:endParaRPr lang="en-US" altLang="en-US" sz="2800" dirty="0" smtClean="0"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Tahoma" panose="020B0604030504040204" pitchFamily="34" charset="0"/>
              </a:rPr>
              <a:t>-</a:t>
            </a:r>
            <a:r>
              <a:rPr lang="en-US" altLang="en-US" sz="2800" dirty="0" err="1" smtClean="0">
                <a:latin typeface="Tahoma" panose="020B0604030504040204" pitchFamily="34" charset="0"/>
              </a:rPr>
              <a:t>RTlnK</a:t>
            </a:r>
            <a:r>
              <a:rPr lang="en-US" altLang="en-US" sz="2800" dirty="0" smtClean="0">
                <a:latin typeface="Tahoma" panose="020B0604030504040204" pitchFamily="34" charset="0"/>
              </a:rPr>
              <a:t> = </a:t>
            </a:r>
            <a:r>
              <a:rPr lang="en-US" altLang="en-US" sz="2800" dirty="0" smtClean="0">
                <a:latin typeface="Symbol" panose="05050102010706020507" pitchFamily="18" charset="2"/>
              </a:rPr>
              <a:t>D</a:t>
            </a:r>
            <a:r>
              <a:rPr lang="en-US" altLang="en-US" sz="2800" dirty="0" smtClean="0">
                <a:latin typeface="Tahoma" panose="020B0604030504040204" pitchFamily="34" charset="0"/>
              </a:rPr>
              <a:t>Hº – T</a:t>
            </a:r>
            <a:r>
              <a:rPr lang="en-US" altLang="en-US" sz="2800" dirty="0" smtClean="0">
                <a:latin typeface="Symbol" panose="05050102010706020507" pitchFamily="18" charset="2"/>
              </a:rPr>
              <a:t>D</a:t>
            </a:r>
            <a:r>
              <a:rPr lang="en-US" altLang="en-US" sz="2800" dirty="0" smtClean="0">
                <a:latin typeface="Tahoma" panose="020B0604030504040204" pitchFamily="34" charset="0"/>
              </a:rPr>
              <a:t>Sº or </a:t>
            </a:r>
            <a:r>
              <a:rPr lang="en-US" altLang="en-US" sz="2800" dirty="0" err="1" smtClean="0">
                <a:latin typeface="Tahoma" panose="020B0604030504040204" pitchFamily="34" charset="0"/>
              </a:rPr>
              <a:t>lnK</a:t>
            </a:r>
            <a:r>
              <a:rPr lang="en-US" altLang="en-US" sz="2800" dirty="0" smtClean="0">
                <a:latin typeface="Tahoma" panose="020B0604030504040204" pitchFamily="34" charset="0"/>
              </a:rPr>
              <a:t> = -</a:t>
            </a:r>
            <a:r>
              <a:rPr lang="en-US" altLang="en-US" sz="2800" dirty="0" smtClean="0">
                <a:latin typeface="Symbol" panose="05050102010706020507" pitchFamily="18" charset="2"/>
              </a:rPr>
              <a:t>D</a:t>
            </a:r>
            <a:r>
              <a:rPr lang="en-US" altLang="en-US" sz="2800" dirty="0" smtClean="0">
                <a:latin typeface="Tahoma" panose="020B0604030504040204" pitchFamily="34" charset="0"/>
              </a:rPr>
              <a:t>Hº/RT + </a:t>
            </a:r>
            <a:r>
              <a:rPr lang="en-US" altLang="en-US" sz="2800" dirty="0" smtClean="0">
                <a:latin typeface="Symbol" panose="05050102010706020507" pitchFamily="18" charset="2"/>
              </a:rPr>
              <a:t>D</a:t>
            </a:r>
            <a:r>
              <a:rPr lang="en-US" altLang="en-US" sz="2800" dirty="0" smtClean="0">
                <a:latin typeface="Tahoma" panose="020B0604030504040204" pitchFamily="34" charset="0"/>
              </a:rPr>
              <a:t>Sº/R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Tahoma" panose="020B0604030504040204" pitchFamily="34" charset="0"/>
              </a:rPr>
              <a:t>A Plot of </a:t>
            </a:r>
            <a:r>
              <a:rPr lang="en-US" altLang="en-US" sz="2800" dirty="0" err="1" smtClean="0">
                <a:latin typeface="Tahoma" panose="020B0604030504040204" pitchFamily="34" charset="0"/>
              </a:rPr>
              <a:t>lnK</a:t>
            </a:r>
            <a:r>
              <a:rPr lang="en-US" altLang="en-US" sz="2800" dirty="0" smtClean="0">
                <a:latin typeface="Tahoma" panose="020B0604030504040204" pitchFamily="34" charset="0"/>
              </a:rPr>
              <a:t> vs. 1/T would give m (slope) =         -</a:t>
            </a:r>
            <a:r>
              <a:rPr lang="en-US" altLang="en-US" sz="2800" dirty="0" smtClean="0">
                <a:latin typeface="Symbol" panose="05050102010706020507" pitchFamily="18" charset="2"/>
              </a:rPr>
              <a:t>D</a:t>
            </a:r>
            <a:r>
              <a:rPr lang="en-US" altLang="en-US" sz="2800" dirty="0" smtClean="0">
                <a:latin typeface="Tahoma" panose="020B0604030504040204" pitchFamily="34" charset="0"/>
              </a:rPr>
              <a:t>Hº/R and b (y-intercept) = +</a:t>
            </a:r>
            <a:r>
              <a:rPr lang="en-US" altLang="en-US" sz="2800" dirty="0" smtClean="0">
                <a:latin typeface="Symbol" panose="05050102010706020507" pitchFamily="18" charset="2"/>
              </a:rPr>
              <a:t>D</a:t>
            </a:r>
            <a:r>
              <a:rPr lang="en-US" altLang="en-US" sz="2800" dirty="0" smtClean="0">
                <a:latin typeface="Tahoma" panose="020B0604030504040204" pitchFamily="34" charset="0"/>
              </a:rPr>
              <a:t>Sº/R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Tahoma" panose="020B0604030504040204" pitchFamily="34" charset="0"/>
              </a:rPr>
              <a:t>What would a positive slope in the above plot mean?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Tahoma" panose="020B0604030504040204" pitchFamily="34" charset="0"/>
              </a:rPr>
              <a:t>What would a positive y-intercept mean?</a:t>
            </a:r>
          </a:p>
        </p:txBody>
      </p:sp>
    </p:spTree>
    <p:extLst>
      <p:ext uri="{BB962C8B-B14F-4D97-AF65-F5344CB8AC3E}">
        <p14:creationId xmlns:p14="http://schemas.microsoft.com/office/powerpoint/2010/main" val="352920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Chem 1B – Thermodynamics</a:t>
            </a:r>
            <a:r>
              <a:rPr lang="en-US" altLang="en-US" sz="4800" smtClean="0">
                <a:latin typeface="Tahoma" panose="020B0604030504040204" pitchFamily="34" charset="0"/>
              </a:rPr>
              <a:t/>
            </a:r>
            <a:br>
              <a:rPr lang="en-US" altLang="en-US" sz="4800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Chapter 17 – Equilibrium and Temperature</a:t>
            </a:r>
            <a:endParaRPr lang="en-US" altLang="en-US" sz="4000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85344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Tahoma" panose="020B0604030504040204" pitchFamily="34" charset="0"/>
              </a:rPr>
              <a:t>A chemist has designed a catalyst allowing ethanol to be made from CO + H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800" smtClean="0">
                <a:latin typeface="Tahoma" panose="020B0604030504040204" pitchFamily="34" charset="0"/>
              </a:rPr>
              <a:t>.  The catalyst will only work at T &gt; 150°C.  At that temperature will the product still be favored?  Determine the K at that temperature.</a:t>
            </a:r>
          </a:p>
        </p:txBody>
      </p:sp>
    </p:spTree>
    <p:extLst>
      <p:ext uri="{BB962C8B-B14F-4D97-AF65-F5344CB8AC3E}">
        <p14:creationId xmlns:p14="http://schemas.microsoft.com/office/powerpoint/2010/main" val="117972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anose="020B0604030504040204" pitchFamily="34" charset="0"/>
              </a:rPr>
              <a:t>Announcements I</a:t>
            </a:r>
            <a:br>
              <a:rPr lang="en-US" altLang="en-US" sz="4000" dirty="0" smtClean="0">
                <a:latin typeface="Tahoma" panose="020B0604030504040204" pitchFamily="34" charset="0"/>
              </a:rPr>
            </a:b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Exam 2: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Next Week on Thursday (10/27)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Will Cover Titrations, Solubility, Complex Ions (from Ch. 16) + Chapter 17 (Thermodynamics)</a:t>
            </a:r>
          </a:p>
          <a:p>
            <a:pPr eaLnBrk="1" hangingPunct="1"/>
            <a:r>
              <a:rPr lang="en-US" altLang="en-US" sz="2800" dirty="0" err="1" smtClean="0">
                <a:latin typeface="Tahoma" panose="020B0604030504040204" pitchFamily="34" charset="0"/>
              </a:rPr>
              <a:t>SacCT</a:t>
            </a:r>
            <a:r>
              <a:rPr lang="en-US" altLang="en-US" sz="2800" dirty="0" smtClean="0">
                <a:latin typeface="Tahoma" panose="020B0604030504040204" pitchFamily="34" charset="0"/>
              </a:rPr>
              <a:t>/Website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Updated bonus points + quiz keys (1 to 5 posted)</a:t>
            </a:r>
            <a:endParaRPr lang="en-US" altLang="en-US" sz="2400" dirty="0" smtClean="0">
              <a:latin typeface="Tahoma" panose="020B0604030504040204" pitchFamily="34" charset="0"/>
            </a:endParaRPr>
          </a:p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Lab</a:t>
            </a:r>
            <a:r>
              <a:rPr lang="en-US" altLang="en-US" sz="2800" dirty="0" smtClean="0">
                <a:latin typeface="Tahoma" panose="020B0604030504040204" pitchFamily="34" charset="0"/>
              </a:rPr>
              <a:t>: 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Lab Midterm and </a:t>
            </a:r>
            <a:r>
              <a:rPr lang="en-US" altLang="en-US" sz="2400" dirty="0" err="1" smtClean="0">
                <a:latin typeface="Tahoma" panose="020B0604030504040204" pitchFamily="34" charset="0"/>
              </a:rPr>
              <a:t>Exp</a:t>
            </a:r>
            <a:r>
              <a:rPr lang="en-US" altLang="en-US" sz="2400" dirty="0" smtClean="0">
                <a:latin typeface="Tahoma" panose="020B0604030504040204" pitchFamily="34" charset="0"/>
              </a:rPr>
              <a:t> 3 report on Wed./Thurs.</a:t>
            </a:r>
          </a:p>
          <a:p>
            <a:pPr marL="457200" lvl="1" indent="0" eaLnBrk="1" hangingPunct="1">
              <a:buNone/>
            </a:pPr>
            <a:r>
              <a:rPr lang="en-US" altLang="en-US" sz="2400" dirty="0" smtClean="0">
                <a:latin typeface="Tahoma" panose="020B0604030504040204" pitchFamily="34" charset="0"/>
              </a:rPr>
              <a:t>Note: Syllabus says Lab midterm is on </a:t>
            </a:r>
            <a:r>
              <a:rPr lang="en-US" altLang="en-US" sz="2400" dirty="0" err="1" smtClean="0">
                <a:latin typeface="Tahoma" panose="020B0604030504040204" pitchFamily="34" charset="0"/>
              </a:rPr>
              <a:t>Exp</a:t>
            </a:r>
            <a:r>
              <a:rPr lang="en-US" altLang="en-US" sz="2400" dirty="0" smtClean="0">
                <a:latin typeface="Tahoma" panose="020B0604030504040204" pitchFamily="34" charset="0"/>
              </a:rPr>
              <a:t> 1, 2, 5, and 7, but will also have questions related to pre-lab on Experiment 3</a:t>
            </a:r>
          </a:p>
        </p:txBody>
      </p:sp>
    </p:spTree>
    <p:extLst>
      <p:ext uri="{BB962C8B-B14F-4D97-AF65-F5344CB8AC3E}">
        <p14:creationId xmlns:p14="http://schemas.microsoft.com/office/powerpoint/2010/main" val="416820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anose="020B0604030504040204" pitchFamily="34" charset="0"/>
              </a:rPr>
              <a:t>Announcements II</a:t>
            </a:r>
            <a:br>
              <a:rPr lang="en-US" altLang="en-US" sz="4000" dirty="0" smtClean="0">
                <a:latin typeface="Tahoma" panose="020B0604030504040204" pitchFamily="34" charset="0"/>
              </a:rPr>
            </a:b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panose="020B0604030504040204" pitchFamily="34" charset="0"/>
              </a:rPr>
              <a:t>Today’s </a:t>
            </a:r>
            <a:r>
              <a:rPr lang="en-US" altLang="en-US" dirty="0">
                <a:latin typeface="Tahoma" panose="020B0604030504040204" pitchFamily="34" charset="0"/>
              </a:rPr>
              <a:t>Lecture</a:t>
            </a:r>
          </a:p>
          <a:p>
            <a:pPr lvl="1" eaLnBrk="1" hangingPunct="1"/>
            <a:r>
              <a:rPr lang="en-US" altLang="en-US" dirty="0" smtClean="0">
                <a:latin typeface="Tahoma" panose="020B0604030504040204" pitchFamily="34" charset="0"/>
              </a:rPr>
              <a:t>Thermodynamics</a:t>
            </a:r>
            <a:endParaRPr lang="en-US" altLang="en-US" dirty="0">
              <a:latin typeface="Tahoma" panose="020B0604030504040204" pitchFamily="34" charset="0"/>
            </a:endParaRPr>
          </a:p>
          <a:p>
            <a:pPr lvl="2" eaLnBrk="1" hangingPunct="1"/>
            <a:r>
              <a:rPr lang="en-US" altLang="en-US" dirty="0" smtClean="0">
                <a:latin typeface="Tahoma" panose="020B0604030504040204" pitchFamily="34" charset="0"/>
              </a:rPr>
              <a:t>Gibb’s </a:t>
            </a:r>
            <a:r>
              <a:rPr lang="en-US" altLang="en-US" dirty="0">
                <a:latin typeface="Tahoma" panose="020B0604030504040204" pitchFamily="34" charset="0"/>
              </a:rPr>
              <a:t>Free </a:t>
            </a:r>
            <a:r>
              <a:rPr lang="en-US" altLang="en-US" dirty="0" smtClean="0">
                <a:latin typeface="Tahoma" panose="020B0604030504040204" pitchFamily="34" charset="0"/>
              </a:rPr>
              <a:t>Energy</a:t>
            </a:r>
          </a:p>
          <a:p>
            <a:pPr lvl="2" eaLnBrk="1" hangingPunct="1"/>
            <a:r>
              <a:rPr lang="en-US" altLang="en-US" dirty="0" smtClean="0">
                <a:latin typeface="Tahoma" panose="020B0604030504040204" pitchFamily="34" charset="0"/>
              </a:rPr>
              <a:t>Reversible Reactions</a:t>
            </a:r>
          </a:p>
          <a:p>
            <a:pPr lvl="2" eaLnBrk="1" hangingPunct="1"/>
            <a:r>
              <a:rPr lang="en-US" altLang="en-US" dirty="0" smtClean="0">
                <a:latin typeface="Tahoma" panose="020B0604030504040204" pitchFamily="34" charset="0"/>
              </a:rPr>
              <a:t>Relating Gibb’s Free Energy Changes to Equilibrium Constants</a:t>
            </a:r>
            <a:endParaRPr lang="en-US" altLang="en-US" dirty="0">
              <a:latin typeface="Tahoma" panose="020B0604030504040204" pitchFamily="34" charset="0"/>
            </a:endParaRPr>
          </a:p>
          <a:p>
            <a:pPr marL="457200" lvl="1" indent="0" eaLnBrk="1" hangingPunct="1">
              <a:buNone/>
            </a:pPr>
            <a:endParaRPr lang="en-US" altLang="en-US" sz="2400" dirty="0" smtClean="0">
              <a:latin typeface="Tahoma" panose="020B0604030504040204" pitchFamily="34" charset="0"/>
            </a:endParaRPr>
          </a:p>
          <a:p>
            <a:pPr lvl="2" eaLnBrk="1" hangingPunct="1"/>
            <a:endParaRPr lang="en-US" altLang="en-US" sz="2000" dirty="0" smtClean="0">
              <a:latin typeface="Tahoma" panose="020B0604030504040204" pitchFamily="34" charset="0"/>
            </a:endParaRPr>
          </a:p>
          <a:p>
            <a:pPr eaLnBrk="1" hangingPunct="1"/>
            <a:endParaRPr lang="en-US" altLang="en-US" sz="2800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82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Chem 1B – Thermodynamics</a:t>
            </a:r>
            <a:r>
              <a:rPr lang="en-US" altLang="en-US" sz="4800" smtClean="0">
                <a:latin typeface="Tahoma" pitchFamily="34" charset="0"/>
              </a:rPr>
              <a:t/>
            </a:r>
            <a:br>
              <a:rPr lang="en-US" altLang="en-US" sz="4800" smtClean="0">
                <a:latin typeface="Tahoma" pitchFamily="34" charset="0"/>
              </a:rPr>
            </a:br>
            <a:r>
              <a:rPr lang="en-US" altLang="en-US" sz="2800" smtClean="0">
                <a:latin typeface="Tahoma" pitchFamily="34" charset="0"/>
              </a:rPr>
              <a:t>Chapter 17 – Gibbs Free Energy</a:t>
            </a:r>
            <a:endParaRPr lang="en-US" altLang="en-US" sz="4000" smtClean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8382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Meaning of Gibbs Free Energy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G &lt; 0 means a spontaneous process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G &gt; 0 means a non-spontaneous process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 Does this match our previous knowledge?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H &lt; 0 is generally spontaneous (and gives rise to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G &lt; 0 as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G =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H – T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S &gt; 0 is generally spontaneous (and gives rise to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G &lt; 0 as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G =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H – T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S)</a:t>
            </a:r>
          </a:p>
        </p:txBody>
      </p:sp>
    </p:spTree>
    <p:extLst>
      <p:ext uri="{BB962C8B-B14F-4D97-AF65-F5344CB8AC3E}">
        <p14:creationId xmlns:p14="http://schemas.microsoft.com/office/powerpoint/2010/main" val="351535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Chem 1B – Thermodynamics</a:t>
            </a:r>
            <a:r>
              <a:rPr lang="en-US" altLang="en-US" sz="4800" smtClean="0">
                <a:latin typeface="Tahoma" pitchFamily="34" charset="0"/>
              </a:rPr>
              <a:t/>
            </a:r>
            <a:br>
              <a:rPr lang="en-US" altLang="en-US" sz="4800" smtClean="0">
                <a:latin typeface="Tahoma" pitchFamily="34" charset="0"/>
              </a:rPr>
            </a:br>
            <a:r>
              <a:rPr lang="en-US" altLang="en-US" sz="2800" smtClean="0">
                <a:latin typeface="Tahoma" pitchFamily="34" charset="0"/>
              </a:rPr>
              <a:t>Chapter 17 – Gibbs Free Energy</a:t>
            </a:r>
            <a:endParaRPr lang="en-US" altLang="en-US" sz="4000" smtClean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8382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How Temperature Affects Reaction Direction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  <a:cs typeface="Tahoma" pitchFamily="34" charset="0"/>
              </a:rPr>
              <a:t> We have 4 combinations of signs of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H and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H &lt; 0 and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S &gt; 0 (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G always &lt; 0)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H &lt; 0 and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S &lt; 0 (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G &lt; 0 at low T only)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H &gt; 0 and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S &gt; 0 (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G &lt; 0 at high T only)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H &gt; 0 and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S &lt; 0 (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G always &gt; 0)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  <a:cs typeface="Tahoma" pitchFamily="34" charset="0"/>
              </a:rPr>
              <a:t> When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H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 and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S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 have the same sign, process depends on T</a:t>
            </a:r>
            <a:endParaRPr lang="en-US" altLang="en-US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3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Chem 1B – Thermodynamics</a:t>
            </a:r>
            <a:r>
              <a:rPr lang="en-US" altLang="en-US" sz="4800" smtClean="0">
                <a:latin typeface="Tahoma" pitchFamily="34" charset="0"/>
              </a:rPr>
              <a:t/>
            </a:r>
            <a:br>
              <a:rPr lang="en-US" altLang="en-US" sz="4800" smtClean="0">
                <a:latin typeface="Tahoma" pitchFamily="34" charset="0"/>
              </a:rPr>
            </a:br>
            <a:r>
              <a:rPr lang="en-US" altLang="en-US" sz="2800" smtClean="0">
                <a:latin typeface="Tahoma" pitchFamily="34" charset="0"/>
              </a:rPr>
              <a:t>Chapter 17 – Gibbs Free Energy</a:t>
            </a:r>
            <a:endParaRPr lang="en-US" altLang="en-US" sz="4000" smtClean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8382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Some Example Problems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ahoma" pitchFamily="34" charset="0"/>
                <a:cs typeface="Tahoma" pitchFamily="34" charset="0"/>
              </a:rPr>
              <a:t>Under what temperature regimes will these reactions be spontaneous?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  <a:cs typeface="Tahoma" pitchFamily="34" charset="0"/>
              </a:rPr>
              <a:t>N</a:t>
            </a:r>
            <a:r>
              <a:rPr lang="en-US" altLang="en-US" baseline="-2500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(g) + O</a:t>
            </a:r>
            <a:r>
              <a:rPr lang="en-US" altLang="en-US" baseline="-2500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(g)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 2NO(g) </a:t>
            </a:r>
            <a:r>
              <a:rPr lang="en-US" altLang="en-US" smtClean="0">
                <a:latin typeface="Symbol" pitchFamily="18" charset="2"/>
                <a:cs typeface="Tahoma" pitchFamily="34" charset="0"/>
              </a:rPr>
              <a:t>D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H° = 91.3 kJ/mol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  <a:cs typeface="Tahoma" pitchFamily="34" charset="0"/>
              </a:rPr>
              <a:t>N</a:t>
            </a:r>
            <a:r>
              <a:rPr lang="en-US" altLang="en-US" baseline="-2500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(g) + 3H</a:t>
            </a:r>
            <a:r>
              <a:rPr lang="en-US" altLang="en-US" baseline="-2500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(g)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 2NH</a:t>
            </a:r>
            <a:r>
              <a:rPr lang="en-US" altLang="en-US" baseline="-25000" smtClean="0">
                <a:latin typeface="Tahoma" pitchFamily="34" charset="0"/>
                <a:cs typeface="Tahoma" pitchFamily="34" charset="0"/>
              </a:rPr>
              <a:t>3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(g) </a:t>
            </a:r>
            <a:r>
              <a:rPr lang="en-US" altLang="en-US" smtClean="0">
                <a:latin typeface="Symbol" pitchFamily="18" charset="2"/>
                <a:cs typeface="Tahoma" pitchFamily="34" charset="0"/>
              </a:rPr>
              <a:t>D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H° = -91.8 kJ/mol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  <a:cs typeface="Tahoma" pitchFamily="34" charset="0"/>
              </a:rPr>
              <a:t>NH</a:t>
            </a:r>
            <a:r>
              <a:rPr lang="en-US" altLang="en-US" baseline="-25000" smtClean="0">
                <a:latin typeface="Tahoma" pitchFamily="34" charset="0"/>
                <a:cs typeface="Tahoma" pitchFamily="34" charset="0"/>
              </a:rPr>
              <a:t>4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NO</a:t>
            </a:r>
            <a:r>
              <a:rPr lang="en-US" altLang="en-US" baseline="-25000" smtClean="0">
                <a:latin typeface="Tahoma" pitchFamily="34" charset="0"/>
                <a:cs typeface="Tahoma" pitchFamily="34" charset="0"/>
              </a:rPr>
              <a:t>3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(s)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 NH</a:t>
            </a:r>
            <a:r>
              <a:rPr lang="en-US" altLang="en-US" baseline="-25000" smtClean="0">
                <a:latin typeface="Tahoma" pitchFamily="34" charset="0"/>
                <a:cs typeface="Tahoma" pitchFamily="34" charset="0"/>
              </a:rPr>
              <a:t>4</a:t>
            </a:r>
            <a:r>
              <a:rPr lang="en-US" altLang="en-US" baseline="30000" smtClean="0">
                <a:latin typeface="Tahoma" pitchFamily="34" charset="0"/>
                <a:cs typeface="Tahoma" pitchFamily="34" charset="0"/>
              </a:rPr>
              <a:t>+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(aq) + NO</a:t>
            </a:r>
            <a:r>
              <a:rPr lang="en-US" altLang="en-US" baseline="-25000" smtClean="0">
                <a:latin typeface="Tahoma" pitchFamily="34" charset="0"/>
                <a:cs typeface="Tahoma" pitchFamily="34" charset="0"/>
              </a:rPr>
              <a:t>3</a:t>
            </a:r>
            <a:r>
              <a:rPr lang="en-US" altLang="en-US" baseline="30000" smtClean="0">
                <a:latin typeface="Tahoma" pitchFamily="34" charset="0"/>
                <a:cs typeface="Tahoma" pitchFamily="34" charset="0"/>
              </a:rPr>
              <a:t>- 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(aq) </a:t>
            </a:r>
            <a:r>
              <a:rPr lang="en-US" altLang="en-US" smtClean="0">
                <a:latin typeface="Symbol" pitchFamily="18" charset="2"/>
                <a:cs typeface="Tahoma" pitchFamily="34" charset="0"/>
              </a:rPr>
              <a:t>D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H° = 25.7 kJ/mol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  <a:cs typeface="Tahoma" pitchFamily="34" charset="0"/>
              </a:rPr>
              <a:t>N</a:t>
            </a:r>
            <a:r>
              <a:rPr lang="en-US" altLang="en-US" baseline="-2500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(g) + 2H</a:t>
            </a:r>
            <a:r>
              <a:rPr lang="en-US" altLang="en-US" baseline="-2500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(g)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 N</a:t>
            </a:r>
            <a:r>
              <a:rPr lang="en-US" altLang="en-US" baseline="-2500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H</a:t>
            </a:r>
            <a:r>
              <a:rPr lang="en-US" altLang="en-US" baseline="-25000" smtClean="0">
                <a:latin typeface="Tahoma" pitchFamily="34" charset="0"/>
                <a:cs typeface="Tahoma" pitchFamily="34" charset="0"/>
              </a:rPr>
              <a:t>4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(g) </a:t>
            </a:r>
            <a:r>
              <a:rPr lang="en-US" altLang="en-US" smtClean="0">
                <a:latin typeface="Symbol" pitchFamily="18" charset="2"/>
                <a:cs typeface="Tahoma" pitchFamily="34" charset="0"/>
              </a:rPr>
              <a:t>D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H ° = 95.4 kJ/mol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  <a:cs typeface="Tahoma" pitchFamily="34" charset="0"/>
              </a:rPr>
              <a:t>2C</a:t>
            </a:r>
            <a:r>
              <a:rPr lang="en-US" altLang="en-US" baseline="-2500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H</a:t>
            </a:r>
            <a:r>
              <a:rPr lang="en-US" altLang="en-US" baseline="-25000" smtClean="0">
                <a:latin typeface="Tahoma" pitchFamily="34" charset="0"/>
                <a:cs typeface="Tahoma" pitchFamily="34" charset="0"/>
              </a:rPr>
              <a:t>6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(g) + 7O</a:t>
            </a:r>
            <a:r>
              <a:rPr lang="en-US" altLang="en-US" baseline="-2500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(g)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 4CO</a:t>
            </a:r>
            <a:r>
              <a:rPr lang="en-US" altLang="en-US" baseline="-2500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(g) + 6H</a:t>
            </a:r>
            <a:r>
              <a:rPr lang="en-US" altLang="en-US" baseline="-2500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O(g)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Symbol" pitchFamily="18" charset="2"/>
                <a:cs typeface="Tahoma" pitchFamily="34" charset="0"/>
              </a:rPr>
              <a:t>D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H ° = -2,855 kJ/mol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mtClean="0">
              <a:latin typeface="Tahoma" pitchFamily="34" charset="0"/>
              <a:cs typeface="Tahoma" pitchFamily="34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73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Chem 1B – Thermodynamics</a:t>
            </a:r>
            <a:r>
              <a:rPr lang="en-US" altLang="en-US" sz="4800" smtClean="0">
                <a:latin typeface="Tahoma" pitchFamily="34" charset="0"/>
              </a:rPr>
              <a:t/>
            </a:r>
            <a:br>
              <a:rPr lang="en-US" altLang="en-US" sz="4800" smtClean="0">
                <a:latin typeface="Tahoma" pitchFamily="34" charset="0"/>
              </a:rPr>
            </a:br>
            <a:r>
              <a:rPr lang="en-US" altLang="en-US" sz="2800" smtClean="0">
                <a:latin typeface="Tahoma" pitchFamily="34" charset="0"/>
              </a:rPr>
              <a:t>Chapter 17 – Gibbs Free Energy</a:t>
            </a:r>
            <a:endParaRPr lang="en-US" altLang="en-US" sz="4000" smtClean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8382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Some Example Problems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  <a:cs typeface="Tahoma" pitchFamily="34" charset="0"/>
              </a:rPr>
              <a:t>From Standard Tables, Calculate </a:t>
            </a:r>
            <a:r>
              <a:rPr lang="en-US" altLang="en-US" smtClean="0">
                <a:latin typeface="Symbol" pitchFamily="18" charset="2"/>
                <a:cs typeface="Tahoma" pitchFamily="34" charset="0"/>
              </a:rPr>
              <a:t>D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G° for the following reaction: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ahoma" pitchFamily="34" charset="0"/>
                <a:cs typeface="Tahoma" pitchFamily="34" charset="0"/>
              </a:rPr>
              <a:t>N</a:t>
            </a:r>
            <a:r>
              <a:rPr lang="en-US" altLang="en-US" baseline="-2500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(g) + 3H</a:t>
            </a:r>
            <a:r>
              <a:rPr lang="en-US" altLang="en-US" baseline="-2500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(g)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 2NH</a:t>
            </a:r>
            <a:r>
              <a:rPr lang="en-US" altLang="en-US" baseline="-25000" smtClean="0">
                <a:latin typeface="Tahoma" pitchFamily="34" charset="0"/>
                <a:cs typeface="Tahoma" pitchFamily="34" charset="0"/>
              </a:rPr>
              <a:t>3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(g)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mtClean="0">
              <a:latin typeface="Tahoma" pitchFamily="34" charset="0"/>
              <a:cs typeface="Tahoma" pitchFamily="34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mtClean="0">
              <a:latin typeface="Tahoma" pitchFamily="34" charset="0"/>
              <a:cs typeface="Tahoma" pitchFamily="34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mtClean="0">
              <a:latin typeface="Tahoma" pitchFamily="34" charset="0"/>
              <a:cs typeface="Tahoma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  <a:cs typeface="Tahoma" pitchFamily="34" charset="0"/>
              </a:rPr>
              <a:t>At what temperature is </a:t>
            </a:r>
            <a:r>
              <a:rPr lang="en-US" altLang="en-US" smtClean="0">
                <a:latin typeface="Symbol" pitchFamily="18" charset="2"/>
                <a:cs typeface="Tahoma" pitchFamily="34" charset="0"/>
              </a:rPr>
              <a:t>D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G° = 0 for the above reaction?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  <a:cs typeface="Tahoma" pitchFamily="34" charset="0"/>
              </a:rPr>
              <a:t>Note: can also calculate </a:t>
            </a:r>
            <a:r>
              <a:rPr lang="en-US" altLang="en-US" smtClean="0">
                <a:latin typeface="Symbol" pitchFamily="18" charset="2"/>
                <a:cs typeface="Tahoma" pitchFamily="34" charset="0"/>
              </a:rPr>
              <a:t>D</a:t>
            </a:r>
            <a:r>
              <a:rPr lang="en-US" altLang="en-US" smtClean="0">
                <a:latin typeface="Tahoma" pitchFamily="34" charset="0"/>
                <a:cs typeface="Tahoma" pitchFamily="34" charset="0"/>
              </a:rPr>
              <a:t>G from standard values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3505200"/>
          <a:ext cx="6096000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Species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altLang="en-US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N</a:t>
                      </a:r>
                      <a:r>
                        <a:rPr lang="en-US" altLang="en-US" sz="1800" baseline="-2500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n-US" altLang="en-US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(g)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altLang="en-US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H</a:t>
                      </a:r>
                      <a:r>
                        <a:rPr lang="en-US" altLang="en-US" sz="1800" baseline="-2500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n-US" altLang="en-US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(g)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altLang="en-US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NH</a:t>
                      </a:r>
                      <a:r>
                        <a:rPr lang="en-US" altLang="en-US" sz="1800" baseline="-2500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r>
                        <a:rPr lang="en-US" altLang="en-US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(g)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altLang="en-US" sz="1800" dirty="0" smtClean="0">
                          <a:latin typeface="Tahoma" pitchFamily="34" charset="0"/>
                          <a:cs typeface="Tahoma" pitchFamily="34" charset="0"/>
                        </a:rPr>
                        <a:t>° (J/mol K)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191.6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130.7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192.8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en-US" altLang="en-US" sz="1800" dirty="0" smtClean="0">
                          <a:latin typeface="Tahoma" pitchFamily="34" charset="0"/>
                          <a:cs typeface="Tahoma" pitchFamily="34" charset="0"/>
                        </a:rPr>
                        <a:t>° (kJ/mol)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altLang="en-US" sz="1800" dirty="0" smtClean="0">
                          <a:latin typeface="Tahoma" pitchFamily="34" charset="0"/>
                          <a:cs typeface="Tahoma" pitchFamily="34" charset="0"/>
                        </a:rPr>
                        <a:t>-45.9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51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Chem 1B – Thermodynamics</a:t>
            </a:r>
            <a:r>
              <a:rPr lang="en-US" altLang="en-US" sz="4800" smtClean="0">
                <a:latin typeface="Tahoma" pitchFamily="34" charset="0"/>
              </a:rPr>
              <a:t/>
            </a:r>
            <a:br>
              <a:rPr lang="en-US" altLang="en-US" sz="4800" smtClean="0">
                <a:latin typeface="Tahoma" pitchFamily="34" charset="0"/>
              </a:rPr>
            </a:br>
            <a:r>
              <a:rPr lang="en-US" altLang="en-US" sz="2800" smtClean="0">
                <a:latin typeface="Tahoma" pitchFamily="34" charset="0"/>
              </a:rPr>
              <a:t>Chapter 17 – Reversibility</a:t>
            </a:r>
            <a:endParaRPr lang="en-US" altLang="en-US" sz="4000" smtClean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85344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Tahoma" pitchFamily="34" charset="0"/>
              </a:rPr>
              <a:t>Reactions can be reversible or irreversible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Tahoma" pitchFamily="34" charset="0"/>
              </a:rPr>
              <a:t>For a process to use 100% of available energy (Gibbs free energy) for work, process must be reversible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Tahoma" pitchFamily="34" charset="0"/>
              </a:rPr>
              <a:t>Example of reversible process: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Tahoma" pitchFamily="34" charset="0"/>
              </a:rPr>
              <a:t>H</a:t>
            </a:r>
            <a:r>
              <a:rPr lang="en-US" altLang="en-US" sz="2400" baseline="-25000" smtClean="0">
                <a:latin typeface="Tahoma" pitchFamily="34" charset="0"/>
              </a:rPr>
              <a:t>2</a:t>
            </a:r>
            <a:r>
              <a:rPr lang="en-US" altLang="en-US" sz="2400" smtClean="0">
                <a:latin typeface="Tahoma" pitchFamily="34" charset="0"/>
              </a:rPr>
              <a:t>O(s) 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z="2400" smtClean="0">
                <a:latin typeface="Tahoma" pitchFamily="34" charset="0"/>
              </a:rPr>
              <a:t> H</a:t>
            </a:r>
            <a:r>
              <a:rPr lang="en-US" altLang="en-US" sz="2400" baseline="-25000" smtClean="0">
                <a:latin typeface="Tahoma" pitchFamily="34" charset="0"/>
              </a:rPr>
              <a:t>2</a:t>
            </a:r>
            <a:r>
              <a:rPr lang="en-US" altLang="en-US" sz="2400" smtClean="0">
                <a:latin typeface="Tahoma" pitchFamily="34" charset="0"/>
              </a:rPr>
              <a:t>O(l) at 0</a:t>
            </a:r>
            <a:r>
              <a:rPr lang="en-US" altLang="en-US" sz="2400" smtClean="0">
                <a:latin typeface="Tahoma" pitchFamily="34" charset="0"/>
                <a:cs typeface="Tahoma" pitchFamily="34" charset="0"/>
              </a:rPr>
              <a:t>°</a:t>
            </a:r>
            <a:r>
              <a:rPr lang="en-US" altLang="en-US" sz="2400" smtClean="0">
                <a:latin typeface="Tahoma" pitchFamily="34" charset="0"/>
              </a:rPr>
              <a:t>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Tahoma" pitchFamily="34" charset="0"/>
                <a:cs typeface="Tahoma" pitchFamily="34" charset="0"/>
              </a:rPr>
              <a:t> at T &gt; </a:t>
            </a:r>
            <a:r>
              <a:rPr lang="en-US" altLang="en-US" sz="2400" smtClean="0">
                <a:latin typeface="Tahoma" pitchFamily="34" charset="0"/>
              </a:rPr>
              <a:t>0</a:t>
            </a:r>
            <a:r>
              <a:rPr lang="en-US" altLang="en-US" sz="2400" smtClean="0">
                <a:latin typeface="Tahoma" pitchFamily="34" charset="0"/>
                <a:cs typeface="Tahoma" pitchFamily="34" charset="0"/>
              </a:rPr>
              <a:t>°</a:t>
            </a:r>
            <a:r>
              <a:rPr lang="en-US" altLang="en-US" sz="2400" smtClean="0">
                <a:latin typeface="Tahoma" pitchFamily="34" charset="0"/>
              </a:rPr>
              <a:t>C</a:t>
            </a:r>
            <a:r>
              <a:rPr lang="en-US" altLang="en-US" sz="2400" smtClean="0">
                <a:latin typeface="Tahoma" pitchFamily="34" charset="0"/>
                <a:cs typeface="Tahoma" pitchFamily="34" charset="0"/>
              </a:rPr>
              <a:t>, this process is spontaneous and non-reversible</a:t>
            </a:r>
            <a:endParaRPr lang="en-US" altLang="en-US" sz="240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Tahoma" pitchFamily="34" charset="0"/>
              </a:rPr>
              <a:t>When chemical reactions are used to generate energy (e.g. electrochemical reactions in a battery), some energy becomes heat</a:t>
            </a:r>
          </a:p>
        </p:txBody>
      </p:sp>
    </p:spTree>
    <p:extLst>
      <p:ext uri="{BB962C8B-B14F-4D97-AF65-F5344CB8AC3E}">
        <p14:creationId xmlns:p14="http://schemas.microsoft.com/office/powerpoint/2010/main" val="83724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Chem 1B – Thermodynamics</a:t>
            </a:r>
            <a:r>
              <a:rPr lang="en-US" altLang="en-US" sz="4800" smtClean="0">
                <a:latin typeface="Tahoma" pitchFamily="34" charset="0"/>
              </a:rPr>
              <a:t/>
            </a:r>
            <a:br>
              <a:rPr lang="en-US" altLang="en-US" sz="4800" smtClean="0">
                <a:latin typeface="Tahoma" pitchFamily="34" charset="0"/>
              </a:rPr>
            </a:br>
            <a:r>
              <a:rPr lang="en-US" altLang="en-US" sz="2800" smtClean="0">
                <a:latin typeface="Tahoma" pitchFamily="34" charset="0"/>
              </a:rPr>
              <a:t>Chapter 17 – Reversibility</a:t>
            </a:r>
            <a:endParaRPr lang="en-US" altLang="en-US" sz="4000" smtClean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85344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Tahoma" pitchFamily="34" charset="0"/>
              </a:rPr>
              <a:t>Battery Example – cont.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>
                <a:latin typeface="Tahoma" pitchFamily="34" charset="0"/>
              </a:rPr>
              <a:t>	The greater the power draw on the battery (current), the less efficient (or reversible) the energy use will be</a:t>
            </a:r>
            <a:endParaRPr lang="en-US" altLang="en-US" sz="24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03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7358</TotalTime>
  <Words>1000</Words>
  <Application>Microsoft Office PowerPoint</Application>
  <PresentationFormat>On-screen Show (4:3)</PresentationFormat>
  <Paragraphs>139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Symbol</vt:lpstr>
      <vt:lpstr>Tahoma</vt:lpstr>
      <vt:lpstr>Times New Roman</vt:lpstr>
      <vt:lpstr>Default Design</vt:lpstr>
      <vt:lpstr>Chem. 1B – 10/18 Lecture</vt:lpstr>
      <vt:lpstr>Announcements I </vt:lpstr>
      <vt:lpstr>Announcements II </vt:lpstr>
      <vt:lpstr>Chem 1B – Thermodynamics Chapter 17 – Gibbs Free Energy</vt:lpstr>
      <vt:lpstr>Chem 1B – Thermodynamics Chapter 17 – Gibbs Free Energy</vt:lpstr>
      <vt:lpstr>Chem 1B – Thermodynamics Chapter 17 – Gibbs Free Energy</vt:lpstr>
      <vt:lpstr>Chem 1B – Thermodynamics Chapter 17 – Gibbs Free Energy</vt:lpstr>
      <vt:lpstr>Chem 1B – Thermodynamics Chapter 17 – Reversibility</vt:lpstr>
      <vt:lpstr>Chem 1B – Thermodynamics Chapter 17 – Reversibility</vt:lpstr>
      <vt:lpstr>Chem 1B – Thermodynamics Chapter 17 – Gibbs Free Energy</vt:lpstr>
      <vt:lpstr>Chem 1B – Thermodynamics Chapter 17 – Gibbs Free Energy and Equilibrium</vt:lpstr>
      <vt:lpstr>Chem 1B – Thermodynamics Chapter 17 – Gibbs Free Energy and Equilibrium</vt:lpstr>
      <vt:lpstr>Chem 1B – Thermodynamics Chapter 17 – Example Problems</vt:lpstr>
      <vt:lpstr>Chem 1B – Thermodynamics Chapter 17 – Example Problems</vt:lpstr>
      <vt:lpstr>Chem 1B – Thermodynamics Chapter 17 – Example Problems</vt:lpstr>
      <vt:lpstr>Chem 1B – Thermodynamics Chapter 17 – Equilibrium and Temperature</vt:lpstr>
      <vt:lpstr>Chem 1B – Thermodynamics Chapter 17 – Equilibrium and Temperature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741</cp:revision>
  <dcterms:created xsi:type="dcterms:W3CDTF">2005-09-14T19:27:31Z</dcterms:created>
  <dcterms:modified xsi:type="dcterms:W3CDTF">2016-10-18T17:29:00Z</dcterms:modified>
</cp:coreProperties>
</file>