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493" r:id="rId3"/>
    <p:sldId id="505" r:id="rId4"/>
    <p:sldId id="506" r:id="rId5"/>
    <p:sldId id="507" r:id="rId6"/>
    <p:sldId id="508" r:id="rId7"/>
    <p:sldId id="509" r:id="rId8"/>
    <p:sldId id="510" r:id="rId9"/>
    <p:sldId id="512" r:id="rId10"/>
    <p:sldId id="511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658B2"/>
    <a:srgbClr val="E9658B"/>
    <a:srgbClr val="FC286A"/>
    <a:srgbClr val="0000FF"/>
    <a:srgbClr val="FE5F26"/>
    <a:srgbClr val="FDBB27"/>
    <a:srgbClr val="FFDD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466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EF929D-1A10-4FB1-B971-3EBEDA364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42A0F4-1929-4784-B09C-58299118A5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1EC2B3-A926-4A54-AF09-425417DD59FD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99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825A53-C781-4497-984E-1E8E59C78EEF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30819F-3204-474F-9E01-65EB3D4EA7EC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C8F255-AF69-4F35-BB11-B497D9E928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D30E8A-DBBB-443B-8A6A-ECC22AE8CE31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15F615-AB7D-41C7-904E-116B9C152B73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E42AC3-7BF3-45C1-99B6-F77E49F2CE6E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4B23A8-64C1-4BFA-9856-07103BDAFAE7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0B7EA0-2BA9-4AB1-976F-C288BBAB328C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4A6077-A949-48F9-87E2-F52DBE53983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2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5C3A1F7-0303-4826-B4F4-CE941B206B7D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19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0CF4ECE-BB9F-4745-BAC1-8E2BE1DD4E95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01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8FDD212-865C-40B1-B63C-4EE1DBDDFD06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93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1EC2B3-A926-4A54-AF09-425417DD59FD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99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1EC2B3-A926-4A54-AF09-425417DD59FD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99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1EC2B3-A926-4A54-AF09-425417DD59FD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6206F-62B1-4B61-9B5F-51090A07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56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411E2-4CF6-41F8-8663-2A63B58CD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0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2C604-8956-4436-B832-828173966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62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388F8-DA81-4DE4-92C1-62F1B44E50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2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37736-0CC6-436D-90B8-5F06C02409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84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382C9-5808-44C3-8F55-BC8B3ACEC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1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AFC5D-7A6E-4FEC-93F2-AA1F30EDE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0117-BFFA-4EE0-8A3C-71075B3D8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3544-EBDD-412D-A815-374ADDF26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9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51F092-BBCA-49B8-B257-E0050D7C3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99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C15C8-CF09-41C3-A068-39881D8FF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5BC4-ADE7-4D63-BEFC-0F65E8D0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8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F7974-296B-418D-9820-00CE1E9FB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62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CF84B56-9FF0-4FDC-AC2C-B3B0E08614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itchFamily="34" charset="0"/>
              </a:rPr>
              <a:t>Chem. 1B – 10/20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Tahoma" pitchFamily="34" charset="0"/>
              </a:rPr>
              <a:t>Updated in Announcement Slides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Tahoma" pitchFamily="34" charset="0"/>
              </a:rPr>
              <a:t>No Quiz Week of 10/24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4000" dirty="0" smtClean="0">
                <a:latin typeface="Tahoma" panose="020B0604030504040204" pitchFamily="34" charset="0"/>
              </a:rPr>
              <a:t> 1B – Thermodynamics</a:t>
            </a:r>
            <a:r>
              <a:rPr lang="en-US" altLang="en-US" sz="4800" dirty="0" smtClean="0">
                <a:latin typeface="Tahoma" panose="020B0604030504040204" pitchFamily="34" charset="0"/>
              </a:rPr>
              <a:t/>
            </a:r>
            <a:br>
              <a:rPr lang="en-US" altLang="en-US" sz="4800" dirty="0" smtClean="0">
                <a:latin typeface="Tahoma" panose="020B0604030504040204" pitchFamily="34" charset="0"/>
              </a:rPr>
            </a:br>
            <a:r>
              <a:rPr lang="en-US" altLang="en-US" sz="2800" dirty="0" smtClean="0">
                <a:latin typeface="Tahoma" panose="020B0604030504040204" pitchFamily="34" charset="0"/>
              </a:rPr>
              <a:t>Chapter 17 – Example Questions</a:t>
            </a:r>
            <a:endParaRPr lang="en-US" altLang="en-US" sz="40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US" sz="2800" dirty="0" smtClean="0"/>
              <a:t>Hydrazine </a:t>
            </a:r>
            <a:r>
              <a:rPr lang="en-US" sz="2800" dirty="0"/>
              <a:t>(N</a:t>
            </a:r>
            <a:r>
              <a:rPr lang="en-US" sz="2800" baseline="-25000" dirty="0"/>
              <a:t>2</a:t>
            </a:r>
            <a:r>
              <a:rPr lang="en-US" sz="2800" dirty="0"/>
              <a:t>H</a:t>
            </a:r>
            <a:r>
              <a:rPr lang="en-US" sz="2800" baseline="-25000" dirty="0"/>
              <a:t>4</a:t>
            </a:r>
            <a:r>
              <a:rPr lang="en-US" sz="2800" dirty="0"/>
              <a:t>) is used to make rocket fuel and other products but it has positive </a:t>
            </a:r>
            <a:r>
              <a:rPr lang="en-US" sz="2800" dirty="0" err="1">
                <a:latin typeface="Symbol" panose="05050102010706020507" pitchFamily="18" charset="2"/>
              </a:rPr>
              <a:t>D</a:t>
            </a:r>
            <a:r>
              <a:rPr lang="en-US" sz="2800" dirty="0" err="1"/>
              <a:t>G</a:t>
            </a:r>
            <a:r>
              <a:rPr lang="en-US" sz="2800" baseline="-25000" dirty="0" err="1"/>
              <a:t>f</a:t>
            </a:r>
            <a:r>
              <a:rPr lang="en-US" sz="2800" dirty="0"/>
              <a:t> over all temperatures.  A strategy to make it would be to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make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N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H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using higher temperatures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make from N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H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use catalysts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use a more stable reactant than H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(such as CH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d) use a less stable reactant than N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(such as N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O)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e) have the reaction also produce another unstable product (such as N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16 - Titrations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In General: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Be able to calculate equivalence point volume or unknown concentration from other given information (e.g. 25 mL of [HX] requires 38.1 mL of 0.0830 M NaOH – find [HX])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Recognize sharp vs. non-sharp titrations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Be able to determine titration type (e.g. diprotic weak acid titrated with strong base) from shape of titration curve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Be able to determine an appropriate indicator to use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Know what a titration error is and causes of titration errors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Strong Acid – Strong Base Titrations</a:t>
            </a:r>
          </a:p>
          <a:p>
            <a:pPr lvl="2" eaLnBrk="1" hangingPunct="1"/>
            <a:r>
              <a:rPr lang="en-US" altLang="en-US" sz="2000" smtClean="0">
                <a:latin typeface="Tahoma" pitchFamily="34" charset="0"/>
              </a:rPr>
              <a:t>Be able to calculate pH at any point in titration</a:t>
            </a:r>
          </a:p>
        </p:txBody>
      </p:sp>
    </p:spTree>
    <p:extLst>
      <p:ext uri="{BB962C8B-B14F-4D97-AF65-F5344CB8AC3E}">
        <p14:creationId xmlns:p14="http://schemas.microsoft.com/office/powerpoint/2010/main" val="191210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16 – Titrations – cont.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Weak Acid – Strong Base Titrations</a:t>
            </a:r>
          </a:p>
          <a:p>
            <a:pPr lvl="2" eaLnBrk="1" hangingPunct="1"/>
            <a:r>
              <a:rPr lang="en-US" altLang="en-US" sz="2000" dirty="0" smtClean="0">
                <a:latin typeface="Tahoma" pitchFamily="34" charset="0"/>
              </a:rPr>
              <a:t>Be able to calculate pH at any point in titration (particularly at ½ of equivalent volume and at equivalent volume)</a:t>
            </a:r>
          </a:p>
          <a:p>
            <a:pPr lvl="2" eaLnBrk="1" hangingPunct="1"/>
            <a:r>
              <a:rPr lang="en-US" altLang="en-US" sz="2000" dirty="0" smtClean="0">
                <a:latin typeface="Tahoma" pitchFamily="34" charset="0"/>
              </a:rPr>
              <a:t>Know how the </a:t>
            </a:r>
            <a:r>
              <a:rPr lang="en-US" altLang="en-US" sz="2000" dirty="0" err="1" smtClean="0">
                <a:latin typeface="Tahoma" pitchFamily="34" charset="0"/>
              </a:rPr>
              <a:t>pK</a:t>
            </a:r>
            <a:r>
              <a:rPr lang="en-US" altLang="en-US" sz="2000" baseline="-25000" dirty="0" err="1" smtClean="0">
                <a:latin typeface="Tahoma" pitchFamily="34" charset="0"/>
              </a:rPr>
              <a:t>a</a:t>
            </a:r>
            <a:r>
              <a:rPr lang="en-US" altLang="en-US" sz="2000" dirty="0" smtClean="0">
                <a:latin typeface="Tahoma" pitchFamily="34" charset="0"/>
              </a:rPr>
              <a:t> of the weak acid affects the titration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Weak Base – Strong Acid Titrations</a:t>
            </a:r>
          </a:p>
          <a:p>
            <a:pPr lvl="2" eaLnBrk="1" hangingPunct="1"/>
            <a:r>
              <a:rPr lang="en-US" altLang="en-US" sz="2000" dirty="0" smtClean="0">
                <a:latin typeface="Tahoma" pitchFamily="34" charset="0"/>
              </a:rPr>
              <a:t>Be able to calculate pH at any point in titration</a:t>
            </a:r>
          </a:p>
          <a:p>
            <a:pPr lvl="2" eaLnBrk="1" hangingPunct="1"/>
            <a:r>
              <a:rPr lang="en-US" altLang="en-US" sz="2000" dirty="0" smtClean="0">
                <a:latin typeface="Tahoma" pitchFamily="34" charset="0"/>
              </a:rPr>
              <a:t>Know how the </a:t>
            </a:r>
            <a:r>
              <a:rPr lang="en-US" altLang="en-US" sz="2000" dirty="0" err="1" smtClean="0">
                <a:latin typeface="Tahoma" pitchFamily="34" charset="0"/>
              </a:rPr>
              <a:t>pK</a:t>
            </a:r>
            <a:r>
              <a:rPr lang="en-US" altLang="en-US" sz="2000" baseline="-25000" dirty="0" err="1" smtClean="0">
                <a:latin typeface="Tahoma" pitchFamily="34" charset="0"/>
              </a:rPr>
              <a:t>a</a:t>
            </a:r>
            <a:r>
              <a:rPr lang="en-US" altLang="en-US" sz="2000" dirty="0" smtClean="0">
                <a:latin typeface="Tahoma" pitchFamily="34" charset="0"/>
              </a:rPr>
              <a:t> of the conjugate weak acid affects the titration</a:t>
            </a:r>
            <a:endParaRPr lang="en-US" altLang="en-US" dirty="0" smtClean="0">
              <a:latin typeface="Tahoma" pitchFamily="34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Diprotic Acid/Base Titrations</a:t>
            </a:r>
          </a:p>
          <a:p>
            <a:pPr lvl="2" eaLnBrk="1" hangingPunct="1"/>
            <a:r>
              <a:rPr lang="en-US" altLang="en-US" sz="2000" dirty="0" smtClean="0">
                <a:latin typeface="Tahoma" pitchFamily="34" charset="0"/>
              </a:rPr>
              <a:t>Know how to determine pK</a:t>
            </a:r>
            <a:r>
              <a:rPr lang="en-US" altLang="en-US" sz="2000" baseline="-25000" dirty="0" smtClean="0">
                <a:latin typeface="Tahoma" pitchFamily="34" charset="0"/>
              </a:rPr>
              <a:t>a1</a:t>
            </a:r>
            <a:r>
              <a:rPr lang="en-US" altLang="en-US" sz="2000" dirty="0" smtClean="0">
                <a:latin typeface="Tahoma" pitchFamily="34" charset="0"/>
              </a:rPr>
              <a:t> + pK</a:t>
            </a:r>
            <a:r>
              <a:rPr lang="en-US" altLang="en-US" sz="2000" baseline="-25000" dirty="0" smtClean="0">
                <a:latin typeface="Tahoma" pitchFamily="34" charset="0"/>
              </a:rPr>
              <a:t>a2</a:t>
            </a:r>
            <a:r>
              <a:rPr lang="en-US" altLang="en-US" sz="2000" dirty="0" smtClean="0">
                <a:latin typeface="Tahoma" pitchFamily="34" charset="0"/>
              </a:rPr>
              <a:t> from titration plots</a:t>
            </a:r>
          </a:p>
          <a:p>
            <a:pPr lvl="2" eaLnBrk="1" hangingPunct="1"/>
            <a:r>
              <a:rPr lang="en-US" altLang="en-US" sz="2000" dirty="0" smtClean="0">
                <a:latin typeface="Tahoma" pitchFamily="34" charset="0"/>
              </a:rPr>
              <a:t>Know what species are present at any point in a plot</a:t>
            </a:r>
          </a:p>
        </p:txBody>
      </p:sp>
    </p:spTree>
    <p:extLst>
      <p:ext uri="{BB962C8B-B14F-4D97-AF65-F5344CB8AC3E}">
        <p14:creationId xmlns:p14="http://schemas.microsoft.com/office/powerpoint/2010/main" val="273831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16 – Solubility Equilibria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Know how to set up </a:t>
            </a:r>
            <a:r>
              <a:rPr lang="en-US" altLang="en-US" sz="2400" dirty="0" err="1" smtClean="0">
                <a:latin typeface="Tahoma" pitchFamily="34" charset="0"/>
              </a:rPr>
              <a:t>K</a:t>
            </a:r>
            <a:r>
              <a:rPr lang="en-US" altLang="en-US" sz="2400" baseline="-25000" dirty="0" err="1" smtClean="0">
                <a:latin typeface="Tahoma" pitchFamily="34" charset="0"/>
              </a:rPr>
              <a:t>sp</a:t>
            </a:r>
            <a:r>
              <a:rPr lang="en-US" altLang="en-US" sz="2400" dirty="0" smtClean="0">
                <a:latin typeface="Tahoma" pitchFamily="34" charset="0"/>
              </a:rPr>
              <a:t> reactions and equations for solubility reactions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calculate molar solubility in water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calculate molar solubility in a common ion (under “at equilibrium” assumptions)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Know qualitative effects of common ion addition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Know which salts can have solubility increased by acid addition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predict if precipitation occurs</a:t>
            </a:r>
          </a:p>
        </p:txBody>
      </p:sp>
    </p:spTree>
    <p:extLst>
      <p:ext uri="{BB962C8B-B14F-4D97-AF65-F5344CB8AC3E}">
        <p14:creationId xmlns:p14="http://schemas.microsoft.com/office/powerpoint/2010/main" val="177696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16 – Solubility Equilibria – cont.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calculate if an anion (or cation) can be added to selectively precipitate one of two cations (or anions)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Understand the basic methods used for qualitative analysis of ions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16 – Complex Ion Formation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Understand basic nature of complex ion formation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solve equilibrium problems for complex ions under “at equilibrium” conditions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Know how complex ions affect solubility</a:t>
            </a:r>
          </a:p>
        </p:txBody>
      </p:sp>
    </p:spTree>
    <p:extLst>
      <p:ext uri="{BB962C8B-B14F-4D97-AF65-F5344CB8AC3E}">
        <p14:creationId xmlns:p14="http://schemas.microsoft.com/office/powerpoint/2010/main" val="313836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16 – General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combine equilibrium equations to predict importance of combined effects (example: combined solubility equilibrium + acid – base reaction to determine effect of acid on solubility or combined solubility equilibrium with complex ion formation)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17 – Spontaneous Processes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Understand main concepts regarding spontaneous processes</a:t>
            </a:r>
          </a:p>
        </p:txBody>
      </p:sp>
    </p:spTree>
    <p:extLst>
      <p:ext uri="{BB962C8B-B14F-4D97-AF65-F5344CB8AC3E}">
        <p14:creationId xmlns:p14="http://schemas.microsoft.com/office/powerpoint/2010/main" val="352837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17 – Entropy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Understand basic concept of entropy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predict sign of entropy change for various processes (change in state, change in temperature, change in number of moles)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Know what state has an entropy of zero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Know the second law of thermodynamics (change in entropy for the universe)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predict the change in entropy for the surroundings based on the change in entropy for the system</a:t>
            </a:r>
          </a:p>
        </p:txBody>
      </p:sp>
    </p:spTree>
    <p:extLst>
      <p:ext uri="{BB962C8B-B14F-4D97-AF65-F5344CB8AC3E}">
        <p14:creationId xmlns:p14="http://schemas.microsoft.com/office/powerpoint/2010/main" val="257594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17 – Entropy – cont.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calculate the change in entropy for the surroundings based on the enthalpy change of the system and the temperature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calculate the standard change in entropy for a reaction using standard entropies of reactants and products</a:t>
            </a:r>
          </a:p>
          <a:p>
            <a:pPr eaLnBrk="1" hangingPunct="1"/>
            <a:r>
              <a:rPr lang="en-US" altLang="en-US" sz="2800" smtClean="0">
                <a:latin typeface="Tahoma" pitchFamily="34" charset="0"/>
              </a:rPr>
              <a:t>Chapter 17 – Gibbs Free Energy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Be able to calculate the Gibbs free energy change from </a:t>
            </a:r>
            <a:r>
              <a:rPr lang="en-US" altLang="en-US" sz="2400" smtClean="0">
                <a:latin typeface="Symbol" pitchFamily="18" charset="2"/>
              </a:rPr>
              <a:t>D</a:t>
            </a:r>
            <a:r>
              <a:rPr lang="en-US" altLang="en-US" sz="2400" smtClean="0">
                <a:latin typeface="Tahoma" pitchFamily="34" charset="0"/>
              </a:rPr>
              <a:t>H, T and </a:t>
            </a:r>
            <a:r>
              <a:rPr lang="en-US" altLang="en-US" sz="2400" smtClean="0">
                <a:latin typeface="Symbol" pitchFamily="18" charset="2"/>
              </a:rPr>
              <a:t>D</a:t>
            </a:r>
            <a:r>
              <a:rPr lang="en-US" altLang="en-US" sz="2400" smtClean="0">
                <a:latin typeface="Tahoma" pitchFamily="34" charset="0"/>
              </a:rPr>
              <a:t>S values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Know how </a:t>
            </a:r>
            <a:r>
              <a:rPr lang="en-US" altLang="en-US" sz="2400" smtClean="0">
                <a:latin typeface="Symbol" pitchFamily="18" charset="2"/>
              </a:rPr>
              <a:t>D</a:t>
            </a:r>
            <a:r>
              <a:rPr lang="en-US" altLang="en-US" sz="2400" smtClean="0">
                <a:latin typeface="Tahoma" pitchFamily="34" charset="0"/>
              </a:rPr>
              <a:t>G relates to whether a process is spontaneous</a:t>
            </a:r>
          </a:p>
        </p:txBody>
      </p:sp>
    </p:spTree>
    <p:extLst>
      <p:ext uri="{BB962C8B-B14F-4D97-AF65-F5344CB8AC3E}">
        <p14:creationId xmlns:p14="http://schemas.microsoft.com/office/powerpoint/2010/main" val="35129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Exam 2 Review</a:t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itchFamily="34" charset="0"/>
              </a:rPr>
              <a:t>Chapter 17 – Gibbs Free Energy – cont.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predict the temperature regime where a process is spontaneous from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H and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S information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calculate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>
                <a:latin typeface="Tahoma" pitchFamily="34" charset="0"/>
              </a:rPr>
              <a:t>G° </a:t>
            </a:r>
            <a:r>
              <a:rPr lang="en-US" altLang="en-US" sz="2400" dirty="0" smtClean="0">
                <a:latin typeface="Tahoma" pitchFamily="34" charset="0"/>
              </a:rPr>
              <a:t>for standard conditions from either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H°, T and </a:t>
            </a:r>
            <a:r>
              <a:rPr lang="en-US" altLang="en-US" sz="2400" dirty="0" smtClean="0">
                <a:latin typeface="Symbol" pitchFamily="18" charset="2"/>
              </a:rPr>
              <a:t>D</a:t>
            </a:r>
            <a:r>
              <a:rPr lang="en-US" altLang="en-US" sz="2400" dirty="0" smtClean="0">
                <a:latin typeface="Tahoma" pitchFamily="34" charset="0"/>
              </a:rPr>
              <a:t>S° or from </a:t>
            </a:r>
            <a:r>
              <a:rPr lang="en-US" altLang="en-US" sz="2400" dirty="0" err="1" smtClean="0">
                <a:latin typeface="Symbol" pitchFamily="18" charset="2"/>
              </a:rPr>
              <a:t>D</a:t>
            </a:r>
            <a:r>
              <a:rPr lang="en-US" altLang="en-US" sz="2400" dirty="0" err="1" smtClean="0">
                <a:latin typeface="Tahoma" pitchFamily="34" charset="0"/>
              </a:rPr>
              <a:t>G</a:t>
            </a:r>
            <a:r>
              <a:rPr lang="en-US" altLang="en-US" sz="2400" baseline="-25000" dirty="0" err="1" smtClean="0">
                <a:latin typeface="Tahoma" pitchFamily="34" charset="0"/>
              </a:rPr>
              <a:t>f</a:t>
            </a:r>
            <a:r>
              <a:rPr lang="en-US" altLang="en-US" sz="2400" dirty="0" smtClean="0">
                <a:latin typeface="Tahoma" pitchFamily="34" charset="0"/>
              </a:rPr>
              <a:t>° values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Know how </a:t>
            </a:r>
            <a:r>
              <a:rPr lang="en-US" altLang="en-US" sz="2400" dirty="0" err="1" smtClean="0">
                <a:latin typeface="Symbol" pitchFamily="18" charset="2"/>
              </a:rPr>
              <a:t>D</a:t>
            </a:r>
            <a:r>
              <a:rPr lang="en-US" altLang="en-US" sz="2400" dirty="0" err="1" smtClean="0">
                <a:latin typeface="Tahoma" pitchFamily="34" charset="0"/>
              </a:rPr>
              <a:t>G</a:t>
            </a:r>
            <a:r>
              <a:rPr lang="en-US" altLang="en-US" sz="2400" baseline="-25000" dirty="0" err="1" smtClean="0">
                <a:latin typeface="Tahoma" pitchFamily="34" charset="0"/>
              </a:rPr>
              <a:t>rxn</a:t>
            </a:r>
            <a:r>
              <a:rPr lang="en-US" altLang="en-US" sz="2400" dirty="0" smtClean="0">
                <a:latin typeface="Tahoma" pitchFamily="34" charset="0"/>
              </a:rPr>
              <a:t> depends on reaction conditions (I will give equation: </a:t>
            </a:r>
            <a:r>
              <a:rPr lang="en-US" altLang="en-US" sz="2400" dirty="0" err="1" smtClean="0">
                <a:latin typeface="Symbol" pitchFamily="18" charset="2"/>
              </a:rPr>
              <a:t>D</a:t>
            </a:r>
            <a:r>
              <a:rPr lang="en-US" altLang="en-US" sz="2400" dirty="0" err="1" smtClean="0">
                <a:latin typeface="Tahoma" pitchFamily="34" charset="0"/>
              </a:rPr>
              <a:t>G</a:t>
            </a:r>
            <a:r>
              <a:rPr lang="en-US" altLang="en-US" sz="2400" baseline="-25000" dirty="0" err="1" smtClean="0">
                <a:latin typeface="Tahoma" pitchFamily="34" charset="0"/>
              </a:rPr>
              <a:t>rxn</a:t>
            </a:r>
            <a:r>
              <a:rPr lang="en-US" altLang="en-US" sz="2400" dirty="0" smtClean="0">
                <a:latin typeface="Tahoma" pitchFamily="34" charset="0"/>
              </a:rPr>
              <a:t> = </a:t>
            </a:r>
            <a:r>
              <a:rPr lang="en-US" altLang="en-US" sz="2400" dirty="0" err="1" smtClean="0">
                <a:latin typeface="Symbol" pitchFamily="18" charset="2"/>
              </a:rPr>
              <a:t>D</a:t>
            </a:r>
            <a:r>
              <a:rPr lang="en-US" altLang="en-US" sz="2400" dirty="0" err="1" smtClean="0">
                <a:latin typeface="Tahoma" pitchFamily="34" charset="0"/>
              </a:rPr>
              <a:t>G</a:t>
            </a:r>
            <a:r>
              <a:rPr lang="en-US" altLang="en-US" sz="2400" baseline="-25000" dirty="0" err="1" smtClean="0">
                <a:latin typeface="Tahoma" pitchFamily="34" charset="0"/>
              </a:rPr>
              <a:t>rxn</a:t>
            </a:r>
            <a:r>
              <a:rPr lang="en-US" altLang="en-US" sz="2400" dirty="0" smtClean="0">
                <a:latin typeface="Tahoma" pitchFamily="34" charset="0"/>
              </a:rPr>
              <a:t>° + </a:t>
            </a:r>
            <a:r>
              <a:rPr lang="en-US" altLang="en-US" sz="2400" dirty="0" err="1" smtClean="0">
                <a:latin typeface="Tahoma" pitchFamily="34" charset="0"/>
              </a:rPr>
              <a:t>RTlnQ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Be able to calculate K from </a:t>
            </a:r>
            <a:r>
              <a:rPr lang="en-US" altLang="en-US" sz="2400" dirty="0" err="1" smtClean="0">
                <a:latin typeface="Symbol" pitchFamily="18" charset="2"/>
              </a:rPr>
              <a:t>D</a:t>
            </a:r>
            <a:r>
              <a:rPr lang="en-US" altLang="en-US" sz="2400" dirty="0" err="1" smtClean="0">
                <a:latin typeface="Tahoma" pitchFamily="34" charset="0"/>
              </a:rPr>
              <a:t>G</a:t>
            </a:r>
            <a:r>
              <a:rPr lang="en-US" altLang="en-US" sz="2400" baseline="-25000" dirty="0" err="1" smtClean="0">
                <a:latin typeface="Tahoma" pitchFamily="34" charset="0"/>
              </a:rPr>
              <a:t>rxn</a:t>
            </a:r>
            <a:r>
              <a:rPr lang="en-US" altLang="en-US" sz="2400" dirty="0" smtClean="0">
                <a:latin typeface="Tahoma" pitchFamily="34" charset="0"/>
              </a:rPr>
              <a:t>° (or visa versa)</a:t>
            </a:r>
          </a:p>
          <a:p>
            <a:pPr lvl="1" eaLnBrk="1" hangingPunct="1"/>
            <a:r>
              <a:rPr lang="en-US" altLang="en-US" sz="2400" dirty="0" smtClean="0">
                <a:latin typeface="Tahoma" pitchFamily="34" charset="0"/>
              </a:rPr>
              <a:t>Know how temperature changes affect equilibrium shifts</a:t>
            </a:r>
          </a:p>
        </p:txBody>
      </p:sp>
    </p:spTree>
    <p:extLst>
      <p:ext uri="{BB962C8B-B14F-4D97-AF65-F5344CB8AC3E}">
        <p14:creationId xmlns:p14="http://schemas.microsoft.com/office/powerpoint/2010/main" val="6811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 2: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Week from today (10/27)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Will Cover Titrations, Solubility, Complex Ions (from Ch. 16) + Chapter 17 (Thermodynamics)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Help Session Tuesday in </a:t>
            </a:r>
            <a:r>
              <a:rPr lang="en-US" alt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3:30 to </a:t>
            </a:r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4:30 Sequoia 452</a:t>
            </a:r>
            <a:endParaRPr lang="en-US" altLang="en-US" sz="2400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Mastering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Ch. 17 due Tuesday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Problem 3D answer is wrong</a:t>
            </a:r>
          </a:p>
        </p:txBody>
      </p:sp>
    </p:spTree>
    <p:extLst>
      <p:ext uri="{BB962C8B-B14F-4D97-AF65-F5344CB8AC3E}">
        <p14:creationId xmlns:p14="http://schemas.microsoft.com/office/powerpoint/2010/main" val="4168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 II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Tahoma" panose="020B0604030504040204" pitchFamily="34" charset="0"/>
              </a:rPr>
              <a:t>Lab/Quiz 7</a:t>
            </a:r>
          </a:p>
          <a:p>
            <a:pPr lvl="1" eaLnBrk="1" hangingPunct="1"/>
            <a:r>
              <a:rPr lang="en-US" altLang="en-US" sz="2400" strike="sngStrike" dirty="0">
                <a:solidFill>
                  <a:srgbClr val="FF0000"/>
                </a:solidFill>
                <a:latin typeface="Tahoma" panose="020B0604030504040204" pitchFamily="34" charset="0"/>
              </a:rPr>
              <a:t>Quiz 7 on Experiment 4 and 6 (pre-lab</a:t>
            </a:r>
            <a:r>
              <a:rPr lang="en-US" altLang="en-US" sz="2400" strike="sngStrike" dirty="0" smtClean="0">
                <a:solidFill>
                  <a:srgbClr val="FF0000"/>
                </a:solidFill>
                <a:latin typeface="Tahoma" panose="020B0604030504040204" pitchFamily="34" charset="0"/>
              </a:rPr>
              <a:t>) + Ch. 17</a:t>
            </a:r>
            <a:endParaRPr lang="en-US" altLang="en-US" sz="2400" strike="sngStrike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No </a:t>
            </a:r>
            <a:r>
              <a:rPr lang="en-US" altLang="en-US" sz="2400" smtClean="0">
                <a:solidFill>
                  <a:srgbClr val="FF0000"/>
                </a:solidFill>
                <a:latin typeface="Tahoma" panose="020B0604030504040204" pitchFamily="34" charset="0"/>
              </a:rPr>
              <a:t>Lab </a:t>
            </a:r>
            <a:r>
              <a:rPr lang="en-US" altLang="en-US" sz="2400" smtClean="0">
                <a:solidFill>
                  <a:srgbClr val="FF0000"/>
                </a:solidFill>
                <a:latin typeface="Tahoma" panose="020B0604030504040204" pitchFamily="34" charset="0"/>
              </a:rPr>
              <a:t>Quiz Next </a:t>
            </a:r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Week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Experiment </a:t>
            </a:r>
            <a:r>
              <a:rPr lang="en-US" altLang="en-US" sz="2400" dirty="0">
                <a:latin typeface="Tahoma" panose="020B0604030504040204" pitchFamily="34" charset="0"/>
              </a:rPr>
              <a:t>4 report </a:t>
            </a:r>
            <a:r>
              <a:rPr lang="en-US" altLang="en-US" sz="2400" dirty="0" smtClean="0">
                <a:latin typeface="Tahoma" panose="020B0604030504040204" pitchFamily="34" charset="0"/>
              </a:rPr>
              <a:t>due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dirty="0" smtClean="0">
                <a:latin typeface="Tahoma" panose="020B0604030504040204" pitchFamily="34" charset="0"/>
              </a:rPr>
              <a:t>Today’s </a:t>
            </a:r>
            <a:r>
              <a:rPr lang="en-US" altLang="en-US" dirty="0">
                <a:latin typeface="Tahoma" panose="020B0604030504040204" pitchFamily="34" charset="0"/>
              </a:rPr>
              <a:t>Lecture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Thermodynamics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Effect of Temperature on Equilibrium Constants</a:t>
            </a:r>
          </a:p>
          <a:p>
            <a:pPr lvl="2" eaLnBrk="1" hangingPunct="1"/>
            <a:r>
              <a:rPr lang="en-US" altLang="en-US" dirty="0">
                <a:latin typeface="Tahoma" panose="020B0604030504040204" pitchFamily="34" charset="0"/>
              </a:rPr>
              <a:t>More Practice Problems</a:t>
            </a:r>
          </a:p>
          <a:p>
            <a:pPr lvl="1" eaLnBrk="1" hangingPunct="1"/>
            <a:r>
              <a:rPr lang="en-US" altLang="en-US" dirty="0" smtClean="0">
                <a:latin typeface="Tahoma" panose="020B0604030504040204" pitchFamily="34" charset="0"/>
              </a:rPr>
              <a:t>Review of Exam 2 Topics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panose="020B0604030504040204" pitchFamily="34" charset="0"/>
            </a:endParaRPr>
          </a:p>
          <a:p>
            <a:pPr lvl="2" eaLnBrk="1" hangingPunct="1"/>
            <a:endParaRPr lang="en-US" altLang="en-US" sz="2000" dirty="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2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Example Problems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Catalysts can help energetically favorable reactions occur, but can not allow products to form if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Gº of products is higher than reactants.  Which of the following hydrocarbons can be produced by syngas (CO + H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) – assume H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O forms if needed?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CH</a:t>
            </a:r>
            <a:r>
              <a:rPr lang="en-US" altLang="en-US" sz="2800" baseline="-25000" dirty="0" smtClean="0">
                <a:latin typeface="Tahoma" pitchFamily="34" charset="0"/>
              </a:rPr>
              <a:t>4</a:t>
            </a:r>
            <a:r>
              <a:rPr lang="en-US" altLang="en-US" sz="2800" dirty="0" smtClean="0">
                <a:latin typeface="Tahoma" pitchFamily="34" charset="0"/>
              </a:rPr>
              <a:t>		C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H</a:t>
            </a:r>
            <a:r>
              <a:rPr lang="en-US" altLang="en-US" sz="2800" baseline="-25000" dirty="0" smtClean="0">
                <a:latin typeface="Tahoma" pitchFamily="34" charset="0"/>
              </a:rPr>
              <a:t>6</a:t>
            </a:r>
            <a:r>
              <a:rPr lang="en-US" altLang="en-US" sz="2800" dirty="0" smtClean="0">
                <a:latin typeface="Tahoma" pitchFamily="34" charset="0"/>
              </a:rPr>
              <a:t>		CH</a:t>
            </a:r>
            <a:r>
              <a:rPr lang="en-US" altLang="en-US" sz="2800" baseline="-25000" dirty="0" smtClean="0">
                <a:latin typeface="Tahoma" pitchFamily="34" charset="0"/>
              </a:rPr>
              <a:t>3</a:t>
            </a:r>
            <a:r>
              <a:rPr lang="en-US" altLang="en-US" sz="2800" dirty="0" smtClean="0">
                <a:latin typeface="Tahoma" pitchFamily="34" charset="0"/>
              </a:rPr>
              <a:t>OH		C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  <a:r>
              <a:rPr lang="en-US" altLang="en-US" sz="2800" dirty="0" smtClean="0">
                <a:latin typeface="Tahoma" pitchFamily="34" charset="0"/>
              </a:rPr>
              <a:t>H</a:t>
            </a:r>
            <a:r>
              <a:rPr lang="en-US" altLang="en-US" sz="2800" baseline="-25000" dirty="0" smtClean="0">
                <a:latin typeface="Tahoma" pitchFamily="34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How do we solve?  Make balanced reactions and calculate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Gº (or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Hº and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itchFamily="34" charset="0"/>
              </a:rPr>
              <a:t>Sº)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pitchFamily="34" charset="0"/>
              </a:rPr>
              <a:t>What are the best conditions for these reactions?</a:t>
            </a:r>
          </a:p>
        </p:txBody>
      </p:sp>
    </p:spTree>
    <p:extLst>
      <p:ext uri="{BB962C8B-B14F-4D97-AF65-F5344CB8AC3E}">
        <p14:creationId xmlns:p14="http://schemas.microsoft.com/office/powerpoint/2010/main" val="127682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Example Problems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HI has a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G</a:t>
            </a:r>
            <a:r>
              <a:rPr lang="en-US" altLang="en-US" sz="2800" baseline="-25000" dirty="0" err="1">
                <a:latin typeface="Tahoma" panose="020B0604030504040204" pitchFamily="34" charset="0"/>
              </a:rPr>
              <a:t>f</a:t>
            </a:r>
            <a:r>
              <a:rPr lang="en-US" altLang="en-US" sz="2800" dirty="0" smtClean="0">
                <a:latin typeface="Tahoma" panose="020B0604030504040204" pitchFamily="34" charset="0"/>
              </a:rPr>
              <a:t>º = 1.7 kJ/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r>
              <a:rPr lang="en-US" altLang="en-US" sz="2800" dirty="0" smtClean="0">
                <a:latin typeface="Tahoma" panose="020B0604030504040204" pitchFamily="34" charset="0"/>
              </a:rPr>
              <a:t> at 298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Can it be formed from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+ I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(s)?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What is K for the reaction: H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+ I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dirty="0" smtClean="0">
                <a:latin typeface="Tahoma" panose="020B0604030504040204" pitchFamily="34" charset="0"/>
              </a:rPr>
              <a:t> 2HI(g) if </a:t>
            </a:r>
            <a:r>
              <a:rPr lang="en-US" altLang="en-US" sz="2800" dirty="0" err="1" smtClean="0">
                <a:latin typeface="Symbol" panose="05050102010706020507" pitchFamily="18" charset="2"/>
              </a:rPr>
              <a:t>D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G</a:t>
            </a:r>
            <a:r>
              <a:rPr lang="en-US" altLang="en-US" sz="2800" baseline="-25000" dirty="0" err="1" smtClean="0">
                <a:latin typeface="Tahoma" panose="020B0604030504040204" pitchFamily="34" charset="0"/>
              </a:rPr>
              <a:t>f</a:t>
            </a:r>
            <a:r>
              <a:rPr lang="en-US" altLang="en-US" sz="2800" dirty="0" smtClean="0">
                <a:latin typeface="Tahoma" panose="020B0604030504040204" pitchFamily="34" charset="0"/>
              </a:rPr>
              <a:t>º(I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(g)) = 19.3 kJ/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mol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Does increasing T favor reactants or products?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Water is sprayed into a reaction flask at equilibrium and absorbs 99% of the HI but little of the other gases.  Explain what this will do to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G.</a:t>
            </a:r>
          </a:p>
        </p:txBody>
      </p:sp>
    </p:spTree>
    <p:extLst>
      <p:ext uri="{BB962C8B-B14F-4D97-AF65-F5344CB8AC3E}">
        <p14:creationId xmlns:p14="http://schemas.microsoft.com/office/powerpoint/2010/main" val="301684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Equilibrium and Temperature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We know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Gº changes with temperature according 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Tahoma" panose="020B0604030504040204" pitchFamily="34" charset="0"/>
              </a:rPr>
              <a:t>	</a:t>
            </a:r>
            <a:r>
              <a:rPr lang="en-US" altLang="en-US" sz="2800" dirty="0" smtClean="0">
                <a:latin typeface="Symbol" panose="05050102010706020507" pitchFamily="18" charset="2"/>
              </a:rPr>
              <a:t> D</a:t>
            </a:r>
            <a:r>
              <a:rPr lang="en-US" altLang="en-US" sz="2800" dirty="0" smtClean="0">
                <a:latin typeface="Tahoma" panose="020B0604030504040204" pitchFamily="34" charset="0"/>
              </a:rPr>
              <a:t>Gº =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 – T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 (note: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 and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 may change with T – but generally not a lot)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We also know that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Gº = -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RTlnK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-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RTlnK</a:t>
            </a:r>
            <a:r>
              <a:rPr lang="en-US" altLang="en-US" sz="2800" dirty="0" smtClean="0">
                <a:latin typeface="Tahoma" panose="020B0604030504040204" pitchFamily="34" charset="0"/>
              </a:rPr>
              <a:t> =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 – T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 or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lnK</a:t>
            </a:r>
            <a:r>
              <a:rPr lang="en-US" altLang="en-US" sz="2800" dirty="0" smtClean="0">
                <a:latin typeface="Tahoma" panose="020B0604030504040204" pitchFamily="34" charset="0"/>
              </a:rPr>
              <a:t> = -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Hº/RT + 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Sº/R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A Plot of </a:t>
            </a:r>
            <a:r>
              <a:rPr lang="en-US" altLang="en-US" sz="2800" dirty="0" err="1" smtClean="0">
                <a:latin typeface="Tahoma" panose="020B0604030504040204" pitchFamily="34" charset="0"/>
              </a:rPr>
              <a:t>lnK</a:t>
            </a:r>
            <a:r>
              <a:rPr lang="en-US" altLang="en-US" sz="2800" dirty="0" smtClean="0">
                <a:latin typeface="Tahoma" panose="020B0604030504040204" pitchFamily="34" charset="0"/>
              </a:rPr>
              <a:t> vs. 1/T would give m (slope) =         -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Hº/R and b (y-intercept) = +</a:t>
            </a:r>
            <a:r>
              <a:rPr lang="en-US" altLang="en-US" sz="2800" dirty="0" smtClean="0">
                <a:latin typeface="Symbol" panose="05050102010706020507" pitchFamily="18" charset="2"/>
              </a:rPr>
              <a:t>D</a:t>
            </a:r>
            <a:r>
              <a:rPr lang="en-US" altLang="en-US" sz="2800" dirty="0" smtClean="0">
                <a:latin typeface="Tahoma" panose="020B0604030504040204" pitchFamily="34" charset="0"/>
              </a:rPr>
              <a:t>Sº/R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What would a positive slope in the above plot mean?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anose="020B0604030504040204" pitchFamily="34" charset="0"/>
              </a:rPr>
              <a:t>What would a positive y-intercept mean?</a:t>
            </a:r>
          </a:p>
        </p:txBody>
      </p:sp>
    </p:spTree>
    <p:extLst>
      <p:ext uri="{BB962C8B-B14F-4D97-AF65-F5344CB8AC3E}">
        <p14:creationId xmlns:p14="http://schemas.microsoft.com/office/powerpoint/2010/main" val="352920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Equilibrium and Temperature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A chemist has designed a catalyst allowing ethanol to be made from CO +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.  The catalyst will only work at T &gt; 150°C.  At that temperature will the product still be favored?  Determine the K at that temperature.</a:t>
            </a:r>
          </a:p>
        </p:txBody>
      </p:sp>
    </p:spTree>
    <p:extLst>
      <p:ext uri="{BB962C8B-B14F-4D97-AF65-F5344CB8AC3E}">
        <p14:creationId xmlns:p14="http://schemas.microsoft.com/office/powerpoint/2010/main" val="117972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4000" dirty="0" smtClean="0">
                <a:latin typeface="Tahoma" panose="020B0604030504040204" pitchFamily="34" charset="0"/>
              </a:rPr>
              <a:t> 1B – Thermodynamics</a:t>
            </a:r>
            <a:r>
              <a:rPr lang="en-US" altLang="en-US" sz="4800" dirty="0" smtClean="0">
                <a:latin typeface="Tahoma" panose="020B0604030504040204" pitchFamily="34" charset="0"/>
              </a:rPr>
              <a:t/>
            </a:r>
            <a:br>
              <a:rPr lang="en-US" altLang="en-US" sz="4800" dirty="0" smtClean="0">
                <a:latin typeface="Tahoma" panose="020B0604030504040204" pitchFamily="34" charset="0"/>
              </a:rPr>
            </a:br>
            <a:r>
              <a:rPr lang="en-US" altLang="en-US" sz="2800" dirty="0" smtClean="0">
                <a:latin typeface="Tahoma" panose="020B0604030504040204" pitchFamily="34" charset="0"/>
              </a:rPr>
              <a:t>Chapter 17 – Example Questions</a:t>
            </a:r>
            <a:endParaRPr lang="en-US" altLang="en-US" sz="40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of the following reactions leads to a decrease in entropy for the system? 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I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↔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(g)			b) I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↔ I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aq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	</a:t>
            </a: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I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H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(g)  ↔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2HI(g)		d) 2I(g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↔ I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 smtClean="0"/>
              <a:t>2.	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temperature regimes will the reaction: N</a:t>
            </a:r>
            <a:r>
              <a:rPr 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(g) +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3H</a:t>
            </a:r>
            <a:r>
              <a:rPr lang="en-US" sz="28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⇌ 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2NH</a:t>
            </a:r>
            <a:r>
              <a:rPr lang="en-US" sz="28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(</a:t>
            </a:r>
            <a:r>
              <a:rPr lang="en-US" sz="28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H° = -91.8 kJ/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be spontaneous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lphaLcParenR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b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high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</a:t>
            </a: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low temperature	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always.</a:t>
            </a:r>
          </a:p>
          <a:p>
            <a:pPr marL="0" indent="0">
              <a:buNone/>
            </a:pPr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4000" dirty="0" smtClean="0">
                <a:latin typeface="Tahoma" panose="020B0604030504040204" pitchFamily="34" charset="0"/>
              </a:rPr>
              <a:t> 1B – Thermodynamics</a:t>
            </a:r>
            <a:r>
              <a:rPr lang="en-US" altLang="en-US" sz="4800" dirty="0" smtClean="0">
                <a:latin typeface="Tahoma" panose="020B0604030504040204" pitchFamily="34" charset="0"/>
              </a:rPr>
              <a:t/>
            </a:r>
            <a:br>
              <a:rPr lang="en-US" altLang="en-US" sz="4800" dirty="0" smtClean="0">
                <a:latin typeface="Tahoma" panose="020B0604030504040204" pitchFamily="34" charset="0"/>
              </a:rPr>
            </a:br>
            <a:r>
              <a:rPr lang="en-US" altLang="en-US" sz="2800" dirty="0" smtClean="0">
                <a:latin typeface="Tahoma" panose="020B0604030504040204" pitchFamily="34" charset="0"/>
              </a:rPr>
              <a:t>Chapter 17 – Example Questions</a:t>
            </a:r>
            <a:endParaRPr lang="en-US" altLang="en-US" sz="40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 occurs which has </a:t>
            </a:r>
            <a:r>
              <a:rPr lang="en-US" sz="28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&lt; 0.  We know that  </a:t>
            </a:r>
            <a:r>
              <a:rPr lang="en-US" sz="2800" dirty="0" err="1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800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surroundings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____________ (give sign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50" indent="-514350">
              <a:buAutoNum type="arabicPeriod" startAt="3"/>
            </a:pPr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 smtClean="0"/>
              <a:t>4.  Which </a:t>
            </a:r>
            <a:r>
              <a:rPr lang="en-US" sz="2800" dirty="0"/>
              <a:t>of the following is likely to have the highest standard entropy?</a:t>
            </a:r>
          </a:p>
          <a:p>
            <a:pPr marL="514350" indent="-514350">
              <a:buAutoNum type="alphaLcParenR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OH(g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	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b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CH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OH(l)	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CH</a:t>
            </a:r>
            <a:r>
              <a:rPr lang="en-US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OH(s)	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all are equal</a:t>
            </a:r>
          </a:p>
          <a:p>
            <a:pPr marL="0" indent="0">
              <a:buNone/>
            </a:pPr>
            <a:endParaRPr lang="en-US" alt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H</a:t>
            </a:r>
            <a:r>
              <a:rPr 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(g) + I</a:t>
            </a:r>
            <a:r>
              <a:rPr 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(s)  ↔ 2HI(g) has a </a:t>
            </a:r>
            <a:r>
              <a:rPr lang="en-US" sz="28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° = +3.4 kJ mol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If a system starts with P</a:t>
            </a:r>
            <a:r>
              <a:rPr 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H2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0.85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</a:t>
            </a:r>
            <a:r>
              <a:rPr 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0.010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atm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T = 298K, </a:t>
            </a:r>
            <a:r>
              <a:rPr lang="en-US" sz="2800" dirty="0">
                <a:latin typeface="Symbol" panose="05050102010706020507" pitchFamily="18" charset="2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endParaRPr lang="en-US" alt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7514</TotalTime>
  <Words>1161</Words>
  <Application>Microsoft Office PowerPoint</Application>
  <PresentationFormat>On-screen Show (4:3)</PresentationFormat>
  <Paragraphs>147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Symbol</vt:lpstr>
      <vt:lpstr>Tahoma</vt:lpstr>
      <vt:lpstr>Times New Roman</vt:lpstr>
      <vt:lpstr>Default Design</vt:lpstr>
      <vt:lpstr>Chem. 1B – 10/20 Lecture</vt:lpstr>
      <vt:lpstr>Announcements I </vt:lpstr>
      <vt:lpstr>Announcements II </vt:lpstr>
      <vt:lpstr>Chem 1B – Thermodynamics Chapter 17 – Example Problems</vt:lpstr>
      <vt:lpstr>Chem 1B – Thermodynamics Chapter 17 – Example Problems</vt:lpstr>
      <vt:lpstr>Chem 1B – Thermodynamics Chapter 17 – Equilibrium and Temperature</vt:lpstr>
      <vt:lpstr>Chem 1B – Thermodynamics Chapter 17 – Equilibrium and Temperature</vt:lpstr>
      <vt:lpstr>Chem 1B – Thermodynamics Chapter 17 – Example Questions</vt:lpstr>
      <vt:lpstr>Chem 1B – Thermodynamics Chapter 17 – Example Questions</vt:lpstr>
      <vt:lpstr>Chem 1B – Thermodynamics Chapter 17 – Example Questions</vt:lpstr>
      <vt:lpstr>Exam 2 Review </vt:lpstr>
      <vt:lpstr>Exam 2 Review </vt:lpstr>
      <vt:lpstr>Exam 2 Review </vt:lpstr>
      <vt:lpstr>Exam 2 Review </vt:lpstr>
      <vt:lpstr>Exam 2 Review </vt:lpstr>
      <vt:lpstr>Exam 2 Review </vt:lpstr>
      <vt:lpstr>Exam 2 Review </vt:lpstr>
      <vt:lpstr>Exam 2 Review 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767</cp:revision>
  <dcterms:created xsi:type="dcterms:W3CDTF">2005-09-14T19:27:31Z</dcterms:created>
  <dcterms:modified xsi:type="dcterms:W3CDTF">2016-10-24T19:54:01Z</dcterms:modified>
</cp:coreProperties>
</file>