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80" r:id="rId2"/>
    <p:sldId id="493" r:id="rId3"/>
    <p:sldId id="505" r:id="rId4"/>
    <p:sldId id="517" r:id="rId5"/>
    <p:sldId id="518" r:id="rId6"/>
    <p:sldId id="519" r:id="rId7"/>
    <p:sldId id="520" r:id="rId8"/>
    <p:sldId id="521" r:id="rId9"/>
    <p:sldId id="522" r:id="rId10"/>
    <p:sldId id="529" r:id="rId11"/>
    <p:sldId id="523" r:id="rId12"/>
    <p:sldId id="526" r:id="rId13"/>
    <p:sldId id="527" r:id="rId14"/>
    <p:sldId id="52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286D25-9985-4FB6-8B7C-EE1893BFAFE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38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286D25-9985-4FB6-8B7C-EE1893BFAFE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35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16FE87-5F5D-4092-835B-57975AED5A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49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4D78DA-E8F3-40BC-A35B-B0D55337E15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24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8E99C2-8BF5-4F96-86FF-4628DB77891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5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15F615-AB7D-41C7-904E-116B9C152B7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E42AC3-7BF3-45C1-99B6-F77E49F2CE6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4B23A8-64C1-4BFA-9856-07103BDAFAE7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0B7EA0-2BA9-4AB1-976F-C288BBAB328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971F0E-EF3B-4D96-B86C-6F204798EE5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73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D381F5-4966-49D1-A888-F637FA20641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2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10/25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Electrochemical Reactions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Balancing Redox Reactions:</a:t>
            </a:r>
          </a:p>
          <a:p>
            <a:pPr lvl="2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6 step method – cont.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	</a:t>
            </a:r>
            <a:r>
              <a:rPr lang="en-US" altLang="en-US" sz="1800" dirty="0" smtClean="0">
                <a:latin typeface="Tahoma" pitchFamily="34" charset="0"/>
              </a:rPr>
              <a:t>3.  Balance each half reaction with respect to mass in order a) mass all elements other than H, O, b) O by adding H</a:t>
            </a:r>
            <a:r>
              <a:rPr lang="en-US" altLang="en-US" sz="1800" baseline="-25000" dirty="0" smtClean="0">
                <a:latin typeface="Tahoma" pitchFamily="34" charset="0"/>
              </a:rPr>
              <a:t>2</a:t>
            </a:r>
            <a:r>
              <a:rPr lang="en-US" altLang="en-US" sz="1800" dirty="0" smtClean="0">
                <a:latin typeface="Tahoma" pitchFamily="34" charset="0"/>
              </a:rPr>
              <a:t>O, c) by adding H</a:t>
            </a:r>
            <a:r>
              <a:rPr lang="en-US" altLang="en-US" sz="1800" baseline="30000" dirty="0" smtClean="0">
                <a:latin typeface="Tahoma" pitchFamily="34" charset="0"/>
              </a:rPr>
              <a:t>+</a:t>
            </a:r>
            <a:r>
              <a:rPr lang="en-US" altLang="en-US" sz="1800" dirty="0" smtClean="0">
                <a:latin typeface="Tahoma" pitchFamily="34" charset="0"/>
              </a:rPr>
              <a:t>, d) Add OH</a:t>
            </a:r>
            <a:r>
              <a:rPr lang="en-US" altLang="en-US" sz="1800" baseline="30000" dirty="0" smtClean="0">
                <a:latin typeface="Tahoma" pitchFamily="34" charset="0"/>
              </a:rPr>
              <a:t>-</a:t>
            </a:r>
            <a:r>
              <a:rPr lang="en-US" altLang="en-US" sz="1800" dirty="0" smtClean="0">
                <a:latin typeface="Tahoma" pitchFamily="34" charset="0"/>
              </a:rPr>
              <a:t> to both side if in alkaline </a:t>
            </a:r>
            <a:r>
              <a:rPr lang="en-US" altLang="en-US" sz="1800" dirty="0" err="1" smtClean="0">
                <a:latin typeface="Tahoma" pitchFamily="34" charset="0"/>
              </a:rPr>
              <a:t>sol’n</a:t>
            </a:r>
            <a:endParaRPr lang="en-US" altLang="en-US" sz="1800" dirty="0" smtClean="0">
              <a:latin typeface="Tahoma" pitchFamily="34" charset="0"/>
            </a:endParaRPr>
          </a:p>
          <a:p>
            <a:pPr lvl="2" eaLnBrk="1" hangingPunct="1">
              <a:buFontTx/>
              <a:buNone/>
              <a:defRPr/>
            </a:pPr>
            <a:r>
              <a:rPr lang="en-US" altLang="en-US" sz="1800" dirty="0" smtClean="0">
                <a:latin typeface="Tahoma" pitchFamily="34" charset="0"/>
              </a:rPr>
              <a:t>	4.  Balance each half reaction for charge by adding electrons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1800" dirty="0" smtClean="0">
                <a:latin typeface="Tahoma" pitchFamily="34" charset="0"/>
              </a:rPr>
              <a:t>	5.  Use common multiplier to get equal numbers of electrons for each half-reaction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1800" dirty="0" smtClean="0">
                <a:latin typeface="Tahoma" pitchFamily="34" charset="0"/>
              </a:rPr>
              <a:t>	6.  Add each half reaction together to get net reaction without electrons as reactants or products</a:t>
            </a:r>
          </a:p>
          <a:p>
            <a:pPr marL="914400" lvl="2" indent="0" eaLnBrk="1" hangingPunct="1">
              <a:buNone/>
              <a:defRPr/>
            </a:pPr>
            <a:endParaRPr lang="en-US" altLang="en-US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Electrochemical Reactions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Balancing Redox </a:t>
            </a:r>
            <a:r>
              <a:rPr lang="en-US" altLang="en-US" sz="2400" dirty="0" smtClean="0">
                <a:latin typeface="Tahoma" pitchFamily="34" charset="0"/>
              </a:rPr>
              <a:t>Reactions – Cont.</a:t>
            </a:r>
            <a:endParaRPr lang="en-US" altLang="en-US" sz="2400" dirty="0" smtClean="0">
              <a:latin typeface="Tahoma" pitchFamily="34" charset="0"/>
            </a:endParaRPr>
          </a:p>
          <a:p>
            <a:pPr lvl="2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Examples </a:t>
            </a:r>
            <a:r>
              <a:rPr lang="en-US" altLang="en-US" sz="2000" dirty="0" smtClean="0">
                <a:latin typeface="Tahoma" pitchFamily="34" charset="0"/>
              </a:rPr>
              <a:t>(unbalanced):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AgNO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Zn(s)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pitchFamily="34" charset="0"/>
              </a:rPr>
              <a:t> Ag(s) + Zn(NO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2000" dirty="0" err="1" smtClean="0">
                <a:latin typeface="Tahoma" pitchFamily="34" charset="0"/>
              </a:rPr>
              <a:t>HClO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Fe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pitchFamily="34" charset="0"/>
              </a:rPr>
              <a:t> Cl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(g) + Fe</a:t>
            </a:r>
            <a:r>
              <a:rPr lang="en-US" altLang="en-US" sz="2000" baseline="30000" dirty="0" smtClean="0">
                <a:latin typeface="Tahoma" pitchFamily="34" charset="0"/>
              </a:rPr>
              <a:t>3+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MnO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</a:rPr>
              <a:t>- 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pitchFamily="34" charset="0"/>
              </a:rPr>
              <a:t> Mn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CO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(g)</a:t>
            </a:r>
          </a:p>
          <a:p>
            <a:pPr lvl="2" eaLnBrk="1" hangingPunct="1">
              <a:defRPr/>
            </a:pPr>
            <a:endParaRPr lang="en-US" altLang="en-US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61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Electrochemical Reactions – Different Forms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“Beaker” Reactions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Products form along with heat (assuming </a:t>
            </a:r>
            <a:r>
              <a:rPr lang="en-US" altLang="en-US" sz="2000" smtClean="0">
                <a:latin typeface="Symbol" panose="05050102010706020507" pitchFamily="18" charset="2"/>
              </a:rPr>
              <a:t>D</a:t>
            </a:r>
            <a:r>
              <a:rPr lang="en-US" altLang="en-US" sz="2000" smtClean="0">
                <a:latin typeface="Tahoma" panose="020B0604030504040204" pitchFamily="34" charset="0"/>
              </a:rPr>
              <a:t>H &lt; 0)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Little control of reaction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Products co-mingled (from reduction and oxidation)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Example: nail “rusts” (oxidation of Fe, reduction of 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Voltaic (Galvanic) Cells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Oxidation and reduction reactions may be divided into different parts (half-cells sometimes physically separated through two reaction cells)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Two electrodes are also needed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Reaction can be “harnessed” through voltage/power production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Examples: batteries, pH measuring electrodes</a:t>
            </a:r>
          </a:p>
        </p:txBody>
      </p:sp>
    </p:spTree>
    <p:extLst>
      <p:ext uri="{BB962C8B-B14F-4D97-AF65-F5344CB8AC3E}">
        <p14:creationId xmlns:p14="http://schemas.microsoft.com/office/powerpoint/2010/main" val="21106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Electrochemical Reactions – Different Forms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Electrolytic Cell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In this type of cell, external electrical energy is used to force unfavorable reactions (e.g. 2H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O(l) 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smtClean="0">
                <a:latin typeface="Tahoma" panose="020B0604030504040204" pitchFamily="34" charset="0"/>
              </a:rPr>
              <a:t> 2H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(g) + 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(g)) to occur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Also requires two electrodes – but some differences from electrodes of voltaic cells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Examples: Production of Cl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gas from NaCl(aq), production of 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gas from water (above), instruments that measure degree of oxidation/reduction at specific voltages (analogous to spectrometers)</a:t>
            </a:r>
          </a:p>
          <a:p>
            <a:pPr lvl="2" eaLnBrk="1" hangingPunct="1"/>
            <a:endParaRPr lang="en-US" altLang="en-US" sz="20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1788"/>
            <a:ext cx="4267200" cy="4525962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Voltaic Cells - Description of how example cell works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Reaction on anode =  oxidation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olidFill>
                  <a:srgbClr val="499AE3"/>
                </a:solidFill>
                <a:latin typeface="Tahoma" panose="020B0604030504040204" pitchFamily="34" charset="0"/>
              </a:rPr>
              <a:t>Anode = Zn electrode (as the E</a:t>
            </a:r>
            <a:r>
              <a:rPr lang="en-US" altLang="en-US" sz="2000" smtClean="0">
                <a:solidFill>
                  <a:srgbClr val="499AE3"/>
                </a:solidFill>
                <a:cs typeface="Tahoma" panose="020B0604030504040204" pitchFamily="34" charset="0"/>
              </a:rPr>
              <a:t>º</a:t>
            </a:r>
            <a:r>
              <a:rPr lang="en-US" altLang="en-US" sz="2000" smtClean="0">
                <a:solidFill>
                  <a:srgbClr val="499AE3"/>
                </a:solidFill>
                <a:latin typeface="Tahoma" panose="020B0604030504040204" pitchFamily="34" charset="0"/>
              </a:rPr>
              <a:t> for Zn</a:t>
            </a:r>
            <a:r>
              <a:rPr lang="en-US" altLang="en-US" sz="2000" baseline="30000" smtClean="0">
                <a:solidFill>
                  <a:srgbClr val="499AE3"/>
                </a:solidFill>
                <a:latin typeface="Tahoma" panose="020B0604030504040204" pitchFamily="34" charset="0"/>
              </a:rPr>
              <a:t>2+</a:t>
            </a:r>
            <a:r>
              <a:rPr lang="en-US" altLang="en-US" sz="2000" smtClean="0">
                <a:solidFill>
                  <a:srgbClr val="499AE3"/>
                </a:solidFill>
                <a:latin typeface="Tahoma" panose="020B0604030504040204" pitchFamily="34" charset="0"/>
              </a:rPr>
              <a:t> is less than for that for Ag</a:t>
            </a:r>
            <a:r>
              <a:rPr lang="en-US" altLang="en-US" sz="2000" baseline="30000" smtClean="0">
                <a:solidFill>
                  <a:srgbClr val="499AE3"/>
                </a:solidFill>
                <a:latin typeface="Tahoma" panose="020B0604030504040204" pitchFamily="34" charset="0"/>
              </a:rPr>
              <a:t>+</a:t>
            </a:r>
            <a:r>
              <a:rPr lang="en-US" altLang="en-US" sz="2000" smtClean="0">
                <a:solidFill>
                  <a:srgbClr val="499AE3"/>
                </a:solidFill>
                <a:latin typeface="Tahoma" panose="020B0604030504040204" pitchFamily="34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olidFill>
                  <a:srgbClr val="FDBB27"/>
                </a:solidFill>
                <a:latin typeface="Tahoma" panose="020B0604030504040204" pitchFamily="34" charset="0"/>
              </a:rPr>
              <a:t>So, reaction on cathode must be reduction and involve Ag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Oxidation produces e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000" smtClean="0">
                <a:latin typeface="Tahoma" panose="020B0604030504040204" pitchFamily="34" charset="0"/>
              </a:rPr>
              <a:t>, so anode has (</a:t>
            </a:r>
            <a:r>
              <a:rPr lang="en-US" altLang="en-US" sz="2000" smtClean="0"/>
              <a:t>–</a:t>
            </a:r>
            <a:r>
              <a:rPr lang="en-US" altLang="en-US" sz="2000" smtClean="0">
                <a:latin typeface="Tahoma" panose="020B0604030504040204" pitchFamily="34" charset="0"/>
              </a:rPr>
              <a:t>) charge (galvanic cells only); current runs from cathode to anode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Salt bridge allows replenishment of ions as cations migrate to cathode and anions toward anodes</a:t>
            </a:r>
          </a:p>
          <a:p>
            <a:pPr lvl="1" eaLnBrk="1" hangingPunct="1"/>
            <a:endParaRPr lang="en-US" altLang="en-US" sz="2000" smtClean="0">
              <a:latin typeface="Tahoma" panose="020B0604030504040204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562600" y="3941763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629400" y="3941763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248400" y="3941763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315200" y="3941763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248400" y="47037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248400" y="49323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48400" y="4703763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24600" y="5846763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Salt Bridge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6477000" y="4856163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5562600" y="4779963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6629400" y="4779963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5562600" y="3789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5562600" y="4170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791200" y="3560763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5562600" y="3941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5562600" y="4322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6629400" y="4170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6629400" y="3789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858000" y="3484563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" name="Freeform 24"/>
          <p:cNvSpPr>
            <a:spLocks/>
          </p:cNvSpPr>
          <p:nvPr/>
        </p:nvSpPr>
        <p:spPr bwMode="auto">
          <a:xfrm>
            <a:off x="6629400" y="4322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6629400" y="3941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5821363" y="2986088"/>
            <a:ext cx="322262" cy="612775"/>
          </a:xfrm>
          <a:custGeom>
            <a:avLst/>
            <a:gdLst>
              <a:gd name="T0" fmla="*/ 0 w 203"/>
              <a:gd name="T1" fmla="*/ 2147483647 h 386"/>
              <a:gd name="T2" fmla="*/ 2147483647 w 203"/>
              <a:gd name="T3" fmla="*/ 2147483647 h 386"/>
              <a:gd name="T4" fmla="*/ 2147483647 w 203"/>
              <a:gd name="T5" fmla="*/ 2147483647 h 386"/>
              <a:gd name="T6" fmla="*/ 2147483647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6172200" y="2798763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 flipV="1">
            <a:off x="6324600" y="287496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791200" y="21891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voltmeter</a:t>
            </a:r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6562725" y="2986088"/>
            <a:ext cx="342900" cy="515937"/>
          </a:xfrm>
          <a:custGeom>
            <a:avLst/>
            <a:gdLst>
              <a:gd name="T0" fmla="*/ 0 w 216"/>
              <a:gd name="T1" fmla="*/ 0 h 325"/>
              <a:gd name="T2" fmla="*/ 2147483647 w 216"/>
              <a:gd name="T3" fmla="*/ 2147483647 h 325"/>
              <a:gd name="T4" fmla="*/ 2147483647 w 216"/>
              <a:gd name="T5" fmla="*/ 2147483647 h 325"/>
              <a:gd name="T6" fmla="*/ 2147483647 w 216"/>
              <a:gd name="T7" fmla="*/ 2147483647 h 325"/>
              <a:gd name="T8" fmla="*/ 2147483647 w 216"/>
              <a:gd name="T9" fmla="*/ 2147483647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4648200" y="279876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Zn(s)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334000" y="30273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4724400" y="531336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ZnSO</a:t>
            </a:r>
            <a:r>
              <a:rPr lang="en-US" altLang="en-US" baseline="-25000">
                <a:latin typeface="Tahoma" panose="020B0604030504040204" pitchFamily="34" charset="0"/>
              </a:rPr>
              <a:t>4</a:t>
            </a:r>
            <a:r>
              <a:rPr lang="en-US" altLang="en-US">
                <a:latin typeface="Tahoma" panose="020B0604030504040204" pitchFamily="34" charset="0"/>
              </a:rPr>
              <a:t>(aq)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V="1">
            <a:off x="5486400" y="4856163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5"/>
          <p:cNvSpPr>
            <a:spLocks/>
          </p:cNvSpPr>
          <p:nvPr/>
        </p:nvSpPr>
        <p:spPr bwMode="auto">
          <a:xfrm>
            <a:off x="5562600" y="4106863"/>
            <a:ext cx="698500" cy="998537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6"/>
          <p:cNvSpPr>
            <a:spLocks/>
          </p:cNvSpPr>
          <p:nvPr/>
        </p:nvSpPr>
        <p:spPr bwMode="auto">
          <a:xfrm>
            <a:off x="6629400" y="4094163"/>
            <a:ext cx="676275" cy="998537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7772400" y="295116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Ag(s)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543800" y="508476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AgNO</a:t>
            </a:r>
            <a:r>
              <a:rPr lang="en-US" altLang="en-US" baseline="-25000">
                <a:latin typeface="Tahoma" panose="020B0604030504040204" pitchFamily="34" charset="0"/>
              </a:rPr>
              <a:t>3</a:t>
            </a:r>
            <a:r>
              <a:rPr lang="en-US" altLang="en-US">
                <a:latin typeface="Tahoma" panose="020B0604030504040204" pitchFamily="34" charset="0"/>
              </a:rPr>
              <a:t>(aq)</a:t>
            </a:r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934200" y="3179763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 flipV="1">
            <a:off x="7162800" y="48561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257800" y="1579563"/>
            <a:ext cx="281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GALVANIC CELL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191000" y="5770563"/>
            <a:ext cx="213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499AE3"/>
                </a:solidFill>
                <a:latin typeface="Tahoma" panose="020B0604030504040204" pitchFamily="34" charset="0"/>
              </a:rPr>
              <a:t>Zn(s) </a:t>
            </a:r>
            <a:r>
              <a:rPr lang="en-US" altLang="en-US">
                <a:solidFill>
                  <a:srgbClr val="499AE3"/>
                </a:solidFill>
                <a:cs typeface="Arial" panose="020B0604020202020204" pitchFamily="34" charset="0"/>
              </a:rPr>
              <a:t>→ Zn</a:t>
            </a:r>
            <a:r>
              <a:rPr lang="en-US" altLang="en-US" baseline="30000">
                <a:solidFill>
                  <a:srgbClr val="499AE3"/>
                </a:solidFill>
                <a:cs typeface="Arial" panose="020B0604020202020204" pitchFamily="34" charset="0"/>
              </a:rPr>
              <a:t>2+</a:t>
            </a:r>
            <a:r>
              <a:rPr lang="en-US" altLang="en-US">
                <a:solidFill>
                  <a:srgbClr val="499AE3"/>
                </a:solidFill>
                <a:cs typeface="Arial" panose="020B0604020202020204" pitchFamily="34" charset="0"/>
              </a:rPr>
              <a:t> + 2e</a:t>
            </a:r>
            <a:r>
              <a:rPr lang="en-US" altLang="en-US" baseline="30000">
                <a:solidFill>
                  <a:srgbClr val="499AE3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7086600" y="2493963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DBB27"/>
                </a:solidFill>
                <a:latin typeface="Tahoma" panose="020B0604030504040204" pitchFamily="34" charset="0"/>
              </a:rPr>
              <a:t>Ag</a:t>
            </a:r>
            <a:r>
              <a:rPr lang="en-US" altLang="en-US" baseline="30000">
                <a:solidFill>
                  <a:srgbClr val="FDBB27"/>
                </a:solidFill>
                <a:latin typeface="Tahoma" panose="020B0604030504040204" pitchFamily="34" charset="0"/>
              </a:rPr>
              <a:t>+</a:t>
            </a:r>
            <a:r>
              <a:rPr lang="en-US" altLang="en-US">
                <a:solidFill>
                  <a:srgbClr val="FDBB27"/>
                </a:solidFill>
                <a:latin typeface="Tahoma" panose="020B0604030504040204" pitchFamily="34" charset="0"/>
              </a:rPr>
              <a:t> + e</a:t>
            </a:r>
            <a:r>
              <a:rPr lang="en-US" altLang="en-US" baseline="30000">
                <a:solidFill>
                  <a:srgbClr val="FDBB27"/>
                </a:solidFill>
                <a:latin typeface="Tahoma" panose="020B0604030504040204" pitchFamily="34" charset="0"/>
              </a:rPr>
              <a:t>-</a:t>
            </a:r>
            <a:r>
              <a:rPr lang="en-US" altLang="en-US">
                <a:solidFill>
                  <a:srgbClr val="FDBB27"/>
                </a:solidFill>
                <a:latin typeface="Tahoma" panose="020B0604030504040204" pitchFamily="34" charset="0"/>
              </a:rPr>
              <a:t> → Ag(s)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791200" y="32559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499AE3"/>
                </a:solidFill>
                <a:latin typeface="Tahoma" panose="020B0604030504040204" pitchFamily="34" charset="0"/>
              </a:rPr>
              <a:t>–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6934200" y="31035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DBB27"/>
                </a:solidFill>
                <a:latin typeface="Tahoma" panose="020B060403050404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0525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0" grpId="0" animBg="1"/>
      <p:bldP spid="11" grpId="0"/>
      <p:bldP spid="13" grpId="0" animBg="1"/>
      <p:bldP spid="14" grpId="0" animBg="1"/>
      <p:bldP spid="17" grpId="0" animBg="1"/>
      <p:bldP spid="22" grpId="0" animBg="1"/>
      <p:bldP spid="26" grpId="0" animBg="1"/>
      <p:bldP spid="28" grpId="0"/>
      <p:bldP spid="30" grpId="0"/>
      <p:bldP spid="32" grpId="0"/>
      <p:bldP spid="36" grpId="0"/>
      <p:bldP spid="37" grpId="0"/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2: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Thursday (10/27</a:t>
            </a:r>
            <a:r>
              <a:rPr lang="en-US" altLang="en-US" sz="2400" dirty="0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Will Cover Titrations, Solubility, Complex Ions (from Ch. 16) + Chapter 17 (Thermodynamics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Same Format as Exam 1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Besides being able to do calculations (a big part of lectures), should know how to set up problems (e.g. calculation approach for titrations)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Help Session </a:t>
            </a:r>
            <a:r>
              <a:rPr lang="en-US" altLang="en-US" sz="2400" dirty="0" smtClean="0">
                <a:latin typeface="Tahoma" panose="020B0604030504040204" pitchFamily="34" charset="0"/>
              </a:rPr>
              <a:t>today 3:30 </a:t>
            </a:r>
            <a:r>
              <a:rPr lang="en-US" altLang="en-US" sz="2400" dirty="0">
                <a:latin typeface="Tahoma" panose="020B0604030504040204" pitchFamily="34" charset="0"/>
              </a:rPr>
              <a:t>to </a:t>
            </a:r>
            <a:r>
              <a:rPr lang="en-US" altLang="en-US" sz="2400" dirty="0" smtClean="0">
                <a:latin typeface="Tahoma" panose="020B0604030504040204" pitchFamily="34" charset="0"/>
              </a:rPr>
              <a:t>4:30 (replacing 2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nd</a:t>
            </a:r>
            <a:r>
              <a:rPr lang="en-US" altLang="en-US" sz="2400" dirty="0" smtClean="0">
                <a:latin typeface="Tahoma" panose="020B0604030504040204" pitchFamily="34" charset="0"/>
              </a:rPr>
              <a:t> 30 min. of office hours) </a:t>
            </a:r>
            <a:r>
              <a:rPr lang="en-US" altLang="en-US" sz="2400" dirty="0" smtClean="0">
                <a:latin typeface="Tahoma" panose="020B0604030504040204" pitchFamily="34" charset="0"/>
              </a:rPr>
              <a:t>Sequoia 452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Finishing Topic Review today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Lab/Quiz 7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Quiz 7 next Monday and Tuesday (Experiment 8 +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Electrochem</a:t>
            </a:r>
            <a:r>
              <a:rPr lang="en-US" altLang="en-US" sz="2400" dirty="0" smtClean="0">
                <a:latin typeface="Tahoma" panose="020B0604030504040204" pitchFamily="34" charset="0"/>
              </a:rPr>
              <a:t> basics)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Review of Exam 2 Topics – Chapter 17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Electrochemistry (Ch. 18 – Exam 3 material)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Review (Chapter 4.9 – Oxidation States, Redox Reactions)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Balancing Redox Reactions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Voltaic (or Galvanic) Cells</a:t>
            </a: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17 – Spontaneous Processes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Understand main concepts regarding spontaneous processes</a:t>
            </a:r>
          </a:p>
          <a:p>
            <a:pPr eaLnBrk="1" hangingPunct="1"/>
            <a:r>
              <a:rPr lang="en-US" altLang="en-US" sz="2800" dirty="0">
                <a:latin typeface="Tahoma" pitchFamily="34" charset="0"/>
              </a:rPr>
              <a:t>Chapter 17 – Entropy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Understand basic concept of entropy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Be able to predict sign of entropy change for various processes (change in state, change in temperature, change in number of moles)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Know what state has an entropy of </a:t>
            </a:r>
            <a:r>
              <a:rPr lang="en-US" altLang="en-US" sz="2400" dirty="0" smtClean="0">
                <a:latin typeface="Tahoma" pitchFamily="34" charset="0"/>
              </a:rPr>
              <a:t>zero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Know the second law of thermodynamics (change in entropy for the universe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endParaRPr lang="en-US" altLang="en-US" sz="2400" dirty="0">
              <a:latin typeface="Tahoma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7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ahoma" pitchFamily="34" charset="0"/>
              </a:rPr>
              <a:t>Chapter 17 – </a:t>
            </a:r>
            <a:r>
              <a:rPr lang="en-US" altLang="en-US" sz="2800" dirty="0" smtClean="0">
                <a:latin typeface="Tahoma" pitchFamily="34" charset="0"/>
              </a:rPr>
              <a:t>Entropy – cont.</a:t>
            </a:r>
            <a:endParaRPr lang="en-US" altLang="en-US" sz="2800" dirty="0">
              <a:latin typeface="Tahoma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predict the change in entropy for the surroundings based on the change in entropy for the system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Be able to calculate the change in entropy for the surroundings based on the enthalpy change of the system and the temperature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Be able to calculate the standard change in entropy for a reaction using standard entropies of reactants and </a:t>
            </a:r>
            <a:r>
              <a:rPr lang="en-US" altLang="en-US" sz="2400" dirty="0" smtClean="0">
                <a:latin typeface="Tahoma" pitchFamily="34" charset="0"/>
              </a:rPr>
              <a:t>products</a:t>
            </a:r>
            <a:endParaRPr lang="en-US" alt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4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17 – Gibbs Free Energy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calculate the Gibbs free energy change from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H, T and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S values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how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G relates to whether a process is spontaneous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Be able to predict the temperature regime where a process is spontaneous from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dirty="0">
                <a:latin typeface="Tahoma" pitchFamily="34" charset="0"/>
              </a:rPr>
              <a:t>H and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dirty="0">
                <a:latin typeface="Tahoma" pitchFamily="34" charset="0"/>
              </a:rPr>
              <a:t>S information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Be able to calculate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dirty="0">
                <a:latin typeface="Tahoma" pitchFamily="34" charset="0"/>
              </a:rPr>
              <a:t>G° for standard conditions from either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dirty="0">
                <a:latin typeface="Tahoma" pitchFamily="34" charset="0"/>
              </a:rPr>
              <a:t>H°, T and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dirty="0">
                <a:latin typeface="Tahoma" pitchFamily="34" charset="0"/>
              </a:rPr>
              <a:t>S° or from </a:t>
            </a:r>
            <a:r>
              <a:rPr lang="en-US" altLang="en-US" sz="2400" dirty="0" err="1">
                <a:latin typeface="Symbol" pitchFamily="18" charset="2"/>
              </a:rPr>
              <a:t>D</a:t>
            </a:r>
            <a:r>
              <a:rPr lang="en-US" altLang="en-US" sz="2400" dirty="0" err="1">
                <a:latin typeface="Tahoma" pitchFamily="34" charset="0"/>
              </a:rPr>
              <a:t>G</a:t>
            </a:r>
            <a:r>
              <a:rPr lang="en-US" altLang="en-US" sz="2400" baseline="-25000" dirty="0" err="1">
                <a:latin typeface="Tahoma" pitchFamily="34" charset="0"/>
              </a:rPr>
              <a:t>f</a:t>
            </a:r>
            <a:r>
              <a:rPr lang="en-US" altLang="en-US" sz="2400" dirty="0">
                <a:latin typeface="Tahoma" pitchFamily="34" charset="0"/>
              </a:rPr>
              <a:t>° </a:t>
            </a:r>
            <a:r>
              <a:rPr lang="en-US" altLang="en-US" sz="2400" dirty="0" smtClean="0">
                <a:latin typeface="Tahoma" pitchFamily="34" charset="0"/>
              </a:rPr>
              <a:t>values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Know how </a:t>
            </a:r>
            <a:r>
              <a:rPr lang="en-US" altLang="en-US" sz="2400" dirty="0" err="1">
                <a:latin typeface="Symbol" pitchFamily="18" charset="2"/>
              </a:rPr>
              <a:t>D</a:t>
            </a:r>
            <a:r>
              <a:rPr lang="en-US" altLang="en-US" sz="2400" dirty="0" err="1">
                <a:latin typeface="Tahoma" pitchFamily="34" charset="0"/>
              </a:rPr>
              <a:t>G</a:t>
            </a:r>
            <a:r>
              <a:rPr lang="en-US" altLang="en-US" sz="2400" baseline="-25000" dirty="0" err="1">
                <a:latin typeface="Tahoma" pitchFamily="34" charset="0"/>
              </a:rPr>
              <a:t>rxn</a:t>
            </a:r>
            <a:r>
              <a:rPr lang="en-US" altLang="en-US" sz="2400" dirty="0">
                <a:latin typeface="Tahoma" pitchFamily="34" charset="0"/>
              </a:rPr>
              <a:t> depends on reaction conditions (I will give equation: </a:t>
            </a:r>
            <a:r>
              <a:rPr lang="en-US" altLang="en-US" sz="2400" dirty="0" err="1">
                <a:latin typeface="Symbol" pitchFamily="18" charset="2"/>
              </a:rPr>
              <a:t>D</a:t>
            </a:r>
            <a:r>
              <a:rPr lang="en-US" altLang="en-US" sz="2400" dirty="0" err="1">
                <a:latin typeface="Tahoma" pitchFamily="34" charset="0"/>
              </a:rPr>
              <a:t>G</a:t>
            </a:r>
            <a:r>
              <a:rPr lang="en-US" altLang="en-US" sz="2400" baseline="-25000" dirty="0" err="1">
                <a:latin typeface="Tahoma" pitchFamily="34" charset="0"/>
              </a:rPr>
              <a:t>rxn</a:t>
            </a:r>
            <a:r>
              <a:rPr lang="en-US" altLang="en-US" sz="2400" dirty="0">
                <a:latin typeface="Tahoma" pitchFamily="34" charset="0"/>
              </a:rPr>
              <a:t> = </a:t>
            </a:r>
            <a:r>
              <a:rPr lang="en-US" altLang="en-US" sz="2400" dirty="0" err="1">
                <a:latin typeface="Symbol" pitchFamily="18" charset="2"/>
              </a:rPr>
              <a:t>D</a:t>
            </a:r>
            <a:r>
              <a:rPr lang="en-US" altLang="en-US" sz="2400" dirty="0" err="1">
                <a:latin typeface="Tahoma" pitchFamily="34" charset="0"/>
              </a:rPr>
              <a:t>G</a:t>
            </a:r>
            <a:r>
              <a:rPr lang="en-US" altLang="en-US" sz="2400" baseline="-25000" dirty="0" err="1">
                <a:latin typeface="Tahoma" pitchFamily="34" charset="0"/>
              </a:rPr>
              <a:t>rxn</a:t>
            </a:r>
            <a:r>
              <a:rPr lang="en-US" altLang="en-US" sz="2400" dirty="0">
                <a:latin typeface="Tahoma" pitchFamily="34" charset="0"/>
              </a:rPr>
              <a:t>° + </a:t>
            </a:r>
            <a:r>
              <a:rPr lang="en-US" altLang="en-US" sz="2400" dirty="0" err="1">
                <a:latin typeface="Tahoma" pitchFamily="34" charset="0"/>
              </a:rPr>
              <a:t>RTlnQ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endParaRPr lang="en-US" alt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17 – Gibbs Free Energy – cont.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calculate K from </a:t>
            </a:r>
            <a:r>
              <a:rPr lang="en-US" altLang="en-US" sz="2400" dirty="0" err="1" smtClean="0">
                <a:latin typeface="Symbol" pitchFamily="18" charset="2"/>
              </a:rPr>
              <a:t>D</a:t>
            </a:r>
            <a:r>
              <a:rPr lang="en-US" altLang="en-US" sz="2400" dirty="0" err="1" smtClean="0">
                <a:latin typeface="Tahoma" pitchFamily="34" charset="0"/>
              </a:rPr>
              <a:t>G</a:t>
            </a:r>
            <a:r>
              <a:rPr lang="en-US" altLang="en-US" sz="2400" baseline="-25000" dirty="0" err="1" smtClean="0">
                <a:latin typeface="Tahoma" pitchFamily="34" charset="0"/>
              </a:rPr>
              <a:t>rxn</a:t>
            </a:r>
            <a:r>
              <a:rPr lang="en-US" altLang="en-US" sz="2400" dirty="0" smtClean="0">
                <a:latin typeface="Tahoma" pitchFamily="34" charset="0"/>
              </a:rPr>
              <a:t>° (or visa versa)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how temperature changes affect equilibrium shifts</a:t>
            </a:r>
          </a:p>
        </p:txBody>
      </p:sp>
    </p:spTree>
    <p:extLst>
      <p:ext uri="{BB962C8B-B14F-4D97-AF65-F5344CB8AC3E}">
        <p14:creationId xmlns:p14="http://schemas.microsoft.com/office/powerpoint/2010/main" val="6811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Not on Exam 2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Electrochemical Reactions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Redox Reactions: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A redox reaction is the coupling of an oxidation with a reduction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These need to be coupled so that there is not net gain or loss of electrons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Definitions: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Reduction: a reduction of the oxidation state (gain of electrons)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Oxidation: an increase in the oxidation state (loss of electrons)</a:t>
            </a:r>
          </a:p>
        </p:txBody>
      </p:sp>
    </p:spTree>
    <p:extLst>
      <p:ext uri="{BB962C8B-B14F-4D97-AF65-F5344CB8AC3E}">
        <p14:creationId xmlns:p14="http://schemas.microsoft.com/office/powerpoint/2010/main" val="30558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Electrochemical Reactions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Oxidation States: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How do we determine these?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Examples: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O, NH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, CaF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, </a:t>
            </a:r>
            <a:r>
              <a:rPr lang="en-US" altLang="en-US" sz="2000" dirty="0" smtClean="0">
                <a:latin typeface="Tahoma" panose="020B0604030504040204" pitchFamily="34" charset="0"/>
              </a:rPr>
              <a:t>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CO, MnO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, SO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2-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Note: examples with unusual oxidation states (Mn+7) are generally less stable (good as electrochemical </a:t>
            </a:r>
            <a:r>
              <a:rPr lang="en-US" altLang="en-US" sz="2000" dirty="0" smtClean="0">
                <a:latin typeface="Tahoma" panose="020B0604030504040204" pitchFamily="34" charset="0"/>
              </a:rPr>
              <a:t>reactants)</a:t>
            </a:r>
            <a:endParaRPr lang="en-US" altLang="en-US" sz="2000" baseline="300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Electrochemical Reactions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Balancing Redox Reactions: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6 step method:</a:t>
            </a:r>
          </a:p>
          <a:p>
            <a:pPr marL="1828800" lvl="3" indent="-457200" eaLnBrk="1" hangingPunct="1">
              <a:buFontTx/>
              <a:buAutoNum type="arabicParenR"/>
            </a:pPr>
            <a:r>
              <a:rPr lang="en-US" altLang="en-US" sz="1800" dirty="0" smtClean="0">
                <a:latin typeface="Tahoma" panose="020B0604030504040204" pitchFamily="34" charset="0"/>
              </a:rPr>
              <a:t>Assign oxidation states</a:t>
            </a:r>
          </a:p>
          <a:p>
            <a:pPr marL="1828800" lvl="3" indent="-457200" eaLnBrk="1" hangingPunct="1">
              <a:buFontTx/>
              <a:buAutoNum type="arabicParenR"/>
            </a:pPr>
            <a:r>
              <a:rPr lang="en-US" altLang="en-US" sz="1800" dirty="0" smtClean="0">
                <a:latin typeface="Tahoma" panose="020B0604030504040204" pitchFamily="34" charset="0"/>
              </a:rPr>
              <a:t>Separate overall reaction into oxidation and reduction reactions</a:t>
            </a:r>
          </a:p>
        </p:txBody>
      </p:sp>
    </p:spTree>
    <p:extLst>
      <p:ext uri="{BB962C8B-B14F-4D97-AF65-F5344CB8AC3E}">
        <p14:creationId xmlns:p14="http://schemas.microsoft.com/office/powerpoint/2010/main" val="147299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7569</TotalTime>
  <Words>924</Words>
  <Application>Microsoft Office PowerPoint</Application>
  <PresentationFormat>On-screen Show (4:3)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Tahoma</vt:lpstr>
      <vt:lpstr>Times New Roman</vt:lpstr>
      <vt:lpstr>Default Design</vt:lpstr>
      <vt:lpstr>Chem. 1B – 10/25 Lecture</vt:lpstr>
      <vt:lpstr>Announcements I </vt:lpstr>
      <vt:lpstr>Announcements II </vt:lpstr>
      <vt:lpstr>Exam 2 Review </vt:lpstr>
      <vt:lpstr>Exam 2 Review </vt:lpstr>
      <vt:lpstr>Exam 2 Review </vt:lpstr>
      <vt:lpstr>Exam 2 Review </vt:lpstr>
      <vt:lpstr>Chapter 18 Electrochemistry Not on Exam 2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776</cp:revision>
  <dcterms:created xsi:type="dcterms:W3CDTF">2005-09-14T19:27:31Z</dcterms:created>
  <dcterms:modified xsi:type="dcterms:W3CDTF">2016-10-25T15:45:04Z</dcterms:modified>
</cp:coreProperties>
</file>