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530" r:id="rId3"/>
    <p:sldId id="531" r:id="rId4"/>
    <p:sldId id="505" r:id="rId5"/>
    <p:sldId id="526" r:id="rId6"/>
    <p:sldId id="527" r:id="rId7"/>
    <p:sldId id="528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4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466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7CDB8A-9D4B-4F3D-BFA7-468A5BEE10E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340F9CF-197A-4B88-B0D0-75F06317F9AA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9E2AAFC-463E-4363-A999-BB35AF45932C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3DCA00-F5E3-4488-B83A-4CE7D9E944D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889C700-6541-4F72-B809-25F0420B353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64D6DF-043A-416A-AF8F-BD3B6BF88AE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D5FB54-DB69-48C5-B909-26DE73174182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7A1F8C-690D-4506-BFE6-821AFB81992A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EE2E00-5612-46F4-8620-F7E572D18093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16FE87-5F5D-4092-835B-57975AED5AB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49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4D78DA-E8F3-40BC-A35B-B0D55337E15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24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8E99C2-8BF5-4F96-86FF-4628DB77891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58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CD5700-B2C2-4191-8DC9-17E31E638D5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96013B-ECA6-4FA3-B1D9-004C334B116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11/1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Voltaic Cells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altLang="en-US" sz="2800" smtClean="0">
                <a:latin typeface="Tahoma" pitchFamily="34" charset="0"/>
              </a:rPr>
              <a:t>Cell notation</a:t>
            </a:r>
          </a:p>
          <a:p>
            <a:pPr lvl="1"/>
            <a:r>
              <a:rPr lang="en-US" altLang="en-US" sz="2400" smtClean="0">
                <a:latin typeface="Tahoma" pitchFamily="34" charset="0"/>
              </a:rPr>
              <a:t>Example Cell:</a:t>
            </a:r>
          </a:p>
          <a:p>
            <a:pPr lvl="1">
              <a:buFontTx/>
              <a:buNone/>
            </a:pPr>
            <a:r>
              <a:rPr lang="en-US" altLang="en-US" sz="1600" smtClean="0">
                <a:latin typeface="Tahoma" pitchFamily="34" charset="0"/>
              </a:rPr>
              <a:t>Zn(s)</a:t>
            </a:r>
            <a:r>
              <a:rPr lang="en-US" altLang="en-US" sz="1600" smtClean="0">
                <a:latin typeface="Tahoma" pitchFamily="34" charset="0"/>
                <a:cs typeface="Tahoma" pitchFamily="34" charset="0"/>
              </a:rPr>
              <a:t>|Zn</a:t>
            </a:r>
            <a:r>
              <a:rPr lang="en-US" altLang="en-US" sz="1600" baseline="30000" smtClean="0">
                <a:latin typeface="Tahoma" pitchFamily="34" charset="0"/>
                <a:cs typeface="Tahoma" pitchFamily="34" charset="0"/>
              </a:rPr>
              <a:t>2+</a:t>
            </a:r>
            <a:r>
              <a:rPr lang="en-US" altLang="en-US" sz="1600" smtClean="0">
                <a:latin typeface="Tahoma" pitchFamily="34" charset="0"/>
                <a:cs typeface="Tahoma" pitchFamily="34" charset="0"/>
              </a:rPr>
              <a:t>(aq)||Ag</a:t>
            </a:r>
            <a:r>
              <a:rPr lang="en-US" altLang="en-US" sz="1600" baseline="30000" smtClean="0">
                <a:latin typeface="Tahoma" pitchFamily="34" charset="0"/>
                <a:cs typeface="Tahoma" pitchFamily="34" charset="0"/>
              </a:rPr>
              <a:t>+ </a:t>
            </a:r>
            <a:r>
              <a:rPr lang="en-US" altLang="en-US" sz="1600" smtClean="0">
                <a:latin typeface="Tahoma" pitchFamily="34" charset="0"/>
                <a:cs typeface="Tahoma" pitchFamily="34" charset="0"/>
              </a:rPr>
              <a:t>(aq)|Ag(s)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6553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>
            <a:off x="6172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6172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6172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6172200" y="47244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867400" y="58674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Salt Bridge</a:t>
            </a:r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H="1" flipV="1">
            <a:off x="6400800" y="4876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54864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6553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4463" name="Freeform 15"/>
          <p:cNvSpPr>
            <a:spLocks/>
          </p:cNvSpPr>
          <p:nvPr/>
        </p:nvSpPr>
        <p:spPr bwMode="auto">
          <a:xfrm>
            <a:off x="5486400" y="3810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4" name="Freeform 16"/>
          <p:cNvSpPr>
            <a:spLocks/>
          </p:cNvSpPr>
          <p:nvPr/>
        </p:nvSpPr>
        <p:spPr bwMode="auto">
          <a:xfrm>
            <a:off x="5486400" y="4191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5715000" y="35814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4466" name="Freeform 18"/>
          <p:cNvSpPr>
            <a:spLocks/>
          </p:cNvSpPr>
          <p:nvPr/>
        </p:nvSpPr>
        <p:spPr bwMode="auto">
          <a:xfrm>
            <a:off x="5486400" y="3962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7" name="Freeform 19"/>
          <p:cNvSpPr>
            <a:spLocks/>
          </p:cNvSpPr>
          <p:nvPr/>
        </p:nvSpPr>
        <p:spPr bwMode="auto">
          <a:xfrm>
            <a:off x="5486400" y="4343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8" name="Freeform 20"/>
          <p:cNvSpPr>
            <a:spLocks/>
          </p:cNvSpPr>
          <p:nvPr/>
        </p:nvSpPr>
        <p:spPr bwMode="auto">
          <a:xfrm>
            <a:off x="6553200" y="4191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9" name="Freeform 21"/>
          <p:cNvSpPr>
            <a:spLocks/>
          </p:cNvSpPr>
          <p:nvPr/>
        </p:nvSpPr>
        <p:spPr bwMode="auto">
          <a:xfrm>
            <a:off x="6553200" y="3810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6781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4471" name="Freeform 23"/>
          <p:cNvSpPr>
            <a:spLocks/>
          </p:cNvSpPr>
          <p:nvPr/>
        </p:nvSpPr>
        <p:spPr bwMode="auto">
          <a:xfrm>
            <a:off x="6553200" y="4343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2" name="Freeform 24"/>
          <p:cNvSpPr>
            <a:spLocks/>
          </p:cNvSpPr>
          <p:nvPr/>
        </p:nvSpPr>
        <p:spPr bwMode="auto">
          <a:xfrm>
            <a:off x="6553200" y="3962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5745163" y="3006725"/>
            <a:ext cx="322262" cy="612775"/>
          </a:xfrm>
          <a:custGeom>
            <a:avLst/>
            <a:gdLst>
              <a:gd name="T0" fmla="*/ 0 w 203"/>
              <a:gd name="T1" fmla="*/ 2147483647 h 386"/>
              <a:gd name="T2" fmla="*/ 2147483647 w 203"/>
              <a:gd name="T3" fmla="*/ 2147483647 h 386"/>
              <a:gd name="T4" fmla="*/ 2147483647 w 203"/>
              <a:gd name="T5" fmla="*/ 2147483647 h 386"/>
              <a:gd name="T6" fmla="*/ 2147483647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4" name="Oval 26"/>
          <p:cNvSpPr>
            <a:spLocks noChangeArrowheads="1"/>
          </p:cNvSpPr>
          <p:nvPr/>
        </p:nvSpPr>
        <p:spPr bwMode="auto">
          <a:xfrm>
            <a:off x="6096000" y="2819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5715000" y="2209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voltmeter</a:t>
            </a:r>
          </a:p>
        </p:txBody>
      </p:sp>
      <p:sp>
        <p:nvSpPr>
          <p:cNvPr id="104477" name="Freeform 29"/>
          <p:cNvSpPr>
            <a:spLocks/>
          </p:cNvSpPr>
          <p:nvPr/>
        </p:nvSpPr>
        <p:spPr bwMode="auto">
          <a:xfrm>
            <a:off x="6486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2147483647 w 216"/>
              <a:gd name="T3" fmla="*/ 2147483647 h 325"/>
              <a:gd name="T4" fmla="*/ 2147483647 w 216"/>
              <a:gd name="T5" fmla="*/ 2147483647 h 325"/>
              <a:gd name="T6" fmla="*/ 2147483647 w 216"/>
              <a:gd name="T7" fmla="*/ 2147483647 h 325"/>
              <a:gd name="T8" fmla="*/ 2147483647 w 216"/>
              <a:gd name="T9" fmla="*/ 2147483647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4572000" y="2819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Zn(s)</a:t>
            </a:r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>
            <a:off x="5257800" y="3048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4648200" y="5334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ZnSO</a:t>
            </a:r>
            <a:r>
              <a:rPr lang="en-US" altLang="en-US" baseline="-25000">
                <a:latin typeface="Tahoma" pitchFamily="34" charset="0"/>
              </a:rPr>
              <a:t>4</a:t>
            </a:r>
            <a:r>
              <a:rPr lang="en-US" altLang="en-US">
                <a:latin typeface="Tahoma" pitchFamily="34" charset="0"/>
              </a:rPr>
              <a:t>(aq)</a:t>
            </a:r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V="1">
            <a:off x="5410200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5486400" y="4127500"/>
            <a:ext cx="698500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3" name="Freeform 35"/>
          <p:cNvSpPr>
            <a:spLocks/>
          </p:cNvSpPr>
          <p:nvPr/>
        </p:nvSpPr>
        <p:spPr bwMode="auto">
          <a:xfrm>
            <a:off x="6553200" y="4114800"/>
            <a:ext cx="676275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7696200" y="2971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Ag(s)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7467600" y="5105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AgNO</a:t>
            </a:r>
            <a:r>
              <a:rPr lang="en-US" altLang="en-US" baseline="-25000">
                <a:latin typeface="Tahoma" pitchFamily="34" charset="0"/>
              </a:rPr>
              <a:t>3</a:t>
            </a:r>
            <a:r>
              <a:rPr lang="en-US" altLang="en-US">
                <a:latin typeface="Tahoma" pitchFamily="34" charset="0"/>
              </a:rPr>
              <a:t>(aq)</a:t>
            </a:r>
          </a:p>
        </p:txBody>
      </p:sp>
      <p:sp>
        <p:nvSpPr>
          <p:cNvPr id="104486" name="Line 38"/>
          <p:cNvSpPr>
            <a:spLocks noChangeShapeType="1"/>
          </p:cNvSpPr>
          <p:nvPr/>
        </p:nvSpPr>
        <p:spPr bwMode="auto">
          <a:xfrm flipH="1">
            <a:off x="6858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7" name="Line 39"/>
          <p:cNvSpPr>
            <a:spLocks noChangeShapeType="1"/>
          </p:cNvSpPr>
          <p:nvPr/>
        </p:nvSpPr>
        <p:spPr bwMode="auto">
          <a:xfrm flipH="1" flipV="1">
            <a:off x="7086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5181600" y="16002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Tahoma" pitchFamily="34" charset="0"/>
              </a:rPr>
              <a:t>Voltaic CELL</a:t>
            </a:r>
            <a:endParaRPr lang="en-US" altLang="en-US" dirty="0">
              <a:latin typeface="Tahoma" pitchFamily="34" charset="0"/>
            </a:endParaRP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381000" y="3657600"/>
            <a:ext cx="152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left side for anode (right side for cathode)</a:t>
            </a:r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 flipV="1">
            <a:off x="1143000" y="2895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2667000" y="33528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  <a:cs typeface="Tahoma" pitchFamily="34" charset="0"/>
              </a:rPr>
              <a:t>“|”</a:t>
            </a:r>
            <a:r>
              <a:rPr lang="en-US" altLang="en-US">
                <a:latin typeface="Tahoma" pitchFamily="34" charset="0"/>
              </a:rPr>
              <a:t> means phase boundary</a:t>
            </a:r>
          </a:p>
        </p:txBody>
      </p:sp>
      <p:sp>
        <p:nvSpPr>
          <p:cNvPr id="104492" name="Line 44"/>
          <p:cNvSpPr>
            <a:spLocks noChangeShapeType="1"/>
          </p:cNvSpPr>
          <p:nvPr/>
        </p:nvSpPr>
        <p:spPr bwMode="auto">
          <a:xfrm flipH="1" flipV="1">
            <a:off x="32766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93" name="Text Box 45"/>
          <p:cNvSpPr txBox="1">
            <a:spLocks noChangeArrowheads="1"/>
          </p:cNvSpPr>
          <p:nvPr/>
        </p:nvSpPr>
        <p:spPr bwMode="auto">
          <a:xfrm>
            <a:off x="1828800" y="4419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“||” means salt bridge</a:t>
            </a:r>
          </a:p>
        </p:txBody>
      </p:sp>
      <p:sp>
        <p:nvSpPr>
          <p:cNvPr id="104494" name="Line 46"/>
          <p:cNvSpPr>
            <a:spLocks noChangeShapeType="1"/>
          </p:cNvSpPr>
          <p:nvPr/>
        </p:nvSpPr>
        <p:spPr bwMode="auto">
          <a:xfrm flipV="1">
            <a:off x="2286000" y="28956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 animBg="1"/>
      <p:bldP spid="104458" grpId="0" animBg="1"/>
      <p:bldP spid="104459" grpId="0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/>
      <p:bldP spid="104477" grpId="0" animBg="1"/>
      <p:bldP spid="104478" grpId="0"/>
      <p:bldP spid="104479" grpId="0" animBg="1"/>
      <p:bldP spid="104480" grpId="0"/>
      <p:bldP spid="104481" grpId="0" animBg="1"/>
      <p:bldP spid="104482" grpId="0" animBg="1"/>
      <p:bldP spid="104483" grpId="0" animBg="1"/>
      <p:bldP spid="104484" grpId="0"/>
      <p:bldP spid="104485" grpId="0"/>
      <p:bldP spid="104486" grpId="0" animBg="1"/>
      <p:bldP spid="104487" grpId="0" animBg="1"/>
      <p:bldP spid="104488" grpId="0"/>
      <p:bldP spid="104489" grpId="0"/>
      <p:bldP spid="104490" grpId="0" animBg="1"/>
      <p:bldP spid="104491" grpId="0"/>
      <p:bldP spid="104492" grpId="0" animBg="1"/>
      <p:bldP spid="104493" grpId="0"/>
      <p:bldP spid="1044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Example Questions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Given the following cell, answer the following question: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MnO</a:t>
            </a:r>
            <a:r>
              <a:rPr 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pitchFamily="34" charset="0"/>
              </a:rPr>
              <a:t>(s)|Mn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)||Cr</a:t>
            </a:r>
            <a:r>
              <a:rPr lang="en-US" altLang="en-US" sz="2400" baseline="30000" dirty="0" smtClean="0">
                <a:latin typeface="Tahoma" pitchFamily="34" charset="0"/>
              </a:rPr>
              <a:t>3+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)|Cr(s)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What compound is used for the anode?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What compound is used for the cathode?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Write out both half-cell reactions and a net reaction</a:t>
            </a:r>
          </a:p>
        </p:txBody>
      </p:sp>
    </p:spTree>
    <p:extLst>
      <p:ext uri="{BB962C8B-B14F-4D97-AF65-F5344CB8AC3E}">
        <p14:creationId xmlns:p14="http://schemas.microsoft.com/office/powerpoint/2010/main" val="24601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Chapter 18 Electrochemistry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1752600"/>
          </a:xfrm>
        </p:spPr>
        <p:txBody>
          <a:bodyPr/>
          <a:lstStyle/>
          <a:p>
            <a:r>
              <a:rPr lang="en-US" altLang="en-US" sz="2800" smtClean="0"/>
              <a:t>Given the following cell, write the cell notation:</a:t>
            </a:r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6553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6172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7239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6172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6172200" y="4953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6172200" y="47244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5867400" y="58674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Salt Bridge</a:t>
            </a:r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H="1" flipV="1">
            <a:off x="6400800" y="48768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54864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6553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5486400" y="3810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8" name="Freeform 16"/>
          <p:cNvSpPr>
            <a:spLocks/>
          </p:cNvSpPr>
          <p:nvPr/>
        </p:nvSpPr>
        <p:spPr bwMode="auto">
          <a:xfrm>
            <a:off x="5486400" y="4191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5715000" y="35814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10" name="Freeform 18"/>
          <p:cNvSpPr>
            <a:spLocks/>
          </p:cNvSpPr>
          <p:nvPr/>
        </p:nvSpPr>
        <p:spPr bwMode="auto">
          <a:xfrm>
            <a:off x="5486400" y="3962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Freeform 19"/>
          <p:cNvSpPr>
            <a:spLocks/>
          </p:cNvSpPr>
          <p:nvPr/>
        </p:nvSpPr>
        <p:spPr bwMode="auto">
          <a:xfrm>
            <a:off x="5486400" y="4343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2" name="Freeform 20"/>
          <p:cNvSpPr>
            <a:spLocks/>
          </p:cNvSpPr>
          <p:nvPr/>
        </p:nvSpPr>
        <p:spPr bwMode="auto">
          <a:xfrm>
            <a:off x="6553200" y="4191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3" name="Freeform 21"/>
          <p:cNvSpPr>
            <a:spLocks/>
          </p:cNvSpPr>
          <p:nvPr/>
        </p:nvSpPr>
        <p:spPr bwMode="auto">
          <a:xfrm>
            <a:off x="6553200" y="3810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4" name="Rectangle 22"/>
          <p:cNvSpPr>
            <a:spLocks noChangeArrowheads="1"/>
          </p:cNvSpPr>
          <p:nvPr/>
        </p:nvSpPr>
        <p:spPr bwMode="auto">
          <a:xfrm>
            <a:off x="6781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15" name="Freeform 23"/>
          <p:cNvSpPr>
            <a:spLocks/>
          </p:cNvSpPr>
          <p:nvPr/>
        </p:nvSpPr>
        <p:spPr bwMode="auto">
          <a:xfrm>
            <a:off x="6553200" y="3962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6" name="Freeform 24"/>
          <p:cNvSpPr>
            <a:spLocks/>
          </p:cNvSpPr>
          <p:nvPr/>
        </p:nvSpPr>
        <p:spPr bwMode="auto">
          <a:xfrm>
            <a:off x="5745163" y="3006725"/>
            <a:ext cx="322262" cy="612775"/>
          </a:xfrm>
          <a:custGeom>
            <a:avLst/>
            <a:gdLst>
              <a:gd name="T0" fmla="*/ 0 w 203"/>
              <a:gd name="T1" fmla="*/ 2147483647 h 386"/>
              <a:gd name="T2" fmla="*/ 2147483647 w 203"/>
              <a:gd name="T3" fmla="*/ 2147483647 h 386"/>
              <a:gd name="T4" fmla="*/ 2147483647 w 203"/>
              <a:gd name="T5" fmla="*/ 2147483647 h 386"/>
              <a:gd name="T6" fmla="*/ 2147483647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7" name="Oval 25"/>
          <p:cNvSpPr>
            <a:spLocks noChangeArrowheads="1"/>
          </p:cNvSpPr>
          <p:nvPr/>
        </p:nvSpPr>
        <p:spPr bwMode="auto">
          <a:xfrm>
            <a:off x="6096000" y="2819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5715000" y="22098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voltmeter – reads +0.43 V</a:t>
            </a:r>
          </a:p>
        </p:txBody>
      </p:sp>
      <p:sp>
        <p:nvSpPr>
          <p:cNvPr id="110620" name="Freeform 28"/>
          <p:cNvSpPr>
            <a:spLocks/>
          </p:cNvSpPr>
          <p:nvPr/>
        </p:nvSpPr>
        <p:spPr bwMode="auto">
          <a:xfrm>
            <a:off x="6486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2147483647 w 216"/>
              <a:gd name="T3" fmla="*/ 2147483647 h 325"/>
              <a:gd name="T4" fmla="*/ 2147483647 w 216"/>
              <a:gd name="T5" fmla="*/ 2147483647 h 325"/>
              <a:gd name="T6" fmla="*/ 2147483647 w 216"/>
              <a:gd name="T7" fmla="*/ 2147483647 h 325"/>
              <a:gd name="T8" fmla="*/ 2147483647 w 216"/>
              <a:gd name="T9" fmla="*/ 2147483647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4572000" y="2819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Pt(s)</a:t>
            </a:r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5257800" y="3048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3810000" y="53340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FeSO</a:t>
            </a:r>
            <a:r>
              <a:rPr lang="en-US" altLang="en-US" baseline="-25000">
                <a:latin typeface="Tahoma" pitchFamily="34" charset="0"/>
              </a:rPr>
              <a:t>4</a:t>
            </a:r>
            <a:r>
              <a:rPr lang="en-US" altLang="en-US">
                <a:latin typeface="Tahoma" pitchFamily="34" charset="0"/>
              </a:rPr>
              <a:t> (aq), Fe</a:t>
            </a:r>
            <a:r>
              <a:rPr lang="en-US" altLang="en-US" baseline="-25000">
                <a:latin typeface="Tahoma" pitchFamily="34" charset="0"/>
              </a:rPr>
              <a:t>2</a:t>
            </a:r>
            <a:r>
              <a:rPr lang="en-US" altLang="en-US">
                <a:latin typeface="Tahoma" pitchFamily="34" charset="0"/>
              </a:rPr>
              <a:t>(SO</a:t>
            </a:r>
            <a:r>
              <a:rPr lang="en-US" altLang="en-US" baseline="-25000">
                <a:latin typeface="Tahoma" pitchFamily="34" charset="0"/>
              </a:rPr>
              <a:t>4</a:t>
            </a:r>
            <a:r>
              <a:rPr lang="en-US" altLang="en-US">
                <a:latin typeface="Tahoma" pitchFamily="34" charset="0"/>
              </a:rPr>
              <a:t>)</a:t>
            </a:r>
            <a:r>
              <a:rPr lang="en-US" altLang="en-US" baseline="-25000">
                <a:latin typeface="Tahoma" pitchFamily="34" charset="0"/>
              </a:rPr>
              <a:t>3</a:t>
            </a:r>
            <a:r>
              <a:rPr lang="en-US" altLang="en-US">
                <a:latin typeface="Tahoma" pitchFamily="34" charset="0"/>
              </a:rPr>
              <a:t>(aq)</a:t>
            </a:r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 flipV="1">
            <a:off x="5410200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5" name="Freeform 33"/>
          <p:cNvSpPr>
            <a:spLocks/>
          </p:cNvSpPr>
          <p:nvPr/>
        </p:nvSpPr>
        <p:spPr bwMode="auto">
          <a:xfrm>
            <a:off x="5486400" y="4127500"/>
            <a:ext cx="698500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6" name="Freeform 34"/>
          <p:cNvSpPr>
            <a:spLocks/>
          </p:cNvSpPr>
          <p:nvPr/>
        </p:nvSpPr>
        <p:spPr bwMode="auto">
          <a:xfrm>
            <a:off x="6553200" y="4114800"/>
            <a:ext cx="676275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7" name="Text Box 35"/>
          <p:cNvSpPr txBox="1">
            <a:spLocks noChangeArrowheads="1"/>
          </p:cNvSpPr>
          <p:nvPr/>
        </p:nvSpPr>
        <p:spPr bwMode="auto">
          <a:xfrm>
            <a:off x="7696200" y="2971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Ag(s)</a:t>
            </a:r>
          </a:p>
        </p:txBody>
      </p:sp>
      <p:sp>
        <p:nvSpPr>
          <p:cNvPr id="110628" name="Text Box 36"/>
          <p:cNvSpPr txBox="1">
            <a:spLocks noChangeArrowheads="1"/>
          </p:cNvSpPr>
          <p:nvPr/>
        </p:nvSpPr>
        <p:spPr bwMode="auto">
          <a:xfrm>
            <a:off x="7467600" y="5105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NaCl(aq)</a:t>
            </a:r>
          </a:p>
        </p:txBody>
      </p:sp>
      <p:sp>
        <p:nvSpPr>
          <p:cNvPr id="110629" name="Line 37"/>
          <p:cNvSpPr>
            <a:spLocks noChangeShapeType="1"/>
          </p:cNvSpPr>
          <p:nvPr/>
        </p:nvSpPr>
        <p:spPr bwMode="auto">
          <a:xfrm flipH="1">
            <a:off x="6858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0" name="Line 38"/>
          <p:cNvSpPr>
            <a:spLocks noChangeShapeType="1"/>
          </p:cNvSpPr>
          <p:nvPr/>
        </p:nvSpPr>
        <p:spPr bwMode="auto">
          <a:xfrm flipH="1" flipV="1">
            <a:off x="7086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5181600" y="16002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GALVANIC CELL</a:t>
            </a:r>
          </a:p>
        </p:txBody>
      </p:sp>
      <p:sp>
        <p:nvSpPr>
          <p:cNvPr id="110632" name="Rectangle 40"/>
          <p:cNvSpPr>
            <a:spLocks noChangeArrowheads="1"/>
          </p:cNvSpPr>
          <p:nvPr/>
        </p:nvSpPr>
        <p:spPr bwMode="auto">
          <a:xfrm>
            <a:off x="6781800" y="4343400"/>
            <a:ext cx="76200" cy="3810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7696200" y="4267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AgCl(s)</a:t>
            </a:r>
          </a:p>
        </p:txBody>
      </p:sp>
      <p:sp>
        <p:nvSpPr>
          <p:cNvPr id="110634" name="Line 42"/>
          <p:cNvSpPr>
            <a:spLocks noChangeShapeType="1"/>
          </p:cNvSpPr>
          <p:nvPr/>
        </p:nvSpPr>
        <p:spPr bwMode="auto">
          <a:xfrm flipH="1">
            <a:off x="6934200" y="4495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>
            <a:off x="5791200" y="3352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itchFamily="34" charset="0"/>
              </a:rPr>
              <a:t>+</a:t>
            </a:r>
          </a:p>
        </p:txBody>
      </p:sp>
      <p:sp>
        <p:nvSpPr>
          <p:cNvPr id="110636" name="Text Box 44"/>
          <p:cNvSpPr txBox="1">
            <a:spLocks noChangeArrowheads="1"/>
          </p:cNvSpPr>
          <p:nvPr/>
        </p:nvSpPr>
        <p:spPr bwMode="auto">
          <a:xfrm>
            <a:off x="6858000" y="3124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itchFamily="34" charset="0"/>
              </a:rPr>
              <a:t>–</a:t>
            </a:r>
          </a:p>
        </p:txBody>
      </p:sp>
      <p:sp>
        <p:nvSpPr>
          <p:cNvPr id="110637" name="Freeform 45"/>
          <p:cNvSpPr>
            <a:spLocks/>
          </p:cNvSpPr>
          <p:nvPr/>
        </p:nvSpPr>
        <p:spPr bwMode="auto">
          <a:xfrm>
            <a:off x="6553200" y="4343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33400" y="3467100"/>
            <a:ext cx="2667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Note: In this case the Pt(s) is an “inert” electrode (provides electrons but doesn’t react</a:t>
            </a:r>
          </a:p>
        </p:txBody>
      </p:sp>
    </p:spTree>
    <p:extLst>
      <p:ext uri="{BB962C8B-B14F-4D97-AF65-F5344CB8AC3E}">
        <p14:creationId xmlns:p14="http://schemas.microsoft.com/office/powerpoint/2010/main" val="200847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597" grpId="0" animBg="1"/>
      <p:bldP spid="110598" grpId="0" animBg="1"/>
      <p:bldP spid="110599" grpId="0" animBg="1"/>
      <p:bldP spid="110600" grpId="0" animBg="1"/>
      <p:bldP spid="110601" grpId="0" animBg="1"/>
      <p:bldP spid="110602" grpId="0" animBg="1"/>
      <p:bldP spid="110603" grpId="0"/>
      <p:bldP spid="110604" grpId="0" animBg="1"/>
      <p:bldP spid="110605" grpId="0" animBg="1"/>
      <p:bldP spid="110606" grpId="0" animBg="1"/>
      <p:bldP spid="110607" grpId="0" animBg="1"/>
      <p:bldP spid="110608" grpId="0" animBg="1"/>
      <p:bldP spid="110609" grpId="0" animBg="1"/>
      <p:bldP spid="110610" grpId="0" animBg="1"/>
      <p:bldP spid="110611" grpId="0" animBg="1"/>
      <p:bldP spid="110612" grpId="0" animBg="1"/>
      <p:bldP spid="110613" grpId="0" animBg="1"/>
      <p:bldP spid="110614" grpId="0" animBg="1"/>
      <p:bldP spid="110615" grpId="0" animBg="1"/>
      <p:bldP spid="110616" grpId="0" animBg="1"/>
      <p:bldP spid="110617" grpId="0" animBg="1"/>
      <p:bldP spid="110618" grpId="0" animBg="1"/>
      <p:bldP spid="110619" grpId="0"/>
      <p:bldP spid="110620" grpId="0" animBg="1"/>
      <p:bldP spid="110621" grpId="0"/>
      <p:bldP spid="110622" grpId="0" animBg="1"/>
      <p:bldP spid="110623" grpId="0"/>
      <p:bldP spid="110624" grpId="0" animBg="1"/>
      <p:bldP spid="110625" grpId="0" animBg="1"/>
      <p:bldP spid="110626" grpId="0" animBg="1"/>
      <p:bldP spid="110627" grpId="0"/>
      <p:bldP spid="110628" grpId="0"/>
      <p:bldP spid="110629" grpId="0" animBg="1"/>
      <p:bldP spid="110630" grpId="0" animBg="1"/>
      <p:bldP spid="110631" grpId="0"/>
      <p:bldP spid="110632" grpId="0" animBg="1"/>
      <p:bldP spid="110633" grpId="0"/>
      <p:bldP spid="110634" grpId="0" animBg="1"/>
      <p:bldP spid="110635" grpId="0"/>
      <p:bldP spid="110636" grpId="0"/>
      <p:bldP spid="110637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600" smtClean="0">
                <a:latin typeface="Tahoma" pitchFamily="34" charset="0"/>
              </a:rPr>
              <a:t>Standard Reduction Potential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A cell used to determine the standard reduction potential consists of two half cells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One half-cell, the anode, is the standard hydrogen electrode (2H</a:t>
            </a:r>
            <a:r>
              <a:rPr lang="en-US" altLang="en-US" sz="2000" baseline="30000" smtClean="0">
                <a:latin typeface="Tahoma" pitchFamily="34" charset="0"/>
              </a:rPr>
              <a:t>+</a:t>
            </a:r>
            <a:r>
              <a:rPr lang="en-US" altLang="en-US" sz="2000" smtClean="0">
                <a:latin typeface="Tahoma" pitchFamily="34" charset="0"/>
              </a:rPr>
              <a:t>(aq) + 2e</a:t>
            </a:r>
            <a:r>
              <a:rPr lang="en-US" altLang="en-US" sz="2000" baseline="30000" smtClean="0">
                <a:latin typeface="Tahoma" pitchFamily="34" charset="0"/>
              </a:rPr>
              <a:t>-</a:t>
            </a:r>
            <a:r>
              <a:rPr lang="en-US" altLang="en-US" sz="2000" smtClean="0">
                <a:latin typeface="Tahoma" pitchFamily="34" charset="0"/>
              </a:rPr>
              <a:t> 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000" smtClean="0">
                <a:latin typeface="Tahoma" pitchFamily="34" charset="0"/>
              </a:rPr>
              <a:t> H</a:t>
            </a:r>
            <a:r>
              <a:rPr lang="en-US" altLang="en-US" sz="2000" baseline="-25000" smtClean="0">
                <a:latin typeface="Tahoma" pitchFamily="34" charset="0"/>
              </a:rPr>
              <a:t>2</a:t>
            </a:r>
            <a:r>
              <a:rPr lang="en-US" altLang="en-US" sz="2000" smtClean="0">
                <a:latin typeface="Tahoma" pitchFamily="34" charset="0"/>
              </a:rPr>
              <a:t>(g))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E</a:t>
            </a:r>
            <a:r>
              <a:rPr lang="en-US" altLang="en-US" sz="2000" baseline="-25000" smtClean="0">
                <a:latin typeface="Tahoma" pitchFamily="34" charset="0"/>
              </a:rPr>
              <a:t>anode</a:t>
            </a:r>
            <a:r>
              <a:rPr lang="en-US" altLang="en-US" sz="2000" smtClean="0">
                <a:latin typeface="Tahoma" pitchFamily="34" charset="0"/>
              </a:rPr>
              <a:t>º  = 0 (defined)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Other is the test cell (compound being reduced when half-cell is coupled to standard hydrogen electrode (oxidation electrode)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Both cells under standard conditions (1 M, 1 atm)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E</a:t>
            </a:r>
            <a:r>
              <a:rPr lang="en-US" altLang="en-US" sz="2000" baseline="-25000" smtClean="0">
                <a:latin typeface="Tahoma" pitchFamily="34" charset="0"/>
              </a:rPr>
              <a:t>cell</a:t>
            </a:r>
            <a:r>
              <a:rPr lang="en-US" altLang="en-US" sz="2000" smtClean="0">
                <a:latin typeface="Tahoma" pitchFamily="34" charset="0"/>
              </a:rPr>
              <a:t>º = E</a:t>
            </a:r>
            <a:r>
              <a:rPr lang="en-US" altLang="en-US" sz="2000" baseline="-25000" smtClean="0">
                <a:latin typeface="Tahoma" pitchFamily="34" charset="0"/>
              </a:rPr>
              <a:t>cathode</a:t>
            </a:r>
            <a:r>
              <a:rPr lang="en-US" altLang="en-US" sz="2000" smtClean="0">
                <a:latin typeface="Tahoma" pitchFamily="34" charset="0"/>
              </a:rPr>
              <a:t>º</a:t>
            </a:r>
          </a:p>
          <a:p>
            <a:pPr>
              <a:lnSpc>
                <a:spcPct val="90000"/>
              </a:lnSpc>
            </a:pPr>
            <a:r>
              <a:rPr lang="en-US" altLang="en-US" sz="2000" smtClean="0">
                <a:latin typeface="Tahoma" pitchFamily="34" charset="0"/>
              </a:rPr>
              <a:t>The SHE is not actually used much any more (just a reference for relative potential)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smtClean="0">
              <a:latin typeface="Tahoma" pitchFamily="34" charset="0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6934200" y="3962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7620000" y="39624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6934200" y="48006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1623" name="Freeform 7"/>
          <p:cNvSpPr>
            <a:spLocks/>
          </p:cNvSpPr>
          <p:nvPr/>
        </p:nvSpPr>
        <p:spPr bwMode="auto">
          <a:xfrm>
            <a:off x="6934200" y="4191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4" name="Freeform 8"/>
          <p:cNvSpPr>
            <a:spLocks/>
          </p:cNvSpPr>
          <p:nvPr/>
        </p:nvSpPr>
        <p:spPr bwMode="auto">
          <a:xfrm>
            <a:off x="6934200" y="38100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7162800" y="3505200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1626" name="Freeform 10"/>
          <p:cNvSpPr>
            <a:spLocks/>
          </p:cNvSpPr>
          <p:nvPr/>
        </p:nvSpPr>
        <p:spPr bwMode="auto">
          <a:xfrm>
            <a:off x="6934200" y="4343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7" name="Freeform 11"/>
          <p:cNvSpPr>
            <a:spLocks/>
          </p:cNvSpPr>
          <p:nvPr/>
        </p:nvSpPr>
        <p:spPr bwMode="auto">
          <a:xfrm>
            <a:off x="6934200" y="39624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8" name="Freeform 12"/>
          <p:cNvSpPr>
            <a:spLocks/>
          </p:cNvSpPr>
          <p:nvPr/>
        </p:nvSpPr>
        <p:spPr bwMode="auto">
          <a:xfrm>
            <a:off x="6867525" y="3006725"/>
            <a:ext cx="342900" cy="515938"/>
          </a:xfrm>
          <a:custGeom>
            <a:avLst/>
            <a:gdLst>
              <a:gd name="T0" fmla="*/ 0 w 216"/>
              <a:gd name="T1" fmla="*/ 0 h 325"/>
              <a:gd name="T2" fmla="*/ 2147483647 w 216"/>
              <a:gd name="T3" fmla="*/ 2147483647 h 325"/>
              <a:gd name="T4" fmla="*/ 2147483647 w 216"/>
              <a:gd name="T5" fmla="*/ 2147483647 h 325"/>
              <a:gd name="T6" fmla="*/ 2147483647 w 216"/>
              <a:gd name="T7" fmla="*/ 2147483647 h 325"/>
              <a:gd name="T8" fmla="*/ 2147483647 w 216"/>
              <a:gd name="T9" fmla="*/ 2147483647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9" name="Freeform 13"/>
          <p:cNvSpPr>
            <a:spLocks/>
          </p:cNvSpPr>
          <p:nvPr/>
        </p:nvSpPr>
        <p:spPr bwMode="auto">
          <a:xfrm>
            <a:off x="6934200" y="4114800"/>
            <a:ext cx="676275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8077200" y="2971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Ag(s)</a:t>
            </a: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7848600" y="51054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AgNO</a:t>
            </a:r>
            <a:r>
              <a:rPr lang="en-US" altLang="en-US" baseline="-25000">
                <a:latin typeface="Tahoma" pitchFamily="34" charset="0"/>
              </a:rPr>
              <a:t>3</a:t>
            </a:r>
            <a:r>
              <a:rPr lang="en-US" altLang="en-US">
                <a:latin typeface="Tahoma" pitchFamily="34" charset="0"/>
              </a:rPr>
              <a:t>(aq)</a:t>
            </a:r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7239000" y="3200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 flipV="1">
            <a:off x="74676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5867400" y="39497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6553200" y="39497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>
            <a:off x="6553200" y="47117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6553200" y="4940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6553200" y="4711700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1639" name="Oval 23"/>
          <p:cNvSpPr>
            <a:spLocks noChangeArrowheads="1"/>
          </p:cNvSpPr>
          <p:nvPr/>
        </p:nvSpPr>
        <p:spPr bwMode="auto">
          <a:xfrm>
            <a:off x="5867400" y="4787900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1640" name="Freeform 24"/>
          <p:cNvSpPr>
            <a:spLocks/>
          </p:cNvSpPr>
          <p:nvPr/>
        </p:nvSpPr>
        <p:spPr bwMode="auto">
          <a:xfrm>
            <a:off x="5867400" y="37973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1" name="Freeform 25"/>
          <p:cNvSpPr>
            <a:spLocks/>
          </p:cNvSpPr>
          <p:nvPr/>
        </p:nvSpPr>
        <p:spPr bwMode="auto">
          <a:xfrm>
            <a:off x="5867400" y="4178300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6096000" y="3568700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1643" name="Freeform 27"/>
          <p:cNvSpPr>
            <a:spLocks/>
          </p:cNvSpPr>
          <p:nvPr/>
        </p:nvSpPr>
        <p:spPr bwMode="auto">
          <a:xfrm>
            <a:off x="5867400" y="39497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4" name="Freeform 28"/>
          <p:cNvSpPr>
            <a:spLocks/>
          </p:cNvSpPr>
          <p:nvPr/>
        </p:nvSpPr>
        <p:spPr bwMode="auto">
          <a:xfrm>
            <a:off x="5867400" y="4330700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5" name="Freeform 29"/>
          <p:cNvSpPr>
            <a:spLocks/>
          </p:cNvSpPr>
          <p:nvPr/>
        </p:nvSpPr>
        <p:spPr bwMode="auto">
          <a:xfrm>
            <a:off x="6126163" y="2994025"/>
            <a:ext cx="322262" cy="612775"/>
          </a:xfrm>
          <a:custGeom>
            <a:avLst/>
            <a:gdLst>
              <a:gd name="T0" fmla="*/ 0 w 203"/>
              <a:gd name="T1" fmla="*/ 2147483647 h 386"/>
              <a:gd name="T2" fmla="*/ 2147483647 w 203"/>
              <a:gd name="T3" fmla="*/ 2147483647 h 386"/>
              <a:gd name="T4" fmla="*/ 2147483647 w 203"/>
              <a:gd name="T5" fmla="*/ 2147483647 h 386"/>
              <a:gd name="T6" fmla="*/ 2147483647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6" name="Oval 30"/>
          <p:cNvSpPr>
            <a:spLocks noChangeArrowheads="1"/>
          </p:cNvSpPr>
          <p:nvPr/>
        </p:nvSpPr>
        <p:spPr bwMode="auto">
          <a:xfrm>
            <a:off x="6477000" y="28067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 flipV="1">
            <a:off x="6629400" y="28829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4953000" y="28067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Pt(s)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>
            <a:off x="5638800" y="30353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5029200" y="53213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H</a:t>
            </a:r>
            <a:r>
              <a:rPr lang="en-US" altLang="en-US" baseline="30000">
                <a:latin typeface="Tahoma" pitchFamily="34" charset="0"/>
              </a:rPr>
              <a:t>+</a:t>
            </a:r>
            <a:r>
              <a:rPr lang="en-US" altLang="en-US">
                <a:latin typeface="Tahoma" pitchFamily="34" charset="0"/>
              </a:rPr>
              <a:t>(aq)</a:t>
            </a:r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 flipV="1">
            <a:off x="5791200" y="48641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52" name="Freeform 36"/>
          <p:cNvSpPr>
            <a:spLocks/>
          </p:cNvSpPr>
          <p:nvPr/>
        </p:nvSpPr>
        <p:spPr bwMode="auto">
          <a:xfrm>
            <a:off x="5867400" y="4114800"/>
            <a:ext cx="698500" cy="998538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53" name="Freeform 37"/>
          <p:cNvSpPr>
            <a:spLocks/>
          </p:cNvSpPr>
          <p:nvPr/>
        </p:nvSpPr>
        <p:spPr bwMode="auto">
          <a:xfrm>
            <a:off x="5280025" y="3689350"/>
            <a:ext cx="698500" cy="1079500"/>
          </a:xfrm>
          <a:custGeom>
            <a:avLst/>
            <a:gdLst>
              <a:gd name="T0" fmla="*/ 0 w 440"/>
              <a:gd name="T1" fmla="*/ 2147483647 h 680"/>
              <a:gd name="T2" fmla="*/ 2147483647 w 440"/>
              <a:gd name="T3" fmla="*/ 2147483647 h 680"/>
              <a:gd name="T4" fmla="*/ 2147483647 w 440"/>
              <a:gd name="T5" fmla="*/ 2147483647 h 680"/>
              <a:gd name="T6" fmla="*/ 2147483647 w 440"/>
              <a:gd name="T7" fmla="*/ 2147483647 h 680"/>
              <a:gd name="T8" fmla="*/ 2147483647 w 440"/>
              <a:gd name="T9" fmla="*/ 2147483647 h 680"/>
              <a:gd name="T10" fmla="*/ 2147483647 w 440"/>
              <a:gd name="T11" fmla="*/ 2147483647 h 680"/>
              <a:gd name="T12" fmla="*/ 2147483647 w 440"/>
              <a:gd name="T13" fmla="*/ 2147483647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0"/>
              <a:gd name="T22" fmla="*/ 0 h 680"/>
              <a:gd name="T23" fmla="*/ 440 w 440"/>
              <a:gd name="T24" fmla="*/ 680 h 6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0" h="680">
                <a:moveTo>
                  <a:pt x="0" y="488"/>
                </a:moveTo>
                <a:cubicBezTo>
                  <a:pt x="12" y="356"/>
                  <a:pt x="24" y="224"/>
                  <a:pt x="48" y="152"/>
                </a:cubicBezTo>
                <a:cubicBezTo>
                  <a:pt x="72" y="80"/>
                  <a:pt x="88" y="80"/>
                  <a:pt x="144" y="56"/>
                </a:cubicBezTo>
                <a:cubicBezTo>
                  <a:pt x="200" y="32"/>
                  <a:pt x="336" y="8"/>
                  <a:pt x="384" y="8"/>
                </a:cubicBezTo>
                <a:cubicBezTo>
                  <a:pt x="432" y="8"/>
                  <a:pt x="424" y="40"/>
                  <a:pt x="432" y="56"/>
                </a:cubicBezTo>
                <a:cubicBezTo>
                  <a:pt x="440" y="72"/>
                  <a:pt x="432" y="0"/>
                  <a:pt x="432" y="104"/>
                </a:cubicBezTo>
                <a:cubicBezTo>
                  <a:pt x="432" y="208"/>
                  <a:pt x="432" y="444"/>
                  <a:pt x="432" y="6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54" name="Freeform 38"/>
          <p:cNvSpPr>
            <a:spLocks/>
          </p:cNvSpPr>
          <p:nvPr/>
        </p:nvSpPr>
        <p:spPr bwMode="auto">
          <a:xfrm>
            <a:off x="5246688" y="3644900"/>
            <a:ext cx="762000" cy="1079500"/>
          </a:xfrm>
          <a:custGeom>
            <a:avLst/>
            <a:gdLst>
              <a:gd name="T0" fmla="*/ 0 w 440"/>
              <a:gd name="T1" fmla="*/ 2147483647 h 680"/>
              <a:gd name="T2" fmla="*/ 2147483647 w 440"/>
              <a:gd name="T3" fmla="*/ 2147483647 h 680"/>
              <a:gd name="T4" fmla="*/ 2147483647 w 440"/>
              <a:gd name="T5" fmla="*/ 2147483647 h 680"/>
              <a:gd name="T6" fmla="*/ 2147483647 w 440"/>
              <a:gd name="T7" fmla="*/ 2147483647 h 680"/>
              <a:gd name="T8" fmla="*/ 2147483647 w 440"/>
              <a:gd name="T9" fmla="*/ 2147483647 h 680"/>
              <a:gd name="T10" fmla="*/ 2147483647 w 440"/>
              <a:gd name="T11" fmla="*/ 2147483647 h 680"/>
              <a:gd name="T12" fmla="*/ 2147483647 w 440"/>
              <a:gd name="T13" fmla="*/ 2147483647 h 6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40"/>
              <a:gd name="T22" fmla="*/ 0 h 680"/>
              <a:gd name="T23" fmla="*/ 440 w 440"/>
              <a:gd name="T24" fmla="*/ 680 h 6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40" h="680">
                <a:moveTo>
                  <a:pt x="0" y="488"/>
                </a:moveTo>
                <a:cubicBezTo>
                  <a:pt x="12" y="356"/>
                  <a:pt x="24" y="224"/>
                  <a:pt x="48" y="152"/>
                </a:cubicBezTo>
                <a:cubicBezTo>
                  <a:pt x="72" y="80"/>
                  <a:pt x="88" y="80"/>
                  <a:pt x="144" y="56"/>
                </a:cubicBezTo>
                <a:cubicBezTo>
                  <a:pt x="200" y="32"/>
                  <a:pt x="336" y="8"/>
                  <a:pt x="384" y="8"/>
                </a:cubicBezTo>
                <a:cubicBezTo>
                  <a:pt x="432" y="8"/>
                  <a:pt x="424" y="40"/>
                  <a:pt x="432" y="56"/>
                </a:cubicBezTo>
                <a:cubicBezTo>
                  <a:pt x="440" y="72"/>
                  <a:pt x="432" y="0"/>
                  <a:pt x="432" y="104"/>
                </a:cubicBezTo>
                <a:cubicBezTo>
                  <a:pt x="432" y="208"/>
                  <a:pt x="432" y="444"/>
                  <a:pt x="432" y="68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4876800" y="4876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H</a:t>
            </a:r>
            <a:r>
              <a:rPr lang="en-US" altLang="en-US" baseline="-25000">
                <a:latin typeface="Tahoma" pitchFamily="34" charset="0"/>
              </a:rPr>
              <a:t>2</a:t>
            </a:r>
            <a:r>
              <a:rPr lang="en-US" altLang="en-US">
                <a:latin typeface="Tahoma" pitchFamily="34" charset="0"/>
              </a:rPr>
              <a:t>(g)</a:t>
            </a:r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 flipV="1">
            <a:off x="5257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6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20" grpId="0" animBg="1"/>
      <p:bldP spid="111621" grpId="0" animBg="1"/>
      <p:bldP spid="111622" grpId="0" animBg="1"/>
      <p:bldP spid="111623" grpId="0" animBg="1"/>
      <p:bldP spid="111624" grpId="0" animBg="1"/>
      <p:bldP spid="111625" grpId="0" animBg="1"/>
      <p:bldP spid="111626" grpId="0" animBg="1"/>
      <p:bldP spid="111627" grpId="0" animBg="1"/>
      <p:bldP spid="111628" grpId="0" animBg="1"/>
      <p:bldP spid="111629" grpId="0" animBg="1"/>
      <p:bldP spid="111630" grpId="0"/>
      <p:bldP spid="111631" grpId="0"/>
      <p:bldP spid="111632" grpId="0" animBg="1"/>
      <p:bldP spid="111633" grpId="0" animBg="1"/>
      <p:bldP spid="111634" grpId="0" animBg="1"/>
      <p:bldP spid="111635" grpId="0" animBg="1"/>
      <p:bldP spid="111636" grpId="0" animBg="1"/>
      <p:bldP spid="111637" grpId="0" animBg="1"/>
      <p:bldP spid="111638" grpId="0" animBg="1"/>
      <p:bldP spid="111639" grpId="0" animBg="1"/>
      <p:bldP spid="111640" grpId="0" animBg="1"/>
      <p:bldP spid="111641" grpId="0" animBg="1"/>
      <p:bldP spid="111642" grpId="0" animBg="1"/>
      <p:bldP spid="111643" grpId="0" animBg="1"/>
      <p:bldP spid="111644" grpId="0" animBg="1"/>
      <p:bldP spid="111645" grpId="0" animBg="1"/>
      <p:bldP spid="111646" grpId="0" animBg="1"/>
      <p:bldP spid="111647" grpId="0" animBg="1"/>
      <p:bldP spid="111648" grpId="0"/>
      <p:bldP spid="111649" grpId="0" animBg="1"/>
      <p:bldP spid="111650" grpId="0"/>
      <p:bldP spid="111651" grpId="0" animBg="1"/>
      <p:bldP spid="111652" grpId="0" animBg="1"/>
      <p:bldP spid="111653" grpId="0" animBg="1"/>
      <p:bldP spid="111654" grpId="0" animBg="1"/>
      <p:bldP spid="111655" grpId="0"/>
      <p:bldP spid="1116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Standard Reduction Potential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78538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Meaning of Values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Half-cells that exhibit positive values have electrodes with compounds that easily reduce (e.g. Ag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(aq), MnO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, PbO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smtClean="0">
                <a:latin typeface="Tahoma" pitchFamily="34" charset="0"/>
              </a:rPr>
              <a:t>(s))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Half-cells that exhibit negative values have electrodes that easily oxidize (e.g. alkali metals)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What if we have two half-cells (neither SHE), can we find E</a:t>
            </a:r>
            <a:r>
              <a:rPr lang="en-US" altLang="en-US" sz="2400" baseline="-25000" smtClean="0">
                <a:latin typeface="Tahoma" pitchFamily="34" charset="0"/>
              </a:rPr>
              <a:t>cell</a:t>
            </a:r>
            <a:r>
              <a:rPr lang="en-US" altLang="en-US" sz="2400" smtClean="0">
                <a:latin typeface="Tahoma" pitchFamily="34" charset="0"/>
              </a:rPr>
              <a:t>º?</a:t>
            </a:r>
          </a:p>
          <a:p>
            <a:pPr lvl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Example: Zn(s)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|Zn</a:t>
            </a:r>
            <a:r>
              <a:rPr lang="en-US" altLang="en-US" sz="2400" baseline="30000" smtClean="0">
                <a:latin typeface="Tahoma" pitchFamily="34" charset="0"/>
                <a:cs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(aq)||Ag</a:t>
            </a:r>
            <a:r>
              <a:rPr lang="en-US" altLang="en-US" sz="2400" baseline="30000" smtClean="0">
                <a:latin typeface="Tahoma" pitchFamily="34" charset="0"/>
                <a:cs typeface="Tahoma" pitchFamily="34" charset="0"/>
              </a:rPr>
              <a:t>+ </a:t>
            </a:r>
            <a:r>
              <a:rPr lang="en-US" altLang="en-US" sz="2400" smtClean="0">
                <a:latin typeface="Tahoma" pitchFamily="34" charset="0"/>
                <a:cs typeface="Tahoma" pitchFamily="34" charset="0"/>
              </a:rPr>
              <a:t>(aq)|Ag(s) </a:t>
            </a:r>
            <a:r>
              <a:rPr lang="en-US" altLang="en-US" sz="2400" smtClean="0">
                <a:latin typeface="Tahoma" pitchFamily="34" charset="0"/>
              </a:rPr>
              <a:t>E</a:t>
            </a:r>
            <a:r>
              <a:rPr lang="en-US" altLang="en-US" sz="2400" baseline="-25000" smtClean="0">
                <a:latin typeface="Tahoma" pitchFamily="34" charset="0"/>
              </a:rPr>
              <a:t>cell</a:t>
            </a:r>
            <a:r>
              <a:rPr lang="en-US" altLang="en-US" sz="2400" smtClean="0">
                <a:latin typeface="Tahoma" pitchFamily="34" charset="0"/>
              </a:rPr>
              <a:t>º = ?</a:t>
            </a:r>
            <a:endParaRPr lang="en-US" altLang="en-US" sz="240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153400" y="1524000"/>
            <a:ext cx="0" cy="449580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96200" y="37719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61163" y="3402013"/>
            <a:ext cx="94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E</a:t>
            </a:r>
            <a:r>
              <a:rPr lang="en-US" altLang="en-US">
                <a:latin typeface="Tahoma" pitchFamily="34" charset="0"/>
              </a:rPr>
              <a:t>º</a:t>
            </a:r>
            <a:r>
              <a:rPr lang="en-US" altLang="en-US"/>
              <a:t> = 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734300" y="26670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35738" y="1981200"/>
            <a:ext cx="1579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Ag</a:t>
            </a:r>
            <a:r>
              <a:rPr lang="en-US" altLang="en-US" baseline="30000">
                <a:latin typeface="Tahoma" pitchFamily="34" charset="0"/>
              </a:rPr>
              <a:t>+</a:t>
            </a:r>
            <a:r>
              <a:rPr lang="en-US" altLang="en-US"/>
              <a:t> reduction</a:t>
            </a:r>
          </a:p>
          <a:p>
            <a:r>
              <a:rPr lang="en-US" altLang="en-US"/>
              <a:t>E</a:t>
            </a:r>
            <a:r>
              <a:rPr lang="en-US" altLang="en-US">
                <a:latin typeface="Tahoma" pitchFamily="34" charset="0"/>
              </a:rPr>
              <a:t>º</a:t>
            </a:r>
            <a:r>
              <a:rPr lang="en-US" altLang="en-US"/>
              <a:t> = +0.80 V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80163" y="4110038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Zn</a:t>
            </a:r>
            <a:r>
              <a:rPr lang="en-US" altLang="en-US" baseline="30000">
                <a:latin typeface="Tahoma" pitchFamily="34" charset="0"/>
              </a:rPr>
              <a:t>2+</a:t>
            </a:r>
            <a:r>
              <a:rPr lang="en-US" altLang="en-US"/>
              <a:t> reduction</a:t>
            </a:r>
          </a:p>
          <a:p>
            <a:r>
              <a:rPr lang="en-US" altLang="en-US"/>
              <a:t>E</a:t>
            </a:r>
            <a:r>
              <a:rPr lang="en-US" altLang="en-US">
                <a:latin typeface="Tahoma" pitchFamily="34" charset="0"/>
              </a:rPr>
              <a:t>º</a:t>
            </a:r>
            <a:r>
              <a:rPr lang="en-US" altLang="en-US"/>
              <a:t> = -0.76 V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710488" y="45720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458200" y="2667000"/>
            <a:ext cx="0" cy="19050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74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6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Example Question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An Ag/AgCl electrode is a common reference electrode.  What is the standard potential of a cell made up of a Cu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solution being reduced to Cu(s) and AgCl(s) being reduced to Ag(s)?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E°(Cu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+ 2e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smtClean="0">
                <a:latin typeface="Tahoma" pitchFamily="34" charset="0"/>
              </a:rPr>
              <a:t> Cu(s)) = 0.34 V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E°(AgCl(s) + 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smtClean="0">
                <a:latin typeface="Tahoma" pitchFamily="34" charset="0"/>
              </a:rPr>
              <a:t> Ag(s) + Cl</a:t>
            </a:r>
            <a:r>
              <a:rPr lang="en-US" altLang="en-US" sz="2400" baseline="30000" smtClean="0">
                <a:latin typeface="Tahoma" pitchFamily="34" charset="0"/>
              </a:rPr>
              <a:t>- </a:t>
            </a:r>
            <a:r>
              <a:rPr lang="en-US" altLang="en-US" sz="2400" smtClean="0">
                <a:latin typeface="Tahoma" pitchFamily="34" charset="0"/>
              </a:rPr>
              <a:t>(aq)) = 0.22 V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itchFamily="34" charset="0"/>
              </a:rPr>
              <a:t>What is the balanced reaction and what species must be present at 1 M?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Oxidizing/Reducing Agents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Compounds with large positive or negative E° (standard reduction) values are frequently used in electrochemistry (or in redox titrations)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Example: MnO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- E° (MnO</a:t>
            </a:r>
            <a:r>
              <a:rPr lang="en-US" altLang="en-US" sz="2400" baseline="-25000" smtClean="0">
                <a:latin typeface="Tahoma" pitchFamily="34" charset="0"/>
              </a:rPr>
              <a:t>4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(aq) + 8H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  <a:r>
              <a:rPr lang="en-US" altLang="en-US" sz="2400" smtClean="0">
                <a:latin typeface="Tahoma" pitchFamily="34" charset="0"/>
              </a:rPr>
              <a:t>(aq) + 5e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) = 1.51 V is frequently used in redox titrations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Why?  Because if E° is high, it strongly reduces, which makes it useful for oxidizing a wide variety of compounds (e.g. Cu(s))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Such a compound is called an oxidizing agent (oxidizes other compounds)</a:t>
            </a:r>
          </a:p>
        </p:txBody>
      </p:sp>
    </p:spTree>
    <p:extLst>
      <p:ext uri="{BB962C8B-B14F-4D97-AF65-F5344CB8AC3E}">
        <p14:creationId xmlns:p14="http://schemas.microsoft.com/office/powerpoint/2010/main" val="417926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Oxidizing/Reducing Agents – cont.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Products of reduction reactions with large negative E° values (e.g. Li(s), K(s)) are easily oxidized and can therefore reduce other compounds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Example: Al(s) - E° (Al</a:t>
            </a:r>
            <a:r>
              <a:rPr lang="en-US" altLang="en-US" sz="2400" baseline="30000" smtClean="0">
                <a:latin typeface="Tahoma" pitchFamily="34" charset="0"/>
              </a:rPr>
              <a:t>3+</a:t>
            </a:r>
            <a:r>
              <a:rPr lang="en-US" altLang="en-US" sz="2400" smtClean="0">
                <a:latin typeface="Tahoma" pitchFamily="34" charset="0"/>
              </a:rPr>
              <a:t>(aq) + 3e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) = -1.66 V is capable of reducing transition metals (reaction with iron oxide is in thermite reaction)</a:t>
            </a:r>
          </a:p>
        </p:txBody>
      </p:sp>
    </p:spTree>
    <p:extLst>
      <p:ext uri="{BB962C8B-B14F-4D97-AF65-F5344CB8AC3E}">
        <p14:creationId xmlns:p14="http://schemas.microsoft.com/office/powerpoint/2010/main" val="293344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Reduction Potential and Oxidation of Metals by Acids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Just as we can see which metals will oxidize or reduce when pairing two metals (Ag/Cu example), we also can see which metals will react in acid to produce H</a:t>
            </a:r>
            <a:r>
              <a:rPr lang="en-US" altLang="en-US" sz="2400" baseline="-25000" smtClean="0">
                <a:latin typeface="Tahoma" pitchFamily="34" charset="0"/>
              </a:rPr>
              <a:t>2</a:t>
            </a:r>
            <a:r>
              <a:rPr lang="en-US" altLang="en-US" sz="2400" smtClean="0">
                <a:latin typeface="Tahoma" pitchFamily="34" charset="0"/>
              </a:rPr>
              <a:t>(g)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Metals with E° (standard reduction) &lt; 0 will react with H</a:t>
            </a:r>
            <a:r>
              <a:rPr lang="en-US" altLang="en-US" sz="2400" baseline="30000" smtClean="0">
                <a:latin typeface="Tahoma" pitchFamily="34" charset="0"/>
              </a:rPr>
              <a:t>+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Examples: Fe, Pb, Sn, Ni, Cr, Zn, Al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Metals with E° (standard reduction) &gt; 0 will not react with acid (except with HNO</a:t>
            </a:r>
            <a:r>
              <a:rPr lang="en-US" altLang="en-US" sz="2400" baseline="-25000" smtClean="0">
                <a:latin typeface="Tahoma" pitchFamily="34" charset="0"/>
              </a:rPr>
              <a:t>3</a:t>
            </a:r>
            <a:r>
              <a:rPr lang="en-US" altLang="en-US" sz="2400" smtClean="0">
                <a:latin typeface="Tahoma" pitchFamily="34" charset="0"/>
              </a:rPr>
              <a:t> which is a stronger oxidizing agent)</a:t>
            </a:r>
          </a:p>
        </p:txBody>
      </p:sp>
    </p:spTree>
    <p:extLst>
      <p:ext uri="{BB962C8B-B14F-4D97-AF65-F5344CB8AC3E}">
        <p14:creationId xmlns:p14="http://schemas.microsoft.com/office/powerpoint/2010/main" val="42938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Reducing Potential Questions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Given the table below, which of the following oxidizing agents is strong enough to oxidize Ag(s) to 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(under standard conditions)?</a:t>
            </a:r>
          </a:p>
          <a:p>
            <a:pPr marL="914400" lvl="1" indent="-457200" eaLnBrk="1" hangingPunct="1">
              <a:buFontTx/>
              <a:buAutoNum type="alphaLcParenR"/>
              <a:defRPr/>
            </a:pPr>
            <a:r>
              <a:rPr lang="en-US" altLang="en-US" sz="2000" dirty="0" smtClean="0">
                <a:latin typeface="Tahoma" pitchFamily="34" charset="0"/>
              </a:rPr>
              <a:t>H</a:t>
            </a:r>
            <a:r>
              <a:rPr lang="en-US" altLang="en-US" sz="2000" baseline="30000" dirty="0" smtClean="0">
                <a:latin typeface="Tahoma" pitchFamily="34" charset="0"/>
              </a:rPr>
              <a:t>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	b) Co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c) Cu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d) Co</a:t>
            </a:r>
            <a:r>
              <a:rPr lang="en-US" altLang="en-US" sz="2000" baseline="30000" dirty="0" smtClean="0">
                <a:latin typeface="Tahoma" pitchFamily="34" charset="0"/>
              </a:rPr>
              <a:t>3+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  e) Br</a:t>
            </a:r>
            <a:r>
              <a:rPr lang="en-US" sz="2000" baseline="-25000" dirty="0" smtClean="0"/>
              <a:t>2</a:t>
            </a:r>
            <a:r>
              <a:rPr lang="en-US" altLang="en-US" sz="2000" dirty="0" smtClean="0">
                <a:latin typeface="Tahoma" pitchFamily="34" charset="0"/>
              </a:rPr>
              <a:t>(l)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3962400"/>
          <a:ext cx="6934200" cy="245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Reaction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Eº (V)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Ag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Ag(s)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+0.799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+ 2e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Co(s)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-0.277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+ 2e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Cu(s)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+0.337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3+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+1.808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(l)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+ 2e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↔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2Br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+1.065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7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#2 - Results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Average = 59.4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Worst average so far </a:t>
            </a:r>
            <a:r>
              <a:rPr lang="en-US" altLang="en-US" sz="2400" dirty="0" smtClean="0">
                <a:latin typeface="Tahoma" panose="020B0604030504040204" pitchFamily="34" charset="0"/>
              </a:rPr>
              <a:t>for any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400" dirty="0" smtClean="0">
                <a:latin typeface="Tahoma" panose="020B0604030504040204" pitchFamily="34" charset="0"/>
              </a:rPr>
              <a:t> 1B exam here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Fraction of students better than 90 was reasonable, but many, many students under 50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Many questions like quiz or last year’s exam questions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34497"/>
              </p:ext>
            </p:extLst>
          </p:nvPr>
        </p:nvGraphicFramePr>
        <p:xfrm>
          <a:off x="5257800" y="2242542"/>
          <a:ext cx="359772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64">
                  <a:extLst>
                    <a:ext uri="{9D8B030D-6E8A-4147-A177-3AD203B41FA5}">
                      <a16:colId xmlns:a16="http://schemas.microsoft.com/office/drawing/2014/main" val="532981639"/>
                    </a:ext>
                  </a:extLst>
                </a:gridCol>
                <a:gridCol w="1798864">
                  <a:extLst>
                    <a:ext uri="{9D8B030D-6E8A-4147-A177-3AD203B41FA5}">
                      <a16:colId xmlns:a16="http://schemas.microsoft.com/office/drawing/2014/main" val="1736458953"/>
                    </a:ext>
                  </a:extLst>
                </a:gridCol>
              </a:tblGrid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Score Range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# Students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1770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90-103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98321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01603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30789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362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04371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8879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5400" y="5105400"/>
            <a:ext cx="3750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Solutions for B version posted – will post equivalent C version question and % correct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Post Exam 2 Grades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Very few high scores even if average is better than exam 2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Score is with 380 to 440 points (~40%)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Cut-offs may change slightly, but too early to define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0712"/>
              </p:ext>
            </p:extLst>
          </p:nvPr>
        </p:nvGraphicFramePr>
        <p:xfrm>
          <a:off x="5029200" y="2133600"/>
          <a:ext cx="359772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64">
                  <a:extLst>
                    <a:ext uri="{9D8B030D-6E8A-4147-A177-3AD203B41FA5}">
                      <a16:colId xmlns:a16="http://schemas.microsoft.com/office/drawing/2014/main" val="532981639"/>
                    </a:ext>
                  </a:extLst>
                </a:gridCol>
                <a:gridCol w="1798864">
                  <a:extLst>
                    <a:ext uri="{9D8B030D-6E8A-4147-A177-3AD203B41FA5}">
                      <a16:colId xmlns:a16="http://schemas.microsoft.com/office/drawing/2014/main" val="1736458953"/>
                    </a:ext>
                  </a:extLst>
                </a:gridCol>
              </a:tblGrid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Range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# Students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1770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90-103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98321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01603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30789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3622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704371"/>
                  </a:ext>
                </a:extLst>
              </a:tr>
              <a:tr h="311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8879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953000" y="5029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in 60s have a chance to improve (with more effort)</a:t>
            </a:r>
          </a:p>
        </p:txBody>
      </p:sp>
    </p:spTree>
    <p:extLst>
      <p:ext uri="{BB962C8B-B14F-4D97-AF65-F5344CB8AC3E}">
        <p14:creationId xmlns:p14="http://schemas.microsoft.com/office/powerpoint/2010/main" val="297923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Electrochemistry </a:t>
            </a:r>
            <a:r>
              <a:rPr lang="en-US" altLang="en-US" dirty="0" smtClean="0">
                <a:latin typeface="Tahoma" panose="020B0604030504040204" pitchFamily="34" charset="0"/>
              </a:rPr>
              <a:t>(Ch. 18 – Exam 3 material)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Redox Reactions – various formats</a:t>
            </a: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Voltaic (or Galvanic) Cells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Definitions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Standard Half-Cells and Cells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Standard Reduction </a:t>
            </a:r>
            <a:r>
              <a:rPr lang="en-US" altLang="en-US" dirty="0" smtClean="0">
                <a:latin typeface="Tahoma" panose="020B0604030504040204" pitchFamily="34" charset="0"/>
              </a:rPr>
              <a:t>Potential</a:t>
            </a:r>
            <a:endParaRPr lang="en-US" altLang="en-US" dirty="0">
              <a:latin typeface="Tahoma" panose="020B0604030504040204" pitchFamily="34" charset="0"/>
            </a:endParaRPr>
          </a:p>
          <a:p>
            <a:pPr lvl="2" eaLnBrk="1" hangingPunct="1"/>
            <a:r>
              <a:rPr lang="en-US" altLang="en-US" dirty="0" smtClean="0">
                <a:latin typeface="Tahoma" panose="020B0604030504040204" pitchFamily="34" charset="0"/>
              </a:rPr>
              <a:t>Standard Cell Potentials</a:t>
            </a:r>
            <a:endParaRPr lang="en-US" altLang="en-US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Electrochemical Reactions – Different Forms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“Beaker” Reactions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Products form along with heat (assuming </a:t>
            </a:r>
            <a:r>
              <a:rPr lang="en-US" altLang="en-US" sz="2000" smtClean="0">
                <a:latin typeface="Symbol" panose="05050102010706020507" pitchFamily="18" charset="2"/>
              </a:rPr>
              <a:t>D</a:t>
            </a:r>
            <a:r>
              <a:rPr lang="en-US" altLang="en-US" sz="2000" smtClean="0">
                <a:latin typeface="Tahoma" panose="020B0604030504040204" pitchFamily="34" charset="0"/>
              </a:rPr>
              <a:t>H &lt; 0)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Little control of reaction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Products co-mingled (from reduction and oxidation)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Example: nail “rusts” (oxidation of Fe, reduction of 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Voltaic (Galvanic) Cells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Oxidation and reduction reactions may be divided into different parts (half-cells sometimes physically separated through two reaction cells)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Two electrodes are also needed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Reaction can be “harnessed” through voltage/power production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Examples: batteries, pH measuring electrodes</a:t>
            </a:r>
          </a:p>
        </p:txBody>
      </p:sp>
    </p:spTree>
    <p:extLst>
      <p:ext uri="{BB962C8B-B14F-4D97-AF65-F5344CB8AC3E}">
        <p14:creationId xmlns:p14="http://schemas.microsoft.com/office/powerpoint/2010/main" val="21106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Electrochemical Reactions – Different Forms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Electrolytic Cell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In this type of cell, external electrical energy is used to force unfavorable reactions (e.g. 2H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O(l) </a:t>
            </a:r>
            <a:r>
              <a:rPr lang="en-US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000" smtClean="0">
                <a:latin typeface="Tahoma" panose="020B0604030504040204" pitchFamily="34" charset="0"/>
              </a:rPr>
              <a:t> 2H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(g) + O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(g)) to occur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Also requires two electrodes – but some differences from electrodes of voltaic cells</a:t>
            </a:r>
          </a:p>
          <a:p>
            <a:pPr lvl="2" eaLnBrk="1" hangingPunct="1"/>
            <a:r>
              <a:rPr lang="en-US" altLang="en-US" sz="2000" smtClean="0">
                <a:latin typeface="Tahoma" panose="020B0604030504040204" pitchFamily="34" charset="0"/>
              </a:rPr>
              <a:t>Examples: Production of Cl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gas from NaCl(aq), production of H</a:t>
            </a:r>
            <a:r>
              <a:rPr lang="en-US" altLang="en-US" sz="20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000" smtClean="0">
                <a:latin typeface="Tahoma" panose="020B0604030504040204" pitchFamily="34" charset="0"/>
              </a:rPr>
              <a:t> gas from water (above), instruments that measure degree of oxidation/reduction at specific voltages (analogous to spectrometers)</a:t>
            </a:r>
          </a:p>
          <a:p>
            <a:pPr lvl="2" eaLnBrk="1" hangingPunct="1"/>
            <a:endParaRPr lang="en-US" altLang="en-US" sz="20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9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Chapter 18 Electrochemistry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1788"/>
            <a:ext cx="4267200" cy="4525962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Voltaic Cells - Description of how example cell works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Reaction on anode =  oxidation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499AE3"/>
                </a:solidFill>
                <a:latin typeface="Tahoma" panose="020B0604030504040204" pitchFamily="34" charset="0"/>
              </a:rPr>
              <a:t>Anode = Zn electrode (as </a:t>
            </a:r>
            <a:r>
              <a:rPr lang="en-US" altLang="en-US" sz="2000" dirty="0" smtClean="0">
                <a:solidFill>
                  <a:srgbClr val="499AE3"/>
                </a:solidFill>
                <a:latin typeface="Tahoma" panose="020B0604030504040204" pitchFamily="34" charset="0"/>
              </a:rPr>
              <a:t>Zn has a greater tendency to oxidize than Ag)</a:t>
            </a:r>
            <a:endParaRPr lang="en-US" altLang="en-US" sz="2000" dirty="0" smtClean="0">
              <a:solidFill>
                <a:srgbClr val="499AE3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DBB27"/>
                </a:solidFill>
                <a:latin typeface="Tahoma" panose="020B0604030504040204" pitchFamily="34" charset="0"/>
              </a:rPr>
              <a:t>So, reaction on cathode must be reduction and involve Ag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Oxidation produces e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, so anode has (</a:t>
            </a:r>
            <a:r>
              <a:rPr lang="en-US" altLang="en-US" sz="2000" dirty="0" smtClean="0"/>
              <a:t>–</a:t>
            </a:r>
            <a:r>
              <a:rPr lang="en-US" altLang="en-US" sz="2000" dirty="0" smtClean="0">
                <a:latin typeface="Tahoma" panose="020B0604030504040204" pitchFamily="34" charset="0"/>
              </a:rPr>
              <a:t>) charge </a:t>
            </a:r>
            <a:r>
              <a:rPr lang="en-US" altLang="en-US" sz="2000" dirty="0" smtClean="0">
                <a:latin typeface="Tahoma" panose="020B0604030504040204" pitchFamily="34" charset="0"/>
              </a:rPr>
              <a:t>(voltaic </a:t>
            </a:r>
            <a:r>
              <a:rPr lang="en-US" altLang="en-US" sz="2000" dirty="0" smtClean="0">
                <a:latin typeface="Tahoma" panose="020B0604030504040204" pitchFamily="34" charset="0"/>
              </a:rPr>
              <a:t>cells only); current runs from cathode to anode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Salt bridge allows replenishment of ions as cations migrate to cathode and anions toward anodes</a:t>
            </a:r>
          </a:p>
          <a:p>
            <a:pPr lvl="1" eaLnBrk="1" hangingPunct="1"/>
            <a:endParaRPr lang="en-US" altLang="en-US" sz="2000" dirty="0" smtClean="0">
              <a:latin typeface="Tahoma" panose="020B0604030504040204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562600" y="3941763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629400" y="3941763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248400" y="3941763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315200" y="3941763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248400" y="47037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248400" y="4932363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48400" y="4703763"/>
            <a:ext cx="3810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24600" y="5846763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Salt Bridge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6477000" y="4856163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5562600" y="4779963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6629400" y="4779963"/>
            <a:ext cx="685800" cy="304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5562600" y="3789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5562600" y="4170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791200" y="3560763"/>
            <a:ext cx="76200" cy="1219200"/>
          </a:xfrm>
          <a:prstGeom prst="rect">
            <a:avLst/>
          </a:prstGeom>
          <a:solidFill>
            <a:srgbClr val="96969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5562600" y="3941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5562600" y="4322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6629400" y="4170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6629400" y="3789363"/>
            <a:ext cx="685800" cy="152400"/>
          </a:xfrm>
          <a:custGeom>
            <a:avLst/>
            <a:gdLst>
              <a:gd name="T0" fmla="*/ 0 w 1344"/>
              <a:gd name="T1" fmla="*/ 2147483647 h 496"/>
              <a:gd name="T2" fmla="*/ 2147483647 w 1344"/>
              <a:gd name="T3" fmla="*/ 2147483647 h 496"/>
              <a:gd name="T4" fmla="*/ 2147483647 w 1344"/>
              <a:gd name="T5" fmla="*/ 2147483647 h 496"/>
              <a:gd name="T6" fmla="*/ 2147483647 w 1344"/>
              <a:gd name="T7" fmla="*/ 2147483647 h 496"/>
              <a:gd name="T8" fmla="*/ 2147483647 w 1344"/>
              <a:gd name="T9" fmla="*/ 2147483647 h 496"/>
              <a:gd name="T10" fmla="*/ 2147483647 w 1344"/>
              <a:gd name="T11" fmla="*/ 2147483647 h 496"/>
              <a:gd name="T12" fmla="*/ 2147483647 w 1344"/>
              <a:gd name="T13" fmla="*/ 2147483647 h 496"/>
              <a:gd name="T14" fmla="*/ 2147483647 w 1344"/>
              <a:gd name="T15" fmla="*/ 2147483647 h 4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496"/>
              <a:gd name="T26" fmla="*/ 1344 w 1344"/>
              <a:gd name="T27" fmla="*/ 496 h 4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496">
                <a:moveTo>
                  <a:pt x="0" y="496"/>
                </a:moveTo>
                <a:cubicBezTo>
                  <a:pt x="24" y="408"/>
                  <a:pt x="48" y="320"/>
                  <a:pt x="96" y="256"/>
                </a:cubicBezTo>
                <a:cubicBezTo>
                  <a:pt x="144" y="192"/>
                  <a:pt x="208" y="152"/>
                  <a:pt x="288" y="112"/>
                </a:cubicBezTo>
                <a:cubicBezTo>
                  <a:pt x="368" y="72"/>
                  <a:pt x="496" y="32"/>
                  <a:pt x="576" y="16"/>
                </a:cubicBezTo>
                <a:cubicBezTo>
                  <a:pt x="656" y="0"/>
                  <a:pt x="688" y="0"/>
                  <a:pt x="768" y="16"/>
                </a:cubicBezTo>
                <a:cubicBezTo>
                  <a:pt x="848" y="32"/>
                  <a:pt x="976" y="80"/>
                  <a:pt x="1056" y="112"/>
                </a:cubicBezTo>
                <a:cubicBezTo>
                  <a:pt x="1136" y="144"/>
                  <a:pt x="1200" y="152"/>
                  <a:pt x="1248" y="208"/>
                </a:cubicBezTo>
                <a:cubicBezTo>
                  <a:pt x="1296" y="264"/>
                  <a:pt x="1328" y="408"/>
                  <a:pt x="1344" y="4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858000" y="3484563"/>
            <a:ext cx="76200" cy="12192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" name="Freeform 24"/>
          <p:cNvSpPr>
            <a:spLocks/>
          </p:cNvSpPr>
          <p:nvPr/>
        </p:nvSpPr>
        <p:spPr bwMode="auto">
          <a:xfrm>
            <a:off x="6629400" y="4322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6629400" y="3941763"/>
            <a:ext cx="685800" cy="228600"/>
          </a:xfrm>
          <a:custGeom>
            <a:avLst/>
            <a:gdLst>
              <a:gd name="T0" fmla="*/ 0 w 1368"/>
              <a:gd name="T1" fmla="*/ 2147483647 h 448"/>
              <a:gd name="T2" fmla="*/ 2147483647 w 1368"/>
              <a:gd name="T3" fmla="*/ 2147483647 h 448"/>
              <a:gd name="T4" fmla="*/ 2147483647 w 1368"/>
              <a:gd name="T5" fmla="*/ 2147483647 h 448"/>
              <a:gd name="T6" fmla="*/ 2147483647 w 1368"/>
              <a:gd name="T7" fmla="*/ 2147483647 h 448"/>
              <a:gd name="T8" fmla="*/ 2147483647 w 1368"/>
              <a:gd name="T9" fmla="*/ 2147483647 h 448"/>
              <a:gd name="T10" fmla="*/ 2147483647 w 1368"/>
              <a:gd name="T11" fmla="*/ 2147483647 h 448"/>
              <a:gd name="T12" fmla="*/ 2147483647 w 1368"/>
              <a:gd name="T13" fmla="*/ 2147483647 h 448"/>
              <a:gd name="T14" fmla="*/ 2147483647 w 1368"/>
              <a:gd name="T15" fmla="*/ 2147483647 h 448"/>
              <a:gd name="T16" fmla="*/ 2147483647 w 1368"/>
              <a:gd name="T17" fmla="*/ 0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68"/>
              <a:gd name="T28" fmla="*/ 0 h 448"/>
              <a:gd name="T29" fmla="*/ 1368 w 1368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68" h="448">
                <a:moveTo>
                  <a:pt x="0" y="48"/>
                </a:moveTo>
                <a:cubicBezTo>
                  <a:pt x="12" y="100"/>
                  <a:pt x="24" y="152"/>
                  <a:pt x="48" y="192"/>
                </a:cubicBezTo>
                <a:cubicBezTo>
                  <a:pt x="72" y="232"/>
                  <a:pt x="104" y="256"/>
                  <a:pt x="144" y="288"/>
                </a:cubicBezTo>
                <a:cubicBezTo>
                  <a:pt x="184" y="320"/>
                  <a:pt x="216" y="360"/>
                  <a:pt x="288" y="384"/>
                </a:cubicBezTo>
                <a:cubicBezTo>
                  <a:pt x="360" y="408"/>
                  <a:pt x="480" y="424"/>
                  <a:pt x="576" y="432"/>
                </a:cubicBezTo>
                <a:cubicBezTo>
                  <a:pt x="672" y="440"/>
                  <a:pt x="760" y="448"/>
                  <a:pt x="864" y="432"/>
                </a:cubicBezTo>
                <a:cubicBezTo>
                  <a:pt x="968" y="416"/>
                  <a:pt x="1120" y="384"/>
                  <a:pt x="1200" y="336"/>
                </a:cubicBezTo>
                <a:cubicBezTo>
                  <a:pt x="1280" y="288"/>
                  <a:pt x="1320" y="200"/>
                  <a:pt x="1344" y="144"/>
                </a:cubicBezTo>
                <a:cubicBezTo>
                  <a:pt x="1368" y="88"/>
                  <a:pt x="1344" y="24"/>
                  <a:pt x="13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5821363" y="2986088"/>
            <a:ext cx="322262" cy="612775"/>
          </a:xfrm>
          <a:custGeom>
            <a:avLst/>
            <a:gdLst>
              <a:gd name="T0" fmla="*/ 0 w 203"/>
              <a:gd name="T1" fmla="*/ 2147483647 h 386"/>
              <a:gd name="T2" fmla="*/ 2147483647 w 203"/>
              <a:gd name="T3" fmla="*/ 2147483647 h 386"/>
              <a:gd name="T4" fmla="*/ 2147483647 w 203"/>
              <a:gd name="T5" fmla="*/ 2147483647 h 386"/>
              <a:gd name="T6" fmla="*/ 2147483647 w 203"/>
              <a:gd name="T7" fmla="*/ 0 h 386"/>
              <a:gd name="T8" fmla="*/ 0 60000 65536"/>
              <a:gd name="T9" fmla="*/ 0 60000 65536"/>
              <a:gd name="T10" fmla="*/ 0 60000 65536"/>
              <a:gd name="T11" fmla="*/ 0 60000 65536"/>
              <a:gd name="T12" fmla="*/ 0 w 203"/>
              <a:gd name="T13" fmla="*/ 0 h 386"/>
              <a:gd name="T14" fmla="*/ 203 w 203"/>
              <a:gd name="T15" fmla="*/ 386 h 3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3" h="386">
                <a:moveTo>
                  <a:pt x="0" y="386"/>
                </a:moveTo>
                <a:cubicBezTo>
                  <a:pt x="2" y="296"/>
                  <a:pt x="0" y="205"/>
                  <a:pt x="6" y="115"/>
                </a:cubicBezTo>
                <a:cubicBezTo>
                  <a:pt x="7" y="107"/>
                  <a:pt x="36" y="78"/>
                  <a:pt x="40" y="75"/>
                </a:cubicBezTo>
                <a:cubicBezTo>
                  <a:pt x="79" y="47"/>
                  <a:pt x="152" y="0"/>
                  <a:pt x="203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27"/>
          <p:cNvSpPr>
            <a:spLocks noChangeArrowheads="1"/>
          </p:cNvSpPr>
          <p:nvPr/>
        </p:nvSpPr>
        <p:spPr bwMode="auto">
          <a:xfrm>
            <a:off x="6172200" y="2798763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 flipV="1">
            <a:off x="6324600" y="2874963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5791200" y="2189163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voltmeter</a:t>
            </a:r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6562725" y="2986088"/>
            <a:ext cx="342900" cy="515937"/>
          </a:xfrm>
          <a:custGeom>
            <a:avLst/>
            <a:gdLst>
              <a:gd name="T0" fmla="*/ 0 w 216"/>
              <a:gd name="T1" fmla="*/ 0 h 325"/>
              <a:gd name="T2" fmla="*/ 2147483647 w 216"/>
              <a:gd name="T3" fmla="*/ 2147483647 h 325"/>
              <a:gd name="T4" fmla="*/ 2147483647 w 216"/>
              <a:gd name="T5" fmla="*/ 2147483647 h 325"/>
              <a:gd name="T6" fmla="*/ 2147483647 w 216"/>
              <a:gd name="T7" fmla="*/ 2147483647 h 325"/>
              <a:gd name="T8" fmla="*/ 2147483647 w 216"/>
              <a:gd name="T9" fmla="*/ 2147483647 h 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325"/>
              <a:gd name="T17" fmla="*/ 216 w 216"/>
              <a:gd name="T18" fmla="*/ 325 h 3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325">
                <a:moveTo>
                  <a:pt x="0" y="0"/>
                </a:moveTo>
                <a:cubicBezTo>
                  <a:pt x="50" y="6"/>
                  <a:pt x="101" y="0"/>
                  <a:pt x="149" y="14"/>
                </a:cubicBezTo>
                <a:cubicBezTo>
                  <a:pt x="151" y="15"/>
                  <a:pt x="166" y="65"/>
                  <a:pt x="176" y="81"/>
                </a:cubicBezTo>
                <a:cubicBezTo>
                  <a:pt x="180" y="135"/>
                  <a:pt x="172" y="192"/>
                  <a:pt x="204" y="237"/>
                </a:cubicBezTo>
                <a:cubicBezTo>
                  <a:pt x="216" y="279"/>
                  <a:pt x="210" y="251"/>
                  <a:pt x="210" y="3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4648200" y="279876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Zn(s)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334000" y="30273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4724400" y="531336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ZnSO</a:t>
            </a:r>
            <a:r>
              <a:rPr lang="en-US" altLang="en-US" baseline="-25000">
                <a:latin typeface="Tahoma" panose="020B0604030504040204" pitchFamily="34" charset="0"/>
              </a:rPr>
              <a:t>4</a:t>
            </a:r>
            <a:r>
              <a:rPr lang="en-US" altLang="en-US">
                <a:latin typeface="Tahoma" panose="020B0604030504040204" pitchFamily="34" charset="0"/>
              </a:rPr>
              <a:t>(aq)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V="1">
            <a:off x="5486400" y="4856163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5"/>
          <p:cNvSpPr>
            <a:spLocks/>
          </p:cNvSpPr>
          <p:nvPr/>
        </p:nvSpPr>
        <p:spPr bwMode="auto">
          <a:xfrm>
            <a:off x="5562600" y="4106863"/>
            <a:ext cx="698500" cy="998537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6"/>
          <p:cNvSpPr>
            <a:spLocks/>
          </p:cNvSpPr>
          <p:nvPr/>
        </p:nvSpPr>
        <p:spPr bwMode="auto">
          <a:xfrm>
            <a:off x="6629400" y="4094163"/>
            <a:ext cx="676275" cy="998537"/>
          </a:xfrm>
          <a:custGeom>
            <a:avLst/>
            <a:gdLst>
              <a:gd name="T0" fmla="*/ 2147483647 w 474"/>
              <a:gd name="T1" fmla="*/ 2147483647 h 629"/>
              <a:gd name="T2" fmla="*/ 2147483647 w 474"/>
              <a:gd name="T3" fmla="*/ 2147483647 h 629"/>
              <a:gd name="T4" fmla="*/ 2147483647 w 474"/>
              <a:gd name="T5" fmla="*/ 2147483647 h 629"/>
              <a:gd name="T6" fmla="*/ 2147483647 w 474"/>
              <a:gd name="T7" fmla="*/ 2147483647 h 629"/>
              <a:gd name="T8" fmla="*/ 2147483647 w 474"/>
              <a:gd name="T9" fmla="*/ 2147483647 h 629"/>
              <a:gd name="T10" fmla="*/ 2147483647 w 474"/>
              <a:gd name="T11" fmla="*/ 2147483647 h 629"/>
              <a:gd name="T12" fmla="*/ 2147483647 w 474"/>
              <a:gd name="T13" fmla="*/ 2147483647 h 629"/>
              <a:gd name="T14" fmla="*/ 2147483647 w 474"/>
              <a:gd name="T15" fmla="*/ 2147483647 h 629"/>
              <a:gd name="T16" fmla="*/ 2147483647 w 474"/>
              <a:gd name="T17" fmla="*/ 2147483647 h 629"/>
              <a:gd name="T18" fmla="*/ 2147483647 w 474"/>
              <a:gd name="T19" fmla="*/ 2147483647 h 629"/>
              <a:gd name="T20" fmla="*/ 2147483647 w 474"/>
              <a:gd name="T21" fmla="*/ 2147483647 h 629"/>
              <a:gd name="T22" fmla="*/ 2147483647 w 474"/>
              <a:gd name="T23" fmla="*/ 2147483647 h 629"/>
              <a:gd name="T24" fmla="*/ 2147483647 w 474"/>
              <a:gd name="T25" fmla="*/ 2147483647 h 629"/>
              <a:gd name="T26" fmla="*/ 2147483647 w 474"/>
              <a:gd name="T27" fmla="*/ 2147483647 h 629"/>
              <a:gd name="T28" fmla="*/ 2147483647 w 474"/>
              <a:gd name="T29" fmla="*/ 2147483647 h 629"/>
              <a:gd name="T30" fmla="*/ 2147483647 w 474"/>
              <a:gd name="T31" fmla="*/ 2147483647 h 629"/>
              <a:gd name="T32" fmla="*/ 2147483647 w 474"/>
              <a:gd name="T33" fmla="*/ 2147483647 h 6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4"/>
              <a:gd name="T52" fmla="*/ 0 h 629"/>
              <a:gd name="T53" fmla="*/ 474 w 474"/>
              <a:gd name="T54" fmla="*/ 629 h 6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4" h="629">
                <a:moveTo>
                  <a:pt x="27" y="141"/>
                </a:moveTo>
                <a:cubicBezTo>
                  <a:pt x="24" y="231"/>
                  <a:pt x="14" y="322"/>
                  <a:pt x="14" y="412"/>
                </a:cubicBezTo>
                <a:cubicBezTo>
                  <a:pt x="14" y="448"/>
                  <a:pt x="12" y="486"/>
                  <a:pt x="20" y="521"/>
                </a:cubicBezTo>
                <a:cubicBezTo>
                  <a:pt x="24" y="537"/>
                  <a:pt x="48" y="561"/>
                  <a:pt x="48" y="561"/>
                </a:cubicBezTo>
                <a:cubicBezTo>
                  <a:pt x="50" y="568"/>
                  <a:pt x="47" y="579"/>
                  <a:pt x="54" y="582"/>
                </a:cubicBezTo>
                <a:cubicBezTo>
                  <a:pt x="68" y="589"/>
                  <a:pt x="86" y="584"/>
                  <a:pt x="102" y="588"/>
                </a:cubicBezTo>
                <a:cubicBezTo>
                  <a:pt x="135" y="595"/>
                  <a:pt x="171" y="605"/>
                  <a:pt x="203" y="615"/>
                </a:cubicBezTo>
                <a:cubicBezTo>
                  <a:pt x="353" y="610"/>
                  <a:pt x="347" y="629"/>
                  <a:pt x="434" y="575"/>
                </a:cubicBezTo>
                <a:cubicBezTo>
                  <a:pt x="450" y="548"/>
                  <a:pt x="458" y="520"/>
                  <a:pt x="474" y="493"/>
                </a:cubicBezTo>
                <a:cubicBezTo>
                  <a:pt x="454" y="426"/>
                  <a:pt x="454" y="343"/>
                  <a:pt x="474" y="277"/>
                </a:cubicBezTo>
                <a:cubicBezTo>
                  <a:pt x="472" y="232"/>
                  <a:pt x="472" y="186"/>
                  <a:pt x="468" y="141"/>
                </a:cubicBezTo>
                <a:cubicBezTo>
                  <a:pt x="467" y="125"/>
                  <a:pt x="466" y="105"/>
                  <a:pt x="454" y="94"/>
                </a:cubicBezTo>
                <a:cubicBezTo>
                  <a:pt x="443" y="85"/>
                  <a:pt x="427" y="85"/>
                  <a:pt x="413" y="80"/>
                </a:cubicBezTo>
                <a:cubicBezTo>
                  <a:pt x="391" y="72"/>
                  <a:pt x="374" y="60"/>
                  <a:pt x="352" y="53"/>
                </a:cubicBezTo>
                <a:cubicBezTo>
                  <a:pt x="277" y="0"/>
                  <a:pt x="178" y="43"/>
                  <a:pt x="95" y="60"/>
                </a:cubicBezTo>
                <a:cubicBezTo>
                  <a:pt x="69" y="77"/>
                  <a:pt x="40" y="83"/>
                  <a:pt x="14" y="100"/>
                </a:cubicBezTo>
                <a:cubicBezTo>
                  <a:pt x="9" y="115"/>
                  <a:pt x="0" y="141"/>
                  <a:pt x="27" y="141"/>
                </a:cubicBezTo>
                <a:close/>
              </a:path>
            </a:pathLst>
          </a:custGeom>
          <a:solidFill>
            <a:schemeClr val="accent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7772400" y="295116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Ag(s)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543800" y="508476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AgNO</a:t>
            </a:r>
            <a:r>
              <a:rPr lang="en-US" altLang="en-US" baseline="-25000">
                <a:latin typeface="Tahoma" panose="020B0604030504040204" pitchFamily="34" charset="0"/>
              </a:rPr>
              <a:t>3</a:t>
            </a:r>
            <a:r>
              <a:rPr lang="en-US" altLang="en-US">
                <a:latin typeface="Tahoma" panose="020B0604030504040204" pitchFamily="34" charset="0"/>
              </a:rPr>
              <a:t>(aq)</a:t>
            </a:r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934200" y="3179763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 flipV="1">
            <a:off x="7162800" y="485616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257800" y="1579563"/>
            <a:ext cx="281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>
                <a:latin typeface="Tahoma" panose="020B0604030504040204" pitchFamily="34" charset="0"/>
              </a:rPr>
              <a:t>VOLTAIC </a:t>
            </a:r>
            <a:r>
              <a:rPr lang="en-US" altLang="en-US" dirty="0">
                <a:latin typeface="Tahoma" panose="020B0604030504040204" pitchFamily="34" charset="0"/>
              </a:rPr>
              <a:t>CELL</a:t>
            </a:r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4191000" y="5770563"/>
            <a:ext cx="213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499AE3"/>
                </a:solidFill>
                <a:latin typeface="Tahoma" panose="020B0604030504040204" pitchFamily="34" charset="0"/>
              </a:rPr>
              <a:t>Zn(s) </a:t>
            </a:r>
            <a:r>
              <a:rPr lang="en-US" altLang="en-US">
                <a:solidFill>
                  <a:srgbClr val="499AE3"/>
                </a:solidFill>
                <a:cs typeface="Arial" panose="020B0604020202020204" pitchFamily="34" charset="0"/>
              </a:rPr>
              <a:t>→ Zn</a:t>
            </a:r>
            <a:r>
              <a:rPr lang="en-US" altLang="en-US" baseline="30000">
                <a:solidFill>
                  <a:srgbClr val="499AE3"/>
                </a:solidFill>
                <a:cs typeface="Arial" panose="020B0604020202020204" pitchFamily="34" charset="0"/>
              </a:rPr>
              <a:t>2+</a:t>
            </a:r>
            <a:r>
              <a:rPr lang="en-US" altLang="en-US">
                <a:solidFill>
                  <a:srgbClr val="499AE3"/>
                </a:solidFill>
                <a:cs typeface="Arial" panose="020B0604020202020204" pitchFamily="34" charset="0"/>
              </a:rPr>
              <a:t> + 2e</a:t>
            </a:r>
            <a:r>
              <a:rPr lang="en-US" altLang="en-US" baseline="30000">
                <a:solidFill>
                  <a:srgbClr val="499AE3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7086600" y="2493963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DBB27"/>
                </a:solidFill>
                <a:latin typeface="Tahoma" panose="020B0604030504040204" pitchFamily="34" charset="0"/>
              </a:rPr>
              <a:t>Ag</a:t>
            </a:r>
            <a:r>
              <a:rPr lang="en-US" altLang="en-US" baseline="30000">
                <a:solidFill>
                  <a:srgbClr val="FDBB27"/>
                </a:solidFill>
                <a:latin typeface="Tahoma" panose="020B0604030504040204" pitchFamily="34" charset="0"/>
              </a:rPr>
              <a:t>+</a:t>
            </a:r>
            <a:r>
              <a:rPr lang="en-US" altLang="en-US">
                <a:solidFill>
                  <a:srgbClr val="FDBB27"/>
                </a:solidFill>
                <a:latin typeface="Tahoma" panose="020B0604030504040204" pitchFamily="34" charset="0"/>
              </a:rPr>
              <a:t> + e</a:t>
            </a:r>
            <a:r>
              <a:rPr lang="en-US" altLang="en-US" baseline="30000">
                <a:solidFill>
                  <a:srgbClr val="FDBB27"/>
                </a:solidFill>
                <a:latin typeface="Tahoma" panose="020B0604030504040204" pitchFamily="34" charset="0"/>
              </a:rPr>
              <a:t>-</a:t>
            </a:r>
            <a:r>
              <a:rPr lang="en-US" altLang="en-US">
                <a:solidFill>
                  <a:srgbClr val="FDBB27"/>
                </a:solidFill>
                <a:latin typeface="Tahoma" panose="020B0604030504040204" pitchFamily="34" charset="0"/>
              </a:rPr>
              <a:t> → Ag(s)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791200" y="32559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499AE3"/>
                </a:solidFill>
                <a:latin typeface="Tahoma" panose="020B0604030504040204" pitchFamily="34" charset="0"/>
              </a:rPr>
              <a:t>–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6934200" y="31035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DBB27"/>
                </a:solidFill>
                <a:latin typeface="Tahoma" panose="020B060403050404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0525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0" grpId="0" animBg="1"/>
      <p:bldP spid="11" grpId="0"/>
      <p:bldP spid="13" grpId="0" animBg="1"/>
      <p:bldP spid="14" grpId="0" animBg="1"/>
      <p:bldP spid="17" grpId="0" animBg="1"/>
      <p:bldP spid="22" grpId="0" animBg="1"/>
      <p:bldP spid="26" grpId="0" animBg="1"/>
      <p:bldP spid="28" grpId="0"/>
      <p:bldP spid="30" grpId="0"/>
      <p:bldP spid="32" grpId="0"/>
      <p:bldP spid="36" grpId="0"/>
      <p:bldP spid="37" grpId="0"/>
      <p:bldP spid="40" grpId="0"/>
      <p:bldP spid="41" grpId="0"/>
      <p:bldP spid="42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Basic Electrical Quantities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Current: the flow of electrons (although defined where a positive current has electrons moving backwards)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Current units: Amperes (A) with 1 A = 1 C/s and 1 C = 1 Coulomb where 1 electron (elementary charge) has a value of 1.60 x 10</a:t>
            </a:r>
            <a:r>
              <a:rPr lang="en-US" altLang="en-US" sz="2400" baseline="30000" smtClean="0">
                <a:latin typeface="Tahoma" pitchFamily="34" charset="0"/>
              </a:rPr>
              <a:t>-19</a:t>
            </a:r>
            <a:r>
              <a:rPr lang="en-US" altLang="en-US" sz="2400" smtClean="0">
                <a:latin typeface="Tahoma" pitchFamily="34" charset="0"/>
              </a:rPr>
              <a:t> C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Potential or Voltage: The potential energy associated with the movement of charge (e.g. to electrode of opposite sign)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Potential units: Volts (V) = 1 J/C</a:t>
            </a:r>
          </a:p>
        </p:txBody>
      </p:sp>
    </p:spTree>
    <p:extLst>
      <p:ext uri="{BB962C8B-B14F-4D97-AF65-F5344CB8AC3E}">
        <p14:creationId xmlns:p14="http://schemas.microsoft.com/office/powerpoint/2010/main" val="80278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Chapter 18 Electrochemistry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pitchFamily="34" charset="0"/>
              </a:rPr>
              <a:t>Basic Electrical Quantities – From Voltaic Cells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Current: related to the flow of electrons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Potential: related to the reaction occurring (more energetic means higher potential)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The ability of a metal (or other elements) to reduce can be measured under standard conditions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Tahoma" pitchFamily="34" charset="0"/>
              </a:rPr>
              <a:t>Example: Zn(s) + 2Ag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</a:t>
            </a:r>
            <a:r>
              <a:rPr lang="en-US" altLang="en-US" sz="2400" dirty="0" smtClean="0">
                <a:latin typeface="Times New Roman"/>
                <a:cs typeface="Times New Roman"/>
              </a:rPr>
              <a:t>↔</a:t>
            </a:r>
            <a:r>
              <a:rPr lang="en-US" altLang="en-US" sz="2400" dirty="0" smtClean="0">
                <a:latin typeface="Tahoma" pitchFamily="34" charset="0"/>
              </a:rPr>
              <a:t> Zn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+ 2Ag(s)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2400" dirty="0" smtClean="0">
                <a:latin typeface="Tahoma" pitchFamily="34" charset="0"/>
              </a:rPr>
              <a:t>If [Ag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 and [Zn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] = 1 M, </a:t>
            </a:r>
            <a:r>
              <a:rPr lang="en-US" altLang="en-US" sz="2400" dirty="0" err="1" smtClean="0">
                <a:latin typeface="Tahoma" pitchFamily="34" charset="0"/>
              </a:rPr>
              <a:t>E</a:t>
            </a:r>
            <a:r>
              <a:rPr lang="en-US" altLang="en-US" sz="2400" baseline="-25000" dirty="0" err="1" smtClean="0">
                <a:latin typeface="Tahoma" pitchFamily="34" charset="0"/>
              </a:rPr>
              <a:t>cell</a:t>
            </a:r>
            <a:r>
              <a:rPr lang="en-US" altLang="en-US" sz="2400" dirty="0" smtClean="0">
                <a:latin typeface="Tahoma" pitchFamily="34" charset="0"/>
              </a:rPr>
              <a:t>º = 1.56 V</a:t>
            </a:r>
            <a:endParaRPr lang="en-US" altLang="en-US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7611</TotalTime>
  <Words>1490</Words>
  <Application>Microsoft Office PowerPoint</Application>
  <PresentationFormat>On-screen Show (4:3)</PresentationFormat>
  <Paragraphs>214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Tahoma</vt:lpstr>
      <vt:lpstr>Times New Roman</vt:lpstr>
      <vt:lpstr>Default Design</vt:lpstr>
      <vt:lpstr>Chem. 1B – 11/1 Lecture</vt:lpstr>
      <vt:lpstr>Announcements I </vt:lpstr>
      <vt:lpstr>Announcements II </vt:lpstr>
      <vt:lpstr>Announcements III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Voltaic Cells</vt:lpstr>
      <vt:lpstr>Chapter 18 Electrochemistry </vt:lpstr>
      <vt:lpstr>Chapter 18 Electrochemistry</vt:lpstr>
      <vt:lpstr>Chapter 18 Electrochemistry Standard Reduction Potential</vt:lpstr>
      <vt:lpstr>Chapter 18 Electrochemistry Standard Reduction Potential</vt:lpstr>
      <vt:lpstr>Chapter 18 Electrochemistry </vt:lpstr>
      <vt:lpstr>Chapter 18 Electrochemistry </vt:lpstr>
      <vt:lpstr>Chapter 18 Electrochemistry </vt:lpstr>
      <vt:lpstr>Chapter 18 Electrochemistry </vt:lpstr>
      <vt:lpstr>Chapter 18 Electrochemistry 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786</cp:revision>
  <dcterms:created xsi:type="dcterms:W3CDTF">2005-09-14T19:27:31Z</dcterms:created>
  <dcterms:modified xsi:type="dcterms:W3CDTF">2016-11-01T16:28:38Z</dcterms:modified>
</cp:coreProperties>
</file>