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80" r:id="rId2"/>
    <p:sldId id="544" r:id="rId3"/>
    <p:sldId id="505" r:id="rId4"/>
    <p:sldId id="539" r:id="rId5"/>
    <p:sldId id="540" r:id="rId6"/>
    <p:sldId id="541" r:id="rId7"/>
    <p:sldId id="542" r:id="rId8"/>
    <p:sldId id="543" r:id="rId9"/>
    <p:sldId id="545" r:id="rId10"/>
    <p:sldId id="546" r:id="rId11"/>
    <p:sldId id="547" r:id="rId12"/>
    <p:sldId id="548" r:id="rId13"/>
    <p:sldId id="549" r:id="rId14"/>
    <p:sldId id="55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8E890F-C367-44B1-B35C-109569A4028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64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19B9B4-606C-40BC-89D6-F3126594E6BB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842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EC66FC-02AF-4670-A95C-8A477D56602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412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AC23679-C247-47A7-A277-943AC56570C4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29259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55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2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89C700-6541-4F72-B809-25F0420B353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64D6DF-043A-416A-AF8F-BD3B6BF88AE1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D5FB54-DB69-48C5-B909-26DE7317418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7A1F8C-690D-4506-BFE6-821AFB81992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EE2E00-5612-46F4-8620-F7E572D1809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688AB3-4A5C-4F22-85F5-E58D78D70E1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11/3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Relating Standard Potential to Free Energy – cont.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Since we know that potential is energy per charge, we can also determine that energy (in terms of maximum electrical work) = -qE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cell</a:t>
            </a:r>
            <a:r>
              <a:rPr lang="en-US" altLang="en-US" sz="2400" smtClean="0">
                <a:latin typeface="Tahoma" panose="020B0604030504040204" pitchFamily="34" charset="0"/>
              </a:rPr>
              <a:t>° (negative sign reflects that work is negative if done by the system on the surroundings)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So, w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max</a:t>
            </a:r>
            <a:r>
              <a:rPr lang="en-US" altLang="en-US" sz="2400" smtClean="0">
                <a:latin typeface="Tahoma" panose="020B0604030504040204" pitchFamily="34" charset="0"/>
              </a:rPr>
              <a:t> = -nFE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cell</a:t>
            </a:r>
            <a:r>
              <a:rPr lang="en-US" altLang="en-US" sz="2400" smtClean="0">
                <a:latin typeface="Tahoma" panose="020B0604030504040204" pitchFamily="34" charset="0"/>
              </a:rPr>
              <a:t>°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In terms of potential energy, w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max</a:t>
            </a:r>
            <a:r>
              <a:rPr lang="en-US" altLang="en-US" sz="2400" smtClean="0">
                <a:latin typeface="Tahoma" panose="020B0604030504040204" pitchFamily="34" charset="0"/>
              </a:rPr>
              <a:t> = </a:t>
            </a:r>
            <a:r>
              <a:rPr lang="en-US" altLang="en-US" sz="2400" smtClean="0">
                <a:latin typeface="Symbol" panose="05050102010706020507" pitchFamily="18" charset="2"/>
              </a:rPr>
              <a:t>D</a:t>
            </a:r>
            <a:r>
              <a:rPr lang="en-US" altLang="en-US" sz="2400" smtClean="0">
                <a:latin typeface="Tahoma" panose="020B0604030504040204" pitchFamily="34" charset="0"/>
              </a:rPr>
              <a:t>G°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Thus </a:t>
            </a:r>
            <a:r>
              <a:rPr lang="en-US" altLang="en-US" sz="2400" b="1" smtClean="0">
                <a:latin typeface="Symbol" panose="05050102010706020507" pitchFamily="18" charset="2"/>
              </a:rPr>
              <a:t>D</a:t>
            </a:r>
            <a:r>
              <a:rPr lang="en-US" altLang="en-US" sz="2400" b="1" smtClean="0">
                <a:latin typeface="Tahoma" panose="020B0604030504040204" pitchFamily="34" charset="0"/>
              </a:rPr>
              <a:t>G° = -nFE</a:t>
            </a:r>
            <a:r>
              <a:rPr lang="en-US" altLang="en-US" sz="2400" b="1" baseline="-25000" smtClean="0">
                <a:latin typeface="Tahoma" panose="020B0604030504040204" pitchFamily="34" charset="0"/>
              </a:rPr>
              <a:t>cell</a:t>
            </a:r>
            <a:r>
              <a:rPr lang="en-US" altLang="en-US" sz="2400" b="1" smtClean="0">
                <a:latin typeface="Tahoma" panose="020B0604030504040204" pitchFamily="34" charset="0"/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4413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Chapter 18 Electrochemistry</a:t>
            </a:r>
            <a:endParaRPr lang="en-US" altLang="en-US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dirty="0" smtClean="0">
                <a:latin typeface="Tahoma" panose="020B0604030504040204" pitchFamily="34" charset="0"/>
              </a:rPr>
              <a:t>Example problems:</a:t>
            </a:r>
          </a:p>
          <a:p>
            <a:pPr lvl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</a:rPr>
              <a:t>A NiCad battery contains 12.0 g of Cd that is oxidized to Cd(OH)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.  How long should the battery last if a motor is drawing 0.421 A?  Assume 100% efficiency.  (Hint: 1 A = 1 C s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-1</a:t>
            </a:r>
            <a:r>
              <a:rPr lang="en-US" altLang="en-US" dirty="0" smtClean="0">
                <a:latin typeface="Tahoma" panose="020B0604030504040204" pitchFamily="34" charset="0"/>
              </a:rPr>
              <a:t>)</a:t>
            </a:r>
          </a:p>
          <a:p>
            <a:pPr lvl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</a:rPr>
              <a:t>Calculate the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anose="020B0604030504040204" pitchFamily="34" charset="0"/>
              </a:rPr>
              <a:t>G° (in kJ/</a:t>
            </a:r>
            <a:r>
              <a:rPr lang="en-US" altLang="en-US" dirty="0" err="1" smtClean="0">
                <a:latin typeface="Tahoma" panose="020B0604030504040204" pitchFamily="34" charset="0"/>
              </a:rPr>
              <a:t>mol</a:t>
            </a:r>
            <a:r>
              <a:rPr lang="en-US" altLang="en-US" dirty="0" smtClean="0">
                <a:latin typeface="Tahoma" panose="020B0604030504040204" pitchFamily="34" charset="0"/>
              </a:rPr>
              <a:t>) for the following reaction:</a:t>
            </a:r>
          </a:p>
          <a:p>
            <a:pPr lvl="1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</a:rPr>
              <a:t>2Ag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(</a:t>
            </a:r>
            <a:r>
              <a:rPr lang="en-US" altLang="en-US" dirty="0" err="1" smtClean="0">
                <a:latin typeface="Tahoma" panose="020B0604030504040204" pitchFamily="34" charset="0"/>
              </a:rPr>
              <a:t>aq</a:t>
            </a:r>
            <a:r>
              <a:rPr lang="en-US" altLang="en-US" dirty="0" smtClean="0">
                <a:latin typeface="Tahoma" panose="020B0604030504040204" pitchFamily="34" charset="0"/>
              </a:rPr>
              <a:t>) + Cu(s)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dirty="0" smtClean="0">
                <a:latin typeface="Tahoma" panose="020B0604030504040204" pitchFamily="34" charset="0"/>
              </a:rPr>
              <a:t> 2Ag(s) + Cu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dirty="0" smtClean="0">
                <a:latin typeface="Tahoma" panose="020B0604030504040204" pitchFamily="34" charset="0"/>
              </a:rPr>
              <a:t>(</a:t>
            </a:r>
            <a:r>
              <a:rPr lang="en-US" altLang="en-US" dirty="0" err="1" smtClean="0">
                <a:latin typeface="Tahoma" panose="020B0604030504040204" pitchFamily="34" charset="0"/>
              </a:rPr>
              <a:t>aq</a:t>
            </a:r>
            <a:r>
              <a:rPr lang="en-US" altLang="en-US" dirty="0" smtClean="0">
                <a:latin typeface="Tahoma" panose="020B0604030504040204" pitchFamily="34" charset="0"/>
              </a:rPr>
              <a:t>), based on E° values given for half reactions on slide </a:t>
            </a:r>
            <a:r>
              <a:rPr lang="en-US" altLang="en-US" dirty="0" smtClean="0">
                <a:latin typeface="Tahoma" panose="020B0604030504040204" pitchFamily="34" charset="0"/>
              </a:rPr>
              <a:t>8.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9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Chapter 18 Electrochemistry</a:t>
            </a:r>
            <a:endParaRPr lang="en-US" altLang="en-US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Relating Potential to Non-Standard Conditions: The Nernst Equation</a:t>
            </a:r>
          </a:p>
          <a:p>
            <a:pPr lvl="1"/>
            <a:r>
              <a:rPr lang="en-US" altLang="en-US" smtClean="0">
                <a:latin typeface="Tahoma" panose="020B0604030504040204" pitchFamily="34" charset="0"/>
              </a:rPr>
              <a:t>Starting from our equation for non-standard Equilibrium: </a:t>
            </a:r>
            <a:r>
              <a:rPr lang="en-US" altLang="en-US" smtClean="0">
                <a:latin typeface="Symbol" panose="05050102010706020507" pitchFamily="18" charset="2"/>
              </a:rPr>
              <a:t>D</a:t>
            </a:r>
            <a:r>
              <a:rPr lang="en-US" altLang="en-US" smtClean="0">
                <a:latin typeface="Tahoma" panose="020B0604030504040204" pitchFamily="34" charset="0"/>
              </a:rPr>
              <a:t>G</a:t>
            </a:r>
            <a:r>
              <a:rPr lang="en-US" altLang="en-US" baseline="-25000" smtClean="0">
                <a:latin typeface="Tahoma" panose="020B0604030504040204" pitchFamily="34" charset="0"/>
              </a:rPr>
              <a:t>rxn</a:t>
            </a:r>
            <a:r>
              <a:rPr lang="en-US" altLang="en-US" smtClean="0">
                <a:latin typeface="Tahoma" panose="020B0604030504040204" pitchFamily="34" charset="0"/>
              </a:rPr>
              <a:t> = </a:t>
            </a:r>
            <a:r>
              <a:rPr lang="en-US" altLang="en-US" smtClean="0">
                <a:latin typeface="Symbol" panose="05050102010706020507" pitchFamily="18" charset="2"/>
              </a:rPr>
              <a:t>D</a:t>
            </a:r>
            <a:r>
              <a:rPr lang="en-US" altLang="en-US" smtClean="0">
                <a:latin typeface="Tahoma" panose="020B0604030504040204" pitchFamily="34" charset="0"/>
              </a:rPr>
              <a:t>Gº</a:t>
            </a:r>
            <a:r>
              <a:rPr lang="en-US" altLang="en-US" baseline="-25000" smtClean="0">
                <a:latin typeface="Tahoma" panose="020B0604030504040204" pitchFamily="34" charset="0"/>
              </a:rPr>
              <a:t>rxn</a:t>
            </a:r>
            <a:r>
              <a:rPr lang="en-US" altLang="en-US" smtClean="0">
                <a:latin typeface="Tahoma" panose="020B0604030504040204" pitchFamily="34" charset="0"/>
              </a:rPr>
              <a:t> + RTlnQ, we can convert this to a potential equation:</a:t>
            </a:r>
          </a:p>
          <a:p>
            <a:pPr lvl="1"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	-nFE</a:t>
            </a:r>
            <a:r>
              <a:rPr lang="en-US" altLang="en-US" baseline="-25000" smtClean="0">
                <a:latin typeface="Tahoma" panose="020B0604030504040204" pitchFamily="34" charset="0"/>
              </a:rPr>
              <a:t>cell</a:t>
            </a:r>
            <a:r>
              <a:rPr lang="en-US" altLang="en-US" smtClean="0">
                <a:latin typeface="Tahoma" panose="020B0604030504040204" pitchFamily="34" charset="0"/>
              </a:rPr>
              <a:t> = -nFEº</a:t>
            </a:r>
            <a:r>
              <a:rPr lang="en-US" altLang="en-US" baseline="-25000" smtClean="0">
                <a:latin typeface="Tahoma" panose="020B0604030504040204" pitchFamily="34" charset="0"/>
              </a:rPr>
              <a:t>cell</a:t>
            </a:r>
            <a:r>
              <a:rPr lang="en-US" altLang="en-US" smtClean="0">
                <a:latin typeface="Tahoma" panose="020B0604030504040204" pitchFamily="34" charset="0"/>
              </a:rPr>
              <a:t> + RTlnQ</a:t>
            </a:r>
          </a:p>
          <a:p>
            <a:pPr lvl="1"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or if we divide both sides by –nF:</a:t>
            </a:r>
          </a:p>
          <a:p>
            <a:pPr lvl="1"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E</a:t>
            </a:r>
            <a:r>
              <a:rPr lang="en-US" altLang="en-US" baseline="-25000" smtClean="0">
                <a:latin typeface="Tahoma" panose="020B0604030504040204" pitchFamily="34" charset="0"/>
              </a:rPr>
              <a:t>cell</a:t>
            </a:r>
            <a:r>
              <a:rPr lang="en-US" altLang="en-US" smtClean="0">
                <a:latin typeface="Tahoma" panose="020B0604030504040204" pitchFamily="34" charset="0"/>
              </a:rPr>
              <a:t> = Eº</a:t>
            </a:r>
            <a:r>
              <a:rPr lang="en-US" altLang="en-US" baseline="-25000" smtClean="0">
                <a:latin typeface="Tahoma" panose="020B0604030504040204" pitchFamily="34" charset="0"/>
              </a:rPr>
              <a:t>cell</a:t>
            </a:r>
            <a:r>
              <a:rPr lang="en-US" altLang="en-US" smtClean="0">
                <a:latin typeface="Tahoma" panose="020B0604030504040204" pitchFamily="34" charset="0"/>
              </a:rPr>
              <a:t> - (RT/nF)lnQ</a:t>
            </a:r>
          </a:p>
          <a:p>
            <a:pPr lvl="1"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E</a:t>
            </a:r>
            <a:r>
              <a:rPr lang="en-US" altLang="en-US" baseline="-25000" smtClean="0">
                <a:latin typeface="Tahoma" panose="020B0604030504040204" pitchFamily="34" charset="0"/>
              </a:rPr>
              <a:t>cell</a:t>
            </a:r>
            <a:r>
              <a:rPr lang="en-US" altLang="en-US" smtClean="0">
                <a:latin typeface="Tahoma" panose="020B0604030504040204" pitchFamily="34" charset="0"/>
              </a:rPr>
              <a:t> = Eº</a:t>
            </a:r>
            <a:r>
              <a:rPr lang="en-US" altLang="en-US" baseline="-25000" smtClean="0">
                <a:latin typeface="Tahoma" panose="020B0604030504040204" pitchFamily="34" charset="0"/>
              </a:rPr>
              <a:t>cell</a:t>
            </a:r>
            <a:r>
              <a:rPr lang="en-US" altLang="en-US" smtClean="0">
                <a:latin typeface="Tahoma" panose="020B0604030504040204" pitchFamily="34" charset="0"/>
              </a:rPr>
              <a:t> - (0.0592/n)logQ (Nernst Equation – valid for T = 25ºC)</a:t>
            </a:r>
          </a:p>
        </p:txBody>
      </p:sp>
    </p:spTree>
    <p:extLst>
      <p:ext uri="{BB962C8B-B14F-4D97-AF65-F5344CB8AC3E}">
        <p14:creationId xmlns:p14="http://schemas.microsoft.com/office/powerpoint/2010/main" val="13748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Nernst Equation Application</a:t>
            </a:r>
          </a:p>
          <a:p>
            <a:r>
              <a:rPr lang="en-US" altLang="en-US" smtClean="0">
                <a:latin typeface="Tahoma" panose="020B0604030504040204" pitchFamily="34" charset="0"/>
              </a:rPr>
              <a:t>Example: Determine the voltage for a</a:t>
            </a:r>
            <a:r>
              <a:rPr lang="en-US" altLang="en-US" smtClean="0"/>
              <a:t> </a:t>
            </a:r>
            <a:r>
              <a:rPr lang="en-US" altLang="en-US" smtClean="0">
                <a:latin typeface="Tahoma" panose="020B0604030504040204" pitchFamily="34" charset="0"/>
              </a:rPr>
              <a:t>Ag(s)/AgCl(s) electrode when [Cl</a:t>
            </a:r>
            <a:r>
              <a:rPr lang="en-US" altLang="en-US" baseline="30000" smtClean="0">
                <a:latin typeface="Tahoma" panose="020B0604030504040204" pitchFamily="34" charset="0"/>
              </a:rPr>
              <a:t>-</a:t>
            </a:r>
            <a:r>
              <a:rPr lang="en-US" altLang="en-US" smtClean="0">
                <a:latin typeface="Tahoma" panose="020B0604030504040204" pitchFamily="34" charset="0"/>
              </a:rPr>
              <a:t>] = 0.010 M if E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latin typeface="Tahoma" panose="020B0604030504040204" pitchFamily="34" charset="0"/>
              </a:rPr>
              <a:t> = 0.222 V (at T = 25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°</a:t>
            </a:r>
            <a:r>
              <a:rPr lang="en-US" altLang="en-US" smtClean="0">
                <a:latin typeface="Tahoma" panose="020B0604030504040204" pitchFamily="34" charset="0"/>
              </a:rPr>
              <a:t>C)?</a:t>
            </a:r>
          </a:p>
          <a:p>
            <a:pPr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	Note: this is the same as when this electrode is attached to a SHE.</a:t>
            </a:r>
          </a:p>
        </p:txBody>
      </p:sp>
    </p:spTree>
    <p:extLst>
      <p:ext uri="{BB962C8B-B14F-4D97-AF65-F5344CB8AC3E}">
        <p14:creationId xmlns:p14="http://schemas.microsoft.com/office/powerpoint/2010/main" val="15395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Nernst Equation Application – Cont.</a:t>
            </a:r>
          </a:p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2</a:t>
            </a:r>
            <a:r>
              <a:rPr lang="en-US" altLang="en-US" baseline="30000" smtClean="0">
                <a:latin typeface="Tahoma" panose="020B0604030504040204" pitchFamily="34" charset="0"/>
              </a:rPr>
              <a:t>nd</a:t>
            </a:r>
            <a:r>
              <a:rPr lang="en-US" altLang="en-US" smtClean="0">
                <a:latin typeface="Tahoma" panose="020B0604030504040204" pitchFamily="34" charset="0"/>
              </a:rPr>
              <a:t> Examples:</a:t>
            </a:r>
          </a:p>
          <a:p>
            <a:pPr lvl="1" eaLnBrk="1" hangingPunct="1"/>
            <a:r>
              <a:rPr lang="en-US" altLang="en-US" smtClean="0">
                <a:latin typeface="Tahoma" panose="020B0604030504040204" pitchFamily="34" charset="0"/>
              </a:rPr>
              <a:t>The following cell, 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Cd(s)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|CdC</a:t>
            </a:r>
            <a:r>
              <a:rPr lang="en-US" altLang="en-US" baseline="-25000" smtClean="0"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O</a:t>
            </a:r>
            <a:r>
              <a:rPr lang="en-US" altLang="en-US" baseline="-25000" smtClean="0">
                <a:latin typeface="Tahom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US" altLang="en-US" smtClean="0">
                <a:latin typeface="Tahoma" panose="020B0604030504040204" pitchFamily="34" charset="0"/>
              </a:rPr>
              <a:t>(s)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|C</a:t>
            </a:r>
            <a:r>
              <a:rPr lang="en-US" altLang="en-US" baseline="-25000" smtClean="0"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O</a:t>
            </a:r>
            <a:r>
              <a:rPr lang="en-US" altLang="en-US" baseline="-25000" smtClean="0">
                <a:latin typeface="Tahom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US" altLang="en-US" baseline="30000" smtClean="0">
                <a:latin typeface="Tahoma" panose="020B0604030504040204" pitchFamily="34" charset="0"/>
                <a:cs typeface="Arial" panose="020B0604020202020204" pitchFamily="34" charset="0"/>
              </a:rPr>
              <a:t>2-</a:t>
            </a:r>
            <a:r>
              <a:rPr lang="en-US" altLang="en-US" smtClean="0">
                <a:latin typeface="Tahoma" panose="020B0604030504040204" pitchFamily="34" charset="0"/>
              </a:rPr>
              <a:t>(aq)||Cu</a:t>
            </a:r>
            <a:r>
              <a:rPr lang="en-US" altLang="en-US" baseline="30000" smtClean="0">
                <a:latin typeface="Tahoma" panose="020B0604030504040204" pitchFamily="34" charset="0"/>
                <a:cs typeface="Arial" panose="020B0604020202020204" pitchFamily="34" charset="0"/>
              </a:rPr>
              <a:t>2+</a:t>
            </a:r>
            <a:r>
              <a:rPr lang="en-US" altLang="en-US" smtClean="0">
                <a:latin typeface="Tahoma" panose="020B0604030504040204" pitchFamily="34" charset="0"/>
              </a:rPr>
              <a:t>(aq)1 M|Cu(s) is used to determine [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C</a:t>
            </a:r>
            <a:r>
              <a:rPr lang="en-US" altLang="en-US" baseline="-25000" smtClean="0"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O</a:t>
            </a:r>
            <a:r>
              <a:rPr lang="en-US" altLang="en-US" baseline="-25000" smtClean="0">
                <a:latin typeface="Tahom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US" altLang="en-US" baseline="30000" smtClean="0">
                <a:latin typeface="Tahoma" panose="020B0604030504040204" pitchFamily="34" charset="0"/>
                <a:cs typeface="Arial" panose="020B0604020202020204" pitchFamily="34" charset="0"/>
              </a:rPr>
              <a:t>2-</a:t>
            </a:r>
            <a:r>
              <a:rPr lang="en-US" altLang="en-US" smtClean="0">
                <a:latin typeface="Tahoma" panose="020B0604030504040204" pitchFamily="34" charset="0"/>
              </a:rPr>
              <a:t>].  If E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latin typeface="Tahoma" panose="020B0604030504040204" pitchFamily="34" charset="0"/>
              </a:rPr>
              <a:t> for the Cd reaction is -0.522 V (reduction potential for oxidation reaction) and E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latin typeface="Tahoma" panose="020B0604030504040204" pitchFamily="34" charset="0"/>
              </a:rPr>
              <a:t> for the Cu reaction is +0.337 V, and the measured voltage is 0.647 V, what is [</a:t>
            </a:r>
            <a:r>
              <a:rPr lang="en-US" altLang="en-US" smtClean="0">
                <a:latin typeface="Tahoma" panose="020B0604030504040204" pitchFamily="34" charset="0"/>
                <a:cs typeface="Arial" panose="020B0604020202020204" pitchFamily="34" charset="0"/>
              </a:rPr>
              <a:t>C</a:t>
            </a:r>
            <a:r>
              <a:rPr lang="en-US" altLang="en-US" baseline="-25000" smtClean="0"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mtClean="0">
                <a:latin typeface="Tahoma" panose="020B0604030504040204" pitchFamily="34" charset="0"/>
              </a:rPr>
              <a:t>O</a:t>
            </a:r>
            <a:r>
              <a:rPr lang="en-US" altLang="en-US" baseline="-25000" smtClean="0">
                <a:latin typeface="Tahom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US" altLang="en-US" baseline="30000" smtClean="0">
                <a:latin typeface="Tahoma" panose="020B0604030504040204" pitchFamily="34" charset="0"/>
                <a:cs typeface="Arial" panose="020B0604020202020204" pitchFamily="34" charset="0"/>
              </a:rPr>
              <a:t>2-</a:t>
            </a:r>
            <a:r>
              <a:rPr lang="en-US" altLang="en-US" smtClean="0">
                <a:latin typeface="Tahoma" panose="020B0604030504040204" pitchFamily="34" charset="0"/>
              </a:rPr>
              <a:t>]?</a:t>
            </a:r>
          </a:p>
        </p:txBody>
      </p:sp>
    </p:spTree>
    <p:extLst>
      <p:ext uri="{BB962C8B-B14F-4D97-AF65-F5344CB8AC3E}">
        <p14:creationId xmlns:p14="http://schemas.microsoft.com/office/powerpoint/2010/main" val="42166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Mastering – Ch. 18 assignment due 11/12</a:t>
            </a: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Lab – next week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Doing Experiment 9 (thermodynamics – </a:t>
            </a:r>
            <a:r>
              <a:rPr lang="en-US" altLang="en-US" dirty="0" err="1" smtClean="0">
                <a:latin typeface="Tahoma" panose="020B0604030504040204" pitchFamily="34" charset="0"/>
              </a:rPr>
              <a:t>lnK</a:t>
            </a:r>
            <a:r>
              <a:rPr lang="en-US" altLang="en-US" dirty="0" smtClean="0">
                <a:latin typeface="Tahoma" panose="020B0604030504040204" pitchFamily="34" charset="0"/>
              </a:rPr>
              <a:t> vs. 1/T plots) and 10 (electrochemistry)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Experiment 8 due Wed./Thurs.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Quiz on Exp. 8 and 9 and on electrochemistry</a:t>
            </a:r>
          </a:p>
        </p:txBody>
      </p:sp>
    </p:spTree>
    <p:extLst>
      <p:ext uri="{BB962C8B-B14F-4D97-AF65-F5344CB8AC3E}">
        <p14:creationId xmlns:p14="http://schemas.microsoft.com/office/powerpoint/2010/main" val="376895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Electrochemistry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Standard Cell Potentials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Oxidizing and Reducing Agents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Acid Oxidation of Metals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Charge and Energy in Voltaic Cells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Relationship between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anose="020B0604030504040204" pitchFamily="34" charset="0"/>
              </a:rPr>
              <a:t>G° and E</a:t>
            </a:r>
            <a:r>
              <a:rPr lang="en-US" altLang="en-US" dirty="0">
                <a:latin typeface="Tahoma" panose="020B0604030504040204" pitchFamily="34" charset="0"/>
              </a:rPr>
              <a:t> °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The Nernst Equation (for non-standard conditions)</a:t>
            </a:r>
            <a:endParaRPr lang="en-US" alt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Example Question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An Ag/AgCl electrode is a common reference electrode.  What is the standard potential of a cell made up of a Cu</a:t>
            </a:r>
            <a:r>
              <a:rPr lang="en-US" altLang="en-US" sz="2400" baseline="30000" smtClean="0">
                <a:latin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</a:rPr>
              <a:t> solution being reduced to Cu(s) and AgCl(s) being reduced to Ag(s)?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E°(Cu</a:t>
            </a:r>
            <a:r>
              <a:rPr lang="en-US" altLang="en-US" sz="2400" baseline="30000" smtClean="0">
                <a:latin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</a:rPr>
              <a:t> + 2e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smtClean="0">
                <a:latin typeface="Tahoma" pitchFamily="34" charset="0"/>
              </a:rPr>
              <a:t> Cu(s)) = 0.34 V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E°(AgCl(s) + e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smtClean="0">
                <a:latin typeface="Tahoma" pitchFamily="34" charset="0"/>
              </a:rPr>
              <a:t> Ag(s) + Cl</a:t>
            </a:r>
            <a:r>
              <a:rPr lang="en-US" altLang="en-US" sz="2400" baseline="30000" smtClean="0">
                <a:latin typeface="Tahoma" pitchFamily="34" charset="0"/>
              </a:rPr>
              <a:t>- </a:t>
            </a:r>
            <a:r>
              <a:rPr lang="en-US" altLang="en-US" sz="2400" smtClean="0">
                <a:latin typeface="Tahoma" pitchFamily="34" charset="0"/>
              </a:rPr>
              <a:t>(aq)) = 0.22 V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What is the balanced reaction and what species must be present at 1 M?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3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Oxidizing/Reducing Agents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Compounds with large positive or negative E° (standard reduction) values are frequently used in electrochemistry (or in redox titrations)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Example: MnO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 - E° (MnO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(aq) + 8H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(aq) + 5e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) = 1.51 V is frequently used in redox titrations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Why?  Because if E° is high, it strongly reduces, which makes it useful for oxidizing a wide variety of compounds (e.g. Cu(s))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Such a compound is called an oxidizing agent (oxidizes other compounds)</a:t>
            </a:r>
          </a:p>
        </p:txBody>
      </p:sp>
    </p:spTree>
    <p:extLst>
      <p:ext uri="{BB962C8B-B14F-4D97-AF65-F5344CB8AC3E}">
        <p14:creationId xmlns:p14="http://schemas.microsoft.com/office/powerpoint/2010/main" val="417926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Oxidizing/Reducing Agents – cont.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Products of reduction reactions with large negative E° values (e.g. Li(s), K(s)) are easily oxidized and can therefore reduce other compounds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Example: Al(s) - E° (Al</a:t>
            </a:r>
            <a:r>
              <a:rPr lang="en-US" altLang="en-US" sz="2400" baseline="30000" smtClean="0">
                <a:latin typeface="Tahoma" pitchFamily="34" charset="0"/>
              </a:rPr>
              <a:t>3+</a:t>
            </a:r>
            <a:r>
              <a:rPr lang="en-US" altLang="en-US" sz="2400" smtClean="0">
                <a:latin typeface="Tahoma" pitchFamily="34" charset="0"/>
              </a:rPr>
              <a:t>(aq) + 3e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) = -1.66 V is capable of reducing transition metals (reaction with iron oxide is in thermite reaction)</a:t>
            </a:r>
          </a:p>
        </p:txBody>
      </p:sp>
    </p:spTree>
    <p:extLst>
      <p:ext uri="{BB962C8B-B14F-4D97-AF65-F5344CB8AC3E}">
        <p14:creationId xmlns:p14="http://schemas.microsoft.com/office/powerpoint/2010/main" val="293344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Reduction Potential and Oxidation of Metals by Acids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Just as we can see which metals will oxidize or reduce when pairing two metals (Ag/Cu example), we also can see which metals will react in acid to produce 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(g)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Metals with E° (standard reduction) &lt; 0 will react with H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Examples: Fe, </a:t>
            </a:r>
            <a:r>
              <a:rPr lang="en-US" altLang="en-US" sz="2400" dirty="0" err="1" smtClean="0">
                <a:latin typeface="Tahoma" pitchFamily="34" charset="0"/>
              </a:rPr>
              <a:t>Pb</a:t>
            </a:r>
            <a:r>
              <a:rPr lang="en-US" altLang="en-US" sz="2400" dirty="0" smtClean="0">
                <a:latin typeface="Tahoma" pitchFamily="34" charset="0"/>
              </a:rPr>
              <a:t>, Sn, Ni, Cr, Zn, Al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Metals with E° (standard reduction) &gt; 0 will not react with acid (except with HNO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 which is a stronger oxidizing agent</a:t>
            </a:r>
            <a:r>
              <a:rPr lang="en-US" altLang="en-US" sz="2400" dirty="0" smtClean="0">
                <a:latin typeface="Tahoma" pitchFamily="34" charset="0"/>
              </a:rPr>
              <a:t>) – Cu, Ag, Au, Hg</a:t>
            </a:r>
            <a:endParaRPr lang="en-US" altLang="en-US" sz="24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Reducing Potential Questions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Given the table below, which of the following oxidizing agents is strong enough to oxidize Ag(s) to Ag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(under standard conditions)?</a:t>
            </a:r>
          </a:p>
          <a:p>
            <a:pPr marL="914400" lvl="1" indent="-457200" eaLnBrk="1" hangingPunct="1">
              <a:buFontTx/>
              <a:buAutoNum type="alphaLcParenR"/>
              <a:defRPr/>
            </a:pPr>
            <a:r>
              <a:rPr lang="en-US" altLang="en-US" sz="2000" dirty="0" smtClean="0">
                <a:latin typeface="Tahoma" pitchFamily="34" charset="0"/>
              </a:rPr>
              <a:t>H</a:t>
            </a:r>
            <a:r>
              <a:rPr lang="en-US" altLang="en-US" sz="2000" baseline="30000" dirty="0" smtClean="0">
                <a:latin typeface="Tahoma" pitchFamily="34" charset="0"/>
              </a:rPr>
              <a:t>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	b) Co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 c) Cu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 d) Co</a:t>
            </a:r>
            <a:r>
              <a:rPr lang="en-US" altLang="en-US" sz="2000" baseline="30000" dirty="0" smtClean="0">
                <a:latin typeface="Tahoma" pitchFamily="34" charset="0"/>
              </a:rPr>
              <a:t>3+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  e) Br</a:t>
            </a:r>
            <a:r>
              <a:rPr lang="en-US" sz="2000" baseline="-25000" dirty="0" smtClean="0"/>
              <a:t>2</a:t>
            </a:r>
            <a:r>
              <a:rPr lang="en-US" altLang="en-US" sz="2000" dirty="0" smtClean="0">
                <a:latin typeface="Tahoma" pitchFamily="34" charset="0"/>
              </a:rPr>
              <a:t>(l)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3962400"/>
          <a:ext cx="6934200" cy="245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Reaction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Eº (V)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Ag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Ag(s)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+0.799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+ 2e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Co(s)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-0.277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Cu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+ 2e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Cu(s)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+0.337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3+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+1.808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(l)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+ 2e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2Br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+1.065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27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Relating Standard Potential to Free Energy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Two measures of the usefulness of a battery (voltaic cell) are: potential (voltage) supplied and charge stored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The combination of these two give the energy stored for electrical work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Stored charge (allows one to calculate lifetime under given current load) = </a:t>
            </a:r>
            <a:r>
              <a:rPr lang="en-US" altLang="en-US" sz="2400" b="1" smtClean="0">
                <a:latin typeface="Tahoma" panose="020B0604030504040204" pitchFamily="34" charset="0"/>
              </a:rPr>
              <a:t>q = nF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where n = moles of e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000" smtClean="0">
                <a:latin typeface="Tahoma" panose="020B0604030504040204" pitchFamily="34" charset="0"/>
              </a:rPr>
              <a:t> (involved in balanced chemical equation) and F = Faraday’s constant</a:t>
            </a:r>
          </a:p>
          <a:p>
            <a:pPr lvl="2" eaLnBrk="1" hangingPunct="1">
              <a:buFontTx/>
              <a:buNone/>
            </a:pPr>
            <a:r>
              <a:rPr lang="en-US" altLang="en-US" sz="2000" smtClean="0">
                <a:latin typeface="Tahoma" panose="020B0604030504040204" pitchFamily="34" charset="0"/>
              </a:rPr>
              <a:t>F = charge of a mole of electrons = N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A</a:t>
            </a:r>
            <a:r>
              <a:rPr lang="en-US" altLang="en-US" sz="2000" smtClean="0">
                <a:latin typeface="Tahoma" panose="020B0604030504040204" pitchFamily="34" charset="0"/>
              </a:rPr>
              <a:t>*q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electron</a:t>
            </a:r>
            <a:r>
              <a:rPr lang="en-US" altLang="en-US" sz="2000" smtClean="0">
                <a:latin typeface="Tahoma" panose="020B0604030504040204" pitchFamily="34" charset="0"/>
              </a:rPr>
              <a:t> = (6.02 x 10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23</a:t>
            </a:r>
            <a:r>
              <a:rPr lang="en-US" altLang="en-US" sz="2000" smtClean="0">
                <a:latin typeface="Tahoma" panose="020B0604030504040204" pitchFamily="34" charset="0"/>
              </a:rPr>
              <a:t> e’s/mol e)(1.60 x 10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-19</a:t>
            </a:r>
            <a:r>
              <a:rPr lang="en-US" altLang="en-US" sz="2000" smtClean="0">
                <a:latin typeface="Tahoma" panose="020B0604030504040204" pitchFamily="34" charset="0"/>
              </a:rPr>
              <a:t> C/e) = 96,485 C/mol e</a:t>
            </a:r>
          </a:p>
        </p:txBody>
      </p:sp>
    </p:spTree>
    <p:extLst>
      <p:ext uri="{BB962C8B-B14F-4D97-AF65-F5344CB8AC3E}">
        <p14:creationId xmlns:p14="http://schemas.microsoft.com/office/powerpoint/2010/main" val="407411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7631</TotalTime>
  <Words>990</Words>
  <Application>Microsoft Office PowerPoint</Application>
  <PresentationFormat>On-screen Show (4:3)</PresentationFormat>
  <Paragraphs>101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Symbol</vt:lpstr>
      <vt:lpstr>Tahoma</vt:lpstr>
      <vt:lpstr>Times New Roman</vt:lpstr>
      <vt:lpstr>Default Design</vt:lpstr>
      <vt:lpstr>Chem. 1B – 11/3 Lecture</vt:lpstr>
      <vt:lpstr>Announcements I </vt:lpstr>
      <vt:lpstr>Announcements III </vt:lpstr>
      <vt:lpstr>Chapter 18 Electrochemistry </vt:lpstr>
      <vt:lpstr>Chapter 18 Electrochemistry </vt:lpstr>
      <vt:lpstr>Chapter 18 Electrochemistry </vt:lpstr>
      <vt:lpstr>Chapter 18 Electrochemistry </vt:lpstr>
      <vt:lpstr>Chapter 18 Electrochemistry </vt:lpstr>
      <vt:lpstr>Chapter 18 Electrochemistry </vt:lpstr>
      <vt:lpstr>Chapter 18 Electrochemistry </vt:lpstr>
      <vt:lpstr>Chapter 18 Electrochemistry</vt:lpstr>
      <vt:lpstr>Chapter 18 Electrochemistry</vt:lpstr>
      <vt:lpstr>Chapter 18 Electrochemistry</vt:lpstr>
      <vt:lpstr>Chapter 18 Electrochemistry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793</cp:revision>
  <dcterms:created xsi:type="dcterms:W3CDTF">2005-09-14T19:27:31Z</dcterms:created>
  <dcterms:modified xsi:type="dcterms:W3CDTF">2016-11-02T23:29:11Z</dcterms:modified>
</cp:coreProperties>
</file>