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1"/>
  </p:notesMasterIdLst>
  <p:sldIdLst>
    <p:sldId id="280" r:id="rId2"/>
    <p:sldId id="505" r:id="rId3"/>
    <p:sldId id="574" r:id="rId4"/>
    <p:sldId id="557" r:id="rId5"/>
    <p:sldId id="558" r:id="rId6"/>
    <p:sldId id="559" r:id="rId7"/>
    <p:sldId id="560" r:id="rId8"/>
    <p:sldId id="561" r:id="rId9"/>
    <p:sldId id="562" r:id="rId10"/>
    <p:sldId id="563" r:id="rId11"/>
    <p:sldId id="566" r:id="rId12"/>
    <p:sldId id="567" r:id="rId13"/>
    <p:sldId id="568" r:id="rId14"/>
    <p:sldId id="569" r:id="rId15"/>
    <p:sldId id="570" r:id="rId16"/>
    <p:sldId id="571" r:id="rId17"/>
    <p:sldId id="572" r:id="rId18"/>
    <p:sldId id="575" r:id="rId19"/>
    <p:sldId id="573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658B2"/>
    <a:srgbClr val="E9658B"/>
    <a:srgbClr val="FC286A"/>
    <a:srgbClr val="0000FF"/>
    <a:srgbClr val="FE5F26"/>
    <a:srgbClr val="FDBB27"/>
    <a:srgbClr val="FFDD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7" autoAdjust="0"/>
    <p:restoredTop sz="94660"/>
  </p:normalViewPr>
  <p:slideViewPr>
    <p:cSldViewPr>
      <p:cViewPr varScale="1">
        <p:scale>
          <a:sx n="88" d="100"/>
          <a:sy n="88" d="100"/>
        </p:scale>
        <p:origin x="108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EEF929D-1A10-4FB1-B971-3EBEDA3646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211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442A0F4-1929-4784-B09C-58299118A5B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4A6077-A949-48F9-87E2-F52DBE53983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524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4A6077-A949-48F9-87E2-F52DBE53983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745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6206F-62B1-4B61-9B5F-51090A0729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56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411E2-4CF6-41F8-8663-2A63B58CDA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80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2C604-8956-4436-B832-828173966A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962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388F8-DA81-4DE4-92C1-62F1B44E50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020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37736-0CC6-436D-90B8-5F06C02409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847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382C9-5808-44C3-8F55-BC8B3ACECF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19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8AFC5D-7A6E-4FEC-93F2-AA1F30EDE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58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40117-BFFA-4EE0-8A3C-71075B3D85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28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D3544-EBDD-412D-A815-374ADDF26D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99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51F092-BBCA-49B8-B257-E0050D7C37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99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C15C8-CF09-41C3-A068-39881D8FFB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81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B5BC4-ADE7-4D63-BEFC-0F65E8D05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18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F7974-296B-418D-9820-00CE1E9FB0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62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CF84B56-9FF0-4FDC-AC2C-B3B0E08614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itchFamily="34" charset="0"/>
              </a:rPr>
              <a:t>Chem. 1B – 11/10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>
              <a:solidFill>
                <a:srgbClr val="FF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itchFamily="34" charset="0"/>
              </a:rPr>
              <a:t>Chapter 18 Electrochemistry</a:t>
            </a:r>
            <a:br>
              <a:rPr lang="en-US" altLang="en-US" sz="4000" dirty="0" smtClean="0">
                <a:latin typeface="Tahoma" pitchFamily="34" charset="0"/>
              </a:rPr>
            </a:br>
            <a:r>
              <a:rPr lang="en-US" altLang="en-US" sz="3200" dirty="0" smtClean="0">
                <a:latin typeface="Tahoma" pitchFamily="34" charset="0"/>
              </a:rPr>
              <a:t>Electrolytic Cells – Questions – Cont.</a:t>
            </a:r>
          </a:p>
        </p:txBody>
      </p:sp>
      <p:sp>
        <p:nvSpPr>
          <p:cNvPr id="2" name="Rectangle 1"/>
          <p:cNvSpPr/>
          <p:nvPr/>
        </p:nvSpPr>
        <p:spPr>
          <a:xfrm>
            <a:off x="1163782" y="5141202"/>
            <a:ext cx="1981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Magnetic Disk 2"/>
          <p:cNvSpPr/>
          <p:nvPr/>
        </p:nvSpPr>
        <p:spPr>
          <a:xfrm>
            <a:off x="1239982" y="4760202"/>
            <a:ext cx="228600" cy="381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gnetic Disk 5"/>
          <p:cNvSpPr/>
          <p:nvPr/>
        </p:nvSpPr>
        <p:spPr>
          <a:xfrm>
            <a:off x="2687782" y="4760202"/>
            <a:ext cx="228600" cy="381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39982" y="5141202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+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535382" y="5141202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-</a:t>
            </a:r>
            <a:endParaRPr lang="en-US" sz="3600" dirty="0"/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70819"/>
            <a:ext cx="8229600" cy="4525962"/>
          </a:xfrm>
        </p:spPr>
        <p:txBody>
          <a:bodyPr/>
          <a:lstStyle/>
          <a:p>
            <a:pPr marL="514350" indent="-514350" eaLnBrk="1" hangingPunct="1">
              <a:buAutoNum type="arabicPeriod" startAt="3"/>
            </a:pPr>
            <a:r>
              <a:rPr lang="en-US" altLang="en-US" sz="2800" dirty="0" smtClean="0">
                <a:latin typeface="Tahoma" pitchFamily="34" charset="0"/>
              </a:rPr>
              <a:t>When a battery is being recharged, which of the following happens?</a:t>
            </a:r>
          </a:p>
          <a:p>
            <a:pPr marL="514350" indent="-514350" eaLnBrk="1" hangingPunct="1">
              <a:buAutoNum type="alphaLcParenR"/>
            </a:pPr>
            <a:r>
              <a:rPr lang="en-US" altLang="en-US" sz="2800" dirty="0" smtClean="0">
                <a:latin typeface="Tahoma" pitchFamily="34" charset="0"/>
              </a:rPr>
              <a:t>Electrode charge changes</a:t>
            </a:r>
          </a:p>
          <a:p>
            <a:pPr marL="514350" indent="-514350" eaLnBrk="1" hangingPunct="1">
              <a:buAutoNum type="alphaLcParenR"/>
            </a:pPr>
            <a:r>
              <a:rPr lang="en-US" altLang="en-US" sz="2800" dirty="0" smtClean="0">
                <a:latin typeface="Tahoma" pitchFamily="34" charset="0"/>
              </a:rPr>
              <a:t>Electrode reaction changes (anode – oxidation becomes cathode) </a:t>
            </a:r>
          </a:p>
        </p:txBody>
      </p:sp>
      <p:sp>
        <p:nvSpPr>
          <p:cNvPr id="9" name="Freeform 8"/>
          <p:cNvSpPr/>
          <p:nvPr/>
        </p:nvSpPr>
        <p:spPr>
          <a:xfrm>
            <a:off x="1447800" y="4025911"/>
            <a:ext cx="4725483" cy="2402275"/>
          </a:xfrm>
          <a:custGeom>
            <a:avLst/>
            <a:gdLst>
              <a:gd name="connsiteX0" fmla="*/ 0 w 4725483"/>
              <a:gd name="connsiteY0" fmla="*/ 789709 h 2402275"/>
              <a:gd name="connsiteX1" fmla="*/ 41564 w 4725483"/>
              <a:gd name="connsiteY1" fmla="*/ 678873 h 2402275"/>
              <a:gd name="connsiteX2" fmla="*/ 83127 w 4725483"/>
              <a:gd name="connsiteY2" fmla="*/ 651164 h 2402275"/>
              <a:gd name="connsiteX3" fmla="*/ 152400 w 4725483"/>
              <a:gd name="connsiteY3" fmla="*/ 581891 h 2402275"/>
              <a:gd name="connsiteX4" fmla="*/ 263237 w 4725483"/>
              <a:gd name="connsiteY4" fmla="*/ 526473 h 2402275"/>
              <a:gd name="connsiteX5" fmla="*/ 304800 w 4725483"/>
              <a:gd name="connsiteY5" fmla="*/ 471055 h 2402275"/>
              <a:gd name="connsiteX6" fmla="*/ 457200 w 4725483"/>
              <a:gd name="connsiteY6" fmla="*/ 415636 h 2402275"/>
              <a:gd name="connsiteX7" fmla="*/ 512618 w 4725483"/>
              <a:gd name="connsiteY7" fmla="*/ 387927 h 2402275"/>
              <a:gd name="connsiteX8" fmla="*/ 554182 w 4725483"/>
              <a:gd name="connsiteY8" fmla="*/ 374073 h 2402275"/>
              <a:gd name="connsiteX9" fmla="*/ 637309 w 4725483"/>
              <a:gd name="connsiteY9" fmla="*/ 318655 h 2402275"/>
              <a:gd name="connsiteX10" fmla="*/ 762000 w 4725483"/>
              <a:gd name="connsiteY10" fmla="*/ 277091 h 2402275"/>
              <a:gd name="connsiteX11" fmla="*/ 817418 w 4725483"/>
              <a:gd name="connsiteY11" fmla="*/ 249382 h 2402275"/>
              <a:gd name="connsiteX12" fmla="*/ 983673 w 4725483"/>
              <a:gd name="connsiteY12" fmla="*/ 221673 h 2402275"/>
              <a:gd name="connsiteX13" fmla="*/ 1177637 w 4725483"/>
              <a:gd name="connsiteY13" fmla="*/ 193964 h 2402275"/>
              <a:gd name="connsiteX14" fmla="*/ 1246909 w 4725483"/>
              <a:gd name="connsiteY14" fmla="*/ 166255 h 2402275"/>
              <a:gd name="connsiteX15" fmla="*/ 1288473 w 4725483"/>
              <a:gd name="connsiteY15" fmla="*/ 138546 h 2402275"/>
              <a:gd name="connsiteX16" fmla="*/ 1357746 w 4725483"/>
              <a:gd name="connsiteY16" fmla="*/ 124691 h 2402275"/>
              <a:gd name="connsiteX17" fmla="*/ 1413164 w 4725483"/>
              <a:gd name="connsiteY17" fmla="*/ 110836 h 2402275"/>
              <a:gd name="connsiteX18" fmla="*/ 1454727 w 4725483"/>
              <a:gd name="connsiteY18" fmla="*/ 83127 h 2402275"/>
              <a:gd name="connsiteX19" fmla="*/ 1496291 w 4725483"/>
              <a:gd name="connsiteY19" fmla="*/ 69273 h 2402275"/>
              <a:gd name="connsiteX20" fmla="*/ 1939637 w 4725483"/>
              <a:gd name="connsiteY20" fmla="*/ 41564 h 2402275"/>
              <a:gd name="connsiteX21" fmla="*/ 2313709 w 4725483"/>
              <a:gd name="connsiteY21" fmla="*/ 13855 h 2402275"/>
              <a:gd name="connsiteX22" fmla="*/ 2396837 w 4725483"/>
              <a:gd name="connsiteY22" fmla="*/ 0 h 2402275"/>
              <a:gd name="connsiteX23" fmla="*/ 3103418 w 4725483"/>
              <a:gd name="connsiteY23" fmla="*/ 27709 h 2402275"/>
              <a:gd name="connsiteX24" fmla="*/ 3144982 w 4725483"/>
              <a:gd name="connsiteY24" fmla="*/ 41564 h 2402275"/>
              <a:gd name="connsiteX25" fmla="*/ 3241964 w 4725483"/>
              <a:gd name="connsiteY25" fmla="*/ 69273 h 2402275"/>
              <a:gd name="connsiteX26" fmla="*/ 3311237 w 4725483"/>
              <a:gd name="connsiteY26" fmla="*/ 110836 h 2402275"/>
              <a:gd name="connsiteX27" fmla="*/ 3408218 w 4725483"/>
              <a:gd name="connsiteY27" fmla="*/ 124691 h 2402275"/>
              <a:gd name="connsiteX28" fmla="*/ 3505200 w 4725483"/>
              <a:gd name="connsiteY28" fmla="*/ 166255 h 2402275"/>
              <a:gd name="connsiteX29" fmla="*/ 3560618 w 4725483"/>
              <a:gd name="connsiteY29" fmla="*/ 193964 h 2402275"/>
              <a:gd name="connsiteX30" fmla="*/ 3685309 w 4725483"/>
              <a:gd name="connsiteY30" fmla="*/ 221673 h 2402275"/>
              <a:gd name="connsiteX31" fmla="*/ 3754582 w 4725483"/>
              <a:gd name="connsiteY31" fmla="*/ 249382 h 2402275"/>
              <a:gd name="connsiteX32" fmla="*/ 3810000 w 4725483"/>
              <a:gd name="connsiteY32" fmla="*/ 263236 h 2402275"/>
              <a:gd name="connsiteX33" fmla="*/ 3851564 w 4725483"/>
              <a:gd name="connsiteY33" fmla="*/ 290946 h 2402275"/>
              <a:gd name="connsiteX34" fmla="*/ 3934691 w 4725483"/>
              <a:gd name="connsiteY34" fmla="*/ 318655 h 2402275"/>
              <a:gd name="connsiteX35" fmla="*/ 3976255 w 4725483"/>
              <a:gd name="connsiteY35" fmla="*/ 332509 h 2402275"/>
              <a:gd name="connsiteX36" fmla="*/ 4031673 w 4725483"/>
              <a:gd name="connsiteY36" fmla="*/ 360218 h 2402275"/>
              <a:gd name="connsiteX37" fmla="*/ 4114800 w 4725483"/>
              <a:gd name="connsiteY37" fmla="*/ 415636 h 2402275"/>
              <a:gd name="connsiteX38" fmla="*/ 4142509 w 4725483"/>
              <a:gd name="connsiteY38" fmla="*/ 443346 h 2402275"/>
              <a:gd name="connsiteX39" fmla="*/ 4197927 w 4725483"/>
              <a:gd name="connsiteY39" fmla="*/ 471055 h 2402275"/>
              <a:gd name="connsiteX40" fmla="*/ 4225637 w 4725483"/>
              <a:gd name="connsiteY40" fmla="*/ 498764 h 2402275"/>
              <a:gd name="connsiteX41" fmla="*/ 4267200 w 4725483"/>
              <a:gd name="connsiteY41" fmla="*/ 526473 h 2402275"/>
              <a:gd name="connsiteX42" fmla="*/ 4308764 w 4725483"/>
              <a:gd name="connsiteY42" fmla="*/ 568036 h 2402275"/>
              <a:gd name="connsiteX43" fmla="*/ 4391891 w 4725483"/>
              <a:gd name="connsiteY43" fmla="*/ 609600 h 2402275"/>
              <a:gd name="connsiteX44" fmla="*/ 4502727 w 4725483"/>
              <a:gd name="connsiteY44" fmla="*/ 692727 h 2402275"/>
              <a:gd name="connsiteX45" fmla="*/ 4572000 w 4725483"/>
              <a:gd name="connsiteY45" fmla="*/ 762000 h 2402275"/>
              <a:gd name="connsiteX46" fmla="*/ 4599709 w 4725483"/>
              <a:gd name="connsiteY46" fmla="*/ 817418 h 2402275"/>
              <a:gd name="connsiteX47" fmla="*/ 4655127 w 4725483"/>
              <a:gd name="connsiteY47" fmla="*/ 942109 h 2402275"/>
              <a:gd name="connsiteX48" fmla="*/ 4682837 w 4725483"/>
              <a:gd name="connsiteY48" fmla="*/ 983673 h 2402275"/>
              <a:gd name="connsiteX49" fmla="*/ 4696691 w 4725483"/>
              <a:gd name="connsiteY49" fmla="*/ 1025236 h 2402275"/>
              <a:gd name="connsiteX50" fmla="*/ 4724400 w 4725483"/>
              <a:gd name="connsiteY50" fmla="*/ 1066800 h 2402275"/>
              <a:gd name="connsiteX51" fmla="*/ 4710546 w 4725483"/>
              <a:gd name="connsiteY51" fmla="*/ 1773382 h 2402275"/>
              <a:gd name="connsiteX52" fmla="*/ 4696691 w 4725483"/>
              <a:gd name="connsiteY52" fmla="*/ 1828800 h 2402275"/>
              <a:gd name="connsiteX53" fmla="*/ 4668982 w 4725483"/>
              <a:gd name="connsiteY53" fmla="*/ 1870364 h 2402275"/>
              <a:gd name="connsiteX54" fmla="*/ 4627418 w 4725483"/>
              <a:gd name="connsiteY54" fmla="*/ 1953491 h 2402275"/>
              <a:gd name="connsiteX55" fmla="*/ 4613564 w 4725483"/>
              <a:gd name="connsiteY55" fmla="*/ 1995055 h 2402275"/>
              <a:gd name="connsiteX56" fmla="*/ 4585855 w 4725483"/>
              <a:gd name="connsiteY56" fmla="*/ 2050473 h 2402275"/>
              <a:gd name="connsiteX57" fmla="*/ 4572000 w 4725483"/>
              <a:gd name="connsiteY57" fmla="*/ 2133600 h 2402275"/>
              <a:gd name="connsiteX58" fmla="*/ 4558146 w 4725483"/>
              <a:gd name="connsiteY58" fmla="*/ 2230582 h 2402275"/>
              <a:gd name="connsiteX59" fmla="*/ 4544291 w 4725483"/>
              <a:gd name="connsiteY59" fmla="*/ 2286000 h 2402275"/>
              <a:gd name="connsiteX60" fmla="*/ 4502727 w 4725483"/>
              <a:gd name="connsiteY60" fmla="*/ 2299855 h 2402275"/>
              <a:gd name="connsiteX61" fmla="*/ 4225637 w 4725483"/>
              <a:gd name="connsiteY61" fmla="*/ 2327564 h 2402275"/>
              <a:gd name="connsiteX62" fmla="*/ 3976255 w 4725483"/>
              <a:gd name="connsiteY62" fmla="*/ 2327564 h 2402275"/>
              <a:gd name="connsiteX63" fmla="*/ 3934691 w 4725483"/>
              <a:gd name="connsiteY63" fmla="*/ 2244436 h 2402275"/>
              <a:gd name="connsiteX64" fmla="*/ 3948546 w 4725483"/>
              <a:gd name="connsiteY64" fmla="*/ 1787236 h 2402275"/>
              <a:gd name="connsiteX65" fmla="*/ 4031673 w 4725483"/>
              <a:gd name="connsiteY65" fmla="*/ 1773382 h 2402275"/>
              <a:gd name="connsiteX66" fmla="*/ 4045527 w 4725483"/>
              <a:gd name="connsiteY66" fmla="*/ 1731818 h 2402275"/>
              <a:gd name="connsiteX67" fmla="*/ 4059382 w 4725483"/>
              <a:gd name="connsiteY67" fmla="*/ 1648691 h 2402275"/>
              <a:gd name="connsiteX68" fmla="*/ 3976255 w 4725483"/>
              <a:gd name="connsiteY68" fmla="*/ 1454727 h 2402275"/>
              <a:gd name="connsiteX69" fmla="*/ 3934691 w 4725483"/>
              <a:gd name="connsiteY69" fmla="*/ 1440873 h 2402275"/>
              <a:gd name="connsiteX70" fmla="*/ 3865418 w 4725483"/>
              <a:gd name="connsiteY70" fmla="*/ 1454727 h 2402275"/>
              <a:gd name="connsiteX71" fmla="*/ 3851564 w 4725483"/>
              <a:gd name="connsiteY71" fmla="*/ 1496291 h 2402275"/>
              <a:gd name="connsiteX72" fmla="*/ 3934691 w 4725483"/>
              <a:gd name="connsiteY72" fmla="*/ 1551709 h 2402275"/>
              <a:gd name="connsiteX73" fmla="*/ 3976255 w 4725483"/>
              <a:gd name="connsiteY73" fmla="*/ 1537855 h 2402275"/>
              <a:gd name="connsiteX74" fmla="*/ 3990109 w 4725483"/>
              <a:gd name="connsiteY74" fmla="*/ 1496291 h 2402275"/>
              <a:gd name="connsiteX75" fmla="*/ 3976255 w 4725483"/>
              <a:gd name="connsiteY75" fmla="*/ 1371600 h 2402275"/>
              <a:gd name="connsiteX76" fmla="*/ 3934691 w 4725483"/>
              <a:gd name="connsiteY76" fmla="*/ 1357746 h 2402275"/>
              <a:gd name="connsiteX77" fmla="*/ 3685309 w 4725483"/>
              <a:gd name="connsiteY77" fmla="*/ 1413164 h 2402275"/>
              <a:gd name="connsiteX78" fmla="*/ 3671455 w 4725483"/>
              <a:gd name="connsiteY78" fmla="*/ 1454727 h 2402275"/>
              <a:gd name="connsiteX79" fmla="*/ 3685309 w 4725483"/>
              <a:gd name="connsiteY79" fmla="*/ 1524000 h 2402275"/>
              <a:gd name="connsiteX80" fmla="*/ 3754582 w 4725483"/>
              <a:gd name="connsiteY80" fmla="*/ 1510146 h 2402275"/>
              <a:gd name="connsiteX81" fmla="*/ 3740727 w 4725483"/>
              <a:gd name="connsiteY81" fmla="*/ 1427018 h 2402275"/>
              <a:gd name="connsiteX82" fmla="*/ 3699164 w 4725483"/>
              <a:gd name="connsiteY82" fmla="*/ 1413164 h 2402275"/>
              <a:gd name="connsiteX83" fmla="*/ 3657600 w 4725483"/>
              <a:gd name="connsiteY83" fmla="*/ 1385455 h 2402275"/>
              <a:gd name="connsiteX84" fmla="*/ 3560618 w 4725483"/>
              <a:gd name="connsiteY84" fmla="*/ 1357746 h 2402275"/>
              <a:gd name="connsiteX85" fmla="*/ 3435927 w 4725483"/>
              <a:gd name="connsiteY85" fmla="*/ 1385455 h 2402275"/>
              <a:gd name="connsiteX86" fmla="*/ 3408218 w 4725483"/>
              <a:gd name="connsiteY86" fmla="*/ 1427018 h 2402275"/>
              <a:gd name="connsiteX87" fmla="*/ 3449782 w 4725483"/>
              <a:gd name="connsiteY87" fmla="*/ 1565564 h 2402275"/>
              <a:gd name="connsiteX88" fmla="*/ 3491346 w 4725483"/>
              <a:gd name="connsiteY88" fmla="*/ 1579418 h 2402275"/>
              <a:gd name="connsiteX89" fmla="*/ 3519055 w 4725483"/>
              <a:gd name="connsiteY89" fmla="*/ 1524000 h 2402275"/>
              <a:gd name="connsiteX90" fmla="*/ 3505200 w 4725483"/>
              <a:gd name="connsiteY90" fmla="*/ 1399309 h 2402275"/>
              <a:gd name="connsiteX91" fmla="*/ 3338946 w 4725483"/>
              <a:gd name="connsiteY91" fmla="*/ 1357746 h 2402275"/>
              <a:gd name="connsiteX92" fmla="*/ 3297382 w 4725483"/>
              <a:gd name="connsiteY92" fmla="*/ 1343891 h 2402275"/>
              <a:gd name="connsiteX93" fmla="*/ 3241964 w 4725483"/>
              <a:gd name="connsiteY93" fmla="*/ 1579418 h 2402275"/>
              <a:gd name="connsiteX94" fmla="*/ 3311237 w 4725483"/>
              <a:gd name="connsiteY94" fmla="*/ 1565564 h 2402275"/>
              <a:gd name="connsiteX95" fmla="*/ 3255818 w 4725483"/>
              <a:gd name="connsiteY95" fmla="*/ 1385455 h 2402275"/>
              <a:gd name="connsiteX96" fmla="*/ 3048000 w 4725483"/>
              <a:gd name="connsiteY96" fmla="*/ 1399309 h 2402275"/>
              <a:gd name="connsiteX97" fmla="*/ 3061855 w 4725483"/>
              <a:gd name="connsiteY97" fmla="*/ 1579418 h 2402275"/>
              <a:gd name="connsiteX98" fmla="*/ 3131127 w 4725483"/>
              <a:gd name="connsiteY98" fmla="*/ 1593273 h 2402275"/>
              <a:gd name="connsiteX99" fmla="*/ 3172691 w 4725483"/>
              <a:gd name="connsiteY99" fmla="*/ 1607127 h 2402275"/>
              <a:gd name="connsiteX100" fmla="*/ 3269673 w 4725483"/>
              <a:gd name="connsiteY100" fmla="*/ 1634836 h 2402275"/>
              <a:gd name="connsiteX101" fmla="*/ 3297382 w 4725483"/>
              <a:gd name="connsiteY101" fmla="*/ 1662546 h 2402275"/>
              <a:gd name="connsiteX102" fmla="*/ 3338946 w 4725483"/>
              <a:gd name="connsiteY102" fmla="*/ 1676400 h 2402275"/>
              <a:gd name="connsiteX103" fmla="*/ 3408218 w 4725483"/>
              <a:gd name="connsiteY103" fmla="*/ 1731818 h 2402275"/>
              <a:gd name="connsiteX104" fmla="*/ 3422073 w 4725483"/>
              <a:gd name="connsiteY104" fmla="*/ 1773382 h 2402275"/>
              <a:gd name="connsiteX105" fmla="*/ 3449782 w 4725483"/>
              <a:gd name="connsiteY105" fmla="*/ 1814946 h 2402275"/>
              <a:gd name="connsiteX106" fmla="*/ 3435927 w 4725483"/>
              <a:gd name="connsiteY106" fmla="*/ 2382982 h 2402275"/>
              <a:gd name="connsiteX107" fmla="*/ 3325091 w 4725483"/>
              <a:gd name="connsiteY107" fmla="*/ 2396836 h 2402275"/>
              <a:gd name="connsiteX108" fmla="*/ 2840182 w 4725483"/>
              <a:gd name="connsiteY108" fmla="*/ 2369127 h 2402275"/>
              <a:gd name="connsiteX109" fmla="*/ 2757055 w 4725483"/>
              <a:gd name="connsiteY109" fmla="*/ 2341418 h 2402275"/>
              <a:gd name="connsiteX110" fmla="*/ 2673927 w 4725483"/>
              <a:gd name="connsiteY110" fmla="*/ 2286000 h 2402275"/>
              <a:gd name="connsiteX111" fmla="*/ 2632364 w 4725483"/>
              <a:gd name="connsiteY111" fmla="*/ 2230582 h 2402275"/>
              <a:gd name="connsiteX112" fmla="*/ 2604655 w 4725483"/>
              <a:gd name="connsiteY112" fmla="*/ 2064327 h 2402275"/>
              <a:gd name="connsiteX113" fmla="*/ 2576946 w 4725483"/>
              <a:gd name="connsiteY113" fmla="*/ 1925782 h 2402275"/>
              <a:gd name="connsiteX114" fmla="*/ 2563091 w 4725483"/>
              <a:gd name="connsiteY114" fmla="*/ 775855 h 2402275"/>
              <a:gd name="connsiteX115" fmla="*/ 2507673 w 4725483"/>
              <a:gd name="connsiteY115" fmla="*/ 762000 h 2402275"/>
              <a:gd name="connsiteX116" fmla="*/ 2424546 w 4725483"/>
              <a:gd name="connsiteY116" fmla="*/ 734291 h 2402275"/>
              <a:gd name="connsiteX117" fmla="*/ 2382982 w 4725483"/>
              <a:gd name="connsiteY117" fmla="*/ 720436 h 2402275"/>
              <a:gd name="connsiteX118" fmla="*/ 1759527 w 4725483"/>
              <a:gd name="connsiteY118" fmla="*/ 734291 h 2402275"/>
              <a:gd name="connsiteX119" fmla="*/ 1593273 w 4725483"/>
              <a:gd name="connsiteY119" fmla="*/ 775855 h 2402275"/>
              <a:gd name="connsiteX120" fmla="*/ 1551709 w 4725483"/>
              <a:gd name="connsiteY120" fmla="*/ 789709 h 2402275"/>
              <a:gd name="connsiteX121" fmla="*/ 1510146 w 4725483"/>
              <a:gd name="connsiteY121" fmla="*/ 803564 h 2402275"/>
              <a:gd name="connsiteX122" fmla="*/ 1454727 w 4725483"/>
              <a:gd name="connsiteY122" fmla="*/ 817418 h 240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</a:cxnLst>
            <a:rect l="l" t="t" r="r" b="b"/>
            <a:pathLst>
              <a:path w="4725483" h="2402275">
                <a:moveTo>
                  <a:pt x="0" y="789709"/>
                </a:moveTo>
                <a:cubicBezTo>
                  <a:pt x="9913" y="740145"/>
                  <a:pt x="5889" y="714548"/>
                  <a:pt x="41564" y="678873"/>
                </a:cubicBezTo>
                <a:cubicBezTo>
                  <a:pt x="53338" y="667099"/>
                  <a:pt x="70596" y="662129"/>
                  <a:pt x="83127" y="651164"/>
                </a:cubicBezTo>
                <a:cubicBezTo>
                  <a:pt x="107703" y="629660"/>
                  <a:pt x="123192" y="596495"/>
                  <a:pt x="152400" y="581891"/>
                </a:cubicBezTo>
                <a:lnTo>
                  <a:pt x="263237" y="526473"/>
                </a:lnTo>
                <a:cubicBezTo>
                  <a:pt x="277091" y="508000"/>
                  <a:pt x="288472" y="487383"/>
                  <a:pt x="304800" y="471055"/>
                </a:cubicBezTo>
                <a:cubicBezTo>
                  <a:pt x="344149" y="431706"/>
                  <a:pt x="406364" y="425803"/>
                  <a:pt x="457200" y="415636"/>
                </a:cubicBezTo>
                <a:cubicBezTo>
                  <a:pt x="475673" y="406400"/>
                  <a:pt x="493635" y="396063"/>
                  <a:pt x="512618" y="387927"/>
                </a:cubicBezTo>
                <a:cubicBezTo>
                  <a:pt x="526041" y="382174"/>
                  <a:pt x="541416" y="381165"/>
                  <a:pt x="554182" y="374073"/>
                </a:cubicBezTo>
                <a:cubicBezTo>
                  <a:pt x="583293" y="357900"/>
                  <a:pt x="605716" y="329186"/>
                  <a:pt x="637309" y="318655"/>
                </a:cubicBezTo>
                <a:cubicBezTo>
                  <a:pt x="678873" y="304800"/>
                  <a:pt x="722813" y="296684"/>
                  <a:pt x="762000" y="277091"/>
                </a:cubicBezTo>
                <a:cubicBezTo>
                  <a:pt x="780473" y="267855"/>
                  <a:pt x="797825" y="255913"/>
                  <a:pt x="817418" y="249382"/>
                </a:cubicBezTo>
                <a:cubicBezTo>
                  <a:pt x="846453" y="239703"/>
                  <a:pt x="963584" y="224184"/>
                  <a:pt x="983673" y="221673"/>
                </a:cubicBezTo>
                <a:cubicBezTo>
                  <a:pt x="1159188" y="199734"/>
                  <a:pt x="1051917" y="219107"/>
                  <a:pt x="1177637" y="193964"/>
                </a:cubicBezTo>
                <a:cubicBezTo>
                  <a:pt x="1200728" y="184728"/>
                  <a:pt x="1224665" y="177377"/>
                  <a:pt x="1246909" y="166255"/>
                </a:cubicBezTo>
                <a:cubicBezTo>
                  <a:pt x="1261802" y="158808"/>
                  <a:pt x="1272882" y="144393"/>
                  <a:pt x="1288473" y="138546"/>
                </a:cubicBezTo>
                <a:cubicBezTo>
                  <a:pt x="1310522" y="130278"/>
                  <a:pt x="1334758" y="129800"/>
                  <a:pt x="1357746" y="124691"/>
                </a:cubicBezTo>
                <a:cubicBezTo>
                  <a:pt x="1376334" y="120560"/>
                  <a:pt x="1394691" y="115454"/>
                  <a:pt x="1413164" y="110836"/>
                </a:cubicBezTo>
                <a:cubicBezTo>
                  <a:pt x="1427018" y="101600"/>
                  <a:pt x="1439834" y="90573"/>
                  <a:pt x="1454727" y="83127"/>
                </a:cubicBezTo>
                <a:cubicBezTo>
                  <a:pt x="1467789" y="76596"/>
                  <a:pt x="1482249" y="73285"/>
                  <a:pt x="1496291" y="69273"/>
                </a:cubicBezTo>
                <a:cubicBezTo>
                  <a:pt x="1651395" y="24958"/>
                  <a:pt x="1708284" y="49826"/>
                  <a:pt x="1939637" y="41564"/>
                </a:cubicBezTo>
                <a:cubicBezTo>
                  <a:pt x="2144905" y="7351"/>
                  <a:pt x="1903561" y="44236"/>
                  <a:pt x="2313709" y="13855"/>
                </a:cubicBezTo>
                <a:cubicBezTo>
                  <a:pt x="2341724" y="11780"/>
                  <a:pt x="2369128" y="4618"/>
                  <a:pt x="2396837" y="0"/>
                </a:cubicBezTo>
                <a:lnTo>
                  <a:pt x="3103418" y="27709"/>
                </a:lnTo>
                <a:cubicBezTo>
                  <a:pt x="3118000" y="28519"/>
                  <a:pt x="3130940" y="37552"/>
                  <a:pt x="3144982" y="41564"/>
                </a:cubicBezTo>
                <a:cubicBezTo>
                  <a:pt x="3165704" y="47485"/>
                  <a:pt x="3219813" y="58198"/>
                  <a:pt x="3241964" y="69273"/>
                </a:cubicBezTo>
                <a:cubicBezTo>
                  <a:pt x="3266050" y="81316"/>
                  <a:pt x="3285691" y="102321"/>
                  <a:pt x="3311237" y="110836"/>
                </a:cubicBezTo>
                <a:cubicBezTo>
                  <a:pt x="3342216" y="121162"/>
                  <a:pt x="3375891" y="120073"/>
                  <a:pt x="3408218" y="124691"/>
                </a:cubicBezTo>
                <a:cubicBezTo>
                  <a:pt x="3592035" y="216598"/>
                  <a:pt x="3362490" y="105093"/>
                  <a:pt x="3505200" y="166255"/>
                </a:cubicBezTo>
                <a:cubicBezTo>
                  <a:pt x="3524183" y="174391"/>
                  <a:pt x="3540878" y="187890"/>
                  <a:pt x="3560618" y="193964"/>
                </a:cubicBezTo>
                <a:cubicBezTo>
                  <a:pt x="3601313" y="206485"/>
                  <a:pt x="3644370" y="209976"/>
                  <a:pt x="3685309" y="221673"/>
                </a:cubicBezTo>
                <a:cubicBezTo>
                  <a:pt x="3709222" y="228505"/>
                  <a:pt x="3730988" y="241518"/>
                  <a:pt x="3754582" y="249382"/>
                </a:cubicBezTo>
                <a:cubicBezTo>
                  <a:pt x="3772646" y="255403"/>
                  <a:pt x="3791527" y="258618"/>
                  <a:pt x="3810000" y="263236"/>
                </a:cubicBezTo>
                <a:cubicBezTo>
                  <a:pt x="3823855" y="272473"/>
                  <a:pt x="3836348" y="284183"/>
                  <a:pt x="3851564" y="290946"/>
                </a:cubicBezTo>
                <a:cubicBezTo>
                  <a:pt x="3878254" y="302809"/>
                  <a:pt x="3906982" y="309419"/>
                  <a:pt x="3934691" y="318655"/>
                </a:cubicBezTo>
                <a:cubicBezTo>
                  <a:pt x="3948546" y="323273"/>
                  <a:pt x="3963193" y="325978"/>
                  <a:pt x="3976255" y="332509"/>
                </a:cubicBezTo>
                <a:cubicBezTo>
                  <a:pt x="3994728" y="341745"/>
                  <a:pt x="4013963" y="349592"/>
                  <a:pt x="4031673" y="360218"/>
                </a:cubicBezTo>
                <a:cubicBezTo>
                  <a:pt x="4060229" y="377352"/>
                  <a:pt x="4091252" y="392087"/>
                  <a:pt x="4114800" y="415636"/>
                </a:cubicBezTo>
                <a:cubicBezTo>
                  <a:pt x="4124036" y="424873"/>
                  <a:pt x="4131641" y="436100"/>
                  <a:pt x="4142509" y="443346"/>
                </a:cubicBezTo>
                <a:cubicBezTo>
                  <a:pt x="4159693" y="454802"/>
                  <a:pt x="4180743" y="459599"/>
                  <a:pt x="4197927" y="471055"/>
                </a:cubicBezTo>
                <a:cubicBezTo>
                  <a:pt x="4208796" y="478301"/>
                  <a:pt x="4215437" y="490604"/>
                  <a:pt x="4225637" y="498764"/>
                </a:cubicBezTo>
                <a:cubicBezTo>
                  <a:pt x="4238639" y="509166"/>
                  <a:pt x="4254408" y="515813"/>
                  <a:pt x="4267200" y="526473"/>
                </a:cubicBezTo>
                <a:cubicBezTo>
                  <a:pt x="4282252" y="539016"/>
                  <a:pt x="4293712" y="555493"/>
                  <a:pt x="4308764" y="568036"/>
                </a:cubicBezTo>
                <a:cubicBezTo>
                  <a:pt x="4344577" y="597880"/>
                  <a:pt x="4350231" y="595714"/>
                  <a:pt x="4391891" y="609600"/>
                </a:cubicBezTo>
                <a:cubicBezTo>
                  <a:pt x="4430264" y="635181"/>
                  <a:pt x="4469815" y="659815"/>
                  <a:pt x="4502727" y="692727"/>
                </a:cubicBezTo>
                <a:cubicBezTo>
                  <a:pt x="4595090" y="785090"/>
                  <a:pt x="4461167" y="688110"/>
                  <a:pt x="4572000" y="762000"/>
                </a:cubicBezTo>
                <a:cubicBezTo>
                  <a:pt x="4581236" y="780473"/>
                  <a:pt x="4591321" y="798545"/>
                  <a:pt x="4599709" y="817418"/>
                </a:cubicBezTo>
                <a:cubicBezTo>
                  <a:pt x="4629397" y="884217"/>
                  <a:pt x="4621022" y="882426"/>
                  <a:pt x="4655127" y="942109"/>
                </a:cubicBezTo>
                <a:cubicBezTo>
                  <a:pt x="4663388" y="956566"/>
                  <a:pt x="4673600" y="969818"/>
                  <a:pt x="4682837" y="983673"/>
                </a:cubicBezTo>
                <a:cubicBezTo>
                  <a:pt x="4687455" y="997527"/>
                  <a:pt x="4690160" y="1012174"/>
                  <a:pt x="4696691" y="1025236"/>
                </a:cubicBezTo>
                <a:cubicBezTo>
                  <a:pt x="4704138" y="1040129"/>
                  <a:pt x="4724092" y="1050152"/>
                  <a:pt x="4724400" y="1066800"/>
                </a:cubicBezTo>
                <a:cubicBezTo>
                  <a:pt x="4728762" y="1302332"/>
                  <a:pt x="4719107" y="1537965"/>
                  <a:pt x="4710546" y="1773382"/>
                </a:cubicBezTo>
                <a:cubicBezTo>
                  <a:pt x="4709854" y="1792411"/>
                  <a:pt x="4704192" y="1811298"/>
                  <a:pt x="4696691" y="1828800"/>
                </a:cubicBezTo>
                <a:cubicBezTo>
                  <a:pt x="4690132" y="1844105"/>
                  <a:pt x="4676429" y="1855471"/>
                  <a:pt x="4668982" y="1870364"/>
                </a:cubicBezTo>
                <a:cubicBezTo>
                  <a:pt x="4611621" y="1985085"/>
                  <a:pt x="4706829" y="1834373"/>
                  <a:pt x="4627418" y="1953491"/>
                </a:cubicBezTo>
                <a:cubicBezTo>
                  <a:pt x="4622800" y="1967346"/>
                  <a:pt x="4619317" y="1981632"/>
                  <a:pt x="4613564" y="1995055"/>
                </a:cubicBezTo>
                <a:cubicBezTo>
                  <a:pt x="4605428" y="2014038"/>
                  <a:pt x="4591790" y="2030691"/>
                  <a:pt x="4585855" y="2050473"/>
                </a:cubicBezTo>
                <a:cubicBezTo>
                  <a:pt x="4577783" y="2077379"/>
                  <a:pt x="4576271" y="2105835"/>
                  <a:pt x="4572000" y="2133600"/>
                </a:cubicBezTo>
                <a:cubicBezTo>
                  <a:pt x="4567035" y="2165876"/>
                  <a:pt x="4563988" y="2198453"/>
                  <a:pt x="4558146" y="2230582"/>
                </a:cubicBezTo>
                <a:cubicBezTo>
                  <a:pt x="4554740" y="2249316"/>
                  <a:pt x="4556186" y="2271131"/>
                  <a:pt x="4544291" y="2286000"/>
                </a:cubicBezTo>
                <a:cubicBezTo>
                  <a:pt x="4535168" y="2297404"/>
                  <a:pt x="4517208" y="2297966"/>
                  <a:pt x="4502727" y="2299855"/>
                </a:cubicBezTo>
                <a:cubicBezTo>
                  <a:pt x="4410683" y="2311861"/>
                  <a:pt x="4225637" y="2327564"/>
                  <a:pt x="4225637" y="2327564"/>
                </a:cubicBezTo>
                <a:cubicBezTo>
                  <a:pt x="4129677" y="2351553"/>
                  <a:pt x="4113152" y="2361788"/>
                  <a:pt x="3976255" y="2327564"/>
                </a:cubicBezTo>
                <a:cubicBezTo>
                  <a:pt x="3956723" y="2322681"/>
                  <a:pt x="3939535" y="2258968"/>
                  <a:pt x="3934691" y="2244436"/>
                </a:cubicBezTo>
                <a:cubicBezTo>
                  <a:pt x="3939309" y="2092036"/>
                  <a:pt x="3917800" y="1936574"/>
                  <a:pt x="3948546" y="1787236"/>
                </a:cubicBezTo>
                <a:cubicBezTo>
                  <a:pt x="3954211" y="1759722"/>
                  <a:pt x="4007283" y="1787319"/>
                  <a:pt x="4031673" y="1773382"/>
                </a:cubicBezTo>
                <a:cubicBezTo>
                  <a:pt x="4044353" y="1766136"/>
                  <a:pt x="4042359" y="1746074"/>
                  <a:pt x="4045527" y="1731818"/>
                </a:cubicBezTo>
                <a:cubicBezTo>
                  <a:pt x="4051621" y="1704396"/>
                  <a:pt x="4054764" y="1676400"/>
                  <a:pt x="4059382" y="1648691"/>
                </a:cubicBezTo>
                <a:cubicBezTo>
                  <a:pt x="4042434" y="1428379"/>
                  <a:pt x="4105074" y="1486932"/>
                  <a:pt x="3976255" y="1454727"/>
                </a:cubicBezTo>
                <a:cubicBezTo>
                  <a:pt x="3962087" y="1451185"/>
                  <a:pt x="3948546" y="1445491"/>
                  <a:pt x="3934691" y="1440873"/>
                </a:cubicBezTo>
                <a:cubicBezTo>
                  <a:pt x="3911600" y="1445491"/>
                  <a:pt x="3885011" y="1441665"/>
                  <a:pt x="3865418" y="1454727"/>
                </a:cubicBezTo>
                <a:cubicBezTo>
                  <a:pt x="3853267" y="1462828"/>
                  <a:pt x="3846946" y="1482436"/>
                  <a:pt x="3851564" y="1496291"/>
                </a:cubicBezTo>
                <a:cubicBezTo>
                  <a:pt x="3864537" y="1535210"/>
                  <a:pt x="3903546" y="1541328"/>
                  <a:pt x="3934691" y="1551709"/>
                </a:cubicBezTo>
                <a:cubicBezTo>
                  <a:pt x="3948546" y="1547091"/>
                  <a:pt x="3965928" y="1548182"/>
                  <a:pt x="3976255" y="1537855"/>
                </a:cubicBezTo>
                <a:cubicBezTo>
                  <a:pt x="3986582" y="1527528"/>
                  <a:pt x="3990109" y="1510895"/>
                  <a:pt x="3990109" y="1496291"/>
                </a:cubicBezTo>
                <a:cubicBezTo>
                  <a:pt x="3990109" y="1454472"/>
                  <a:pt x="3991786" y="1410428"/>
                  <a:pt x="3976255" y="1371600"/>
                </a:cubicBezTo>
                <a:cubicBezTo>
                  <a:pt x="3970831" y="1358040"/>
                  <a:pt x="3948546" y="1362364"/>
                  <a:pt x="3934691" y="1357746"/>
                </a:cubicBezTo>
                <a:cubicBezTo>
                  <a:pt x="3819378" y="1365433"/>
                  <a:pt x="3744341" y="1324616"/>
                  <a:pt x="3685309" y="1413164"/>
                </a:cubicBezTo>
                <a:cubicBezTo>
                  <a:pt x="3677208" y="1425315"/>
                  <a:pt x="3676073" y="1440873"/>
                  <a:pt x="3671455" y="1454727"/>
                </a:cubicBezTo>
                <a:cubicBezTo>
                  <a:pt x="3676073" y="1477818"/>
                  <a:pt x="3665716" y="1510938"/>
                  <a:pt x="3685309" y="1524000"/>
                </a:cubicBezTo>
                <a:cubicBezTo>
                  <a:pt x="3704902" y="1537062"/>
                  <a:pt x="3742899" y="1530592"/>
                  <a:pt x="3754582" y="1510146"/>
                </a:cubicBezTo>
                <a:cubicBezTo>
                  <a:pt x="3768519" y="1485756"/>
                  <a:pt x="3754664" y="1451408"/>
                  <a:pt x="3740727" y="1427018"/>
                </a:cubicBezTo>
                <a:cubicBezTo>
                  <a:pt x="3733482" y="1414338"/>
                  <a:pt x="3713018" y="1417782"/>
                  <a:pt x="3699164" y="1413164"/>
                </a:cubicBezTo>
                <a:cubicBezTo>
                  <a:pt x="3685309" y="1403928"/>
                  <a:pt x="3672493" y="1392902"/>
                  <a:pt x="3657600" y="1385455"/>
                </a:cubicBezTo>
                <a:cubicBezTo>
                  <a:pt x="3637719" y="1375514"/>
                  <a:pt x="3578381" y="1362187"/>
                  <a:pt x="3560618" y="1357746"/>
                </a:cubicBezTo>
                <a:cubicBezTo>
                  <a:pt x="3519054" y="1366982"/>
                  <a:pt x="3474688" y="1367836"/>
                  <a:pt x="3435927" y="1385455"/>
                </a:cubicBezTo>
                <a:cubicBezTo>
                  <a:pt x="3420769" y="1392345"/>
                  <a:pt x="3409875" y="1410450"/>
                  <a:pt x="3408218" y="1427018"/>
                </a:cubicBezTo>
                <a:cubicBezTo>
                  <a:pt x="3404738" y="1461823"/>
                  <a:pt x="3413999" y="1536938"/>
                  <a:pt x="3449782" y="1565564"/>
                </a:cubicBezTo>
                <a:cubicBezTo>
                  <a:pt x="3461186" y="1574687"/>
                  <a:pt x="3477491" y="1574800"/>
                  <a:pt x="3491346" y="1579418"/>
                </a:cubicBezTo>
                <a:cubicBezTo>
                  <a:pt x="3500582" y="1560945"/>
                  <a:pt x="3517471" y="1544592"/>
                  <a:pt x="3519055" y="1524000"/>
                </a:cubicBezTo>
                <a:cubicBezTo>
                  <a:pt x="3522262" y="1482304"/>
                  <a:pt x="3527652" y="1434590"/>
                  <a:pt x="3505200" y="1399309"/>
                </a:cubicBezTo>
                <a:cubicBezTo>
                  <a:pt x="3492175" y="1378842"/>
                  <a:pt x="3357831" y="1360893"/>
                  <a:pt x="3338946" y="1357746"/>
                </a:cubicBezTo>
                <a:cubicBezTo>
                  <a:pt x="3325091" y="1353128"/>
                  <a:pt x="3311986" y="1343891"/>
                  <a:pt x="3297382" y="1343891"/>
                </a:cubicBezTo>
                <a:cubicBezTo>
                  <a:pt x="3153738" y="1343891"/>
                  <a:pt x="3232216" y="1423453"/>
                  <a:pt x="3241964" y="1579418"/>
                </a:cubicBezTo>
                <a:cubicBezTo>
                  <a:pt x="3265055" y="1574800"/>
                  <a:pt x="3304312" y="1588071"/>
                  <a:pt x="3311237" y="1565564"/>
                </a:cubicBezTo>
                <a:cubicBezTo>
                  <a:pt x="3360294" y="1406129"/>
                  <a:pt x="3333299" y="1411281"/>
                  <a:pt x="3255818" y="1385455"/>
                </a:cubicBezTo>
                <a:cubicBezTo>
                  <a:pt x="3186545" y="1390073"/>
                  <a:pt x="3097092" y="1350217"/>
                  <a:pt x="3048000" y="1399309"/>
                </a:cubicBezTo>
                <a:cubicBezTo>
                  <a:pt x="3005422" y="1441887"/>
                  <a:pt x="3038136" y="1524073"/>
                  <a:pt x="3061855" y="1579418"/>
                </a:cubicBezTo>
                <a:cubicBezTo>
                  <a:pt x="3071131" y="1601062"/>
                  <a:pt x="3108282" y="1587562"/>
                  <a:pt x="3131127" y="1593273"/>
                </a:cubicBezTo>
                <a:cubicBezTo>
                  <a:pt x="3145295" y="1596815"/>
                  <a:pt x="3158649" y="1603115"/>
                  <a:pt x="3172691" y="1607127"/>
                </a:cubicBezTo>
                <a:cubicBezTo>
                  <a:pt x="3294467" y="1641920"/>
                  <a:pt x="3170017" y="1601619"/>
                  <a:pt x="3269673" y="1634836"/>
                </a:cubicBezTo>
                <a:cubicBezTo>
                  <a:pt x="3278909" y="1644073"/>
                  <a:pt x="3286181" y="1655825"/>
                  <a:pt x="3297382" y="1662546"/>
                </a:cubicBezTo>
                <a:cubicBezTo>
                  <a:pt x="3309905" y="1670060"/>
                  <a:pt x="3327542" y="1667277"/>
                  <a:pt x="3338946" y="1676400"/>
                </a:cubicBezTo>
                <a:cubicBezTo>
                  <a:pt x="3428472" y="1748020"/>
                  <a:pt x="3303747" y="1696995"/>
                  <a:pt x="3408218" y="1731818"/>
                </a:cubicBezTo>
                <a:cubicBezTo>
                  <a:pt x="3412836" y="1745673"/>
                  <a:pt x="3415542" y="1760320"/>
                  <a:pt x="3422073" y="1773382"/>
                </a:cubicBezTo>
                <a:cubicBezTo>
                  <a:pt x="3429520" y="1788275"/>
                  <a:pt x="3449404" y="1798299"/>
                  <a:pt x="3449782" y="1814946"/>
                </a:cubicBezTo>
                <a:cubicBezTo>
                  <a:pt x="3454085" y="2004299"/>
                  <a:pt x="3475612" y="2197785"/>
                  <a:pt x="3435927" y="2382982"/>
                </a:cubicBezTo>
                <a:cubicBezTo>
                  <a:pt x="3428126" y="2419388"/>
                  <a:pt x="3362036" y="2392218"/>
                  <a:pt x="3325091" y="2396836"/>
                </a:cubicBezTo>
                <a:cubicBezTo>
                  <a:pt x="3309042" y="2396219"/>
                  <a:pt x="2949976" y="2391086"/>
                  <a:pt x="2840182" y="2369127"/>
                </a:cubicBezTo>
                <a:cubicBezTo>
                  <a:pt x="2811541" y="2363399"/>
                  <a:pt x="2781357" y="2357619"/>
                  <a:pt x="2757055" y="2341418"/>
                </a:cubicBezTo>
                <a:lnTo>
                  <a:pt x="2673927" y="2286000"/>
                </a:lnTo>
                <a:cubicBezTo>
                  <a:pt x="2660073" y="2267527"/>
                  <a:pt x="2643820" y="2250630"/>
                  <a:pt x="2632364" y="2230582"/>
                </a:cubicBezTo>
                <a:cubicBezTo>
                  <a:pt x="2609761" y="2191027"/>
                  <a:pt x="2607301" y="2084173"/>
                  <a:pt x="2604655" y="2064327"/>
                </a:cubicBezTo>
                <a:cubicBezTo>
                  <a:pt x="2594950" y="1991543"/>
                  <a:pt x="2592678" y="1988711"/>
                  <a:pt x="2576946" y="1925782"/>
                </a:cubicBezTo>
                <a:cubicBezTo>
                  <a:pt x="2572328" y="1542473"/>
                  <a:pt x="2585868" y="1158515"/>
                  <a:pt x="2563091" y="775855"/>
                </a:cubicBezTo>
                <a:cubicBezTo>
                  <a:pt x="2561960" y="756847"/>
                  <a:pt x="2525911" y="767472"/>
                  <a:pt x="2507673" y="762000"/>
                </a:cubicBezTo>
                <a:cubicBezTo>
                  <a:pt x="2479697" y="753607"/>
                  <a:pt x="2452255" y="743527"/>
                  <a:pt x="2424546" y="734291"/>
                </a:cubicBezTo>
                <a:lnTo>
                  <a:pt x="2382982" y="720436"/>
                </a:lnTo>
                <a:lnTo>
                  <a:pt x="1759527" y="734291"/>
                </a:lnTo>
                <a:cubicBezTo>
                  <a:pt x="1696097" y="736779"/>
                  <a:pt x="1652614" y="756075"/>
                  <a:pt x="1593273" y="775855"/>
                </a:cubicBezTo>
                <a:lnTo>
                  <a:pt x="1551709" y="789709"/>
                </a:lnTo>
                <a:lnTo>
                  <a:pt x="1510146" y="803564"/>
                </a:lnTo>
                <a:cubicBezTo>
                  <a:pt x="1464203" y="818878"/>
                  <a:pt x="1483185" y="817418"/>
                  <a:pt x="1454727" y="817418"/>
                </a:cubicBezTo>
              </a:path>
            </a:pathLst>
          </a:cu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11782" y="5141202"/>
            <a:ext cx="1676400" cy="914400"/>
          </a:xfrm>
          <a:prstGeom prst="ellipse">
            <a:avLst/>
          </a:prstGeom>
          <a:solidFill>
            <a:srgbClr val="FFFF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324600" y="3894918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Used as voltaic cell – battery powers light bulb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038600" y="4356583"/>
            <a:ext cx="1295400" cy="11077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23064" y="4264144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+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4533900" y="4952071"/>
            <a:ext cx="51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-</a:t>
            </a:r>
            <a:endParaRPr lang="en-US" sz="3600" dirty="0"/>
          </a:p>
        </p:txBody>
      </p:sp>
      <p:sp>
        <p:nvSpPr>
          <p:cNvPr id="12" name="Freeform 11"/>
          <p:cNvSpPr/>
          <p:nvPr/>
        </p:nvSpPr>
        <p:spPr>
          <a:xfrm>
            <a:off x="1370171" y="3865418"/>
            <a:ext cx="3090993" cy="955964"/>
          </a:xfrm>
          <a:custGeom>
            <a:avLst/>
            <a:gdLst>
              <a:gd name="connsiteX0" fmla="*/ 3090993 w 3090993"/>
              <a:gd name="connsiteY0" fmla="*/ 554182 h 955964"/>
              <a:gd name="connsiteX1" fmla="*/ 2924738 w 3090993"/>
              <a:gd name="connsiteY1" fmla="*/ 540327 h 955964"/>
              <a:gd name="connsiteX2" fmla="*/ 2786193 w 3090993"/>
              <a:gd name="connsiteY2" fmla="*/ 484909 h 955964"/>
              <a:gd name="connsiteX3" fmla="*/ 2744629 w 3090993"/>
              <a:gd name="connsiteY3" fmla="*/ 457200 h 955964"/>
              <a:gd name="connsiteX4" fmla="*/ 2661502 w 3090993"/>
              <a:gd name="connsiteY4" fmla="*/ 429491 h 955964"/>
              <a:gd name="connsiteX5" fmla="*/ 2550665 w 3090993"/>
              <a:gd name="connsiteY5" fmla="*/ 374073 h 955964"/>
              <a:gd name="connsiteX6" fmla="*/ 2439829 w 3090993"/>
              <a:gd name="connsiteY6" fmla="*/ 318655 h 955964"/>
              <a:gd name="connsiteX7" fmla="*/ 1857938 w 3090993"/>
              <a:gd name="connsiteY7" fmla="*/ 263237 h 955964"/>
              <a:gd name="connsiteX8" fmla="*/ 1733247 w 3090993"/>
              <a:gd name="connsiteY8" fmla="*/ 207818 h 955964"/>
              <a:gd name="connsiteX9" fmla="*/ 1663974 w 3090993"/>
              <a:gd name="connsiteY9" fmla="*/ 180109 h 955964"/>
              <a:gd name="connsiteX10" fmla="*/ 1622411 w 3090993"/>
              <a:gd name="connsiteY10" fmla="*/ 152400 h 955964"/>
              <a:gd name="connsiteX11" fmla="*/ 1428447 w 3090993"/>
              <a:gd name="connsiteY11" fmla="*/ 83127 h 955964"/>
              <a:gd name="connsiteX12" fmla="*/ 1359174 w 3090993"/>
              <a:gd name="connsiteY12" fmla="*/ 41564 h 955964"/>
              <a:gd name="connsiteX13" fmla="*/ 1317611 w 3090993"/>
              <a:gd name="connsiteY13" fmla="*/ 27709 h 955964"/>
              <a:gd name="connsiteX14" fmla="*/ 1192920 w 3090993"/>
              <a:gd name="connsiteY14" fmla="*/ 0 h 955964"/>
              <a:gd name="connsiteX15" fmla="*/ 860411 w 3090993"/>
              <a:gd name="connsiteY15" fmla="*/ 27709 h 955964"/>
              <a:gd name="connsiteX16" fmla="*/ 818847 w 3090993"/>
              <a:gd name="connsiteY16" fmla="*/ 55418 h 955964"/>
              <a:gd name="connsiteX17" fmla="*/ 721865 w 3090993"/>
              <a:gd name="connsiteY17" fmla="*/ 124691 h 955964"/>
              <a:gd name="connsiteX18" fmla="*/ 638738 w 3090993"/>
              <a:gd name="connsiteY18" fmla="*/ 152400 h 955964"/>
              <a:gd name="connsiteX19" fmla="*/ 569465 w 3090993"/>
              <a:gd name="connsiteY19" fmla="*/ 180109 h 955964"/>
              <a:gd name="connsiteX20" fmla="*/ 472484 w 3090993"/>
              <a:gd name="connsiteY20" fmla="*/ 235527 h 955964"/>
              <a:gd name="connsiteX21" fmla="*/ 430920 w 3090993"/>
              <a:gd name="connsiteY21" fmla="*/ 263237 h 955964"/>
              <a:gd name="connsiteX22" fmla="*/ 347793 w 3090993"/>
              <a:gd name="connsiteY22" fmla="*/ 290946 h 955964"/>
              <a:gd name="connsiteX23" fmla="*/ 306229 w 3090993"/>
              <a:gd name="connsiteY23" fmla="*/ 304800 h 955964"/>
              <a:gd name="connsiteX24" fmla="*/ 264665 w 3090993"/>
              <a:gd name="connsiteY24" fmla="*/ 360218 h 955964"/>
              <a:gd name="connsiteX25" fmla="*/ 209247 w 3090993"/>
              <a:gd name="connsiteY25" fmla="*/ 387927 h 955964"/>
              <a:gd name="connsiteX26" fmla="*/ 167684 w 3090993"/>
              <a:gd name="connsiteY26" fmla="*/ 415637 h 955964"/>
              <a:gd name="connsiteX27" fmla="*/ 98411 w 3090993"/>
              <a:gd name="connsiteY27" fmla="*/ 471055 h 955964"/>
              <a:gd name="connsiteX28" fmla="*/ 70702 w 3090993"/>
              <a:gd name="connsiteY28" fmla="*/ 512618 h 955964"/>
              <a:gd name="connsiteX29" fmla="*/ 29138 w 3090993"/>
              <a:gd name="connsiteY29" fmla="*/ 678873 h 955964"/>
              <a:gd name="connsiteX30" fmla="*/ 15284 w 3090993"/>
              <a:gd name="connsiteY30" fmla="*/ 817418 h 955964"/>
              <a:gd name="connsiteX31" fmla="*/ 1429 w 3090993"/>
              <a:gd name="connsiteY31" fmla="*/ 858982 h 955964"/>
              <a:gd name="connsiteX32" fmla="*/ 1429 w 3090993"/>
              <a:gd name="connsiteY32" fmla="*/ 955964 h 95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090993" h="955964">
                <a:moveTo>
                  <a:pt x="3090993" y="554182"/>
                </a:moveTo>
                <a:cubicBezTo>
                  <a:pt x="3035575" y="549564"/>
                  <a:pt x="2979592" y="549469"/>
                  <a:pt x="2924738" y="540327"/>
                </a:cubicBezTo>
                <a:cubicBezTo>
                  <a:pt x="2884664" y="533648"/>
                  <a:pt x="2823438" y="506192"/>
                  <a:pt x="2786193" y="484909"/>
                </a:cubicBezTo>
                <a:cubicBezTo>
                  <a:pt x="2771736" y="476648"/>
                  <a:pt x="2759845" y="463963"/>
                  <a:pt x="2744629" y="457200"/>
                </a:cubicBezTo>
                <a:cubicBezTo>
                  <a:pt x="2717939" y="445338"/>
                  <a:pt x="2661502" y="429491"/>
                  <a:pt x="2661502" y="429491"/>
                </a:cubicBezTo>
                <a:cubicBezTo>
                  <a:pt x="2581199" y="349188"/>
                  <a:pt x="2665697" y="418316"/>
                  <a:pt x="2550665" y="374073"/>
                </a:cubicBezTo>
                <a:cubicBezTo>
                  <a:pt x="2512112" y="359245"/>
                  <a:pt x="2479015" y="331717"/>
                  <a:pt x="2439829" y="318655"/>
                </a:cubicBezTo>
                <a:cubicBezTo>
                  <a:pt x="2198736" y="238291"/>
                  <a:pt x="2385865" y="292566"/>
                  <a:pt x="1857938" y="263237"/>
                </a:cubicBezTo>
                <a:cubicBezTo>
                  <a:pt x="1643468" y="191745"/>
                  <a:pt x="1864985" y="273687"/>
                  <a:pt x="1733247" y="207818"/>
                </a:cubicBezTo>
                <a:cubicBezTo>
                  <a:pt x="1711003" y="196696"/>
                  <a:pt x="1686218" y="191231"/>
                  <a:pt x="1663974" y="180109"/>
                </a:cubicBezTo>
                <a:cubicBezTo>
                  <a:pt x="1649081" y="172662"/>
                  <a:pt x="1637529" y="159378"/>
                  <a:pt x="1622411" y="152400"/>
                </a:cubicBezTo>
                <a:cubicBezTo>
                  <a:pt x="1511636" y="101273"/>
                  <a:pt x="1514720" y="104696"/>
                  <a:pt x="1428447" y="83127"/>
                </a:cubicBezTo>
                <a:cubicBezTo>
                  <a:pt x="1405356" y="69273"/>
                  <a:pt x="1383259" y="53607"/>
                  <a:pt x="1359174" y="41564"/>
                </a:cubicBezTo>
                <a:cubicBezTo>
                  <a:pt x="1346112" y="35033"/>
                  <a:pt x="1331653" y="31721"/>
                  <a:pt x="1317611" y="27709"/>
                </a:cubicBezTo>
                <a:cubicBezTo>
                  <a:pt x="1271969" y="14668"/>
                  <a:pt x="1240522" y="9521"/>
                  <a:pt x="1192920" y="0"/>
                </a:cubicBezTo>
                <a:cubicBezTo>
                  <a:pt x="1082084" y="9236"/>
                  <a:pt x="970431" y="11410"/>
                  <a:pt x="860411" y="27709"/>
                </a:cubicBezTo>
                <a:cubicBezTo>
                  <a:pt x="843940" y="30149"/>
                  <a:pt x="832397" y="45740"/>
                  <a:pt x="818847" y="55418"/>
                </a:cubicBezTo>
                <a:cubicBezTo>
                  <a:pt x="810414" y="61441"/>
                  <a:pt x="739154" y="117007"/>
                  <a:pt x="721865" y="124691"/>
                </a:cubicBezTo>
                <a:cubicBezTo>
                  <a:pt x="695175" y="136553"/>
                  <a:pt x="665857" y="141553"/>
                  <a:pt x="638738" y="152400"/>
                </a:cubicBezTo>
                <a:lnTo>
                  <a:pt x="569465" y="180109"/>
                </a:lnTo>
                <a:cubicBezTo>
                  <a:pt x="490505" y="259071"/>
                  <a:pt x="570169" y="193662"/>
                  <a:pt x="472484" y="235527"/>
                </a:cubicBezTo>
                <a:cubicBezTo>
                  <a:pt x="457179" y="242086"/>
                  <a:pt x="446136" y="256474"/>
                  <a:pt x="430920" y="263237"/>
                </a:cubicBezTo>
                <a:cubicBezTo>
                  <a:pt x="404230" y="275100"/>
                  <a:pt x="375502" y="281710"/>
                  <a:pt x="347793" y="290946"/>
                </a:cubicBezTo>
                <a:lnTo>
                  <a:pt x="306229" y="304800"/>
                </a:lnTo>
                <a:cubicBezTo>
                  <a:pt x="292374" y="323273"/>
                  <a:pt x="282197" y="345191"/>
                  <a:pt x="264665" y="360218"/>
                </a:cubicBezTo>
                <a:cubicBezTo>
                  <a:pt x="248984" y="373659"/>
                  <a:pt x="227179" y="377680"/>
                  <a:pt x="209247" y="387927"/>
                </a:cubicBezTo>
                <a:cubicBezTo>
                  <a:pt x="194790" y="396188"/>
                  <a:pt x="180686" y="405235"/>
                  <a:pt x="167684" y="415637"/>
                </a:cubicBezTo>
                <a:cubicBezTo>
                  <a:pt x="68987" y="494595"/>
                  <a:pt x="226322" y="385780"/>
                  <a:pt x="98411" y="471055"/>
                </a:cubicBezTo>
                <a:cubicBezTo>
                  <a:pt x="89175" y="484909"/>
                  <a:pt x="77465" y="497402"/>
                  <a:pt x="70702" y="512618"/>
                </a:cubicBezTo>
                <a:cubicBezTo>
                  <a:pt x="45631" y="569028"/>
                  <a:pt x="36714" y="618262"/>
                  <a:pt x="29138" y="678873"/>
                </a:cubicBezTo>
                <a:cubicBezTo>
                  <a:pt x="23381" y="724927"/>
                  <a:pt x="22341" y="771546"/>
                  <a:pt x="15284" y="817418"/>
                </a:cubicBezTo>
                <a:cubicBezTo>
                  <a:pt x="13063" y="831852"/>
                  <a:pt x="2882" y="844450"/>
                  <a:pt x="1429" y="858982"/>
                </a:cubicBezTo>
                <a:cubicBezTo>
                  <a:pt x="-1788" y="891149"/>
                  <a:pt x="1429" y="923637"/>
                  <a:pt x="1429" y="955964"/>
                </a:cubicBezTo>
              </a:path>
            </a:pathLst>
          </a:cu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894328" y="4629721"/>
            <a:ext cx="1719236" cy="1092206"/>
          </a:xfrm>
          <a:custGeom>
            <a:avLst/>
            <a:gdLst>
              <a:gd name="connsiteX0" fmla="*/ 1719236 w 1719236"/>
              <a:gd name="connsiteY0" fmla="*/ 828970 h 1092206"/>
              <a:gd name="connsiteX1" fmla="*/ 1691527 w 1719236"/>
              <a:gd name="connsiteY1" fmla="*/ 939806 h 1092206"/>
              <a:gd name="connsiteX2" fmla="*/ 1663817 w 1719236"/>
              <a:gd name="connsiteY2" fmla="*/ 967515 h 1092206"/>
              <a:gd name="connsiteX3" fmla="*/ 1622254 w 1719236"/>
              <a:gd name="connsiteY3" fmla="*/ 1022934 h 1092206"/>
              <a:gd name="connsiteX4" fmla="*/ 1580690 w 1719236"/>
              <a:gd name="connsiteY4" fmla="*/ 1064497 h 1092206"/>
              <a:gd name="connsiteX5" fmla="*/ 1497563 w 1719236"/>
              <a:gd name="connsiteY5" fmla="*/ 1092206 h 1092206"/>
              <a:gd name="connsiteX6" fmla="*/ 1262036 w 1719236"/>
              <a:gd name="connsiteY6" fmla="*/ 1078352 h 1092206"/>
              <a:gd name="connsiteX7" fmla="*/ 1178908 w 1719236"/>
              <a:gd name="connsiteY7" fmla="*/ 1050643 h 1092206"/>
              <a:gd name="connsiteX8" fmla="*/ 1151199 w 1719236"/>
              <a:gd name="connsiteY8" fmla="*/ 1009079 h 1092206"/>
              <a:gd name="connsiteX9" fmla="*/ 1109636 w 1719236"/>
              <a:gd name="connsiteY9" fmla="*/ 856679 h 1092206"/>
              <a:gd name="connsiteX10" fmla="*/ 1081927 w 1719236"/>
              <a:gd name="connsiteY10" fmla="*/ 759697 h 1092206"/>
              <a:gd name="connsiteX11" fmla="*/ 1068072 w 1719236"/>
              <a:gd name="connsiteY11" fmla="*/ 676570 h 1092206"/>
              <a:gd name="connsiteX12" fmla="*/ 1026508 w 1719236"/>
              <a:gd name="connsiteY12" fmla="*/ 551879 h 1092206"/>
              <a:gd name="connsiteX13" fmla="*/ 1012654 w 1719236"/>
              <a:gd name="connsiteY13" fmla="*/ 510315 h 1092206"/>
              <a:gd name="connsiteX14" fmla="*/ 984945 w 1719236"/>
              <a:gd name="connsiteY14" fmla="*/ 399479 h 1092206"/>
              <a:gd name="connsiteX15" fmla="*/ 915672 w 1719236"/>
              <a:gd name="connsiteY15" fmla="*/ 316352 h 1092206"/>
              <a:gd name="connsiteX16" fmla="*/ 887963 w 1719236"/>
              <a:gd name="connsiteY16" fmla="*/ 274788 h 1092206"/>
              <a:gd name="connsiteX17" fmla="*/ 846399 w 1719236"/>
              <a:gd name="connsiteY17" fmla="*/ 233224 h 1092206"/>
              <a:gd name="connsiteX18" fmla="*/ 763272 w 1719236"/>
              <a:gd name="connsiteY18" fmla="*/ 136243 h 1092206"/>
              <a:gd name="connsiteX19" fmla="*/ 707854 w 1719236"/>
              <a:gd name="connsiteY19" fmla="*/ 122388 h 1092206"/>
              <a:gd name="connsiteX20" fmla="*/ 555454 w 1719236"/>
              <a:gd name="connsiteY20" fmla="*/ 80824 h 1092206"/>
              <a:gd name="connsiteX21" fmla="*/ 486181 w 1719236"/>
              <a:gd name="connsiteY21" fmla="*/ 66970 h 1092206"/>
              <a:gd name="connsiteX22" fmla="*/ 403054 w 1719236"/>
              <a:gd name="connsiteY22" fmla="*/ 39261 h 1092206"/>
              <a:gd name="connsiteX23" fmla="*/ 361490 w 1719236"/>
              <a:gd name="connsiteY23" fmla="*/ 25406 h 1092206"/>
              <a:gd name="connsiteX24" fmla="*/ 306072 w 1719236"/>
              <a:gd name="connsiteY24" fmla="*/ 11552 h 1092206"/>
              <a:gd name="connsiteX25" fmla="*/ 15127 w 1719236"/>
              <a:gd name="connsiteY25" fmla="*/ 66970 h 1092206"/>
              <a:gd name="connsiteX26" fmla="*/ 1272 w 1719236"/>
              <a:gd name="connsiteY26" fmla="*/ 108534 h 1092206"/>
              <a:gd name="connsiteX27" fmla="*/ 1272 w 1719236"/>
              <a:gd name="connsiteY27" fmla="*/ 177806 h 109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19236" h="1092206">
                <a:moveTo>
                  <a:pt x="1719236" y="828970"/>
                </a:moveTo>
                <a:cubicBezTo>
                  <a:pt x="1716257" y="843864"/>
                  <a:pt x="1704306" y="918508"/>
                  <a:pt x="1691527" y="939806"/>
                </a:cubicBezTo>
                <a:cubicBezTo>
                  <a:pt x="1684806" y="951007"/>
                  <a:pt x="1672179" y="957480"/>
                  <a:pt x="1663817" y="967515"/>
                </a:cubicBezTo>
                <a:cubicBezTo>
                  <a:pt x="1649035" y="985254"/>
                  <a:pt x="1637281" y="1005402"/>
                  <a:pt x="1622254" y="1022934"/>
                </a:cubicBezTo>
                <a:cubicBezTo>
                  <a:pt x="1609503" y="1037810"/>
                  <a:pt x="1597818" y="1054982"/>
                  <a:pt x="1580690" y="1064497"/>
                </a:cubicBezTo>
                <a:cubicBezTo>
                  <a:pt x="1555158" y="1078681"/>
                  <a:pt x="1497563" y="1092206"/>
                  <a:pt x="1497563" y="1092206"/>
                </a:cubicBezTo>
                <a:cubicBezTo>
                  <a:pt x="1419054" y="1087588"/>
                  <a:pt x="1340020" y="1088524"/>
                  <a:pt x="1262036" y="1078352"/>
                </a:cubicBezTo>
                <a:cubicBezTo>
                  <a:pt x="1233073" y="1074574"/>
                  <a:pt x="1178908" y="1050643"/>
                  <a:pt x="1178908" y="1050643"/>
                </a:cubicBezTo>
                <a:cubicBezTo>
                  <a:pt x="1169672" y="1036788"/>
                  <a:pt x="1157962" y="1024295"/>
                  <a:pt x="1151199" y="1009079"/>
                </a:cubicBezTo>
                <a:cubicBezTo>
                  <a:pt x="1117228" y="932645"/>
                  <a:pt x="1128263" y="931186"/>
                  <a:pt x="1109636" y="856679"/>
                </a:cubicBezTo>
                <a:cubicBezTo>
                  <a:pt x="1083221" y="751018"/>
                  <a:pt x="1107848" y="889302"/>
                  <a:pt x="1081927" y="759697"/>
                </a:cubicBezTo>
                <a:cubicBezTo>
                  <a:pt x="1076418" y="732151"/>
                  <a:pt x="1074885" y="703822"/>
                  <a:pt x="1068072" y="676570"/>
                </a:cubicBezTo>
                <a:cubicBezTo>
                  <a:pt x="1068068" y="676555"/>
                  <a:pt x="1033438" y="572668"/>
                  <a:pt x="1026508" y="551879"/>
                </a:cubicBezTo>
                <a:cubicBezTo>
                  <a:pt x="1021890" y="538024"/>
                  <a:pt x="1015518" y="524635"/>
                  <a:pt x="1012654" y="510315"/>
                </a:cubicBezTo>
                <a:cubicBezTo>
                  <a:pt x="1007385" y="483973"/>
                  <a:pt x="999144" y="427877"/>
                  <a:pt x="984945" y="399479"/>
                </a:cubicBezTo>
                <a:cubicBezTo>
                  <a:pt x="959146" y="347880"/>
                  <a:pt x="953974" y="362315"/>
                  <a:pt x="915672" y="316352"/>
                </a:cubicBezTo>
                <a:cubicBezTo>
                  <a:pt x="905012" y="303560"/>
                  <a:pt x="898623" y="287580"/>
                  <a:pt x="887963" y="274788"/>
                </a:cubicBezTo>
                <a:cubicBezTo>
                  <a:pt x="875420" y="259736"/>
                  <a:pt x="859150" y="248100"/>
                  <a:pt x="846399" y="233224"/>
                </a:cubicBezTo>
                <a:cubicBezTo>
                  <a:pt x="827270" y="210906"/>
                  <a:pt x="792153" y="152746"/>
                  <a:pt x="763272" y="136243"/>
                </a:cubicBezTo>
                <a:cubicBezTo>
                  <a:pt x="746740" y="126796"/>
                  <a:pt x="726163" y="127619"/>
                  <a:pt x="707854" y="122388"/>
                </a:cubicBezTo>
                <a:cubicBezTo>
                  <a:pt x="614987" y="95855"/>
                  <a:pt x="720029" y="113738"/>
                  <a:pt x="555454" y="80824"/>
                </a:cubicBezTo>
                <a:cubicBezTo>
                  <a:pt x="532363" y="76206"/>
                  <a:pt x="508900" y="73166"/>
                  <a:pt x="486181" y="66970"/>
                </a:cubicBezTo>
                <a:cubicBezTo>
                  <a:pt x="458002" y="59285"/>
                  <a:pt x="430763" y="48497"/>
                  <a:pt x="403054" y="39261"/>
                </a:cubicBezTo>
                <a:cubicBezTo>
                  <a:pt x="389199" y="34643"/>
                  <a:pt x="375658" y="28948"/>
                  <a:pt x="361490" y="25406"/>
                </a:cubicBezTo>
                <a:lnTo>
                  <a:pt x="306072" y="11552"/>
                </a:lnTo>
                <a:cubicBezTo>
                  <a:pt x="129782" y="20830"/>
                  <a:pt x="71947" y="-46671"/>
                  <a:pt x="15127" y="66970"/>
                </a:cubicBezTo>
                <a:cubicBezTo>
                  <a:pt x="8596" y="80032"/>
                  <a:pt x="3083" y="94043"/>
                  <a:pt x="1272" y="108534"/>
                </a:cubicBezTo>
                <a:cubicBezTo>
                  <a:pt x="-1592" y="131446"/>
                  <a:pt x="1272" y="154715"/>
                  <a:pt x="1272" y="177806"/>
                </a:cubicBezTo>
              </a:path>
            </a:pathLst>
          </a:cu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62600" y="4760202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External Power Generator – to charge battery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04800" y="2743200"/>
            <a:ext cx="8305800" cy="1122218"/>
          </a:xfrm>
          <a:prstGeom prst="ellipse">
            <a:avLst/>
          </a:prstGeom>
          <a:solidFill>
            <a:srgbClr val="FFC0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324600" y="58674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Reactions reverse (products to reactants to replenish charge)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49382" y="550499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Pb</a:t>
            </a:r>
            <a:r>
              <a:rPr lang="en-US" dirty="0" smtClean="0"/>
              <a:t>(IV)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/>
              <a:t> </a:t>
            </a:r>
            <a:r>
              <a:rPr lang="en-US" dirty="0" err="1" smtClean="0"/>
              <a:t>Pb</a:t>
            </a:r>
            <a:r>
              <a:rPr lang="en-US" dirty="0" smtClean="0"/>
              <a:t>(II)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9382" y="587432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Pb</a:t>
            </a:r>
            <a:r>
              <a:rPr lang="en-US" dirty="0" smtClean="0"/>
              <a:t>(II) </a:t>
            </a:r>
            <a:r>
              <a:rPr lang="en-US" dirty="0">
                <a:latin typeface="Times New Roman"/>
                <a:cs typeface="Times New Roman"/>
              </a:rPr>
              <a:t>→</a:t>
            </a:r>
            <a:r>
              <a:rPr lang="en-US" dirty="0" smtClean="0"/>
              <a:t> </a:t>
            </a:r>
            <a:r>
              <a:rPr lang="en-US" dirty="0" err="1" smtClean="0"/>
              <a:t>Pb</a:t>
            </a:r>
            <a:r>
              <a:rPr lang="en-US" dirty="0" smtClean="0"/>
              <a:t>(IV)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62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4" grpId="0"/>
      <p:bldP spid="8" grpId="0"/>
      <p:bldP spid="756739" grpId="0" uiExpand="1" build="p"/>
      <p:bldP spid="9" grpId="0" animBg="1"/>
      <p:bldP spid="9" grpId="1" animBg="1"/>
      <p:bldP spid="10" grpId="0" animBg="1"/>
      <p:bldP spid="10" grpId="1" animBg="1"/>
      <p:bldP spid="11" grpId="0"/>
      <p:bldP spid="11" grpId="1"/>
      <p:bldP spid="5" grpId="0" animBg="1"/>
      <p:bldP spid="7" grpId="0"/>
      <p:bldP spid="14" grpId="0"/>
      <p:bldP spid="12" grpId="0" animBg="1"/>
      <p:bldP spid="13" grpId="0" animBg="1"/>
      <p:bldP spid="15" grpId="0"/>
      <p:bldP spid="16" grpId="0" animBg="1"/>
      <p:bldP spid="17" grpId="0"/>
      <p:bldP spid="18" grpId="0"/>
      <p:bldP spid="18" grpId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itchFamily="34" charset="0"/>
              </a:rPr>
              <a:t>Chapter 18 Electrochemistry</a:t>
            </a:r>
            <a:br>
              <a:rPr lang="en-US" altLang="en-US" sz="4000" dirty="0" smtClean="0">
                <a:latin typeface="Tahoma" pitchFamily="34" charset="0"/>
              </a:rPr>
            </a:br>
            <a:r>
              <a:rPr lang="en-US" altLang="en-US" sz="3200" dirty="0" smtClean="0">
                <a:latin typeface="Tahoma" pitchFamily="34" charset="0"/>
              </a:rPr>
              <a:t>Electrolytic Cells – Questions – cont.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0988"/>
            <a:ext cx="8229600" cy="4525962"/>
          </a:xfrm>
        </p:spPr>
        <p:txBody>
          <a:bodyPr/>
          <a:lstStyle/>
          <a:p>
            <a:pPr marL="514350" indent="-514350" eaLnBrk="1" hangingPunct="1">
              <a:buAutoNum type="arabicPeriod" startAt="4"/>
            </a:pPr>
            <a:r>
              <a:rPr lang="en-US" altLang="en-US" sz="2800" dirty="0" smtClean="0">
                <a:latin typeface="Tahoma" pitchFamily="34" charset="0"/>
              </a:rPr>
              <a:t>A steel rod is being chrome plated from Cr</a:t>
            </a:r>
            <a:r>
              <a:rPr lang="en-US" altLang="en-US" sz="2800" baseline="30000" dirty="0" smtClean="0">
                <a:latin typeface="Tahoma" pitchFamily="34" charset="0"/>
              </a:rPr>
              <a:t>3+</a:t>
            </a:r>
            <a:r>
              <a:rPr lang="en-US" altLang="en-US" sz="2800" dirty="0" smtClean="0">
                <a:latin typeface="Tahoma" pitchFamily="34" charset="0"/>
              </a:rPr>
              <a:t>.  If the rod has a diameter of 10 cm and a length of 150 cm, how long does it take to chrome plate the rod to a thickness of 1 mm, if a current of 20 A is applied during the chrome plating process?</a:t>
            </a:r>
          </a:p>
          <a:p>
            <a:pPr marL="0" indent="0" eaLnBrk="1" hangingPunct="1">
              <a:buNone/>
            </a:pPr>
            <a:r>
              <a:rPr lang="en-US" altLang="en-US" sz="2800" dirty="0" smtClean="0">
                <a:latin typeface="Tahoma" pitchFamily="34" charset="0"/>
              </a:rPr>
              <a:t>V(plating) = (rod surface area)(plating thickness)</a:t>
            </a:r>
          </a:p>
          <a:p>
            <a:pPr marL="0" indent="0" eaLnBrk="1" hangingPunct="1">
              <a:buNone/>
            </a:pPr>
            <a:r>
              <a:rPr lang="en-US" altLang="en-US" sz="2800" dirty="0" smtClean="0">
                <a:latin typeface="Tahoma" pitchFamily="34" charset="0"/>
              </a:rPr>
              <a:t>Rod surface area = </a:t>
            </a:r>
            <a:r>
              <a:rPr lang="en-US" altLang="en-US" sz="2800" dirty="0" err="1" smtClean="0">
                <a:latin typeface="Symbol" panose="05050102010706020507" pitchFamily="18" charset="2"/>
              </a:rPr>
              <a:t>p</a:t>
            </a:r>
            <a:r>
              <a:rPr lang="en-US" altLang="en-US" sz="2800" dirty="0" err="1" smtClean="0">
                <a:latin typeface="Tahoma" pitchFamily="34" charset="0"/>
              </a:rPr>
              <a:t>dL</a:t>
            </a:r>
            <a:r>
              <a:rPr lang="en-US" altLang="en-US" sz="2800" dirty="0" smtClean="0">
                <a:latin typeface="Tahoma" pitchFamily="34" charset="0"/>
              </a:rPr>
              <a:t> + </a:t>
            </a:r>
            <a:r>
              <a:rPr lang="en-US" altLang="en-US" sz="2800" dirty="0" smtClean="0">
                <a:latin typeface="Symbol" panose="05050102010706020507" pitchFamily="18" charset="2"/>
              </a:rPr>
              <a:t>p</a:t>
            </a:r>
            <a:r>
              <a:rPr lang="en-US" altLang="en-US" sz="2800" dirty="0" smtClean="0">
                <a:latin typeface="Tahoma" pitchFamily="34" charset="0"/>
              </a:rPr>
              <a:t>d</a:t>
            </a:r>
            <a:r>
              <a:rPr lang="en-US" altLang="en-US" sz="2800" baseline="30000" dirty="0" smtClean="0">
                <a:latin typeface="Tahoma" pitchFamily="34" charset="0"/>
              </a:rPr>
              <a:t>2</a:t>
            </a:r>
            <a:r>
              <a:rPr lang="en-US" altLang="en-US" sz="2800" dirty="0" smtClean="0">
                <a:latin typeface="Tahoma" pitchFamily="34" charset="0"/>
              </a:rPr>
              <a:t>/2</a:t>
            </a:r>
            <a:endParaRPr lang="en-US" altLang="en-US" sz="2800" dirty="0">
              <a:latin typeface="Tahoma" pitchFamily="34" charset="0"/>
            </a:endParaRPr>
          </a:p>
          <a:p>
            <a:pPr marL="0" indent="0" eaLnBrk="1" hangingPunct="1">
              <a:buNone/>
            </a:pPr>
            <a:r>
              <a:rPr lang="en-US" altLang="en-US" sz="2800" dirty="0" smtClean="0">
                <a:latin typeface="Tahoma" pitchFamily="34" charset="0"/>
              </a:rPr>
              <a:t> and AW(Cr) = 52.00 g/</a:t>
            </a:r>
            <a:r>
              <a:rPr lang="en-US" altLang="en-US" sz="2800" dirty="0" err="1" smtClean="0">
                <a:latin typeface="Tahoma" pitchFamily="34" charset="0"/>
              </a:rPr>
              <a:t>mol</a:t>
            </a:r>
            <a:r>
              <a:rPr lang="en-US" altLang="en-US" sz="2800" dirty="0" smtClean="0">
                <a:latin typeface="Tahoma" pitchFamily="34" charset="0"/>
              </a:rPr>
              <a:t> and </a:t>
            </a:r>
            <a:r>
              <a:rPr lang="en-US" altLang="en-US" sz="2800" dirty="0" smtClean="0">
                <a:latin typeface="Symbol" panose="05050102010706020507" pitchFamily="18" charset="2"/>
              </a:rPr>
              <a:t>r</a:t>
            </a:r>
            <a:r>
              <a:rPr lang="en-US" altLang="en-US" sz="2800" dirty="0" smtClean="0">
                <a:latin typeface="Tahoma" pitchFamily="34" charset="0"/>
              </a:rPr>
              <a:t>(Cr) = 7.19 g/cm</a:t>
            </a:r>
            <a:r>
              <a:rPr lang="en-US" altLang="en-US" sz="2800" baseline="30000" dirty="0" smtClean="0">
                <a:latin typeface="Tahoma" pitchFamily="34" charset="0"/>
              </a:rPr>
              <a:t>3</a:t>
            </a:r>
            <a:endParaRPr lang="en-US" altLang="en-US" sz="2800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68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24 Transition Metals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0988"/>
            <a:ext cx="8229600" cy="4525962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anose="020B0604030504040204" pitchFamily="34" charset="0"/>
              </a:rPr>
              <a:t>Overview</a:t>
            </a:r>
          </a:p>
          <a:p>
            <a:pPr marL="914400" lvl="1" indent="-514350" eaLnBrk="1" hangingPunct="1"/>
            <a:r>
              <a:rPr lang="en-US" altLang="en-US" smtClean="0">
                <a:latin typeface="Tahoma" panose="020B0604030504040204" pitchFamily="34" charset="0"/>
              </a:rPr>
              <a:t>Compared with the main group elements, differences in transition metals are smaller</a:t>
            </a:r>
          </a:p>
          <a:p>
            <a:pPr marL="914400" lvl="1" indent="-514350" eaLnBrk="1" hangingPunct="1"/>
            <a:r>
              <a:rPr lang="en-US" altLang="en-US" smtClean="0">
                <a:latin typeface="Tahoma" panose="020B0604030504040204" pitchFamily="34" charset="0"/>
              </a:rPr>
              <a:t>Variation is in how full d-shell orbitals are</a:t>
            </a:r>
          </a:p>
          <a:p>
            <a:pPr marL="914400" lvl="1" indent="-514350" eaLnBrk="1" hangingPunct="1"/>
            <a:r>
              <a:rPr lang="en-US" altLang="en-US" smtClean="0">
                <a:latin typeface="Tahoma" panose="020B0604030504040204" pitchFamily="34" charset="0"/>
              </a:rPr>
              <a:t>Much of the interesting chemistry is from Coordination Compounds (metal – ligand complexes)</a:t>
            </a:r>
          </a:p>
          <a:p>
            <a:pPr marL="914400" lvl="1" indent="-514350" eaLnBrk="1" hangingPunct="1"/>
            <a:r>
              <a:rPr lang="en-US" altLang="en-US" smtClean="0">
                <a:latin typeface="Tahoma" panose="020B0604030504040204" pitchFamily="34" charset="0"/>
              </a:rPr>
              <a:t>Focus will be on types of compounds and their relationship to the electron configurations</a:t>
            </a:r>
          </a:p>
        </p:txBody>
      </p:sp>
    </p:spTree>
    <p:extLst>
      <p:ext uri="{BB962C8B-B14F-4D97-AF65-F5344CB8AC3E}">
        <p14:creationId xmlns:p14="http://schemas.microsoft.com/office/powerpoint/2010/main" val="319879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24 Transition Metals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0988"/>
            <a:ext cx="8229600" cy="4525962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anose="020B0604030504040204" pitchFamily="34" charset="0"/>
              </a:rPr>
              <a:t>Color</a:t>
            </a:r>
          </a:p>
          <a:p>
            <a:pPr marL="914400" lvl="1" indent="-514350" eaLnBrk="1" hangingPunct="1"/>
            <a:r>
              <a:rPr lang="en-US" altLang="en-US" smtClean="0">
                <a:latin typeface="Tahoma" panose="020B0604030504040204" pitchFamily="34" charset="0"/>
              </a:rPr>
              <a:t>A variety of compounds are colored because they absorb visible light</a:t>
            </a:r>
          </a:p>
          <a:p>
            <a:pPr marL="914400" lvl="1" indent="-514350" eaLnBrk="1" hangingPunct="1"/>
            <a:r>
              <a:rPr lang="en-US" altLang="en-US" smtClean="0">
                <a:latin typeface="Tahoma" panose="020B0604030504040204" pitchFamily="34" charset="0"/>
              </a:rPr>
              <a:t>Most organic compounds have strong bonds and a large energy gap between ground and excited states</a:t>
            </a:r>
          </a:p>
          <a:p>
            <a:pPr marL="914400" lvl="1" indent="-514350" eaLnBrk="1" hangingPunct="1"/>
            <a:r>
              <a:rPr lang="en-US" altLang="en-US" smtClean="0">
                <a:latin typeface="Tahoma" panose="020B0604030504040204" pitchFamily="34" charset="0"/>
              </a:rPr>
              <a:t>Transition metals, in coordination complexes, tend to have weaker bonds and smaller energy gaps, so that they often absorb visible light</a:t>
            </a:r>
          </a:p>
        </p:txBody>
      </p:sp>
    </p:spTree>
    <p:extLst>
      <p:ext uri="{BB962C8B-B14F-4D97-AF65-F5344CB8AC3E}">
        <p14:creationId xmlns:p14="http://schemas.microsoft.com/office/powerpoint/2010/main" val="370627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24 Transition Metals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0988"/>
            <a:ext cx="8229600" cy="4525962"/>
          </a:xfrm>
        </p:spPr>
        <p:txBody>
          <a:bodyPr/>
          <a:lstStyle/>
          <a:p>
            <a:pPr marL="514350" indent="-514350" eaLnBrk="1" hangingPunct="1"/>
            <a:r>
              <a:rPr lang="en-US" altLang="en-US" dirty="0" smtClean="0">
                <a:latin typeface="Tahoma" panose="020B0604030504040204" pitchFamily="34" charset="0"/>
              </a:rPr>
              <a:t>Color – Cobalt Chloride Compounds</a:t>
            </a:r>
          </a:p>
          <a:p>
            <a:pPr marL="914400" lvl="1" indent="-514350" eaLnBrk="1" hangingPunct="1"/>
            <a:r>
              <a:rPr lang="en-US" altLang="en-US" dirty="0" smtClean="0">
                <a:latin typeface="Tahoma" panose="020B0604030504040204" pitchFamily="34" charset="0"/>
              </a:rPr>
              <a:t>In Quantitative Analysis Lab, we analyze an aqueous mixture of Co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2+</a:t>
            </a:r>
            <a:r>
              <a:rPr lang="en-US" altLang="en-US" dirty="0" smtClean="0">
                <a:latin typeface="Tahoma" panose="020B0604030504040204" pitchFamily="34" charset="0"/>
              </a:rPr>
              <a:t> and Cr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3+</a:t>
            </a:r>
            <a:endParaRPr lang="en-US" altLang="en-US" dirty="0" smtClean="0">
              <a:latin typeface="Tahoma" panose="020B0604030504040204" pitchFamily="34" charset="0"/>
            </a:endParaRPr>
          </a:p>
          <a:p>
            <a:pPr marL="914400" lvl="1" indent="-514350" eaLnBrk="1" hangingPunct="1"/>
            <a:r>
              <a:rPr lang="en-US" altLang="en-US" dirty="0" smtClean="0">
                <a:latin typeface="Tahoma" panose="020B0604030504040204" pitchFamily="34" charset="0"/>
              </a:rPr>
              <a:t>Students tend to think that Co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2+</a:t>
            </a:r>
            <a:r>
              <a:rPr lang="en-US" altLang="en-US" dirty="0" smtClean="0">
                <a:latin typeface="Tahoma" panose="020B0604030504040204" pitchFamily="34" charset="0"/>
              </a:rPr>
              <a:t> is the blue solution (it is the red/purple solution) </a:t>
            </a:r>
          </a:p>
          <a:p>
            <a:pPr marL="914400" lvl="1" indent="-514350" eaLnBrk="1" hangingPunct="1"/>
            <a:r>
              <a:rPr lang="en-US" altLang="en-US" dirty="0" smtClean="0">
                <a:latin typeface="Tahoma" panose="020B0604030504040204" pitchFamily="34" charset="0"/>
              </a:rPr>
              <a:t>Why?  Co in inorganic compounds (anhydrous CoCl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dirty="0" smtClean="0">
                <a:latin typeface="Tahoma" panose="020B0604030504040204" pitchFamily="34" charset="0"/>
              </a:rPr>
              <a:t>, </a:t>
            </a:r>
            <a:r>
              <a:rPr lang="en-US" altLang="en-US" dirty="0" err="1" smtClean="0">
                <a:latin typeface="Tahoma" panose="020B0604030504040204" pitchFamily="34" charset="0"/>
              </a:rPr>
              <a:t>CoO</a:t>
            </a:r>
            <a:r>
              <a:rPr lang="en-US" altLang="en-US" dirty="0" smtClean="0">
                <a:latin typeface="Tahoma" panose="020B0604030504040204" pitchFamily="34" charset="0"/>
              </a:rPr>
              <a:t>) is blue, but in a coordination complex with water it turns purple and then pink</a:t>
            </a:r>
          </a:p>
          <a:p>
            <a:pPr marL="914400" lvl="1" indent="-514350" eaLnBrk="1" hangingPunct="1"/>
            <a:r>
              <a:rPr lang="en-US" altLang="en-US" dirty="0" smtClean="0">
                <a:latin typeface="Tahoma" panose="020B0604030504040204" pitchFamily="34" charset="0"/>
              </a:rPr>
              <a:t>This is the basis for indicator </a:t>
            </a:r>
            <a:r>
              <a:rPr lang="en-US" altLang="en-US" dirty="0" err="1" smtClean="0">
                <a:latin typeface="Tahoma" panose="020B0604030504040204" pitchFamily="34" charset="0"/>
              </a:rPr>
              <a:t>Drierite</a:t>
            </a:r>
            <a:r>
              <a:rPr lang="en-US" altLang="en-US" dirty="0" smtClean="0">
                <a:latin typeface="Tahoma" panose="020B0604030504040204" pitchFamily="34" charset="0"/>
              </a:rPr>
              <a:t> (show samples)</a:t>
            </a:r>
          </a:p>
        </p:txBody>
      </p:sp>
    </p:spTree>
    <p:extLst>
      <p:ext uri="{BB962C8B-B14F-4D97-AF65-F5344CB8AC3E}">
        <p14:creationId xmlns:p14="http://schemas.microsoft.com/office/powerpoint/2010/main" val="140523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24 Transition Metals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0988"/>
            <a:ext cx="8229600" cy="4525962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anose="020B0604030504040204" pitchFamily="34" charset="0"/>
              </a:rPr>
              <a:t>Properties</a:t>
            </a:r>
          </a:p>
          <a:p>
            <a:pPr marL="914400" lvl="1" indent="-514350" eaLnBrk="1" hangingPunct="1"/>
            <a:r>
              <a:rPr lang="en-US" altLang="en-US" smtClean="0">
                <a:latin typeface="Tahoma" panose="020B0604030504040204" pitchFamily="34" charset="0"/>
              </a:rPr>
              <a:t>D-Block Elements (show on periodic table)</a:t>
            </a:r>
          </a:p>
          <a:p>
            <a:pPr marL="914400" lvl="1" indent="-514350" eaLnBrk="1" hangingPunct="1"/>
            <a:r>
              <a:rPr lang="en-US" altLang="en-US" smtClean="0">
                <a:latin typeface="Tahoma" panose="020B0604030504040204" pitchFamily="34" charset="0"/>
              </a:rPr>
              <a:t>Electron Configuration</a:t>
            </a:r>
          </a:p>
          <a:p>
            <a:pPr marL="1314450" lvl="2" indent="-514350" eaLnBrk="1" hangingPunct="1"/>
            <a:r>
              <a:rPr lang="en-US" altLang="en-US" smtClean="0">
                <a:latin typeface="Tahoma" panose="020B0604030504040204" pitchFamily="34" charset="0"/>
              </a:rPr>
              <a:t>nS and (n-1)d shells are similar in energy (depends on several factors)</a:t>
            </a:r>
          </a:p>
          <a:p>
            <a:pPr marL="1314450" lvl="2" indent="-514350" eaLnBrk="1" hangingPunct="1"/>
            <a:r>
              <a:rPr lang="en-US" altLang="en-US" smtClean="0">
                <a:latin typeface="Tahoma" panose="020B0604030504040204" pitchFamily="34" charset="0"/>
              </a:rPr>
              <a:t>transition metals start on the 4</a:t>
            </a:r>
            <a:r>
              <a:rPr lang="en-US" altLang="en-US" baseline="30000" smtClean="0">
                <a:latin typeface="Tahoma" panose="020B0604030504040204" pitchFamily="34" charset="0"/>
              </a:rPr>
              <a:t>th</a:t>
            </a:r>
            <a:r>
              <a:rPr lang="en-US" altLang="en-US" smtClean="0">
                <a:latin typeface="Tahoma" panose="020B0604030504040204" pitchFamily="34" charset="0"/>
              </a:rPr>
              <a:t> row because only 3</a:t>
            </a:r>
            <a:r>
              <a:rPr lang="en-US" altLang="en-US" baseline="30000" smtClean="0">
                <a:latin typeface="Tahoma" panose="020B0604030504040204" pitchFamily="34" charset="0"/>
              </a:rPr>
              <a:t>rd</a:t>
            </a:r>
            <a:r>
              <a:rPr lang="en-US" altLang="en-US" smtClean="0">
                <a:latin typeface="Tahoma" panose="020B0604030504040204" pitchFamily="34" charset="0"/>
              </a:rPr>
              <a:t> row (n = 3) capable of having d shell</a:t>
            </a:r>
          </a:p>
          <a:p>
            <a:pPr marL="1314450" lvl="2" indent="-514350" eaLnBrk="1" hangingPunct="1"/>
            <a:r>
              <a:rPr lang="en-US" altLang="en-US" smtClean="0">
                <a:latin typeface="Tahoma" panose="020B0604030504040204" pitchFamily="34" charset="0"/>
              </a:rPr>
              <a:t>Filling goes 4s </a:t>
            </a:r>
            <a:r>
              <a:rPr lang="en-US" altLang="en-US" smtClean="0">
                <a:cs typeface="Arial" panose="020B0604020202020204" pitchFamily="34" charset="0"/>
              </a:rPr>
              <a:t>→</a:t>
            </a:r>
            <a:r>
              <a:rPr lang="en-US" altLang="en-US" smtClean="0">
                <a:latin typeface="Tahoma" panose="020B0604030504040204" pitchFamily="34" charset="0"/>
              </a:rPr>
              <a:t> 3d </a:t>
            </a:r>
            <a:r>
              <a:rPr lang="en-US" altLang="en-US" smtClean="0">
                <a:cs typeface="Arial" panose="020B0604020202020204" pitchFamily="34" charset="0"/>
              </a:rPr>
              <a:t>→ </a:t>
            </a:r>
            <a:r>
              <a:rPr lang="en-US" altLang="en-US" smtClean="0">
                <a:latin typeface="Tahoma" panose="020B0604030504040204" pitchFamily="34" charset="0"/>
              </a:rPr>
              <a:t>4p (with a few exceptions) or 5s </a:t>
            </a:r>
            <a:r>
              <a:rPr lang="en-US" altLang="en-US" smtClean="0">
                <a:cs typeface="Arial" panose="020B0604020202020204" pitchFamily="34" charset="0"/>
              </a:rPr>
              <a:t>→</a:t>
            </a:r>
            <a:r>
              <a:rPr lang="en-US" altLang="en-US" smtClean="0">
                <a:latin typeface="Tahoma" panose="020B0604030504040204" pitchFamily="34" charset="0"/>
              </a:rPr>
              <a:t> 4d </a:t>
            </a:r>
            <a:r>
              <a:rPr lang="en-US" altLang="en-US" smtClean="0">
                <a:cs typeface="Arial" panose="020B0604020202020204" pitchFamily="34" charset="0"/>
              </a:rPr>
              <a:t>→ </a:t>
            </a:r>
            <a:r>
              <a:rPr lang="en-US" altLang="en-US" smtClean="0">
                <a:latin typeface="Tahoma" panose="020B0604030504040204" pitchFamily="34" charset="0"/>
                <a:cs typeface="Arial" panose="020B0604020202020204" pitchFamily="34" charset="0"/>
              </a:rPr>
              <a:t>5</a:t>
            </a:r>
            <a:r>
              <a:rPr lang="en-US" altLang="en-US" smtClean="0">
                <a:latin typeface="Tahoma" panose="020B0604030504040204" pitchFamily="34" charset="0"/>
              </a:rPr>
              <a:t>p (for 5</a:t>
            </a:r>
            <a:r>
              <a:rPr lang="en-US" altLang="en-US" baseline="30000" smtClean="0">
                <a:latin typeface="Tahoma" panose="020B0604030504040204" pitchFamily="34" charset="0"/>
              </a:rPr>
              <a:t>th</a:t>
            </a:r>
            <a:r>
              <a:rPr lang="en-US" altLang="en-US" smtClean="0">
                <a:latin typeface="Tahoma" panose="020B0604030504040204" pitchFamily="34" charset="0"/>
              </a:rPr>
              <a:t> row)</a:t>
            </a:r>
          </a:p>
          <a:p>
            <a:pPr marL="1314450" lvl="2" indent="-514350" eaLnBrk="1" hangingPunct="1"/>
            <a:r>
              <a:rPr lang="en-US" altLang="en-US" smtClean="0">
                <a:latin typeface="Tahoma" panose="020B0604030504040204" pitchFamily="34" charset="0"/>
              </a:rPr>
              <a:t>Filling for 6</a:t>
            </a:r>
            <a:r>
              <a:rPr lang="en-US" altLang="en-US" baseline="30000" smtClean="0">
                <a:latin typeface="Tahoma" panose="020B0604030504040204" pitchFamily="34" charset="0"/>
              </a:rPr>
              <a:t>th</a:t>
            </a:r>
            <a:r>
              <a:rPr lang="en-US" altLang="en-US" smtClean="0">
                <a:latin typeface="Tahoma" panose="020B0604030504040204" pitchFamily="34" charset="0"/>
              </a:rPr>
              <a:t> row is more complicated: 6s </a:t>
            </a:r>
            <a:r>
              <a:rPr lang="en-US" altLang="en-US" smtClean="0">
                <a:cs typeface="Arial" panose="020B0604020202020204" pitchFamily="34" charset="0"/>
              </a:rPr>
              <a:t>→</a:t>
            </a:r>
            <a:r>
              <a:rPr lang="en-US" altLang="en-US" smtClean="0">
                <a:latin typeface="Tahoma" panose="020B0604030504040204" pitchFamily="34" charset="0"/>
              </a:rPr>
              <a:t> 4f (lanthanides) </a:t>
            </a:r>
            <a:r>
              <a:rPr lang="en-US" altLang="en-US" smtClean="0">
                <a:cs typeface="Arial" panose="020B0604020202020204" pitchFamily="34" charset="0"/>
              </a:rPr>
              <a:t>→ </a:t>
            </a:r>
            <a:r>
              <a:rPr lang="en-US" altLang="en-US" smtClean="0">
                <a:latin typeface="Tahoma" panose="020B0604030504040204" pitchFamily="34" charset="0"/>
                <a:cs typeface="Arial" panose="020B0604020202020204" pitchFamily="34" charset="0"/>
              </a:rPr>
              <a:t>5d </a:t>
            </a:r>
            <a:r>
              <a:rPr lang="en-US" altLang="en-US" smtClean="0">
                <a:cs typeface="Arial" panose="020B0604020202020204" pitchFamily="34" charset="0"/>
              </a:rPr>
              <a:t>→</a:t>
            </a:r>
            <a:r>
              <a:rPr lang="en-US" altLang="en-US" smtClean="0">
                <a:latin typeface="Tahoma" panose="020B0604030504040204" pitchFamily="34" charset="0"/>
              </a:rPr>
              <a:t> 6p </a:t>
            </a:r>
          </a:p>
        </p:txBody>
      </p:sp>
    </p:spTree>
    <p:extLst>
      <p:ext uri="{BB962C8B-B14F-4D97-AF65-F5344CB8AC3E}">
        <p14:creationId xmlns:p14="http://schemas.microsoft.com/office/powerpoint/2010/main" val="293228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24 Transition Metals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0988"/>
            <a:ext cx="8229600" cy="4525962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anose="020B0604030504040204" pitchFamily="34" charset="0"/>
              </a:rPr>
              <a:t>Properties – cont.</a:t>
            </a:r>
          </a:p>
          <a:p>
            <a:pPr marL="914400" lvl="1" indent="-514350" eaLnBrk="1" hangingPunct="1"/>
            <a:r>
              <a:rPr lang="en-US" altLang="en-US" smtClean="0">
                <a:latin typeface="Tahoma" panose="020B0604030504040204" pitchFamily="34" charset="0"/>
              </a:rPr>
              <a:t>Filling exceptions – 1</a:t>
            </a:r>
            <a:r>
              <a:rPr lang="en-US" altLang="en-US" baseline="30000" smtClean="0">
                <a:latin typeface="Tahoma" panose="020B0604030504040204" pitchFamily="34" charset="0"/>
              </a:rPr>
              <a:t>st</a:t>
            </a:r>
            <a:r>
              <a:rPr lang="en-US" altLang="en-US" smtClean="0">
                <a:latin typeface="Tahoma" panose="020B0604030504040204" pitchFamily="34" charset="0"/>
              </a:rPr>
              <a:t> row</a:t>
            </a:r>
          </a:p>
          <a:p>
            <a:pPr marL="1314450" lvl="2" indent="-514350" eaLnBrk="1" hangingPunct="1"/>
            <a:r>
              <a:rPr lang="en-US" altLang="en-US" smtClean="0">
                <a:latin typeface="Tahoma" panose="020B0604030504040204" pitchFamily="34" charset="0"/>
              </a:rPr>
              <a:t>Cr (4s</a:t>
            </a:r>
            <a:r>
              <a:rPr lang="en-US" altLang="en-US" baseline="30000" smtClean="0">
                <a:latin typeface="Tahoma" panose="020B0604030504040204" pitchFamily="34" charset="0"/>
              </a:rPr>
              <a:t>1</a:t>
            </a:r>
            <a:r>
              <a:rPr lang="en-US" altLang="en-US" smtClean="0">
                <a:latin typeface="Tahoma" panose="020B0604030504040204" pitchFamily="34" charset="0"/>
              </a:rPr>
              <a:t>3d</a:t>
            </a:r>
            <a:r>
              <a:rPr lang="en-US" altLang="en-US" baseline="30000" smtClean="0">
                <a:latin typeface="Tahoma" panose="020B0604030504040204" pitchFamily="34" charset="0"/>
              </a:rPr>
              <a:t>5</a:t>
            </a:r>
            <a:r>
              <a:rPr lang="en-US" altLang="en-US" smtClean="0">
                <a:latin typeface="Tahoma" panose="020B0604030504040204" pitchFamily="34" charset="0"/>
              </a:rPr>
              <a:t> instead of 4s</a:t>
            </a:r>
            <a:r>
              <a:rPr lang="en-US" altLang="en-US" baseline="30000" smtClean="0">
                <a:latin typeface="Tahoma" panose="020B0604030504040204" pitchFamily="34" charset="0"/>
              </a:rPr>
              <a:t>2</a:t>
            </a:r>
            <a:r>
              <a:rPr lang="en-US" altLang="en-US" smtClean="0">
                <a:latin typeface="Tahoma" panose="020B0604030504040204" pitchFamily="34" charset="0"/>
              </a:rPr>
              <a:t>3d</a:t>
            </a:r>
            <a:r>
              <a:rPr lang="en-US" altLang="en-US" baseline="30000" smtClean="0">
                <a:latin typeface="Tahoma" panose="020B0604030504040204" pitchFamily="34" charset="0"/>
              </a:rPr>
              <a:t>4</a:t>
            </a:r>
            <a:r>
              <a:rPr lang="en-US" altLang="en-US" smtClean="0">
                <a:latin typeface="Tahoma" panose="020B0604030504040204" pitchFamily="34" charset="0"/>
              </a:rPr>
              <a:t>) and Cu (4s</a:t>
            </a:r>
            <a:r>
              <a:rPr lang="en-US" altLang="en-US" baseline="30000" smtClean="0">
                <a:latin typeface="Tahoma" panose="020B0604030504040204" pitchFamily="34" charset="0"/>
              </a:rPr>
              <a:t>1</a:t>
            </a:r>
            <a:r>
              <a:rPr lang="en-US" altLang="en-US" smtClean="0">
                <a:latin typeface="Tahoma" panose="020B0604030504040204" pitchFamily="34" charset="0"/>
              </a:rPr>
              <a:t>3d</a:t>
            </a:r>
            <a:r>
              <a:rPr lang="en-US" altLang="en-US" baseline="30000" smtClean="0">
                <a:latin typeface="Tahoma" panose="020B0604030504040204" pitchFamily="34" charset="0"/>
              </a:rPr>
              <a:t>10</a:t>
            </a:r>
            <a:r>
              <a:rPr lang="en-US" altLang="en-US" smtClean="0">
                <a:latin typeface="Tahoma" panose="020B0604030504040204" pitchFamily="34" charset="0"/>
              </a:rPr>
              <a:t> instead of 4s</a:t>
            </a:r>
            <a:r>
              <a:rPr lang="en-US" altLang="en-US" baseline="30000" smtClean="0">
                <a:latin typeface="Tahoma" panose="020B0604030504040204" pitchFamily="34" charset="0"/>
              </a:rPr>
              <a:t>2</a:t>
            </a:r>
            <a:r>
              <a:rPr lang="en-US" altLang="en-US" smtClean="0">
                <a:latin typeface="Tahoma" panose="020B0604030504040204" pitchFamily="34" charset="0"/>
              </a:rPr>
              <a:t>3d</a:t>
            </a:r>
            <a:r>
              <a:rPr lang="en-US" altLang="en-US" baseline="30000" smtClean="0">
                <a:latin typeface="Tahoma" panose="020B0604030504040204" pitchFamily="34" charset="0"/>
              </a:rPr>
              <a:t>9</a:t>
            </a:r>
            <a:r>
              <a:rPr lang="en-US" altLang="en-US" smtClean="0">
                <a:latin typeface="Tahoma" panose="020B0604030504040204" pitchFamily="34" charset="0"/>
              </a:rPr>
              <a:t>) due to extra stability of half- and completely-filled d orbitals</a:t>
            </a:r>
          </a:p>
          <a:p>
            <a:pPr marL="914400" lvl="1" indent="-514350" eaLnBrk="1" hangingPunct="1"/>
            <a:r>
              <a:rPr lang="en-US" altLang="en-US" smtClean="0">
                <a:latin typeface="Tahoma" panose="020B0604030504040204" pitchFamily="34" charset="0"/>
              </a:rPr>
              <a:t>Electron Configuration – for ions</a:t>
            </a:r>
          </a:p>
          <a:p>
            <a:pPr marL="1314450" lvl="2" indent="-514350" eaLnBrk="1" hangingPunct="1"/>
            <a:r>
              <a:rPr lang="en-US" altLang="en-US" smtClean="0">
                <a:latin typeface="Tahoma" panose="020B0604030504040204" pitchFamily="34" charset="0"/>
              </a:rPr>
              <a:t>electron removal in oxidation is different: first lost are ns electrons and then (n-1)d electrons</a:t>
            </a:r>
          </a:p>
          <a:p>
            <a:pPr marL="1314450" lvl="2" indent="-514350" eaLnBrk="1" hangingPunct="1"/>
            <a:r>
              <a:rPr lang="en-US" altLang="en-US" smtClean="0">
                <a:latin typeface="Tahoma" panose="020B0604030504040204" pitchFamily="34" charset="0"/>
              </a:rPr>
              <a:t>reason is because outside a cation, (n-1) d electrons are more strongly attracted to the nucleus than the ns electrons</a:t>
            </a:r>
          </a:p>
        </p:txBody>
      </p:sp>
    </p:spTree>
    <p:extLst>
      <p:ext uri="{BB962C8B-B14F-4D97-AF65-F5344CB8AC3E}">
        <p14:creationId xmlns:p14="http://schemas.microsoft.com/office/powerpoint/2010/main" val="357184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24 Transition Metals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0988"/>
            <a:ext cx="8229600" cy="4525962"/>
          </a:xfrm>
        </p:spPr>
        <p:txBody>
          <a:bodyPr/>
          <a:lstStyle/>
          <a:p>
            <a:pPr marL="514350" indent="-514350" eaLnBrk="1" hangingPunct="1"/>
            <a:r>
              <a:rPr lang="en-US" altLang="en-US" dirty="0" smtClean="0">
                <a:latin typeface="Tahoma" panose="020B0604030504040204" pitchFamily="34" charset="0"/>
              </a:rPr>
              <a:t>Properties – cont.</a:t>
            </a:r>
          </a:p>
          <a:p>
            <a:pPr marL="914400" lvl="1" indent="-514350" eaLnBrk="1" hangingPunct="1"/>
            <a:r>
              <a:rPr lang="en-US" altLang="en-US" dirty="0" smtClean="0">
                <a:latin typeface="Tahoma" panose="020B0604030504040204" pitchFamily="34" charset="0"/>
              </a:rPr>
              <a:t>Size</a:t>
            </a:r>
          </a:p>
          <a:p>
            <a:pPr marL="1314450" lvl="2" indent="-514350" eaLnBrk="1" hangingPunct="1"/>
            <a:r>
              <a:rPr lang="en-US" altLang="en-US" dirty="0" smtClean="0">
                <a:latin typeface="Tahoma" panose="020B0604030504040204" pitchFamily="34" charset="0"/>
              </a:rPr>
              <a:t>decreases slightly across a row</a:t>
            </a:r>
          </a:p>
          <a:p>
            <a:pPr marL="1314450" lvl="2" indent="-514350" eaLnBrk="1" hangingPunct="1"/>
            <a:r>
              <a:rPr lang="en-US" altLang="en-US" dirty="0" smtClean="0">
                <a:latin typeface="Tahoma" panose="020B0604030504040204" pitchFamily="34" charset="0"/>
              </a:rPr>
              <a:t>so right hand transition metals (e.g. silver) are more dense than left hand metals (titanium</a:t>
            </a:r>
            <a:r>
              <a:rPr lang="en-US" altLang="en-US" dirty="0" smtClean="0">
                <a:latin typeface="Tahoma" panose="020B0604030504040204" pitchFamily="34" charset="0"/>
              </a:rPr>
              <a:t>)</a:t>
            </a:r>
          </a:p>
          <a:p>
            <a:pPr marL="1314450" lvl="2" indent="-514350" eaLnBrk="1" hangingPunct="1"/>
            <a:r>
              <a:rPr lang="en-US" altLang="en-US" dirty="0" smtClean="0">
                <a:latin typeface="Tahoma" panose="020B0604030504040204" pitchFamily="34" charset="0"/>
              </a:rPr>
              <a:t>Increase in size from 4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th</a:t>
            </a:r>
            <a:r>
              <a:rPr lang="en-US" altLang="en-US" dirty="0" smtClean="0">
                <a:latin typeface="Tahoma" panose="020B0604030504040204" pitchFamily="34" charset="0"/>
              </a:rPr>
              <a:t> row to 5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th</a:t>
            </a:r>
            <a:r>
              <a:rPr lang="en-US" altLang="en-US" dirty="0" smtClean="0">
                <a:latin typeface="Tahoma" panose="020B0604030504040204" pitchFamily="34" charset="0"/>
              </a:rPr>
              <a:t> row but little change between 5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th</a:t>
            </a:r>
            <a:r>
              <a:rPr lang="en-US" altLang="en-US" dirty="0" smtClean="0">
                <a:latin typeface="Tahoma" panose="020B0604030504040204" pitchFamily="34" charset="0"/>
              </a:rPr>
              <a:t> and 6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th</a:t>
            </a:r>
            <a:r>
              <a:rPr lang="en-US" altLang="en-US" dirty="0" smtClean="0">
                <a:latin typeface="Tahoma" panose="020B0604030504040204" pitchFamily="34" charset="0"/>
              </a:rPr>
              <a:t> row (Lanthanide Contraction) due to filling of 4f orbitals</a:t>
            </a:r>
            <a:endParaRPr lang="en-US" altLang="en-US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68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24 Transition Metals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0988"/>
            <a:ext cx="8229600" cy="4525962"/>
          </a:xfrm>
        </p:spPr>
        <p:txBody>
          <a:bodyPr/>
          <a:lstStyle/>
          <a:p>
            <a:pPr marL="514350" indent="-514350" eaLnBrk="1" hangingPunct="1"/>
            <a:r>
              <a:rPr lang="en-US" altLang="en-US" dirty="0" smtClean="0">
                <a:latin typeface="Tahoma" panose="020B0604030504040204" pitchFamily="34" charset="0"/>
              </a:rPr>
              <a:t>Properties – cont.</a:t>
            </a:r>
          </a:p>
          <a:p>
            <a:pPr marL="914400" lvl="1" indent="-514350" eaLnBrk="1" hangingPunct="1"/>
            <a:r>
              <a:rPr lang="en-US" altLang="en-US" dirty="0" smtClean="0">
                <a:latin typeface="Tahoma" panose="020B0604030504040204" pitchFamily="34" charset="0"/>
              </a:rPr>
              <a:t>Oxidation </a:t>
            </a:r>
            <a:r>
              <a:rPr lang="en-US" altLang="en-US" dirty="0" smtClean="0">
                <a:latin typeface="Tahoma" panose="020B0604030504040204" pitchFamily="34" charset="0"/>
              </a:rPr>
              <a:t>State</a:t>
            </a:r>
          </a:p>
          <a:p>
            <a:pPr marL="1314450" lvl="2" indent="-514350" eaLnBrk="1" hangingPunct="1"/>
            <a:r>
              <a:rPr lang="en-US" altLang="en-US" dirty="0" smtClean="0">
                <a:latin typeface="Tahoma" panose="020B0604030504040204" pitchFamily="34" charset="0"/>
              </a:rPr>
              <a:t>All elements but Cu column will lose 2 ns electrons (Cu column is stabilized in +1 state due to full d orbital)</a:t>
            </a:r>
          </a:p>
          <a:p>
            <a:pPr marL="1314450" lvl="2" indent="-514350" eaLnBrk="1" hangingPunct="1"/>
            <a:r>
              <a:rPr lang="en-US" altLang="en-US" dirty="0" smtClean="0">
                <a:latin typeface="Tahoma" panose="020B0604030504040204" pitchFamily="34" charset="0"/>
              </a:rPr>
              <a:t>Left hand side elements tend to lose additional d orbitals (up to complete emptying)</a:t>
            </a:r>
          </a:p>
        </p:txBody>
      </p:sp>
    </p:spTree>
    <p:extLst>
      <p:ext uri="{BB962C8B-B14F-4D97-AF65-F5344CB8AC3E}">
        <p14:creationId xmlns:p14="http://schemas.microsoft.com/office/powerpoint/2010/main" val="271511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24 Transition Metals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0988"/>
            <a:ext cx="8229600" cy="4525962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anose="020B0604030504040204" pitchFamily="34" charset="0"/>
              </a:rPr>
              <a:t>Questions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en-US" altLang="en-US" smtClean="0">
                <a:latin typeface="Tahoma" panose="020B0604030504040204" pitchFamily="34" charset="0"/>
              </a:rPr>
              <a:t>Give the electron configurations for:</a:t>
            </a:r>
          </a:p>
          <a:p>
            <a:pPr marL="914400" lvl="1" indent="-514350" eaLnBrk="1" hangingPunct="1">
              <a:buFontTx/>
              <a:buNone/>
            </a:pPr>
            <a:r>
              <a:rPr lang="en-US" altLang="en-US" smtClean="0">
                <a:latin typeface="Tahoma" panose="020B0604030504040204" pitchFamily="34" charset="0"/>
              </a:rPr>
              <a:t>	V, Fe, Ni, Cu, Fe</a:t>
            </a:r>
            <a:r>
              <a:rPr lang="en-US" altLang="en-US" baseline="30000" smtClean="0">
                <a:latin typeface="Tahoma" panose="020B0604030504040204" pitchFamily="34" charset="0"/>
              </a:rPr>
              <a:t>3+</a:t>
            </a:r>
            <a:r>
              <a:rPr lang="en-US" altLang="en-US" smtClean="0">
                <a:latin typeface="Tahoma" panose="020B0604030504040204" pitchFamily="34" charset="0"/>
              </a:rPr>
              <a:t> and Ni</a:t>
            </a:r>
            <a:r>
              <a:rPr lang="en-US" altLang="en-US" baseline="30000" smtClean="0">
                <a:latin typeface="Tahoma" panose="020B0604030504040204" pitchFamily="34" charset="0"/>
              </a:rPr>
              <a:t>2+</a:t>
            </a:r>
            <a:endParaRPr lang="en-US" altLang="en-US" smtClean="0">
              <a:latin typeface="Tahoma" panose="020B0604030504040204" pitchFamily="34" charset="0"/>
            </a:endParaRPr>
          </a:p>
          <a:p>
            <a:pPr marL="914400" lvl="1" indent="-514350" eaLnBrk="1" hangingPunct="1">
              <a:buFontTx/>
              <a:buNone/>
            </a:pPr>
            <a:r>
              <a:rPr lang="en-US" altLang="en-US" smtClean="0">
                <a:latin typeface="Tahoma" panose="020B0604030504040204" pitchFamily="34" charset="0"/>
              </a:rPr>
              <a:t>2.	Explain why Fe</a:t>
            </a:r>
            <a:r>
              <a:rPr lang="en-US" altLang="en-US" baseline="30000" smtClean="0">
                <a:latin typeface="Tahoma" panose="020B0604030504040204" pitchFamily="34" charset="0"/>
              </a:rPr>
              <a:t>3+</a:t>
            </a:r>
            <a:r>
              <a:rPr lang="en-US" altLang="en-US" smtClean="0">
                <a:latin typeface="Tahoma" panose="020B0604030504040204" pitchFamily="34" charset="0"/>
              </a:rPr>
              <a:t> is a stable ion while Mn</a:t>
            </a:r>
            <a:r>
              <a:rPr lang="en-US" altLang="en-US" baseline="30000" smtClean="0">
                <a:latin typeface="Tahoma" panose="020B0604030504040204" pitchFamily="34" charset="0"/>
              </a:rPr>
              <a:t>3+</a:t>
            </a:r>
            <a:r>
              <a:rPr lang="en-US" altLang="en-US" smtClean="0">
                <a:latin typeface="Tahoma" panose="020B0604030504040204" pitchFamily="34" charset="0"/>
              </a:rPr>
              <a:t> is not very stable.</a:t>
            </a:r>
          </a:p>
          <a:p>
            <a:pPr marL="914400" lvl="1" indent="-514350" eaLnBrk="1" hangingPunct="1">
              <a:buFontTx/>
              <a:buAutoNum type="arabicPeriod" startAt="3"/>
            </a:pPr>
            <a:r>
              <a:rPr lang="en-US" altLang="en-US" smtClean="0">
                <a:latin typeface="Tahoma" panose="020B0604030504040204" pitchFamily="34" charset="0"/>
              </a:rPr>
              <a:t>Why are only the elements Cu and Ag able to form stable +1 oxidation states?</a:t>
            </a:r>
          </a:p>
          <a:p>
            <a:pPr marL="914400" lvl="1" indent="-514350" eaLnBrk="1" hangingPunct="1">
              <a:buFontTx/>
              <a:buAutoNum type="arabicPeriod" startAt="3"/>
            </a:pPr>
            <a:r>
              <a:rPr lang="en-US" altLang="en-US" smtClean="0">
                <a:latin typeface="Tahoma" panose="020B0604030504040204" pitchFamily="34" charset="0"/>
              </a:rPr>
              <a:t>What is the maximum oxidation state expected for V?</a:t>
            </a:r>
          </a:p>
        </p:txBody>
      </p:sp>
    </p:spTree>
    <p:extLst>
      <p:ext uri="{BB962C8B-B14F-4D97-AF65-F5344CB8AC3E}">
        <p14:creationId xmlns:p14="http://schemas.microsoft.com/office/powerpoint/2010/main" val="63937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I</a:t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panose="020B0604030504040204" pitchFamily="34" charset="0"/>
              </a:rPr>
              <a:t>Mastering – Assignment due this Saturday</a:t>
            </a:r>
          </a:p>
          <a:p>
            <a:pPr eaLnBrk="1" hangingPunct="1"/>
            <a:r>
              <a:rPr lang="en-US" altLang="en-US" dirty="0" smtClean="0">
                <a:latin typeface="Tahoma" panose="020B0604030504040204" pitchFamily="34" charset="0"/>
              </a:rPr>
              <a:t>Lab Next Week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Quiz on Experiments 9 and 10 and Electrochemistry and Start to Transition Metals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Experiment 9 lab report due Mon./Tues.</a:t>
            </a:r>
          </a:p>
        </p:txBody>
      </p:sp>
    </p:spTree>
    <p:extLst>
      <p:ext uri="{BB962C8B-B14F-4D97-AF65-F5344CB8AC3E}">
        <p14:creationId xmlns:p14="http://schemas.microsoft.com/office/powerpoint/2010/main" val="236682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II</a:t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panose="020B0604030504040204" pitchFamily="34" charset="0"/>
              </a:rPr>
              <a:t>Today’s Lecture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Electrochemistry</a:t>
            </a:r>
          </a:p>
          <a:p>
            <a:pPr lvl="2" eaLnBrk="1" hangingPunct="1"/>
            <a:r>
              <a:rPr lang="en-US" altLang="en-US" dirty="0">
                <a:latin typeface="Tahoma" panose="020B0604030504040204" pitchFamily="34" charset="0"/>
              </a:rPr>
              <a:t>Batteries – applied voltaic cells</a:t>
            </a:r>
          </a:p>
          <a:p>
            <a:pPr lvl="2" eaLnBrk="1" hangingPunct="1"/>
            <a:r>
              <a:rPr lang="en-US" altLang="en-US" dirty="0">
                <a:latin typeface="Tahoma" panose="020B0604030504040204" pitchFamily="34" charset="0"/>
              </a:rPr>
              <a:t>Electrolytic </a:t>
            </a:r>
            <a:r>
              <a:rPr lang="en-US" altLang="en-US" dirty="0" smtClean="0">
                <a:latin typeface="Tahoma" panose="020B0604030504040204" pitchFamily="34" charset="0"/>
              </a:rPr>
              <a:t>Cells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Transition </a:t>
            </a:r>
            <a:r>
              <a:rPr lang="en-US" altLang="en-US" dirty="0">
                <a:latin typeface="Tahoma" panose="020B0604030504040204" pitchFamily="34" charset="0"/>
              </a:rPr>
              <a:t>Elements (Ch. </a:t>
            </a:r>
            <a:r>
              <a:rPr lang="en-US" altLang="en-US" dirty="0" smtClean="0">
                <a:latin typeface="Tahoma" panose="020B0604030504040204" pitchFamily="34" charset="0"/>
              </a:rPr>
              <a:t>24)</a:t>
            </a:r>
          </a:p>
          <a:p>
            <a:pPr lvl="2" eaLnBrk="1" hangingPunct="1"/>
            <a:r>
              <a:rPr lang="en-US" altLang="en-US" dirty="0" smtClean="0">
                <a:latin typeface="Tahoma" panose="020B0604030504040204" pitchFamily="34" charset="0"/>
              </a:rPr>
              <a:t>Absorption </a:t>
            </a:r>
            <a:r>
              <a:rPr lang="en-US" altLang="en-US" dirty="0">
                <a:latin typeface="Tahoma" panose="020B0604030504040204" pitchFamily="34" charset="0"/>
              </a:rPr>
              <a:t>of visible </a:t>
            </a:r>
            <a:r>
              <a:rPr lang="en-US" altLang="en-US" dirty="0" smtClean="0">
                <a:latin typeface="Tahoma" panose="020B0604030504040204" pitchFamily="34" charset="0"/>
              </a:rPr>
              <a:t>light</a:t>
            </a:r>
          </a:p>
          <a:p>
            <a:pPr lvl="2" eaLnBrk="1" hangingPunct="1"/>
            <a:r>
              <a:rPr lang="en-US" altLang="en-US" dirty="0" smtClean="0">
                <a:latin typeface="Tahoma" panose="020B0604030504040204" pitchFamily="34" charset="0"/>
              </a:rPr>
              <a:t>Electron </a:t>
            </a:r>
            <a:r>
              <a:rPr lang="en-US" altLang="en-US" dirty="0">
                <a:latin typeface="Tahoma" panose="020B0604030504040204" pitchFamily="34" charset="0"/>
              </a:rPr>
              <a:t>configuration and </a:t>
            </a:r>
            <a:r>
              <a:rPr lang="en-US" altLang="en-US" dirty="0" smtClean="0">
                <a:latin typeface="Tahoma" panose="020B0604030504040204" pitchFamily="34" charset="0"/>
              </a:rPr>
              <a:t>characteristics </a:t>
            </a:r>
            <a:r>
              <a:rPr lang="en-US" altLang="en-US" dirty="0">
                <a:latin typeface="Tahoma" panose="020B0604030504040204" pitchFamily="34" charset="0"/>
              </a:rPr>
              <a:t>of transition </a:t>
            </a:r>
            <a:r>
              <a:rPr lang="en-US" altLang="en-US" dirty="0" smtClean="0">
                <a:latin typeface="Tahoma" panose="020B0604030504040204" pitchFamily="34" charset="0"/>
              </a:rPr>
              <a:t>metals</a:t>
            </a:r>
            <a:endParaRPr lang="en-US" altLang="en-US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98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18 Electrochemistry</a:t>
            </a:r>
            <a:br>
              <a:rPr lang="en-US" altLang="en-US" sz="4000" smtClean="0">
                <a:latin typeface="Tahoma" pitchFamily="34" charset="0"/>
              </a:rPr>
            </a:br>
            <a:r>
              <a:rPr lang="en-US" altLang="en-US" sz="3200" smtClean="0">
                <a:latin typeface="Tahoma" pitchFamily="34" charset="0"/>
              </a:rPr>
              <a:t>Batteries - Questions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14350" lvl="1" indent="-514350" eaLnBrk="1" hangingPunct="1">
              <a:buFontTx/>
              <a:buAutoNum type="arabicPeriod"/>
            </a:pPr>
            <a:r>
              <a:rPr lang="en-US" altLang="en-US" smtClean="0">
                <a:latin typeface="Tahoma" pitchFamily="34" charset="0"/>
              </a:rPr>
              <a:t>If 100 g. of Pb(s) is used in a lead acid battery, what mass of PbO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(s) is required for best efficiency?</a:t>
            </a:r>
          </a:p>
          <a:p>
            <a:pPr marL="514350" lvl="1" indent="-514350" eaLnBrk="1" hangingPunct="1">
              <a:buFontTx/>
              <a:buAutoNum type="arabicPeriod"/>
            </a:pPr>
            <a:r>
              <a:rPr lang="en-US" altLang="en-US" smtClean="0">
                <a:latin typeface="Tahoma" pitchFamily="34" charset="0"/>
              </a:rPr>
              <a:t>How many Amp–Hours will this provide in a 12 V battery?</a:t>
            </a:r>
          </a:p>
          <a:p>
            <a:pPr marL="514350" lvl="1" indent="-514350" eaLnBrk="1" hangingPunct="1">
              <a:buFontTx/>
              <a:buAutoNum type="arabicPeriod"/>
            </a:pPr>
            <a:r>
              <a:rPr lang="en-US" altLang="en-US" smtClean="0">
                <a:latin typeface="Tahoma" pitchFamily="34" charset="0"/>
              </a:rPr>
              <a:t>Will the voltage generated by a lead acid battery be affected by how “depleted” it is?</a:t>
            </a:r>
          </a:p>
          <a:p>
            <a:pPr marL="514350" lvl="1" indent="-514350" eaLnBrk="1" hangingPunct="1">
              <a:buFontTx/>
              <a:buAutoNum type="arabicPeriod"/>
            </a:pPr>
            <a:r>
              <a:rPr lang="en-US" altLang="en-US" smtClean="0">
                <a:latin typeface="Tahoma" pitchFamily="34" charset="0"/>
              </a:rPr>
              <a:t>What is the voltage when it is 90% depleted (vs. initial voltage)?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4800600"/>
            <a:ext cx="8382000" cy="1219200"/>
          </a:xfrm>
          <a:prstGeom prst="rect">
            <a:avLst/>
          </a:prstGeom>
          <a:solidFill>
            <a:schemeClr val="accent1"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76800" y="6126163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0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uiExpand="1" build="p"/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18 Electrochemistry</a:t>
            </a:r>
            <a:br>
              <a:rPr lang="en-US" altLang="en-US" sz="4000" smtClean="0">
                <a:latin typeface="Tahoma" pitchFamily="34" charset="0"/>
              </a:rPr>
            </a:br>
            <a:r>
              <a:rPr lang="en-US" altLang="en-US" sz="3200" smtClean="0">
                <a:latin typeface="Tahoma" pitchFamily="34" charset="0"/>
              </a:rPr>
              <a:t>Other Voltaic Cells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Examples:</a:t>
            </a:r>
          </a:p>
          <a:p>
            <a:pPr lvl="1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Fuel Cells</a:t>
            </a:r>
          </a:p>
          <a:p>
            <a:pPr lvl="2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Voltaic cell where reactants (fuel plus oxygen) flow to electrodes to produce electricity</a:t>
            </a:r>
          </a:p>
          <a:p>
            <a:pPr lvl="2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New Toyota Fuel Cell vehicle available (reported last year in Sacramento Bee)</a:t>
            </a:r>
          </a:p>
          <a:p>
            <a:pPr lvl="2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Reactions:  2H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(g) + 4OH</a:t>
            </a:r>
            <a:r>
              <a:rPr lang="en-US" altLang="en-US" baseline="30000" dirty="0" smtClean="0">
                <a:latin typeface="Tahoma" pitchFamily="34" charset="0"/>
              </a:rPr>
              <a:t>-</a:t>
            </a:r>
            <a:r>
              <a:rPr lang="en-US" altLang="en-US" dirty="0" smtClean="0">
                <a:latin typeface="Tahoma" pitchFamily="34" charset="0"/>
              </a:rPr>
              <a:t>(</a:t>
            </a:r>
            <a:r>
              <a:rPr lang="en-US" altLang="en-US" dirty="0" err="1" smtClean="0">
                <a:latin typeface="Tahoma" pitchFamily="34" charset="0"/>
              </a:rPr>
              <a:t>aq</a:t>
            </a:r>
            <a:r>
              <a:rPr lang="en-US" altLang="en-US" dirty="0" smtClean="0">
                <a:latin typeface="Tahoma" pitchFamily="34" charset="0"/>
              </a:rPr>
              <a:t>)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dirty="0" smtClean="0">
                <a:latin typeface="Tahoma" pitchFamily="34" charset="0"/>
              </a:rPr>
              <a:t> 4H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O(l) + 4e</a:t>
            </a:r>
            <a:r>
              <a:rPr lang="en-US" altLang="en-US" baseline="30000" dirty="0" smtClean="0">
                <a:latin typeface="Tahoma" pitchFamily="34" charset="0"/>
              </a:rPr>
              <a:t>-</a:t>
            </a:r>
            <a:endParaRPr lang="en-US" altLang="en-US" dirty="0" smtClean="0">
              <a:latin typeface="Tahoma" pitchFamily="34" charset="0"/>
            </a:endParaRPr>
          </a:p>
          <a:p>
            <a:pPr marL="914400" lvl="2" indent="0" eaLnBrk="1" hangingPunct="1">
              <a:buFontTx/>
              <a:buNone/>
              <a:defRPr/>
            </a:pPr>
            <a:r>
              <a:rPr lang="en-US" altLang="en-US" dirty="0" smtClean="0">
                <a:latin typeface="Tahoma" pitchFamily="34" charset="0"/>
              </a:rPr>
              <a:t>And O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(g) + 2H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O(l) + 4e</a:t>
            </a:r>
            <a:r>
              <a:rPr lang="en-US" altLang="en-US" baseline="30000" dirty="0" smtClean="0">
                <a:latin typeface="Tahoma" pitchFamily="34" charset="0"/>
              </a:rPr>
              <a:t>-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dirty="0" smtClean="0">
                <a:latin typeface="Tahoma" pitchFamily="34" charset="0"/>
              </a:rPr>
              <a:t> 4OH</a:t>
            </a:r>
            <a:r>
              <a:rPr lang="en-US" altLang="en-US" baseline="30000" dirty="0" smtClean="0">
                <a:latin typeface="Tahoma" pitchFamily="34" charset="0"/>
              </a:rPr>
              <a:t>-</a:t>
            </a:r>
            <a:r>
              <a:rPr lang="en-US" altLang="en-US" dirty="0" smtClean="0">
                <a:latin typeface="Tahoma" pitchFamily="34" charset="0"/>
              </a:rPr>
              <a:t>(</a:t>
            </a:r>
            <a:r>
              <a:rPr lang="en-US" altLang="en-US" dirty="0" err="1" smtClean="0">
                <a:latin typeface="Tahoma" pitchFamily="34" charset="0"/>
              </a:rPr>
              <a:t>aq</a:t>
            </a:r>
            <a:r>
              <a:rPr lang="en-US" altLang="en-US" dirty="0" smtClean="0">
                <a:latin typeface="Tahoma" pitchFamily="34" charset="0"/>
              </a:rPr>
              <a:t>)</a:t>
            </a:r>
          </a:p>
          <a:p>
            <a:pPr lvl="2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If 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 is produced from electrolysis using solar energy, 100% renewable</a:t>
            </a:r>
          </a:p>
          <a:p>
            <a:pPr lvl="2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More commonly, 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 is made from natural gas</a:t>
            </a:r>
          </a:p>
        </p:txBody>
      </p:sp>
    </p:spTree>
    <p:extLst>
      <p:ext uri="{BB962C8B-B14F-4D97-AF65-F5344CB8AC3E}">
        <p14:creationId xmlns:p14="http://schemas.microsoft.com/office/powerpoint/2010/main" val="170677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18 Electrochemistry</a:t>
            </a:r>
            <a:br>
              <a:rPr lang="en-US" altLang="en-US" sz="4000" smtClean="0">
                <a:latin typeface="Tahoma" pitchFamily="34" charset="0"/>
              </a:rPr>
            </a:br>
            <a:r>
              <a:rPr lang="en-US" altLang="en-US" sz="3200" smtClean="0">
                <a:latin typeface="Tahoma" pitchFamily="34" charset="0"/>
              </a:rPr>
              <a:t>Other Voltaic Cells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itchFamily="34" charset="0"/>
              </a:rPr>
              <a:t>Examples:</a:t>
            </a:r>
          </a:p>
          <a:p>
            <a:pPr lvl="1" eaLnBrk="1" hangingPunct="1"/>
            <a:r>
              <a:rPr lang="en-US" altLang="en-US" smtClean="0">
                <a:latin typeface="Tahoma" pitchFamily="34" charset="0"/>
              </a:rPr>
              <a:t>Powering Medical Devices</a:t>
            </a:r>
          </a:p>
          <a:p>
            <a:pPr lvl="2" eaLnBrk="1" hangingPunct="1"/>
            <a:r>
              <a:rPr lang="en-US" altLang="en-US" smtClean="0">
                <a:latin typeface="Tahoma" pitchFamily="34" charset="0"/>
              </a:rPr>
              <a:t>Batteries have a limited lifetime, so pacemakers and defibrillators must be surgically removed to replace batteries</a:t>
            </a:r>
          </a:p>
          <a:p>
            <a:pPr lvl="2" eaLnBrk="1" hangingPunct="1"/>
            <a:r>
              <a:rPr lang="en-US" altLang="en-US" smtClean="0">
                <a:latin typeface="Tahoma" pitchFamily="34" charset="0"/>
              </a:rPr>
              <a:t>Another option is to run devices off of blood glucose oxidation (C</a:t>
            </a:r>
            <a:r>
              <a:rPr lang="en-US" altLang="en-US" baseline="-25000" smtClean="0">
                <a:latin typeface="Tahoma" pitchFamily="34" charset="0"/>
              </a:rPr>
              <a:t>6</a:t>
            </a:r>
            <a:r>
              <a:rPr lang="en-US" altLang="en-US" smtClean="0">
                <a:latin typeface="Tahoma" pitchFamily="34" charset="0"/>
              </a:rPr>
              <a:t>H</a:t>
            </a:r>
            <a:r>
              <a:rPr lang="en-US" altLang="en-US" baseline="-25000" smtClean="0">
                <a:latin typeface="Tahoma" pitchFamily="34" charset="0"/>
              </a:rPr>
              <a:t>12</a:t>
            </a:r>
            <a:r>
              <a:rPr lang="en-US" altLang="en-US" smtClean="0">
                <a:latin typeface="Tahoma" pitchFamily="34" charset="0"/>
              </a:rPr>
              <a:t>O</a:t>
            </a:r>
            <a:r>
              <a:rPr lang="en-US" altLang="en-US" baseline="-25000" smtClean="0">
                <a:latin typeface="Tahoma" pitchFamily="34" charset="0"/>
              </a:rPr>
              <a:t>6</a:t>
            </a:r>
            <a:r>
              <a:rPr lang="en-US" altLang="en-US" smtClean="0">
                <a:latin typeface="Tahoma" pitchFamily="34" charset="0"/>
              </a:rPr>
              <a:t>(aq) + O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(aq)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mtClean="0">
                <a:latin typeface="Tahoma" pitchFamily="34" charset="0"/>
              </a:rPr>
              <a:t> C</a:t>
            </a:r>
            <a:r>
              <a:rPr lang="en-US" altLang="en-US" baseline="-25000" smtClean="0">
                <a:latin typeface="Tahoma" pitchFamily="34" charset="0"/>
              </a:rPr>
              <a:t>6</a:t>
            </a:r>
            <a:r>
              <a:rPr lang="en-US" altLang="en-US" smtClean="0">
                <a:latin typeface="Tahoma" pitchFamily="34" charset="0"/>
              </a:rPr>
              <a:t>H</a:t>
            </a:r>
            <a:r>
              <a:rPr lang="en-US" altLang="en-US" baseline="-25000" smtClean="0">
                <a:latin typeface="Tahoma" pitchFamily="34" charset="0"/>
              </a:rPr>
              <a:t>10</a:t>
            </a:r>
            <a:r>
              <a:rPr lang="en-US" altLang="en-US" smtClean="0">
                <a:latin typeface="Tahoma" pitchFamily="34" charset="0"/>
              </a:rPr>
              <a:t>O</a:t>
            </a:r>
            <a:r>
              <a:rPr lang="en-US" altLang="en-US" baseline="-25000" smtClean="0">
                <a:latin typeface="Tahoma" pitchFamily="34" charset="0"/>
              </a:rPr>
              <a:t>6</a:t>
            </a:r>
            <a:r>
              <a:rPr lang="en-US" altLang="en-US" smtClean="0">
                <a:latin typeface="Tahoma" pitchFamily="34" charset="0"/>
              </a:rPr>
              <a:t>(aq) + 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O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(aq) - requires enzyme)</a:t>
            </a:r>
          </a:p>
          <a:p>
            <a:pPr lvl="2" eaLnBrk="1" hangingPunct="1"/>
            <a:r>
              <a:rPr lang="en-US" altLang="en-US" smtClean="0">
                <a:latin typeface="Tahoma" pitchFamily="34" charset="0"/>
              </a:rPr>
              <a:t>Either attachment of enzyme to electrode or electrodes for 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O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 oxidation or reduction can be used to generate electricity</a:t>
            </a:r>
          </a:p>
        </p:txBody>
      </p:sp>
    </p:spTree>
    <p:extLst>
      <p:ext uri="{BB962C8B-B14F-4D97-AF65-F5344CB8AC3E}">
        <p14:creationId xmlns:p14="http://schemas.microsoft.com/office/powerpoint/2010/main" val="252627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18 Electrochemistry</a:t>
            </a:r>
            <a:br>
              <a:rPr lang="en-US" altLang="en-US" sz="4000" smtClean="0">
                <a:latin typeface="Tahoma" pitchFamily="34" charset="0"/>
              </a:rPr>
            </a:br>
            <a:r>
              <a:rPr lang="en-US" altLang="en-US" sz="3200" smtClean="0">
                <a:latin typeface="Tahoma" pitchFamily="34" charset="0"/>
              </a:rPr>
              <a:t>Electrolytic Cells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098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itchFamily="34" charset="0"/>
              </a:rPr>
              <a:t>Example Reactions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altLang="en-US" smtClean="0">
                <a:latin typeface="Tahoma" pitchFamily="34" charset="0"/>
              </a:rPr>
              <a:t>Electrolysis of water (opposite of fuel cell example)</a:t>
            </a:r>
          </a:p>
          <a:p>
            <a:pPr lvl="2" eaLnBrk="1" hangingPunct="1"/>
            <a:r>
              <a:rPr lang="en-US" altLang="en-US" smtClean="0">
                <a:latin typeface="Tahoma" pitchFamily="34" charset="0"/>
              </a:rPr>
              <a:t>Anode: 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O – oxygen is oxidized to O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(g)</a:t>
            </a:r>
          </a:p>
          <a:p>
            <a:pPr lvl="2" eaLnBrk="1" hangingPunct="1"/>
            <a:r>
              <a:rPr lang="en-US" altLang="en-US" smtClean="0">
                <a:latin typeface="Tahoma" pitchFamily="34" charset="0"/>
              </a:rPr>
              <a:t>Cathode: 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O – hydrogen is reduced to 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(g)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altLang="en-US" smtClean="0">
                <a:latin typeface="Tahoma" pitchFamily="34" charset="0"/>
              </a:rPr>
              <a:t>Industrial Use – Electroplating (Chrome, nickel, silver plating possible) – using external potential to deposit metal to electrode</a:t>
            </a:r>
          </a:p>
        </p:txBody>
      </p:sp>
    </p:spTree>
    <p:extLst>
      <p:ext uri="{BB962C8B-B14F-4D97-AF65-F5344CB8AC3E}">
        <p14:creationId xmlns:p14="http://schemas.microsoft.com/office/powerpoint/2010/main" val="209322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18 Electrochemistry</a:t>
            </a:r>
            <a:br>
              <a:rPr lang="en-US" altLang="en-US" sz="4000" smtClean="0">
                <a:latin typeface="Tahoma" pitchFamily="34" charset="0"/>
              </a:rPr>
            </a:br>
            <a:r>
              <a:rPr lang="en-US" altLang="en-US" sz="3200" smtClean="0">
                <a:latin typeface="Tahoma" pitchFamily="34" charset="0"/>
              </a:rPr>
              <a:t>Electrolytic Cells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098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itchFamily="34" charset="0"/>
              </a:rPr>
              <a:t>Example Reactions</a:t>
            </a:r>
          </a:p>
          <a:p>
            <a:pPr marL="971550" lvl="1" indent="-514350" eaLnBrk="1" hangingPunct="1">
              <a:buFontTx/>
              <a:buAutoNum type="arabicPeriod" startAt="3"/>
            </a:pPr>
            <a:r>
              <a:rPr lang="en-US" altLang="en-US" smtClean="0">
                <a:latin typeface="Tahoma" pitchFamily="34" charset="0"/>
              </a:rPr>
              <a:t>Electrolysis of Mixtures – e.g. analysis</a:t>
            </a:r>
          </a:p>
          <a:p>
            <a:pPr lvl="2" eaLnBrk="1" hangingPunct="1"/>
            <a:r>
              <a:rPr lang="en-US" altLang="en-US" smtClean="0">
                <a:latin typeface="Tahoma" pitchFamily="34" charset="0"/>
              </a:rPr>
              <a:t>External potential will work on easiest to oxidize/reduce pair</a:t>
            </a:r>
          </a:p>
          <a:p>
            <a:pPr lvl="2" eaLnBrk="1" hangingPunct="1"/>
            <a:r>
              <a:rPr lang="en-US" altLang="en-US" smtClean="0">
                <a:latin typeface="Tahoma" pitchFamily="34" charset="0"/>
              </a:rPr>
              <a:t>For example, if we have a mixture of NaI and NaCl in water, electrolysis will cause the following reactions:</a:t>
            </a:r>
          </a:p>
          <a:p>
            <a:pPr lvl="3" eaLnBrk="1" hangingPunct="1"/>
            <a:r>
              <a:rPr lang="en-US" altLang="en-US" smtClean="0">
                <a:latin typeface="Tahoma" pitchFamily="34" charset="0"/>
              </a:rPr>
              <a:t>Na</a:t>
            </a:r>
            <a:r>
              <a:rPr lang="en-US" altLang="en-US" baseline="30000" smtClean="0">
                <a:latin typeface="Tahoma" pitchFamily="34" charset="0"/>
              </a:rPr>
              <a:t>+</a:t>
            </a:r>
            <a:r>
              <a:rPr lang="en-US" altLang="en-US" smtClean="0">
                <a:latin typeface="Tahoma" pitchFamily="34" charset="0"/>
              </a:rPr>
              <a:t>(aq) + e</a:t>
            </a:r>
            <a:r>
              <a:rPr lang="en-US" altLang="en-US" baseline="30000" smtClean="0">
                <a:latin typeface="Tahoma" pitchFamily="34" charset="0"/>
              </a:rPr>
              <a:t>-</a:t>
            </a:r>
            <a:r>
              <a:rPr lang="en-US" altLang="en-US" smtClean="0">
                <a:latin typeface="Tahoma" pitchFamily="34" charset="0"/>
              </a:rPr>
              <a:t> 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mtClean="0">
                <a:latin typeface="Tahoma" pitchFamily="34" charset="0"/>
              </a:rPr>
              <a:t> Na(s) Eº = -2.71 V</a:t>
            </a:r>
          </a:p>
          <a:p>
            <a:pPr lvl="3" eaLnBrk="1" hangingPunct="1"/>
            <a:r>
              <a:rPr lang="en-US" altLang="en-US" smtClean="0">
                <a:latin typeface="Tahoma" pitchFamily="34" charset="0"/>
              </a:rPr>
              <a:t>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O(l) + 2e</a:t>
            </a:r>
            <a:r>
              <a:rPr lang="en-US" altLang="en-US" baseline="30000" smtClean="0">
                <a:latin typeface="Tahoma" pitchFamily="34" charset="0"/>
              </a:rPr>
              <a:t>-</a:t>
            </a:r>
            <a:r>
              <a:rPr lang="en-US" altLang="en-US" smtClean="0">
                <a:latin typeface="Tahoma" pitchFamily="34" charset="0"/>
              </a:rPr>
              <a:t> 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mtClean="0">
                <a:latin typeface="Tahoma" pitchFamily="34" charset="0"/>
              </a:rPr>
              <a:t> 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(g) + 2OH</a:t>
            </a:r>
            <a:r>
              <a:rPr lang="en-US" altLang="en-US" baseline="30000" smtClean="0">
                <a:latin typeface="Tahoma" pitchFamily="34" charset="0"/>
              </a:rPr>
              <a:t>-</a:t>
            </a:r>
            <a:r>
              <a:rPr lang="en-US" altLang="en-US" smtClean="0">
                <a:latin typeface="Tahoma" pitchFamily="34" charset="0"/>
              </a:rPr>
              <a:t>(aq) Eº = -0.83 V</a:t>
            </a:r>
          </a:p>
          <a:p>
            <a:pPr lvl="3" eaLnBrk="1" hangingPunct="1"/>
            <a:r>
              <a:rPr lang="en-US" altLang="en-US" smtClean="0">
                <a:latin typeface="Tahoma" pitchFamily="34" charset="0"/>
              </a:rPr>
              <a:t>2Cl</a:t>
            </a:r>
            <a:r>
              <a:rPr lang="en-US" altLang="en-US" baseline="30000" smtClean="0">
                <a:latin typeface="Tahoma" pitchFamily="34" charset="0"/>
              </a:rPr>
              <a:t>-</a:t>
            </a:r>
            <a:r>
              <a:rPr lang="en-US" altLang="en-US" smtClean="0">
                <a:latin typeface="Tahoma" pitchFamily="34" charset="0"/>
              </a:rPr>
              <a:t>(aq)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mtClean="0">
                <a:latin typeface="Tahoma" pitchFamily="34" charset="0"/>
              </a:rPr>
              <a:t> Cl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(g) + 2e</a:t>
            </a:r>
            <a:r>
              <a:rPr lang="en-US" altLang="en-US" baseline="30000" smtClean="0">
                <a:latin typeface="Tahoma" pitchFamily="34" charset="0"/>
              </a:rPr>
              <a:t>-</a:t>
            </a:r>
            <a:r>
              <a:rPr lang="en-US" altLang="en-US" smtClean="0">
                <a:latin typeface="Tahoma" pitchFamily="34" charset="0"/>
              </a:rPr>
              <a:t> Eº = +1.36 V</a:t>
            </a:r>
          </a:p>
          <a:p>
            <a:pPr lvl="3" eaLnBrk="1" hangingPunct="1"/>
            <a:r>
              <a:rPr lang="en-US" altLang="en-US" smtClean="0">
                <a:latin typeface="Tahoma" pitchFamily="34" charset="0"/>
              </a:rPr>
              <a:t>2I</a:t>
            </a:r>
            <a:r>
              <a:rPr lang="en-US" altLang="en-US" baseline="30000" smtClean="0">
                <a:latin typeface="Tahoma" pitchFamily="34" charset="0"/>
              </a:rPr>
              <a:t>-</a:t>
            </a:r>
            <a:r>
              <a:rPr lang="en-US" altLang="en-US" smtClean="0">
                <a:latin typeface="Tahoma" pitchFamily="34" charset="0"/>
              </a:rPr>
              <a:t>(aq)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mtClean="0">
                <a:latin typeface="Tahoma" pitchFamily="34" charset="0"/>
              </a:rPr>
              <a:t> I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(aq) + 2e</a:t>
            </a:r>
            <a:r>
              <a:rPr lang="en-US" altLang="en-US" baseline="30000" smtClean="0">
                <a:latin typeface="Tahoma" pitchFamily="34" charset="0"/>
              </a:rPr>
              <a:t>-</a:t>
            </a:r>
            <a:r>
              <a:rPr lang="en-US" altLang="en-US" smtClean="0">
                <a:latin typeface="Tahoma" pitchFamily="34" charset="0"/>
              </a:rPr>
              <a:t> Eº = +0.54 V</a:t>
            </a:r>
          </a:p>
          <a:p>
            <a:pPr lvl="3" eaLnBrk="1" hangingPunct="1"/>
            <a:r>
              <a:rPr lang="en-US" altLang="en-US" smtClean="0">
                <a:latin typeface="Tahoma" pitchFamily="34" charset="0"/>
              </a:rPr>
              <a:t>2H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O(l)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mtClean="0">
                <a:latin typeface="Tahoma" pitchFamily="34" charset="0"/>
              </a:rPr>
              <a:t> O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(g) + 4H</a:t>
            </a:r>
            <a:r>
              <a:rPr lang="en-US" altLang="en-US" baseline="30000" smtClean="0">
                <a:latin typeface="Tahoma" pitchFamily="34" charset="0"/>
              </a:rPr>
              <a:t>+</a:t>
            </a:r>
            <a:r>
              <a:rPr lang="en-US" altLang="en-US" smtClean="0">
                <a:latin typeface="Tahoma" pitchFamily="34" charset="0"/>
              </a:rPr>
              <a:t>(aq) + 4e</a:t>
            </a:r>
            <a:r>
              <a:rPr lang="en-US" altLang="en-US" baseline="30000" smtClean="0">
                <a:latin typeface="Tahoma" pitchFamily="34" charset="0"/>
              </a:rPr>
              <a:t>-</a:t>
            </a:r>
            <a:r>
              <a:rPr lang="en-US" altLang="en-US" smtClean="0">
                <a:latin typeface="Tahoma" pitchFamily="34" charset="0"/>
              </a:rPr>
              <a:t> Eº = 1.23 V</a:t>
            </a:r>
          </a:p>
          <a:p>
            <a:pPr lvl="3" eaLnBrk="1" hangingPunct="1"/>
            <a:endParaRPr lang="en-US" altLang="en-US" smtClean="0">
              <a:latin typeface="Tahoma" pitchFamily="34" charset="0"/>
            </a:endParaRPr>
          </a:p>
          <a:p>
            <a:pPr lvl="3" eaLnBrk="1" hangingPunct="1"/>
            <a:endParaRPr lang="en-US" altLang="en-US" smtClean="0">
              <a:latin typeface="Tahoma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371600" y="4953000"/>
            <a:ext cx="6248400" cy="381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19200" y="5715000"/>
            <a:ext cx="6248400" cy="381000"/>
          </a:xfrm>
          <a:prstGeom prst="ellipse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0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18 Electrochemistry</a:t>
            </a:r>
            <a:br>
              <a:rPr lang="en-US" altLang="en-US" sz="4000" smtClean="0">
                <a:latin typeface="Tahoma" pitchFamily="34" charset="0"/>
              </a:rPr>
            </a:br>
            <a:r>
              <a:rPr lang="en-US" altLang="en-US" sz="3200" smtClean="0">
                <a:latin typeface="Tahoma" pitchFamily="34" charset="0"/>
              </a:rPr>
              <a:t>Electrolytic Cells - Questions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0988"/>
            <a:ext cx="8229600" cy="4525962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altLang="en-US" sz="2800" dirty="0" smtClean="0">
                <a:latin typeface="Tahoma" pitchFamily="34" charset="0"/>
              </a:rPr>
              <a:t>Which of the following changes in switching from a voltaic to an electrolytic cell?</a:t>
            </a:r>
          </a:p>
          <a:p>
            <a:pPr marL="914400" lvl="1" indent="-514350" eaLnBrk="1" hangingPunct="1">
              <a:buFontTx/>
              <a:buAutoNum type="alphaLcParenR"/>
            </a:pPr>
            <a:r>
              <a:rPr lang="en-US" altLang="en-US" sz="2400" dirty="0" smtClean="0">
                <a:latin typeface="Tahoma" pitchFamily="34" charset="0"/>
              </a:rPr>
              <a:t>Charge on anode/cathode</a:t>
            </a:r>
          </a:p>
          <a:p>
            <a:pPr marL="914400" lvl="1" indent="-514350" eaLnBrk="1" hangingPunct="1">
              <a:buFontTx/>
              <a:buAutoNum type="alphaLcParenR"/>
            </a:pPr>
            <a:r>
              <a:rPr lang="en-US" altLang="en-US" sz="2400" dirty="0" smtClean="0">
                <a:latin typeface="Tahoma" pitchFamily="34" charset="0"/>
              </a:rPr>
              <a:t>Which electrode (e.g. anode) does oxidation/reduction</a:t>
            </a:r>
          </a:p>
          <a:p>
            <a:pPr marL="914400" lvl="1" indent="-514350" eaLnBrk="1" hangingPunct="1">
              <a:buFontTx/>
              <a:buAutoNum type="alphaLcParenR"/>
            </a:pPr>
            <a:r>
              <a:rPr lang="en-US" altLang="en-US" sz="2400" dirty="0" smtClean="0">
                <a:latin typeface="Tahoma" pitchFamily="34" charset="0"/>
              </a:rPr>
              <a:t>Ion migration to electrode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800" dirty="0" smtClean="0">
                <a:latin typeface="Tahoma" pitchFamily="34" charset="0"/>
              </a:rPr>
              <a:t>An anode in an electrolytic cell is used to measure oxalate (Eº = -0.49V) in the presence of pyruvate (Eº = -0.70V).  Which will oxidize first in a mixture?</a:t>
            </a:r>
          </a:p>
        </p:txBody>
      </p:sp>
    </p:spTree>
    <p:extLst>
      <p:ext uri="{BB962C8B-B14F-4D97-AF65-F5344CB8AC3E}">
        <p14:creationId xmlns:p14="http://schemas.microsoft.com/office/powerpoint/2010/main" val="333322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8151</TotalTime>
  <Words>1203</Words>
  <Application>Microsoft Office PowerPoint</Application>
  <PresentationFormat>On-screen Show (4:3)</PresentationFormat>
  <Paragraphs>128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Symbol</vt:lpstr>
      <vt:lpstr>Tahoma</vt:lpstr>
      <vt:lpstr>Times New Roman</vt:lpstr>
      <vt:lpstr>Default Design</vt:lpstr>
      <vt:lpstr>Chem. 1B – 11/10 Lecture</vt:lpstr>
      <vt:lpstr>Announcements I </vt:lpstr>
      <vt:lpstr>Announcements II </vt:lpstr>
      <vt:lpstr>Chapter 18 Electrochemistry Batteries - Questions</vt:lpstr>
      <vt:lpstr>Chapter 18 Electrochemistry Other Voltaic Cells</vt:lpstr>
      <vt:lpstr>Chapter 18 Electrochemistry Other Voltaic Cells</vt:lpstr>
      <vt:lpstr>Chapter 18 Electrochemistry Electrolytic Cells</vt:lpstr>
      <vt:lpstr>Chapter 18 Electrochemistry Electrolytic Cells</vt:lpstr>
      <vt:lpstr>Chapter 18 Electrochemistry Electrolytic Cells - Questions</vt:lpstr>
      <vt:lpstr>Chapter 18 Electrochemistry Electrolytic Cells – Questions – Cont.</vt:lpstr>
      <vt:lpstr>Chapter 18 Electrochemistry Electrolytic Cells – Questions – cont.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815</cp:revision>
  <dcterms:created xsi:type="dcterms:W3CDTF">2005-09-14T19:27:31Z</dcterms:created>
  <dcterms:modified xsi:type="dcterms:W3CDTF">2016-11-10T20:34:52Z</dcterms:modified>
</cp:coreProperties>
</file>