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sldIdLst>
    <p:sldId id="280" r:id="rId2"/>
    <p:sldId id="574" r:id="rId3"/>
    <p:sldId id="575" r:id="rId4"/>
    <p:sldId id="576" r:id="rId5"/>
    <p:sldId id="577" r:id="rId6"/>
    <p:sldId id="57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90" r:id="rId17"/>
    <p:sldId id="591" r:id="rId18"/>
    <p:sldId id="592" r:id="rId19"/>
    <p:sldId id="593" r:id="rId20"/>
    <p:sldId id="594" r:id="rId21"/>
    <p:sldId id="595" r:id="rId22"/>
    <p:sldId id="596" r:id="rId23"/>
    <p:sldId id="597" r:id="rId24"/>
    <p:sldId id="59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C7E5D6-B755-47EE-8A29-E69493278947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D4DB87C-02A7-41DC-B680-6B12DD89929E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7B793FF-8EB6-4F53-92D6-600065962345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8D4F9A-38B3-4AC6-90CC-92AB77F2643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534629-92F8-43F6-B31E-B770A712C4E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6724E0-633C-48AF-91FC-D3541A00197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F58C5C-48CE-4B5A-B525-0CCA407E256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654821-9A27-4B32-B738-7FC9551E085B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678841-7ECB-4734-B973-B93C54A46C4C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7DAD90-00D7-4212-BF27-41F1006F5850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D4E841-8D39-45FB-AD7B-AF5BE569F65A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505146-B377-4DFE-B306-045A90B10448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3BEA1-EEF6-4D38-82A7-4AF5944413B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951DEF-2B2C-4399-A02D-D81BA34166B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DE0142-85DE-4926-99A8-E629BAA1A33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88E8C3-C2E7-4540-8A37-DD2A5774CCA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4963CE-4FFD-49EA-8DD9-ADE142B4747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C965AC-C84D-4AD8-B238-2FFBF67FAF8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CBB09A-DB9E-4613-BA63-ADA43B127E2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</a:t>
            </a:r>
            <a:r>
              <a:rPr lang="en-US" altLang="en-US" b="1" dirty="0" smtClean="0">
                <a:latin typeface="Tahoma" pitchFamily="34" charset="0"/>
              </a:rPr>
              <a:t>11/15 </a:t>
            </a:r>
            <a:r>
              <a:rPr lang="en-US" altLang="en-US" b="1" dirty="0" smtClean="0">
                <a:latin typeface="Tahoma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Naming Compounds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Naming ligands: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Neutral ligands are given molecule names (e.g. ethylenediamine) except for: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 = aqua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 = ammine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CO = carbonyl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Anionic ligands are changed from anion: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-ide becomes -o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-ate becomes -ato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-ite becomes -ito</a:t>
            </a:r>
          </a:p>
        </p:txBody>
      </p:sp>
    </p:spTree>
    <p:extLst>
      <p:ext uri="{BB962C8B-B14F-4D97-AF65-F5344CB8AC3E}">
        <p14:creationId xmlns:p14="http://schemas.microsoft.com/office/powerpoint/2010/main" val="418213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Coordination Complex – Naming Compounds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Naming ligands: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List names of ligands in alphabetical order before cation name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Prefixes used to indicate number of ligands (di-, tri-, tetra-, penta-, hexa-) or </a:t>
            </a:r>
            <a:r>
              <a:rPr lang="en-US" altLang="en-US" dirty="0" err="1" smtClean="0">
                <a:latin typeface="Tahoma" pitchFamily="34" charset="0"/>
              </a:rPr>
              <a:t>bis</a:t>
            </a:r>
            <a:r>
              <a:rPr lang="en-US" altLang="en-US" dirty="0" smtClean="0">
                <a:latin typeface="Tahoma" pitchFamily="34" charset="0"/>
              </a:rPr>
              <a:t>- , </a:t>
            </a:r>
            <a:r>
              <a:rPr lang="en-US" altLang="en-US" dirty="0" err="1" smtClean="0">
                <a:latin typeface="Tahoma" pitchFamily="34" charset="0"/>
              </a:rPr>
              <a:t>tris</a:t>
            </a:r>
            <a:r>
              <a:rPr lang="en-US" altLang="en-US" dirty="0" smtClean="0">
                <a:latin typeface="Tahoma" pitchFamily="34" charset="0"/>
              </a:rPr>
              <a:t>- if ligand name already has </a:t>
            </a:r>
            <a:r>
              <a:rPr lang="en-US" altLang="en-US" dirty="0" smtClean="0">
                <a:latin typeface="Tahoma" pitchFamily="34" charset="0"/>
              </a:rPr>
              <a:t>prefix or for polydentate</a:t>
            </a: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Metal names (Depends on complex charge):</a:t>
            </a:r>
          </a:p>
          <a:p>
            <a:pPr marL="1771650" lvl="3" indent="-514350" eaLnBrk="1" hangingPunct="1"/>
            <a:r>
              <a:rPr lang="en-US" altLang="en-US" dirty="0" smtClean="0">
                <a:latin typeface="Tahoma" pitchFamily="34" charset="0"/>
              </a:rPr>
              <a:t>Cations (metal name same as in ionic compounds)</a:t>
            </a:r>
          </a:p>
          <a:p>
            <a:pPr marL="1771650" lvl="3" indent="-514350" eaLnBrk="1" hangingPunct="1"/>
            <a:r>
              <a:rPr lang="en-US" altLang="en-US" dirty="0" smtClean="0">
                <a:latin typeface="Tahoma" pitchFamily="34" charset="0"/>
              </a:rPr>
              <a:t>Anions (metal – or Latin root – ending in ate)</a:t>
            </a:r>
          </a:p>
        </p:txBody>
      </p:sp>
    </p:spTree>
    <p:extLst>
      <p:ext uri="{BB962C8B-B14F-4D97-AF65-F5344CB8AC3E}">
        <p14:creationId xmlns:p14="http://schemas.microsoft.com/office/powerpoint/2010/main" val="20600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Naming Compounds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Naming ligands – information for exam: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Too much to expect you to know all naming rules listed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Should know all 4</a:t>
            </a:r>
            <a:r>
              <a:rPr lang="en-US" altLang="en-US" baseline="30000" smtClean="0">
                <a:latin typeface="Tahoma" pitchFamily="34" charset="0"/>
              </a:rPr>
              <a:t>th</a:t>
            </a:r>
            <a:r>
              <a:rPr lang="en-US" altLang="en-US" smtClean="0">
                <a:latin typeface="Tahoma" pitchFamily="34" charset="0"/>
              </a:rPr>
              <a:t> row elements plus d8 to d10 5</a:t>
            </a:r>
            <a:r>
              <a:rPr lang="en-US" altLang="en-US" baseline="30000" smtClean="0">
                <a:latin typeface="Tahoma" pitchFamily="34" charset="0"/>
              </a:rPr>
              <a:t>th</a:t>
            </a:r>
            <a:r>
              <a:rPr lang="en-US" altLang="en-US" smtClean="0">
                <a:latin typeface="Tahoma" pitchFamily="34" charset="0"/>
              </a:rPr>
              <a:t> and 6</a:t>
            </a:r>
            <a:r>
              <a:rPr lang="en-US" altLang="en-US" baseline="30000" smtClean="0">
                <a:latin typeface="Tahoma" pitchFamily="34" charset="0"/>
              </a:rPr>
              <a:t>th</a:t>
            </a:r>
            <a:r>
              <a:rPr lang="en-US" altLang="en-US" smtClean="0">
                <a:latin typeface="Tahoma" pitchFamily="34" charset="0"/>
              </a:rPr>
              <a:t> row elements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Focus on main rules: ligands names plus 3 exceptions at top of guidelines, di- to hexa- prefixes, will give table of Latin roots (e.g. ferrate) if needed</a:t>
            </a:r>
          </a:p>
        </p:txBody>
      </p:sp>
    </p:spTree>
    <p:extLst>
      <p:ext uri="{BB962C8B-B14F-4D97-AF65-F5344CB8AC3E}">
        <p14:creationId xmlns:p14="http://schemas.microsoft.com/office/powerpoint/2010/main" val="15965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Naming Compounds – Examples: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[Ag(NH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 =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[Pt(ox)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 =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[Fe(NH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Br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]Cl = 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Tetracyanozincate = 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Pentaaquabromonickel(II) = 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Sodium diaquatetrachlorovanadate(III) =</a:t>
            </a:r>
          </a:p>
          <a:p>
            <a:pPr marL="914400" lvl="1" indent="-514350" eaLnBrk="1" hangingPunct="1"/>
            <a:endParaRPr lang="en-US" alt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What are isomers?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Have same formula but are somehow different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Structural isomers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Have different connections between atoms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Examples:</a:t>
            </a:r>
          </a:p>
          <a:p>
            <a:pPr marL="800100" lvl="2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- [Fe(NH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5</a:t>
            </a:r>
            <a:r>
              <a:rPr lang="en-US" altLang="en-US" dirty="0" smtClean="0">
                <a:latin typeface="Tahoma" pitchFamily="34" charset="0"/>
              </a:rPr>
              <a:t>Br]Cl vs. [Fe(NH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5</a:t>
            </a:r>
            <a:r>
              <a:rPr lang="en-US" altLang="en-US" dirty="0" smtClean="0">
                <a:latin typeface="Tahoma" pitchFamily="34" charset="0"/>
              </a:rPr>
              <a:t>Cl]Br (switch of counter ion with binding ion)</a:t>
            </a:r>
          </a:p>
          <a:p>
            <a:pPr marL="800100" lvl="2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- :C</a:t>
            </a:r>
            <a:r>
              <a:rPr lang="el-GR" altLang="en-US" dirty="0" smtClean="0">
                <a:latin typeface="Tahoma" pitchFamily="34" charset="0"/>
              </a:rPr>
              <a:t>Ξ</a:t>
            </a:r>
            <a:r>
              <a:rPr lang="en-US" altLang="en-US" dirty="0" smtClean="0">
                <a:latin typeface="Tahoma" pitchFamily="34" charset="0"/>
              </a:rPr>
              <a:t>N: ligands can bind at C (</a:t>
            </a:r>
            <a:r>
              <a:rPr lang="en-US" altLang="en-US" dirty="0" err="1" smtClean="0">
                <a:latin typeface="Tahoma" pitchFamily="34" charset="0"/>
              </a:rPr>
              <a:t>cyano</a:t>
            </a:r>
            <a:r>
              <a:rPr lang="en-US" altLang="en-US" dirty="0" smtClean="0">
                <a:latin typeface="Tahoma" pitchFamily="34" charset="0"/>
              </a:rPr>
              <a:t>) or N (</a:t>
            </a:r>
            <a:r>
              <a:rPr lang="en-US" altLang="en-US" dirty="0" err="1" smtClean="0">
                <a:latin typeface="Tahoma" pitchFamily="34" charset="0"/>
              </a:rPr>
              <a:t>isocyano</a:t>
            </a:r>
            <a:r>
              <a:rPr lang="en-US" altLang="en-US" dirty="0" smtClean="0">
                <a:latin typeface="Tahoma" pitchFamily="34" charset="0"/>
              </a:rPr>
              <a:t>) side </a:t>
            </a:r>
          </a:p>
        </p:txBody>
      </p:sp>
    </p:spTree>
    <p:extLst>
      <p:ext uri="{BB962C8B-B14F-4D97-AF65-F5344CB8AC3E}">
        <p14:creationId xmlns:p14="http://schemas.microsoft.com/office/powerpoint/2010/main" val="323365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2874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Stereoisomers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Due to different neighboring ligands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Examples: [Pt(Cl)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(Br)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 (square planar)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1447800" y="50673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 flipH="1">
            <a:off x="1600200" y="4610100"/>
            <a:ext cx="9144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1828800" y="48387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Pt</a:t>
            </a:r>
            <a:endParaRPr lang="en-US" altLang="en-US" baseline="30000"/>
          </a:p>
        </p:txBody>
      </p:sp>
      <p:sp>
        <p:nvSpPr>
          <p:cNvPr id="12" name="TextBox 39"/>
          <p:cNvSpPr txBox="1">
            <a:spLocks noChangeArrowheads="1"/>
          </p:cNvSpPr>
          <p:nvPr/>
        </p:nvSpPr>
        <p:spPr bwMode="auto">
          <a:xfrm>
            <a:off x="1219200" y="54800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Br</a:t>
            </a:r>
            <a:endParaRPr lang="en-US" altLang="en-US" baseline="30000"/>
          </a:p>
        </p:txBody>
      </p:sp>
      <p:sp>
        <p:nvSpPr>
          <p:cNvPr id="14" name="TextBox 41"/>
          <p:cNvSpPr txBox="1">
            <a:spLocks noChangeArrowheads="1"/>
          </p:cNvSpPr>
          <p:nvPr/>
        </p:nvSpPr>
        <p:spPr bwMode="auto">
          <a:xfrm>
            <a:off x="2784475" y="49260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sp>
        <p:nvSpPr>
          <p:cNvPr id="15" name="TextBox 41"/>
          <p:cNvSpPr txBox="1">
            <a:spLocks noChangeArrowheads="1"/>
          </p:cNvSpPr>
          <p:nvPr/>
        </p:nvSpPr>
        <p:spPr bwMode="auto">
          <a:xfrm>
            <a:off x="990600" y="488156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2438400" y="44243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Br</a:t>
            </a:r>
            <a:endParaRPr lang="en-US" altLang="en-US" baseline="3000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3786188"/>
            <a:ext cx="2251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i="1"/>
              <a:t>Trans</a:t>
            </a:r>
            <a:r>
              <a:rPr lang="en-US" altLang="en-US"/>
              <a:t> isomer – like ligands apart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5334000" y="5076825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flipH="1">
            <a:off x="5486400" y="4619625"/>
            <a:ext cx="9144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5715000" y="4848225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Pt</a:t>
            </a:r>
            <a:endParaRPr lang="en-US" altLang="en-US" baseline="30000"/>
          </a:p>
        </p:txBody>
      </p:sp>
      <p:sp>
        <p:nvSpPr>
          <p:cNvPr id="21" name="TextBox 39"/>
          <p:cNvSpPr txBox="1">
            <a:spLocks noChangeArrowheads="1"/>
          </p:cNvSpPr>
          <p:nvPr/>
        </p:nvSpPr>
        <p:spPr bwMode="auto">
          <a:xfrm>
            <a:off x="5032375" y="48926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Br</a:t>
            </a:r>
            <a:endParaRPr lang="en-US" altLang="en-US" baseline="30000"/>
          </a:p>
        </p:txBody>
      </p:sp>
      <p:sp>
        <p:nvSpPr>
          <p:cNvPr id="22" name="TextBox 41"/>
          <p:cNvSpPr txBox="1">
            <a:spLocks noChangeArrowheads="1"/>
          </p:cNvSpPr>
          <p:nvPr/>
        </p:nvSpPr>
        <p:spPr bwMode="auto">
          <a:xfrm>
            <a:off x="6670675" y="4937125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sp>
        <p:nvSpPr>
          <p:cNvPr id="23" name="TextBox 41"/>
          <p:cNvSpPr txBox="1">
            <a:spLocks noChangeArrowheads="1"/>
          </p:cNvSpPr>
          <p:nvPr/>
        </p:nvSpPr>
        <p:spPr bwMode="auto">
          <a:xfrm>
            <a:off x="5146675" y="547052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sp>
        <p:nvSpPr>
          <p:cNvPr id="24" name="TextBox 39"/>
          <p:cNvSpPr txBox="1">
            <a:spLocks noChangeArrowheads="1"/>
          </p:cNvSpPr>
          <p:nvPr/>
        </p:nvSpPr>
        <p:spPr bwMode="auto">
          <a:xfrm>
            <a:off x="6324600" y="44354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Br</a:t>
            </a:r>
            <a:endParaRPr lang="en-US" altLang="en-US" baseline="300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29200" y="3795713"/>
            <a:ext cx="2251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i="1"/>
              <a:t>Cis</a:t>
            </a:r>
            <a:r>
              <a:rPr lang="en-US" altLang="en-US"/>
              <a:t> isomer – like ligands together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52600" y="5849938"/>
            <a:ext cx="5222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These will have slight differences in properties (</a:t>
            </a:r>
            <a:r>
              <a:rPr lang="en-US" altLang="en-US" i="1"/>
              <a:t>cis</a:t>
            </a:r>
            <a:r>
              <a:rPr lang="en-US" altLang="en-US"/>
              <a:t> has slight net dipole moment while </a:t>
            </a:r>
            <a:r>
              <a:rPr lang="en-US" altLang="en-US" i="1"/>
              <a:t>trans</a:t>
            </a:r>
            <a:r>
              <a:rPr lang="en-US" altLang="en-US"/>
              <a:t> does not)</a:t>
            </a:r>
          </a:p>
        </p:txBody>
      </p:sp>
    </p:spTree>
    <p:extLst>
      <p:ext uri="{BB962C8B-B14F-4D97-AF65-F5344CB8AC3E}">
        <p14:creationId xmlns:p14="http://schemas.microsoft.com/office/powerpoint/2010/main" val="4822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8" grpId="0"/>
      <p:bldP spid="12" grpId="0"/>
      <p:bldP spid="14" grpId="0"/>
      <p:bldP spid="15" grpId="0"/>
      <p:bldP spid="16" grpId="0"/>
      <p:bldP spid="2" grpId="0"/>
      <p:bldP spid="20" grpId="0"/>
      <p:bldP spid="21" grpId="0"/>
      <p:bldP spid="22" grpId="0"/>
      <p:bldP spid="23" grpId="0"/>
      <p:bldP spid="24" grpId="0"/>
      <p:bldP spid="2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2874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Stereoisomers – cont.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tetrahedral compounds, MX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have only one isomer (X is same distance to other X and other Ys)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octahedral compounds, MX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, also has cis- trans- isomers (guess which is trans)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6700" y="5103813"/>
            <a:ext cx="1600200" cy="1447800"/>
            <a:chOff x="1219200" y="3842266"/>
            <a:chExt cx="1600200" cy="14478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057400" y="3842266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1371600" y="4528066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1524000" y="4070866"/>
              <a:ext cx="9144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37" name="TextBox 17"/>
            <p:cNvSpPr txBox="1">
              <a:spLocks noChangeArrowheads="1"/>
            </p:cNvSpPr>
            <p:nvPr/>
          </p:nvSpPr>
          <p:spPr bwMode="auto">
            <a:xfrm>
              <a:off x="1752600" y="4299466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M</a:t>
              </a:r>
              <a:endParaRPr lang="en-US" altLang="en-US" sz="2000" baseline="30000"/>
            </a:p>
          </p:txBody>
        </p:sp>
        <p:sp>
          <p:nvSpPr>
            <p:cNvPr id="17438" name="TextBox 18"/>
            <p:cNvSpPr txBox="1">
              <a:spLocks noChangeArrowheads="1"/>
            </p:cNvSpPr>
            <p:nvPr/>
          </p:nvSpPr>
          <p:spPr bwMode="auto">
            <a:xfrm>
              <a:off x="1219200" y="4680466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7439" name="TextBox 19"/>
            <p:cNvSpPr txBox="1">
              <a:spLocks noChangeArrowheads="1"/>
            </p:cNvSpPr>
            <p:nvPr/>
          </p:nvSpPr>
          <p:spPr bwMode="auto">
            <a:xfrm>
              <a:off x="1981200" y="4832866"/>
              <a:ext cx="6858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Y</a:t>
              </a:r>
              <a:endParaRPr lang="en-US" altLang="en-US" sz="1900" baseline="30000"/>
            </a:p>
          </p:txBody>
        </p:sp>
        <p:sp>
          <p:nvSpPr>
            <p:cNvPr id="17440" name="TextBox 20"/>
            <p:cNvSpPr txBox="1">
              <a:spLocks noChangeArrowheads="1"/>
            </p:cNvSpPr>
            <p:nvPr/>
          </p:nvSpPr>
          <p:spPr bwMode="auto">
            <a:xfrm>
              <a:off x="1828800" y="3842266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7441" name="TextBox 21"/>
            <p:cNvSpPr txBox="1">
              <a:spLocks noChangeArrowheads="1"/>
            </p:cNvSpPr>
            <p:nvPr/>
          </p:nvSpPr>
          <p:spPr bwMode="auto">
            <a:xfrm>
              <a:off x="2286000" y="4451866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X</a:t>
              </a:r>
              <a:endParaRPr lang="en-US" altLang="en-US" sz="1600" baseline="3000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057400" y="4147066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1676400" y="4604266"/>
              <a:ext cx="152400" cy="1524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17441" idx="1"/>
            </p:cNvCxnSpPr>
            <p:nvPr/>
          </p:nvCxnSpPr>
          <p:spPr bwMode="auto">
            <a:xfrm>
              <a:off x="2133600" y="4451866"/>
              <a:ext cx="152400" cy="16986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Isosceles Triangle 37"/>
            <p:cNvSpPr/>
            <p:nvPr/>
          </p:nvSpPr>
          <p:spPr bwMode="auto">
            <a:xfrm rot="20855302">
              <a:off x="2025650" y="4461391"/>
              <a:ext cx="136525" cy="4238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276600" y="4727575"/>
            <a:ext cx="2019300" cy="1730375"/>
            <a:chOff x="3276600" y="4726926"/>
            <a:chExt cx="2019300" cy="1730398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4191000" y="5103169"/>
              <a:ext cx="0" cy="10525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3657600" y="5561962"/>
              <a:ext cx="121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3810000" y="5246046"/>
              <a:ext cx="609600" cy="714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7" name="TextBox 29"/>
            <p:cNvSpPr txBox="1">
              <a:spLocks noChangeArrowheads="1"/>
            </p:cNvSpPr>
            <p:nvPr/>
          </p:nvSpPr>
          <p:spPr bwMode="auto">
            <a:xfrm>
              <a:off x="4000500" y="5402823"/>
              <a:ext cx="5334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endParaRPr lang="en-US" altLang="en-US" baseline="30000"/>
            </a:p>
          </p:txBody>
        </p:sp>
        <p:sp>
          <p:nvSpPr>
            <p:cNvPr id="17428" name="TextBox 32"/>
            <p:cNvSpPr txBox="1">
              <a:spLocks noChangeArrowheads="1"/>
            </p:cNvSpPr>
            <p:nvPr/>
          </p:nvSpPr>
          <p:spPr bwMode="auto">
            <a:xfrm>
              <a:off x="4000500" y="4726926"/>
              <a:ext cx="4572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7429" name="TextBox 38"/>
            <p:cNvSpPr txBox="1">
              <a:spLocks noChangeArrowheads="1"/>
            </p:cNvSpPr>
            <p:nvPr/>
          </p:nvSpPr>
          <p:spPr bwMode="auto">
            <a:xfrm>
              <a:off x="3276600" y="5421293"/>
              <a:ext cx="3810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7430" name="TextBox 39"/>
            <p:cNvSpPr txBox="1">
              <a:spLocks noChangeArrowheads="1"/>
            </p:cNvSpPr>
            <p:nvPr/>
          </p:nvSpPr>
          <p:spPr bwMode="auto">
            <a:xfrm>
              <a:off x="3467100" y="5957602"/>
              <a:ext cx="3810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7431" name="TextBox 32"/>
            <p:cNvSpPr txBox="1">
              <a:spLocks noChangeArrowheads="1"/>
            </p:cNvSpPr>
            <p:nvPr/>
          </p:nvSpPr>
          <p:spPr bwMode="auto">
            <a:xfrm>
              <a:off x="4038600" y="6087863"/>
              <a:ext cx="4572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7432" name="TextBox 32"/>
            <p:cNvSpPr txBox="1">
              <a:spLocks noChangeArrowheads="1"/>
            </p:cNvSpPr>
            <p:nvPr/>
          </p:nvSpPr>
          <p:spPr bwMode="auto">
            <a:xfrm>
              <a:off x="4381500" y="4985523"/>
              <a:ext cx="4572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7433" name="TextBox 32"/>
            <p:cNvSpPr txBox="1">
              <a:spLocks noChangeArrowheads="1"/>
            </p:cNvSpPr>
            <p:nvPr/>
          </p:nvSpPr>
          <p:spPr bwMode="auto">
            <a:xfrm>
              <a:off x="4838700" y="5362113"/>
              <a:ext cx="4572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</p:grpSp>
      <p:cxnSp>
        <p:nvCxnSpPr>
          <p:cNvPr id="55" name="Straight Connector 54"/>
          <p:cNvCxnSpPr/>
          <p:nvPr/>
        </p:nvCxnSpPr>
        <p:spPr bwMode="auto">
          <a:xfrm>
            <a:off x="6705600" y="5008563"/>
            <a:ext cx="0" cy="1052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 flipH="1">
            <a:off x="6172200" y="546735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flipH="1">
            <a:off x="6324600" y="5151438"/>
            <a:ext cx="609600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29"/>
          <p:cNvSpPr txBox="1">
            <a:spLocks noChangeArrowheads="1"/>
          </p:cNvSpPr>
          <p:nvPr/>
        </p:nvSpPr>
        <p:spPr bwMode="auto">
          <a:xfrm>
            <a:off x="6515100" y="53086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endParaRPr lang="en-US" altLang="en-US" baseline="30000"/>
          </a:p>
        </p:txBody>
      </p:sp>
      <p:sp>
        <p:nvSpPr>
          <p:cNvPr id="59" name="TextBox 32"/>
          <p:cNvSpPr txBox="1">
            <a:spLocks noChangeArrowheads="1"/>
          </p:cNvSpPr>
          <p:nvPr/>
        </p:nvSpPr>
        <p:spPr bwMode="auto">
          <a:xfrm>
            <a:off x="6515100" y="463232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0" name="TextBox 38"/>
          <p:cNvSpPr txBox="1">
            <a:spLocks noChangeArrowheads="1"/>
          </p:cNvSpPr>
          <p:nvPr/>
        </p:nvSpPr>
        <p:spPr bwMode="auto">
          <a:xfrm>
            <a:off x="5791200" y="532606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1" name="TextBox 39"/>
          <p:cNvSpPr txBox="1">
            <a:spLocks noChangeArrowheads="1"/>
          </p:cNvSpPr>
          <p:nvPr/>
        </p:nvSpPr>
        <p:spPr bwMode="auto">
          <a:xfrm>
            <a:off x="7429500" y="5259388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2" name="TextBox 32"/>
          <p:cNvSpPr txBox="1">
            <a:spLocks noChangeArrowheads="1"/>
          </p:cNvSpPr>
          <p:nvPr/>
        </p:nvSpPr>
        <p:spPr bwMode="auto">
          <a:xfrm>
            <a:off x="6553200" y="59928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3" name="TextBox 32"/>
          <p:cNvSpPr txBox="1">
            <a:spLocks noChangeArrowheads="1"/>
          </p:cNvSpPr>
          <p:nvPr/>
        </p:nvSpPr>
        <p:spPr bwMode="auto">
          <a:xfrm>
            <a:off x="6896100" y="4891088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64" name="TextBox 32"/>
          <p:cNvSpPr txBox="1">
            <a:spLocks noChangeArrowheads="1"/>
          </p:cNvSpPr>
          <p:nvPr/>
        </p:nvSpPr>
        <p:spPr bwMode="auto">
          <a:xfrm>
            <a:off x="6057900" y="5792788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</p:spTree>
    <p:extLst>
      <p:ext uri="{BB962C8B-B14F-4D97-AF65-F5344CB8AC3E}">
        <p14:creationId xmlns:p14="http://schemas.microsoft.com/office/powerpoint/2010/main" val="43459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2874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Stereoisomers – cont.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For octahedral compounds, MX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, also has fac- (for face) and mer- isomers (for meridinal)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971800" y="4913313"/>
            <a:ext cx="0" cy="1054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 flipH="1">
            <a:off x="2438400" y="5373688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 flipH="1">
            <a:off x="2590800" y="5056188"/>
            <a:ext cx="609600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29"/>
          <p:cNvSpPr txBox="1">
            <a:spLocks noChangeArrowheads="1"/>
          </p:cNvSpPr>
          <p:nvPr/>
        </p:nvSpPr>
        <p:spPr bwMode="auto">
          <a:xfrm>
            <a:off x="2781300" y="521335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endParaRPr lang="en-US" altLang="en-US" baseline="30000"/>
          </a:p>
        </p:txBody>
      </p:sp>
      <p:sp>
        <p:nvSpPr>
          <p:cNvPr id="44" name="TextBox 32"/>
          <p:cNvSpPr txBox="1">
            <a:spLocks noChangeArrowheads="1"/>
          </p:cNvSpPr>
          <p:nvPr/>
        </p:nvSpPr>
        <p:spPr bwMode="auto">
          <a:xfrm>
            <a:off x="2781300" y="453707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2057400" y="5232400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47" name="TextBox 39"/>
          <p:cNvSpPr txBox="1">
            <a:spLocks noChangeArrowheads="1"/>
          </p:cNvSpPr>
          <p:nvPr/>
        </p:nvSpPr>
        <p:spPr bwMode="auto">
          <a:xfrm>
            <a:off x="2247900" y="5768975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50" name="TextBox 32"/>
          <p:cNvSpPr txBox="1">
            <a:spLocks noChangeArrowheads="1"/>
          </p:cNvSpPr>
          <p:nvPr/>
        </p:nvSpPr>
        <p:spPr bwMode="auto">
          <a:xfrm>
            <a:off x="2819400" y="5899150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51" name="TextBox 32"/>
          <p:cNvSpPr txBox="1">
            <a:spLocks noChangeArrowheads="1"/>
          </p:cNvSpPr>
          <p:nvPr/>
        </p:nvSpPr>
        <p:spPr bwMode="auto">
          <a:xfrm>
            <a:off x="3162300" y="479583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52" name="TextBox 32"/>
          <p:cNvSpPr txBox="1">
            <a:spLocks noChangeArrowheads="1"/>
          </p:cNvSpPr>
          <p:nvPr/>
        </p:nvSpPr>
        <p:spPr bwMode="auto">
          <a:xfrm>
            <a:off x="3619500" y="517207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5486400" y="4819650"/>
            <a:ext cx="0" cy="1052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 flipH="1">
            <a:off x="4953000" y="5278438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flipH="1">
            <a:off x="5105400" y="4962525"/>
            <a:ext cx="609600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29"/>
          <p:cNvSpPr txBox="1">
            <a:spLocks noChangeArrowheads="1"/>
          </p:cNvSpPr>
          <p:nvPr/>
        </p:nvSpPr>
        <p:spPr bwMode="auto">
          <a:xfrm>
            <a:off x="5295900" y="51181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endParaRPr lang="en-US" altLang="en-US" baseline="30000"/>
          </a:p>
        </p:txBody>
      </p:sp>
      <p:sp>
        <p:nvSpPr>
          <p:cNvPr id="59" name="TextBox 32"/>
          <p:cNvSpPr txBox="1">
            <a:spLocks noChangeArrowheads="1"/>
          </p:cNvSpPr>
          <p:nvPr/>
        </p:nvSpPr>
        <p:spPr bwMode="auto">
          <a:xfrm>
            <a:off x="5295900" y="4443413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0" name="TextBox 38"/>
          <p:cNvSpPr txBox="1">
            <a:spLocks noChangeArrowheads="1"/>
          </p:cNvSpPr>
          <p:nvPr/>
        </p:nvSpPr>
        <p:spPr bwMode="auto">
          <a:xfrm>
            <a:off x="4572000" y="513715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1" name="TextBox 39"/>
          <p:cNvSpPr txBox="1">
            <a:spLocks noChangeArrowheads="1"/>
          </p:cNvSpPr>
          <p:nvPr/>
        </p:nvSpPr>
        <p:spPr bwMode="auto">
          <a:xfrm>
            <a:off x="6210300" y="5070475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62" name="TextBox 32"/>
          <p:cNvSpPr txBox="1">
            <a:spLocks noChangeArrowheads="1"/>
          </p:cNvSpPr>
          <p:nvPr/>
        </p:nvSpPr>
        <p:spPr bwMode="auto">
          <a:xfrm>
            <a:off x="5334000" y="58039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X</a:t>
            </a:r>
            <a:endParaRPr lang="en-US" altLang="en-US" baseline="30000"/>
          </a:p>
        </p:txBody>
      </p:sp>
      <p:sp>
        <p:nvSpPr>
          <p:cNvPr id="63" name="TextBox 32"/>
          <p:cNvSpPr txBox="1">
            <a:spLocks noChangeArrowheads="1"/>
          </p:cNvSpPr>
          <p:nvPr/>
        </p:nvSpPr>
        <p:spPr bwMode="auto">
          <a:xfrm>
            <a:off x="5676900" y="47005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64" name="TextBox 32"/>
          <p:cNvSpPr txBox="1">
            <a:spLocks noChangeArrowheads="1"/>
          </p:cNvSpPr>
          <p:nvPr/>
        </p:nvSpPr>
        <p:spPr bwMode="auto">
          <a:xfrm>
            <a:off x="4838700" y="56022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</a:t>
            </a:r>
            <a:endParaRPr lang="en-US" altLang="en-US" baseline="3000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71750" y="3981450"/>
            <a:ext cx="742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fac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14925" y="3916363"/>
            <a:ext cx="74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mer</a:t>
            </a:r>
          </a:p>
        </p:txBody>
      </p:sp>
    </p:spTree>
    <p:extLst>
      <p:ext uri="{BB962C8B-B14F-4D97-AF65-F5344CB8AC3E}">
        <p14:creationId xmlns:p14="http://schemas.microsoft.com/office/powerpoint/2010/main" val="237294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3" grpId="0"/>
      <p:bldP spid="44" grpId="0"/>
      <p:bldP spid="46" grpId="0"/>
      <p:bldP spid="47" grpId="0"/>
      <p:bldP spid="50" grpId="0"/>
      <p:bldP spid="51" grpId="0"/>
      <p:bldP spid="52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2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Stereoisomers – cont.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The stereoisomers mentioned so are geometric isomers that will have different properties (even if only slight differences)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Another class is optical isomers, which have (mostly) identical properties; except that each isomer will rotate light differently (and can interact differently with other “chiral” molecules)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A test for an optical isomer is if its mirror image is non-superimposeable (unique)</a:t>
            </a:r>
          </a:p>
        </p:txBody>
      </p:sp>
    </p:spTree>
    <p:extLst>
      <p:ext uri="{BB962C8B-B14F-4D97-AF65-F5344CB8AC3E}">
        <p14:creationId xmlns:p14="http://schemas.microsoft.com/office/powerpoint/2010/main" val="34886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2874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Optical Isomers (examples)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MX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– two or one optical isomer?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MABCD – two or one optical isomer?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700" y="4748213"/>
            <a:ext cx="1544638" cy="1447800"/>
            <a:chOff x="1219200" y="3842266"/>
            <a:chExt cx="1544782" cy="14478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057478" y="3842266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1371614" y="4528066"/>
              <a:ext cx="13717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524028" y="4070866"/>
              <a:ext cx="914485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4" name="TextBox 17"/>
            <p:cNvSpPr txBox="1">
              <a:spLocks noChangeArrowheads="1"/>
            </p:cNvSpPr>
            <p:nvPr/>
          </p:nvSpPr>
          <p:spPr bwMode="auto">
            <a:xfrm>
              <a:off x="1828800" y="4299466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M</a:t>
              </a:r>
              <a:endParaRPr lang="en-US" altLang="en-US" sz="2000" baseline="30000"/>
            </a:p>
          </p:txBody>
        </p:sp>
        <p:sp>
          <p:nvSpPr>
            <p:cNvPr id="20535" name="TextBox 18"/>
            <p:cNvSpPr txBox="1">
              <a:spLocks noChangeArrowheads="1"/>
            </p:cNvSpPr>
            <p:nvPr/>
          </p:nvSpPr>
          <p:spPr bwMode="auto">
            <a:xfrm>
              <a:off x="1219200" y="4680466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20536" name="TextBox 19"/>
            <p:cNvSpPr txBox="1">
              <a:spLocks noChangeArrowheads="1"/>
            </p:cNvSpPr>
            <p:nvPr/>
          </p:nvSpPr>
          <p:spPr bwMode="auto">
            <a:xfrm>
              <a:off x="1981200" y="4832866"/>
              <a:ext cx="6858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Y</a:t>
              </a:r>
              <a:endParaRPr lang="en-US" altLang="en-US" sz="1900" baseline="30000"/>
            </a:p>
          </p:txBody>
        </p:sp>
        <p:sp>
          <p:nvSpPr>
            <p:cNvPr id="20537" name="TextBox 20"/>
            <p:cNvSpPr txBox="1">
              <a:spLocks noChangeArrowheads="1"/>
            </p:cNvSpPr>
            <p:nvPr/>
          </p:nvSpPr>
          <p:spPr bwMode="auto">
            <a:xfrm>
              <a:off x="1828800" y="3842266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20538" name="TextBox 21"/>
            <p:cNvSpPr txBox="1">
              <a:spLocks noChangeArrowheads="1"/>
            </p:cNvSpPr>
            <p:nvPr/>
          </p:nvSpPr>
          <p:spPr bwMode="auto">
            <a:xfrm>
              <a:off x="2230582" y="4492621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X</a:t>
              </a:r>
              <a:endParaRPr lang="en-US" altLang="en-US" sz="1600" baseline="3000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2057478" y="4147066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1676443" y="4604266"/>
              <a:ext cx="152414" cy="1524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2133685" y="4493141"/>
              <a:ext cx="152414" cy="16986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 bwMode="auto">
            <a:xfrm rot="20855302">
              <a:off x="2016199" y="4545528"/>
              <a:ext cx="155590" cy="34131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Parallelogram 2"/>
          <p:cNvSpPr/>
          <p:nvPr/>
        </p:nvSpPr>
        <p:spPr>
          <a:xfrm>
            <a:off x="1981200" y="4814888"/>
            <a:ext cx="457200" cy="1395412"/>
          </a:xfrm>
          <a:prstGeom prst="parallelogram">
            <a:avLst>
              <a:gd name="adj" fmla="val 14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90700" y="40386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mirror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7204075" y="4852988"/>
            <a:ext cx="1371600" cy="1447800"/>
            <a:chOff x="2590800" y="4814649"/>
            <a:chExt cx="1371600" cy="14478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3276600" y="4814649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2590800" y="5500449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2743200" y="5043249"/>
              <a:ext cx="9144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2" name="TextBox 17"/>
            <p:cNvSpPr txBox="1">
              <a:spLocks noChangeArrowheads="1"/>
            </p:cNvSpPr>
            <p:nvPr/>
          </p:nvSpPr>
          <p:spPr bwMode="auto">
            <a:xfrm>
              <a:off x="3057286" y="5282580"/>
              <a:ext cx="4386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M</a:t>
              </a:r>
              <a:endParaRPr lang="en-US" altLang="en-US" sz="2000" baseline="30000"/>
            </a:p>
          </p:txBody>
        </p:sp>
        <p:sp>
          <p:nvSpPr>
            <p:cNvPr id="20523" name="TextBox 18"/>
            <p:cNvSpPr txBox="1">
              <a:spLocks noChangeArrowheads="1"/>
            </p:cNvSpPr>
            <p:nvPr/>
          </p:nvSpPr>
          <p:spPr bwMode="auto">
            <a:xfrm>
              <a:off x="3619500" y="5637035"/>
              <a:ext cx="3429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</a:t>
              </a:r>
              <a:endParaRPr lang="en-US" altLang="en-US" baseline="30000"/>
            </a:p>
          </p:txBody>
        </p:sp>
        <p:sp>
          <p:nvSpPr>
            <p:cNvPr id="20524" name="TextBox 19"/>
            <p:cNvSpPr txBox="1">
              <a:spLocks noChangeArrowheads="1"/>
            </p:cNvSpPr>
            <p:nvPr/>
          </p:nvSpPr>
          <p:spPr bwMode="auto">
            <a:xfrm>
              <a:off x="3009900" y="5874716"/>
              <a:ext cx="6096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C</a:t>
              </a:r>
              <a:endParaRPr lang="en-US" altLang="en-US" sz="1900" baseline="30000"/>
            </a:p>
          </p:txBody>
        </p:sp>
        <p:sp>
          <p:nvSpPr>
            <p:cNvPr id="20525" name="TextBox 20"/>
            <p:cNvSpPr txBox="1">
              <a:spLocks noChangeArrowheads="1"/>
            </p:cNvSpPr>
            <p:nvPr/>
          </p:nvSpPr>
          <p:spPr bwMode="auto">
            <a:xfrm>
              <a:off x="3048000" y="4814649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A</a:t>
              </a:r>
              <a:endParaRPr lang="en-US" altLang="en-US" baseline="30000"/>
            </a:p>
          </p:txBody>
        </p:sp>
        <p:sp>
          <p:nvSpPr>
            <p:cNvPr id="20526" name="TextBox 21"/>
            <p:cNvSpPr txBox="1">
              <a:spLocks noChangeArrowheads="1"/>
            </p:cNvSpPr>
            <p:nvPr/>
          </p:nvSpPr>
          <p:spPr bwMode="auto">
            <a:xfrm>
              <a:off x="2714386" y="5591527"/>
              <a:ext cx="3429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D</a:t>
              </a:r>
              <a:endParaRPr lang="en-US" altLang="en-US" sz="1600" baseline="3000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3276600" y="5119449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2" idx="0"/>
            </p:cNvCxnSpPr>
            <p:nvPr/>
          </p:nvCxnSpPr>
          <p:spPr bwMode="auto">
            <a:xfrm>
              <a:off x="3330575" y="5530611"/>
              <a:ext cx="288925" cy="12382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2971800" y="5424249"/>
              <a:ext cx="381000" cy="3048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 bwMode="auto">
            <a:xfrm rot="795134">
              <a:off x="3203575" y="5525849"/>
              <a:ext cx="165100" cy="38417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902075"/>
            <a:ext cx="274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120 rotation about Z axis gives back original structure</a:t>
            </a:r>
          </a:p>
        </p:txBody>
      </p:sp>
      <p:sp>
        <p:nvSpPr>
          <p:cNvPr id="38" name="Freeform 37"/>
          <p:cNvSpPr/>
          <p:nvPr/>
        </p:nvSpPr>
        <p:spPr>
          <a:xfrm>
            <a:off x="2895600" y="6122988"/>
            <a:ext cx="941388" cy="403225"/>
          </a:xfrm>
          <a:custGeom>
            <a:avLst/>
            <a:gdLst>
              <a:gd name="connsiteX0" fmla="*/ 942109 w 942109"/>
              <a:gd name="connsiteY0" fmla="*/ 0 h 401969"/>
              <a:gd name="connsiteX1" fmla="*/ 817418 w 942109"/>
              <a:gd name="connsiteY1" fmla="*/ 318655 h 401969"/>
              <a:gd name="connsiteX2" fmla="*/ 471055 w 942109"/>
              <a:gd name="connsiteY2" fmla="*/ 401782 h 401969"/>
              <a:gd name="connsiteX3" fmla="*/ 110836 w 942109"/>
              <a:gd name="connsiteY3" fmla="*/ 304800 h 401969"/>
              <a:gd name="connsiteX4" fmla="*/ 0 w 942109"/>
              <a:gd name="connsiteY4" fmla="*/ 41564 h 401969"/>
              <a:gd name="connsiteX5" fmla="*/ 0 w 942109"/>
              <a:gd name="connsiteY5" fmla="*/ 41564 h 4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109" h="401969">
                <a:moveTo>
                  <a:pt x="942109" y="0"/>
                </a:moveTo>
                <a:cubicBezTo>
                  <a:pt x="919018" y="125845"/>
                  <a:pt x="895927" y="251691"/>
                  <a:pt x="817418" y="318655"/>
                </a:cubicBezTo>
                <a:cubicBezTo>
                  <a:pt x="738909" y="385619"/>
                  <a:pt x="588819" y="404091"/>
                  <a:pt x="471055" y="401782"/>
                </a:cubicBezTo>
                <a:cubicBezTo>
                  <a:pt x="353291" y="399473"/>
                  <a:pt x="189345" y="364836"/>
                  <a:pt x="110836" y="304800"/>
                </a:cubicBezTo>
                <a:cubicBezTo>
                  <a:pt x="32327" y="244764"/>
                  <a:pt x="0" y="41564"/>
                  <a:pt x="0" y="41564"/>
                </a:cubicBezTo>
                <a:lnTo>
                  <a:pt x="0" y="41564"/>
                </a:ln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064125" y="4862513"/>
            <a:ext cx="1450975" cy="1447800"/>
            <a:chOff x="1368136" y="3842266"/>
            <a:chExt cx="1451264" cy="14478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2057248" y="3842266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flipH="1">
              <a:off x="1371312" y="4528066"/>
              <a:ext cx="13718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1523742" y="4070866"/>
              <a:ext cx="914582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10" name="TextBox 17"/>
            <p:cNvSpPr txBox="1">
              <a:spLocks noChangeArrowheads="1"/>
            </p:cNvSpPr>
            <p:nvPr/>
          </p:nvSpPr>
          <p:spPr bwMode="auto">
            <a:xfrm>
              <a:off x="1828800" y="4299466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M</a:t>
              </a:r>
              <a:endParaRPr lang="en-US" altLang="en-US" sz="2000" baseline="30000"/>
            </a:p>
          </p:txBody>
        </p:sp>
        <p:sp>
          <p:nvSpPr>
            <p:cNvPr id="20511" name="TextBox 18"/>
            <p:cNvSpPr txBox="1">
              <a:spLocks noChangeArrowheads="1"/>
            </p:cNvSpPr>
            <p:nvPr/>
          </p:nvSpPr>
          <p:spPr bwMode="auto">
            <a:xfrm>
              <a:off x="1368136" y="4708296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</a:t>
              </a:r>
              <a:endParaRPr lang="en-US" altLang="en-US" baseline="30000"/>
            </a:p>
          </p:txBody>
        </p:sp>
        <p:sp>
          <p:nvSpPr>
            <p:cNvPr id="20512" name="TextBox 19"/>
            <p:cNvSpPr txBox="1">
              <a:spLocks noChangeArrowheads="1"/>
            </p:cNvSpPr>
            <p:nvPr/>
          </p:nvSpPr>
          <p:spPr bwMode="auto">
            <a:xfrm>
              <a:off x="1981200" y="4832866"/>
              <a:ext cx="6858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C</a:t>
              </a:r>
              <a:endParaRPr lang="en-US" altLang="en-US" sz="1900" baseline="30000"/>
            </a:p>
          </p:txBody>
        </p:sp>
        <p:sp>
          <p:nvSpPr>
            <p:cNvPr id="20513" name="TextBox 20"/>
            <p:cNvSpPr txBox="1">
              <a:spLocks noChangeArrowheads="1"/>
            </p:cNvSpPr>
            <p:nvPr/>
          </p:nvSpPr>
          <p:spPr bwMode="auto">
            <a:xfrm>
              <a:off x="1828800" y="3842266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A</a:t>
              </a:r>
              <a:endParaRPr lang="en-US" altLang="en-US" baseline="30000"/>
            </a:p>
          </p:txBody>
        </p:sp>
        <p:sp>
          <p:nvSpPr>
            <p:cNvPr id="20514" name="TextBox 21"/>
            <p:cNvSpPr txBox="1">
              <a:spLocks noChangeArrowheads="1"/>
            </p:cNvSpPr>
            <p:nvPr/>
          </p:nvSpPr>
          <p:spPr bwMode="auto">
            <a:xfrm>
              <a:off x="2286000" y="4523016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D</a:t>
              </a:r>
              <a:endParaRPr lang="en-US" altLang="en-US" sz="1600" baseline="30000"/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2057248" y="4147066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flipH="1">
              <a:off x="1676172" y="4604266"/>
              <a:ext cx="152430" cy="1524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20514" idx="1"/>
            </p:cNvCxnSpPr>
            <p:nvPr/>
          </p:nvCxnSpPr>
          <p:spPr bwMode="auto">
            <a:xfrm>
              <a:off x="2133463" y="4523303"/>
              <a:ext cx="152430" cy="16986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Isosceles Triangle 52"/>
            <p:cNvSpPr/>
            <p:nvPr/>
          </p:nvSpPr>
          <p:spPr bwMode="auto">
            <a:xfrm rot="20855302">
              <a:off x="2015965" y="4545528"/>
              <a:ext cx="155606" cy="34131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403975" y="4352925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mirror</a:t>
            </a:r>
          </a:p>
        </p:txBody>
      </p:sp>
      <p:sp>
        <p:nvSpPr>
          <p:cNvPr id="55" name="Parallelogram 54"/>
          <p:cNvSpPr/>
          <p:nvPr/>
        </p:nvSpPr>
        <p:spPr>
          <a:xfrm>
            <a:off x="6719888" y="4889500"/>
            <a:ext cx="457200" cy="1395413"/>
          </a:xfrm>
          <a:prstGeom prst="parallelogram">
            <a:avLst>
              <a:gd name="adj" fmla="val 14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2743200" y="4967288"/>
            <a:ext cx="1371600" cy="1447800"/>
            <a:chOff x="2590800" y="4814649"/>
            <a:chExt cx="1371600" cy="1447800"/>
          </a:xfrm>
        </p:grpSpPr>
        <p:cxnSp>
          <p:nvCxnSpPr>
            <p:cNvPr id="57" name="Straight Connector 56"/>
            <p:cNvCxnSpPr/>
            <p:nvPr/>
          </p:nvCxnSpPr>
          <p:spPr bwMode="auto">
            <a:xfrm>
              <a:off x="3276600" y="4814649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2590800" y="5500449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2743200" y="5043249"/>
              <a:ext cx="9144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8" name="TextBox 17"/>
            <p:cNvSpPr txBox="1">
              <a:spLocks noChangeArrowheads="1"/>
            </p:cNvSpPr>
            <p:nvPr/>
          </p:nvSpPr>
          <p:spPr bwMode="auto">
            <a:xfrm>
              <a:off x="3057286" y="5282580"/>
              <a:ext cx="4386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M</a:t>
              </a:r>
              <a:endParaRPr lang="en-US" altLang="en-US" sz="2000" baseline="30000"/>
            </a:p>
          </p:txBody>
        </p:sp>
        <p:sp>
          <p:nvSpPr>
            <p:cNvPr id="20499" name="TextBox 18"/>
            <p:cNvSpPr txBox="1">
              <a:spLocks noChangeArrowheads="1"/>
            </p:cNvSpPr>
            <p:nvPr/>
          </p:nvSpPr>
          <p:spPr bwMode="auto">
            <a:xfrm>
              <a:off x="3619500" y="5637035"/>
              <a:ext cx="3429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20500" name="TextBox 19"/>
            <p:cNvSpPr txBox="1">
              <a:spLocks noChangeArrowheads="1"/>
            </p:cNvSpPr>
            <p:nvPr/>
          </p:nvSpPr>
          <p:spPr bwMode="auto">
            <a:xfrm>
              <a:off x="3009900" y="5874716"/>
              <a:ext cx="6096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Y</a:t>
              </a:r>
              <a:endParaRPr lang="en-US" altLang="en-US" sz="1900" baseline="30000"/>
            </a:p>
          </p:txBody>
        </p:sp>
        <p:sp>
          <p:nvSpPr>
            <p:cNvPr id="20501" name="TextBox 20"/>
            <p:cNvSpPr txBox="1">
              <a:spLocks noChangeArrowheads="1"/>
            </p:cNvSpPr>
            <p:nvPr/>
          </p:nvSpPr>
          <p:spPr bwMode="auto">
            <a:xfrm>
              <a:off x="3048000" y="4814649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20502" name="TextBox 21"/>
            <p:cNvSpPr txBox="1">
              <a:spLocks noChangeArrowheads="1"/>
            </p:cNvSpPr>
            <p:nvPr/>
          </p:nvSpPr>
          <p:spPr bwMode="auto">
            <a:xfrm>
              <a:off x="2714386" y="5591527"/>
              <a:ext cx="3429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X</a:t>
              </a:r>
              <a:endParaRPr lang="en-US" altLang="en-US" sz="1600" baseline="30000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3276600" y="5119449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8" idx="0"/>
            </p:cNvCxnSpPr>
            <p:nvPr/>
          </p:nvCxnSpPr>
          <p:spPr bwMode="auto">
            <a:xfrm>
              <a:off x="3330575" y="5530611"/>
              <a:ext cx="288925" cy="12382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 bwMode="auto">
            <a:xfrm flipH="1">
              <a:off x="2971800" y="5424249"/>
              <a:ext cx="381000" cy="3048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 bwMode="auto">
            <a:xfrm rot="795134">
              <a:off x="3203575" y="5525849"/>
              <a:ext cx="165100" cy="38417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184900" y="3500438"/>
            <a:ext cx="2590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Not the same – if we line up A-M-D, B and C are reversed</a:t>
            </a:r>
          </a:p>
        </p:txBody>
      </p:sp>
    </p:spTree>
    <p:extLst>
      <p:ext uri="{BB962C8B-B14F-4D97-AF65-F5344CB8AC3E}">
        <p14:creationId xmlns:p14="http://schemas.microsoft.com/office/powerpoint/2010/main" val="128470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3" grpId="0" animBg="1"/>
      <p:bldP spid="17" grpId="0"/>
      <p:bldP spid="37" grpId="0"/>
      <p:bldP spid="54" grpId="0"/>
      <p:bldP spid="55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Transition </a:t>
            </a:r>
            <a:r>
              <a:rPr lang="en-US" altLang="en-US" dirty="0">
                <a:latin typeface="Tahoma" panose="020B0604030504040204" pitchFamily="34" charset="0"/>
              </a:rPr>
              <a:t>Elements (Ch. </a:t>
            </a:r>
            <a:r>
              <a:rPr lang="en-US" altLang="en-US" dirty="0" smtClean="0">
                <a:latin typeface="Tahoma" panose="020B0604030504040204" pitchFamily="34" charset="0"/>
              </a:rPr>
              <a:t>24)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Coordination Complexes</a:t>
            </a:r>
          </a:p>
          <a:p>
            <a:pPr lvl="3" eaLnBrk="1" hangingPunct="1"/>
            <a:r>
              <a:rPr lang="en-US" altLang="en-US" dirty="0">
                <a:latin typeface="Tahoma" panose="020B0604030504040204" pitchFamily="34" charset="0"/>
              </a:rPr>
              <a:t>Ligand types (last time)</a:t>
            </a:r>
          </a:p>
          <a:p>
            <a:pPr lvl="3" eaLnBrk="1" hangingPunct="1"/>
            <a:r>
              <a:rPr lang="en-US" altLang="en-US" dirty="0">
                <a:latin typeface="Tahoma" panose="020B0604030504040204" pitchFamily="34" charset="0"/>
              </a:rPr>
              <a:t>Geometries</a:t>
            </a:r>
          </a:p>
          <a:p>
            <a:pPr lvl="3" eaLnBrk="1" hangingPunct="1"/>
            <a:r>
              <a:rPr lang="en-US" altLang="en-US" dirty="0">
                <a:latin typeface="Tahoma" panose="020B0604030504040204" pitchFamily="34" charset="0"/>
              </a:rPr>
              <a:t>Naming</a:t>
            </a:r>
          </a:p>
          <a:p>
            <a:pPr lvl="3" eaLnBrk="1" hangingPunct="1"/>
            <a:r>
              <a:rPr lang="en-US" altLang="en-US" dirty="0">
                <a:latin typeface="Tahoma" panose="020B0604030504040204" pitchFamily="34" charset="0"/>
              </a:rPr>
              <a:t>Isomers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Bonding in Coordination Complexes - Theory</a:t>
            </a: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Isomers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Questions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Which of the following ligands will have linkage isomers?</a:t>
            </a:r>
          </a:p>
          <a:p>
            <a:pPr marL="914400" lvl="1" indent="-514350" eaLnBrk="1" hangingPunct="1">
              <a:buFontTx/>
              <a:buAutoNum type="alphaLcParenR"/>
            </a:pPr>
            <a:r>
              <a:rPr lang="en-US" altLang="en-US" smtClean="0">
                <a:latin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	b) CN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	c)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	d) SCN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e) C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>
              <a:buFontTx/>
              <a:buAutoNum type="arabicPeriod" startAt="2"/>
            </a:pPr>
            <a:r>
              <a:rPr lang="en-US" altLang="en-US" smtClean="0">
                <a:latin typeface="Tahoma" pitchFamily="34" charset="0"/>
              </a:rPr>
              <a:t>In what way is [Cr(NH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5</a:t>
            </a:r>
            <a:r>
              <a:rPr lang="en-US" altLang="en-US" smtClean="0">
                <a:latin typeface="Tahoma" pitchFamily="34" charset="0"/>
              </a:rPr>
              <a:t>Br]Cl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different from [Cr(NH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5</a:t>
            </a:r>
            <a:r>
              <a:rPr lang="en-US" altLang="en-US" smtClean="0">
                <a:latin typeface="Tahoma" pitchFamily="34" charset="0"/>
              </a:rPr>
              <a:t>Cl]BrCl?</a:t>
            </a:r>
          </a:p>
          <a:p>
            <a:pPr marL="914400" lvl="1" indent="-514350" eaLnBrk="1" hangingPunct="1">
              <a:buFontTx/>
              <a:buAutoNum type="arabicPeriod" startAt="2"/>
            </a:pPr>
            <a:r>
              <a:rPr lang="en-US" altLang="en-US" smtClean="0">
                <a:latin typeface="Tahoma" pitchFamily="34" charset="0"/>
              </a:rPr>
              <a:t>How many different isomers are present for the square planar compound [Pt(NH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ClBr]?</a:t>
            </a:r>
          </a:p>
        </p:txBody>
      </p:sp>
    </p:spTree>
    <p:extLst>
      <p:ext uri="{BB962C8B-B14F-4D97-AF65-F5344CB8AC3E}">
        <p14:creationId xmlns:p14="http://schemas.microsoft.com/office/powerpoint/2010/main" val="40531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Coordination Complex – Bonding </a:t>
            </a:r>
            <a:r>
              <a:rPr lang="en-US" altLang="en-US" dirty="0" smtClean="0">
                <a:latin typeface="Tahoma" pitchFamily="34" charset="0"/>
              </a:rPr>
              <a:t>Theory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Valence Bond Theory and Crystal Field Theory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For </a:t>
            </a:r>
            <a:r>
              <a:rPr lang="en-US" altLang="en-US" dirty="0" smtClean="0">
                <a:latin typeface="Tahoma" pitchFamily="34" charset="0"/>
              </a:rPr>
              <a:t>covalent bonds (valence bond theory) overlap occurs between atomic orbitals from each atom (e.g. 1s in H and 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hybrid orbitals in C in CH</a:t>
            </a:r>
            <a:r>
              <a:rPr lang="en-US" altLang="en-US" baseline="-25000" dirty="0" smtClean="0">
                <a:latin typeface="Tahoma" pitchFamily="34" charset="0"/>
              </a:rPr>
              <a:t>4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For coordination compounds, however, electrons come fully from ligands</a:t>
            </a:r>
          </a:p>
        </p:txBody>
      </p:sp>
    </p:spTree>
    <p:extLst>
      <p:ext uri="{BB962C8B-B14F-4D97-AF65-F5344CB8AC3E}">
        <p14:creationId xmlns:p14="http://schemas.microsoft.com/office/powerpoint/2010/main" val="127753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44751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For example, in [Zn(OH)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, bonding orbitals can come from empty 4sp</a:t>
            </a:r>
            <a:r>
              <a:rPr lang="en-US" altLang="en-US" baseline="30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 on Zn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 and filled 2p orbitals on O. (All electrons from O)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However, for square planar and octahedral complexes, non empty d orbitals play a role (hybrid orbitals must have d character)</a:t>
            </a:r>
          </a:p>
        </p:txBody>
      </p:sp>
    </p:spTree>
    <p:extLst>
      <p:ext uri="{BB962C8B-B14F-4D97-AF65-F5344CB8AC3E}">
        <p14:creationId xmlns:p14="http://schemas.microsoft.com/office/powerpoint/2010/main" val="20610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35607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To understand how electrons in the d shells influence bonding, we must understand the shapes of d orbitals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Two different classes of d orbitals occurs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Off axes orbitals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31938" y="5049838"/>
            <a:ext cx="1790700" cy="1649412"/>
            <a:chOff x="1790700" y="4867939"/>
            <a:chExt cx="1790700" cy="164850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7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8468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8469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943600" y="5049838"/>
            <a:ext cx="1790700" cy="1649412"/>
            <a:chOff x="1790700" y="4867939"/>
            <a:chExt cx="1790700" cy="1648505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1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8462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8463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sp>
        <p:nvSpPr>
          <p:cNvPr id="18442" name="TextBox 21504"/>
          <p:cNvSpPr txBox="1">
            <a:spLocks noChangeArrowheads="1"/>
          </p:cNvSpPr>
          <p:nvPr/>
        </p:nvSpPr>
        <p:spPr bwMode="auto">
          <a:xfrm>
            <a:off x="457200" y="5419725"/>
            <a:ext cx="1074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xy</a:t>
            </a:r>
            <a:r>
              <a:rPr lang="en-US" altLang="en-US"/>
              <a:t> – lies in xy plane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33800" y="5024438"/>
            <a:ext cx="1790700" cy="1649412"/>
            <a:chOff x="3733800" y="5024438"/>
            <a:chExt cx="1790700" cy="1649412"/>
          </a:xfrm>
        </p:grpSpPr>
        <p:sp>
          <p:nvSpPr>
            <p:cNvPr id="38" name="Freeform 37"/>
            <p:cNvSpPr/>
            <p:nvPr/>
          </p:nvSpPr>
          <p:spPr>
            <a:xfrm rot="5400000">
              <a:off x="3882232" y="5439568"/>
              <a:ext cx="1003300" cy="944563"/>
            </a:xfrm>
            <a:custGeom>
              <a:avLst/>
              <a:gdLst>
                <a:gd name="connsiteX0" fmla="*/ 508642 w 1002982"/>
                <a:gd name="connsiteY0" fmla="*/ 463149 h 944665"/>
                <a:gd name="connsiteX1" fmla="*/ 328533 w 1002982"/>
                <a:gd name="connsiteY1" fmla="*/ 407731 h 944665"/>
                <a:gd name="connsiteX2" fmla="*/ 23733 w 1002982"/>
                <a:gd name="connsiteY2" fmla="*/ 283040 h 944665"/>
                <a:gd name="connsiteX3" fmla="*/ 51442 w 1002982"/>
                <a:gd name="connsiteY3" fmla="*/ 47513 h 944665"/>
                <a:gd name="connsiteX4" fmla="*/ 300824 w 1002982"/>
                <a:gd name="connsiteY4" fmla="*/ 75222 h 944665"/>
                <a:gd name="connsiteX5" fmla="*/ 661042 w 1002982"/>
                <a:gd name="connsiteY5" fmla="*/ 809513 h 944665"/>
                <a:gd name="connsiteX6" fmla="*/ 938133 w 1002982"/>
                <a:gd name="connsiteY6" fmla="*/ 934203 h 944665"/>
                <a:gd name="connsiteX7" fmla="*/ 965842 w 1002982"/>
                <a:gd name="connsiteY7" fmla="*/ 670967 h 944665"/>
                <a:gd name="connsiteX8" fmla="*/ 508642 w 1002982"/>
                <a:gd name="connsiteY8" fmla="*/ 463149 h 94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982" h="944665">
                  <a:moveTo>
                    <a:pt x="508642" y="463149"/>
                  </a:moveTo>
                  <a:cubicBezTo>
                    <a:pt x="402424" y="419276"/>
                    <a:pt x="409351" y="437749"/>
                    <a:pt x="328533" y="407731"/>
                  </a:cubicBezTo>
                  <a:cubicBezTo>
                    <a:pt x="247715" y="377713"/>
                    <a:pt x="69915" y="343076"/>
                    <a:pt x="23733" y="283040"/>
                  </a:cubicBezTo>
                  <a:cubicBezTo>
                    <a:pt x="-22449" y="223004"/>
                    <a:pt x="5260" y="82149"/>
                    <a:pt x="51442" y="47513"/>
                  </a:cubicBezTo>
                  <a:cubicBezTo>
                    <a:pt x="97624" y="12877"/>
                    <a:pt x="199224" y="-51778"/>
                    <a:pt x="300824" y="75222"/>
                  </a:cubicBezTo>
                  <a:cubicBezTo>
                    <a:pt x="402424" y="202222"/>
                    <a:pt x="554824" y="666350"/>
                    <a:pt x="661042" y="809513"/>
                  </a:cubicBezTo>
                  <a:cubicBezTo>
                    <a:pt x="767260" y="952676"/>
                    <a:pt x="887333" y="957294"/>
                    <a:pt x="938133" y="934203"/>
                  </a:cubicBezTo>
                  <a:cubicBezTo>
                    <a:pt x="988933" y="911112"/>
                    <a:pt x="1039733" y="744858"/>
                    <a:pt x="965842" y="670967"/>
                  </a:cubicBezTo>
                  <a:cubicBezTo>
                    <a:pt x="891951" y="597076"/>
                    <a:pt x="614860" y="507022"/>
                    <a:pt x="508642" y="46314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450" name="Group 17"/>
            <p:cNvGrpSpPr>
              <a:grpSpLocks/>
            </p:cNvGrpSpPr>
            <p:nvPr/>
          </p:nvGrpSpPr>
          <p:grpSpPr bwMode="auto">
            <a:xfrm>
              <a:off x="3733800" y="5024438"/>
              <a:ext cx="1790700" cy="1649412"/>
              <a:chOff x="1790700" y="4867939"/>
              <a:chExt cx="1790700" cy="1648505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2476500" y="5067854"/>
                <a:ext cx="0" cy="14485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 flipH="1">
                <a:off x="1790700" y="5754863"/>
                <a:ext cx="1371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flipH="1">
                <a:off x="1943100" y="5297914"/>
                <a:ext cx="914400" cy="9900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55" name="TextBox 40"/>
              <p:cNvSpPr txBox="1">
                <a:spLocks noChangeArrowheads="1"/>
              </p:cNvSpPr>
              <p:nvPr/>
            </p:nvSpPr>
            <p:spPr bwMode="auto">
              <a:xfrm>
                <a:off x="3162300" y="5738897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x</a:t>
                </a:r>
                <a:endParaRPr lang="en-US" altLang="en-US" baseline="30000"/>
              </a:p>
            </p:txBody>
          </p:sp>
          <p:sp>
            <p:nvSpPr>
              <p:cNvPr id="18456" name="TextBox 40"/>
              <p:cNvSpPr txBox="1">
                <a:spLocks noChangeArrowheads="1"/>
              </p:cNvSpPr>
              <p:nvPr/>
            </p:nvSpPr>
            <p:spPr bwMode="auto">
              <a:xfrm>
                <a:off x="2850573" y="5112513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y</a:t>
                </a:r>
                <a:endParaRPr lang="en-US" altLang="en-US" baseline="30000"/>
              </a:p>
            </p:txBody>
          </p:sp>
          <p:sp>
            <p:nvSpPr>
              <p:cNvPr id="18457" name="TextBox 40"/>
              <p:cNvSpPr txBox="1">
                <a:spLocks noChangeArrowheads="1"/>
              </p:cNvSpPr>
              <p:nvPr/>
            </p:nvSpPr>
            <p:spPr bwMode="auto">
              <a:xfrm>
                <a:off x="2057400" y="4867939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z</a:t>
                </a:r>
                <a:endParaRPr lang="en-US" altLang="en-US" baseline="30000"/>
              </a:p>
            </p:txBody>
          </p:sp>
        </p:grpSp>
        <p:sp>
          <p:nvSpPr>
            <p:cNvPr id="21508" name="Freeform 21507"/>
            <p:cNvSpPr/>
            <p:nvPr/>
          </p:nvSpPr>
          <p:spPr>
            <a:xfrm>
              <a:off x="3911600" y="5453063"/>
              <a:ext cx="1001713" cy="944562"/>
            </a:xfrm>
            <a:custGeom>
              <a:avLst/>
              <a:gdLst>
                <a:gd name="connsiteX0" fmla="*/ 508642 w 1002982"/>
                <a:gd name="connsiteY0" fmla="*/ 463149 h 944665"/>
                <a:gd name="connsiteX1" fmla="*/ 328533 w 1002982"/>
                <a:gd name="connsiteY1" fmla="*/ 407731 h 944665"/>
                <a:gd name="connsiteX2" fmla="*/ 23733 w 1002982"/>
                <a:gd name="connsiteY2" fmla="*/ 283040 h 944665"/>
                <a:gd name="connsiteX3" fmla="*/ 51442 w 1002982"/>
                <a:gd name="connsiteY3" fmla="*/ 47513 h 944665"/>
                <a:gd name="connsiteX4" fmla="*/ 300824 w 1002982"/>
                <a:gd name="connsiteY4" fmla="*/ 75222 h 944665"/>
                <a:gd name="connsiteX5" fmla="*/ 661042 w 1002982"/>
                <a:gd name="connsiteY5" fmla="*/ 809513 h 944665"/>
                <a:gd name="connsiteX6" fmla="*/ 938133 w 1002982"/>
                <a:gd name="connsiteY6" fmla="*/ 934203 h 944665"/>
                <a:gd name="connsiteX7" fmla="*/ 965842 w 1002982"/>
                <a:gd name="connsiteY7" fmla="*/ 670967 h 944665"/>
                <a:gd name="connsiteX8" fmla="*/ 508642 w 1002982"/>
                <a:gd name="connsiteY8" fmla="*/ 463149 h 94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982" h="944665">
                  <a:moveTo>
                    <a:pt x="508642" y="463149"/>
                  </a:moveTo>
                  <a:cubicBezTo>
                    <a:pt x="402424" y="419276"/>
                    <a:pt x="409351" y="437749"/>
                    <a:pt x="328533" y="407731"/>
                  </a:cubicBezTo>
                  <a:cubicBezTo>
                    <a:pt x="247715" y="377713"/>
                    <a:pt x="69915" y="343076"/>
                    <a:pt x="23733" y="283040"/>
                  </a:cubicBezTo>
                  <a:cubicBezTo>
                    <a:pt x="-22449" y="223004"/>
                    <a:pt x="5260" y="82149"/>
                    <a:pt x="51442" y="47513"/>
                  </a:cubicBezTo>
                  <a:cubicBezTo>
                    <a:pt x="97624" y="12877"/>
                    <a:pt x="199224" y="-51778"/>
                    <a:pt x="300824" y="75222"/>
                  </a:cubicBezTo>
                  <a:cubicBezTo>
                    <a:pt x="402424" y="202222"/>
                    <a:pt x="554824" y="666350"/>
                    <a:pt x="661042" y="809513"/>
                  </a:cubicBezTo>
                  <a:cubicBezTo>
                    <a:pt x="767260" y="952676"/>
                    <a:pt x="887333" y="957294"/>
                    <a:pt x="938133" y="934203"/>
                  </a:cubicBezTo>
                  <a:cubicBezTo>
                    <a:pt x="988933" y="911112"/>
                    <a:pt x="1039733" y="744858"/>
                    <a:pt x="965842" y="670967"/>
                  </a:cubicBezTo>
                  <a:cubicBezTo>
                    <a:pt x="891951" y="597076"/>
                    <a:pt x="614860" y="507022"/>
                    <a:pt x="508642" y="46314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1531938" y="5548313"/>
            <a:ext cx="1371600" cy="757237"/>
            <a:chOff x="1531938" y="5548313"/>
            <a:chExt cx="1371600" cy="757237"/>
          </a:xfrm>
        </p:grpSpPr>
        <p:sp>
          <p:nvSpPr>
            <p:cNvPr id="21504" name="Freeform 21503"/>
            <p:cNvSpPr/>
            <p:nvPr/>
          </p:nvSpPr>
          <p:spPr>
            <a:xfrm>
              <a:off x="1976438" y="5548313"/>
              <a:ext cx="561975" cy="757237"/>
            </a:xfrm>
            <a:custGeom>
              <a:avLst/>
              <a:gdLst>
                <a:gd name="connsiteX0" fmla="*/ 240445 w 562108"/>
                <a:gd name="connsiteY0" fmla="*/ 408415 h 757002"/>
                <a:gd name="connsiteX1" fmla="*/ 240445 w 562108"/>
                <a:gd name="connsiteY1" fmla="*/ 657796 h 757002"/>
                <a:gd name="connsiteX2" fmla="*/ 420554 w 562108"/>
                <a:gd name="connsiteY2" fmla="*/ 754778 h 757002"/>
                <a:gd name="connsiteX3" fmla="*/ 545245 w 562108"/>
                <a:gd name="connsiteY3" fmla="*/ 574669 h 757002"/>
                <a:gd name="connsiteX4" fmla="*/ 32627 w 562108"/>
                <a:gd name="connsiteY4" fmla="*/ 256015 h 757002"/>
                <a:gd name="connsiteX5" fmla="*/ 74191 w 562108"/>
                <a:gd name="connsiteY5" fmla="*/ 6633 h 757002"/>
                <a:gd name="connsiteX6" fmla="*/ 254300 w 562108"/>
                <a:gd name="connsiteY6" fmla="*/ 103615 h 757002"/>
                <a:gd name="connsiteX7" fmla="*/ 240445 w 562108"/>
                <a:gd name="connsiteY7" fmla="*/ 408415 h 757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2108" h="757002">
                  <a:moveTo>
                    <a:pt x="240445" y="408415"/>
                  </a:moveTo>
                  <a:cubicBezTo>
                    <a:pt x="238136" y="500778"/>
                    <a:pt x="210427" y="600069"/>
                    <a:pt x="240445" y="657796"/>
                  </a:cubicBezTo>
                  <a:cubicBezTo>
                    <a:pt x="270463" y="715523"/>
                    <a:pt x="369754" y="768632"/>
                    <a:pt x="420554" y="754778"/>
                  </a:cubicBezTo>
                  <a:cubicBezTo>
                    <a:pt x="471354" y="740924"/>
                    <a:pt x="609900" y="657796"/>
                    <a:pt x="545245" y="574669"/>
                  </a:cubicBezTo>
                  <a:cubicBezTo>
                    <a:pt x="480591" y="491542"/>
                    <a:pt x="111136" y="350687"/>
                    <a:pt x="32627" y="256015"/>
                  </a:cubicBezTo>
                  <a:cubicBezTo>
                    <a:pt x="-45882" y="161343"/>
                    <a:pt x="37246" y="32033"/>
                    <a:pt x="74191" y="6633"/>
                  </a:cubicBezTo>
                  <a:cubicBezTo>
                    <a:pt x="111136" y="-18767"/>
                    <a:pt x="221973" y="32033"/>
                    <a:pt x="254300" y="103615"/>
                  </a:cubicBezTo>
                  <a:cubicBezTo>
                    <a:pt x="286627" y="175197"/>
                    <a:pt x="242754" y="316052"/>
                    <a:pt x="240445" y="408415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 rot="20980612">
              <a:off x="1660525" y="5767388"/>
              <a:ext cx="1116013" cy="323850"/>
            </a:xfrm>
            <a:custGeom>
              <a:avLst/>
              <a:gdLst>
                <a:gd name="connsiteX0" fmla="*/ 1003267 w 1831076"/>
                <a:gd name="connsiteY0" fmla="*/ 317402 h 625737"/>
                <a:gd name="connsiteX1" fmla="*/ 379813 w 1831076"/>
                <a:gd name="connsiteY1" fmla="*/ 622202 h 625737"/>
                <a:gd name="connsiteX2" fmla="*/ 19595 w 1831076"/>
                <a:gd name="connsiteY2" fmla="*/ 469802 h 625737"/>
                <a:gd name="connsiteX3" fmla="*/ 88867 w 1831076"/>
                <a:gd name="connsiteY3" fmla="*/ 261984 h 625737"/>
                <a:gd name="connsiteX4" fmla="*/ 435231 w 1831076"/>
                <a:gd name="connsiteY4" fmla="*/ 206566 h 625737"/>
                <a:gd name="connsiteX5" fmla="*/ 1335776 w 1831076"/>
                <a:gd name="connsiteY5" fmla="*/ 400529 h 625737"/>
                <a:gd name="connsiteX6" fmla="*/ 1779122 w 1831076"/>
                <a:gd name="connsiteY6" fmla="*/ 331257 h 625737"/>
                <a:gd name="connsiteX7" fmla="*/ 1806831 w 1831076"/>
                <a:gd name="connsiteY7" fmla="*/ 137293 h 625737"/>
                <a:gd name="connsiteX8" fmla="*/ 1640576 w 1831076"/>
                <a:gd name="connsiteY8" fmla="*/ 12602 h 625737"/>
                <a:gd name="connsiteX9" fmla="*/ 1391195 w 1831076"/>
                <a:gd name="connsiteY9" fmla="*/ 40311 h 625737"/>
                <a:gd name="connsiteX10" fmla="*/ 1003267 w 1831076"/>
                <a:gd name="connsiteY10" fmla="*/ 317402 h 62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1076" h="625737">
                  <a:moveTo>
                    <a:pt x="1003267" y="317402"/>
                  </a:moveTo>
                  <a:cubicBezTo>
                    <a:pt x="834703" y="414384"/>
                    <a:pt x="543758" y="596802"/>
                    <a:pt x="379813" y="622202"/>
                  </a:cubicBezTo>
                  <a:cubicBezTo>
                    <a:pt x="215868" y="647602"/>
                    <a:pt x="68086" y="529838"/>
                    <a:pt x="19595" y="469802"/>
                  </a:cubicBezTo>
                  <a:cubicBezTo>
                    <a:pt x="-28896" y="409766"/>
                    <a:pt x="19594" y="305857"/>
                    <a:pt x="88867" y="261984"/>
                  </a:cubicBezTo>
                  <a:cubicBezTo>
                    <a:pt x="158140" y="218111"/>
                    <a:pt x="227413" y="183475"/>
                    <a:pt x="435231" y="206566"/>
                  </a:cubicBezTo>
                  <a:cubicBezTo>
                    <a:pt x="643049" y="229657"/>
                    <a:pt x="1111794" y="379747"/>
                    <a:pt x="1335776" y="400529"/>
                  </a:cubicBezTo>
                  <a:cubicBezTo>
                    <a:pt x="1559758" y="421311"/>
                    <a:pt x="1700613" y="375130"/>
                    <a:pt x="1779122" y="331257"/>
                  </a:cubicBezTo>
                  <a:cubicBezTo>
                    <a:pt x="1857631" y="287384"/>
                    <a:pt x="1829922" y="190402"/>
                    <a:pt x="1806831" y="137293"/>
                  </a:cubicBezTo>
                  <a:cubicBezTo>
                    <a:pt x="1783740" y="84184"/>
                    <a:pt x="1709849" y="28766"/>
                    <a:pt x="1640576" y="12602"/>
                  </a:cubicBezTo>
                  <a:cubicBezTo>
                    <a:pt x="1571303" y="-3562"/>
                    <a:pt x="1497413" y="-12798"/>
                    <a:pt x="1391195" y="40311"/>
                  </a:cubicBezTo>
                  <a:cubicBezTo>
                    <a:pt x="1284977" y="93420"/>
                    <a:pt x="1171831" y="220420"/>
                    <a:pt x="1003267" y="31740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09" name="Parallelogram 21508"/>
            <p:cNvSpPr/>
            <p:nvPr/>
          </p:nvSpPr>
          <p:spPr>
            <a:xfrm>
              <a:off x="1531938" y="5557838"/>
              <a:ext cx="1371600" cy="727075"/>
            </a:xfrm>
            <a:prstGeom prst="parallelogram">
              <a:avLst>
                <a:gd name="adj" fmla="val 80269"/>
              </a:avLst>
            </a:prstGeom>
            <a:solidFill>
              <a:schemeClr val="accent1">
                <a:alpha val="3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446" name="TextBox 40"/>
          <p:cNvSpPr txBox="1">
            <a:spLocks noChangeArrowheads="1"/>
          </p:cNvSpPr>
          <p:nvPr/>
        </p:nvSpPr>
        <p:spPr bwMode="auto">
          <a:xfrm>
            <a:off x="4316413" y="4633913"/>
            <a:ext cx="1074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xz</a:t>
            </a:r>
            <a:r>
              <a:rPr lang="en-US" altLang="en-US"/>
              <a:t> </a:t>
            </a:r>
          </a:p>
        </p:txBody>
      </p:sp>
      <p:sp>
        <p:nvSpPr>
          <p:cNvPr id="18447" name="TextBox 41"/>
          <p:cNvSpPr txBox="1">
            <a:spLocks noChangeArrowheads="1"/>
          </p:cNvSpPr>
          <p:nvPr/>
        </p:nvSpPr>
        <p:spPr bwMode="auto">
          <a:xfrm>
            <a:off x="6437313" y="4786313"/>
            <a:ext cx="1074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yz</a:t>
            </a:r>
            <a:r>
              <a:rPr lang="en-US" altLang="en-US"/>
              <a:t> </a:t>
            </a:r>
          </a:p>
        </p:txBody>
      </p:sp>
      <p:sp>
        <p:nvSpPr>
          <p:cNvPr id="40" name="Freeform 39"/>
          <p:cNvSpPr/>
          <p:nvPr/>
        </p:nvSpPr>
        <p:spPr>
          <a:xfrm rot="20738316">
            <a:off x="6308725" y="5616575"/>
            <a:ext cx="717550" cy="577850"/>
          </a:xfrm>
          <a:custGeom>
            <a:avLst/>
            <a:gdLst>
              <a:gd name="connsiteX0" fmla="*/ 240445 w 562108"/>
              <a:gd name="connsiteY0" fmla="*/ 408415 h 757002"/>
              <a:gd name="connsiteX1" fmla="*/ 240445 w 562108"/>
              <a:gd name="connsiteY1" fmla="*/ 657796 h 757002"/>
              <a:gd name="connsiteX2" fmla="*/ 420554 w 562108"/>
              <a:gd name="connsiteY2" fmla="*/ 754778 h 757002"/>
              <a:gd name="connsiteX3" fmla="*/ 545245 w 562108"/>
              <a:gd name="connsiteY3" fmla="*/ 574669 h 757002"/>
              <a:gd name="connsiteX4" fmla="*/ 32627 w 562108"/>
              <a:gd name="connsiteY4" fmla="*/ 256015 h 757002"/>
              <a:gd name="connsiteX5" fmla="*/ 74191 w 562108"/>
              <a:gd name="connsiteY5" fmla="*/ 6633 h 757002"/>
              <a:gd name="connsiteX6" fmla="*/ 254300 w 562108"/>
              <a:gd name="connsiteY6" fmla="*/ 103615 h 757002"/>
              <a:gd name="connsiteX7" fmla="*/ 240445 w 562108"/>
              <a:gd name="connsiteY7" fmla="*/ 408415 h 75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108" h="757002">
                <a:moveTo>
                  <a:pt x="240445" y="408415"/>
                </a:moveTo>
                <a:cubicBezTo>
                  <a:pt x="238136" y="500778"/>
                  <a:pt x="210427" y="600069"/>
                  <a:pt x="240445" y="657796"/>
                </a:cubicBezTo>
                <a:cubicBezTo>
                  <a:pt x="270463" y="715523"/>
                  <a:pt x="369754" y="768632"/>
                  <a:pt x="420554" y="754778"/>
                </a:cubicBezTo>
                <a:cubicBezTo>
                  <a:pt x="471354" y="740924"/>
                  <a:pt x="609900" y="657796"/>
                  <a:pt x="545245" y="574669"/>
                </a:cubicBezTo>
                <a:cubicBezTo>
                  <a:pt x="480591" y="491542"/>
                  <a:pt x="111136" y="350687"/>
                  <a:pt x="32627" y="256015"/>
                </a:cubicBezTo>
                <a:cubicBezTo>
                  <a:pt x="-45882" y="161343"/>
                  <a:pt x="37246" y="32033"/>
                  <a:pt x="74191" y="6633"/>
                </a:cubicBezTo>
                <a:cubicBezTo>
                  <a:pt x="111136" y="-18767"/>
                  <a:pt x="221973" y="32033"/>
                  <a:pt x="254300" y="103615"/>
                </a:cubicBezTo>
                <a:cubicBezTo>
                  <a:pt x="286627" y="175197"/>
                  <a:pt x="242754" y="316052"/>
                  <a:pt x="240445" y="40841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 rot="17849005">
            <a:off x="6065044" y="5793582"/>
            <a:ext cx="1117600" cy="322262"/>
          </a:xfrm>
          <a:custGeom>
            <a:avLst/>
            <a:gdLst>
              <a:gd name="connsiteX0" fmla="*/ 1003267 w 1831076"/>
              <a:gd name="connsiteY0" fmla="*/ 317402 h 625737"/>
              <a:gd name="connsiteX1" fmla="*/ 379813 w 1831076"/>
              <a:gd name="connsiteY1" fmla="*/ 622202 h 625737"/>
              <a:gd name="connsiteX2" fmla="*/ 19595 w 1831076"/>
              <a:gd name="connsiteY2" fmla="*/ 469802 h 625737"/>
              <a:gd name="connsiteX3" fmla="*/ 88867 w 1831076"/>
              <a:gd name="connsiteY3" fmla="*/ 261984 h 625737"/>
              <a:gd name="connsiteX4" fmla="*/ 435231 w 1831076"/>
              <a:gd name="connsiteY4" fmla="*/ 206566 h 625737"/>
              <a:gd name="connsiteX5" fmla="*/ 1335776 w 1831076"/>
              <a:gd name="connsiteY5" fmla="*/ 400529 h 625737"/>
              <a:gd name="connsiteX6" fmla="*/ 1779122 w 1831076"/>
              <a:gd name="connsiteY6" fmla="*/ 331257 h 625737"/>
              <a:gd name="connsiteX7" fmla="*/ 1806831 w 1831076"/>
              <a:gd name="connsiteY7" fmla="*/ 137293 h 625737"/>
              <a:gd name="connsiteX8" fmla="*/ 1640576 w 1831076"/>
              <a:gd name="connsiteY8" fmla="*/ 12602 h 625737"/>
              <a:gd name="connsiteX9" fmla="*/ 1391195 w 1831076"/>
              <a:gd name="connsiteY9" fmla="*/ 40311 h 625737"/>
              <a:gd name="connsiteX10" fmla="*/ 1003267 w 1831076"/>
              <a:gd name="connsiteY10" fmla="*/ 317402 h 62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1076" h="625737">
                <a:moveTo>
                  <a:pt x="1003267" y="317402"/>
                </a:moveTo>
                <a:cubicBezTo>
                  <a:pt x="834703" y="414384"/>
                  <a:pt x="543758" y="596802"/>
                  <a:pt x="379813" y="622202"/>
                </a:cubicBezTo>
                <a:cubicBezTo>
                  <a:pt x="215868" y="647602"/>
                  <a:pt x="68086" y="529838"/>
                  <a:pt x="19595" y="469802"/>
                </a:cubicBezTo>
                <a:cubicBezTo>
                  <a:pt x="-28896" y="409766"/>
                  <a:pt x="19594" y="305857"/>
                  <a:pt x="88867" y="261984"/>
                </a:cubicBezTo>
                <a:cubicBezTo>
                  <a:pt x="158140" y="218111"/>
                  <a:pt x="227413" y="183475"/>
                  <a:pt x="435231" y="206566"/>
                </a:cubicBezTo>
                <a:cubicBezTo>
                  <a:pt x="643049" y="229657"/>
                  <a:pt x="1111794" y="379747"/>
                  <a:pt x="1335776" y="400529"/>
                </a:cubicBezTo>
                <a:cubicBezTo>
                  <a:pt x="1559758" y="421311"/>
                  <a:pt x="1700613" y="375130"/>
                  <a:pt x="1779122" y="331257"/>
                </a:cubicBezTo>
                <a:cubicBezTo>
                  <a:pt x="1857631" y="287384"/>
                  <a:pt x="1829922" y="190402"/>
                  <a:pt x="1806831" y="137293"/>
                </a:cubicBezTo>
                <a:cubicBezTo>
                  <a:pt x="1783740" y="84184"/>
                  <a:pt x="1709849" y="28766"/>
                  <a:pt x="1640576" y="12602"/>
                </a:cubicBezTo>
                <a:cubicBezTo>
                  <a:pt x="1571303" y="-3562"/>
                  <a:pt x="1497413" y="-12798"/>
                  <a:pt x="1391195" y="40311"/>
                </a:cubicBezTo>
                <a:cubicBezTo>
                  <a:pt x="1284977" y="93420"/>
                  <a:pt x="1171831" y="220420"/>
                  <a:pt x="1003267" y="31740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Parallelogram 43"/>
          <p:cNvSpPr/>
          <p:nvPr/>
        </p:nvSpPr>
        <p:spPr>
          <a:xfrm rot="19282293">
            <a:off x="5937250" y="5573713"/>
            <a:ext cx="1371600" cy="727075"/>
          </a:xfrm>
          <a:prstGeom prst="parallelogram">
            <a:avLst>
              <a:gd name="adj" fmla="val 80269"/>
            </a:avLst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8442" grpId="0"/>
      <p:bldP spid="18446" grpId="0"/>
      <p:bldP spid="18447" grpId="0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35607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Two different classes of d orbitals occurs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On axes orbitals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38263" y="4178300"/>
            <a:ext cx="1790700" cy="1647825"/>
            <a:chOff x="1790700" y="4867939"/>
            <a:chExt cx="1790700" cy="164850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76500" y="5068047"/>
              <a:ext cx="0" cy="1448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1790700" y="575413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943100" y="5296741"/>
              <a:ext cx="914400" cy="9910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7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9478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9479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629150" y="4300538"/>
            <a:ext cx="1790700" cy="1649412"/>
            <a:chOff x="1790700" y="4867939"/>
            <a:chExt cx="1790700" cy="164850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1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9472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9473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sp>
        <p:nvSpPr>
          <p:cNvPr id="19462" name="TextBox 21504"/>
          <p:cNvSpPr txBox="1">
            <a:spLocks noChangeArrowheads="1"/>
          </p:cNvSpPr>
          <p:nvPr/>
        </p:nvSpPr>
        <p:spPr bwMode="auto">
          <a:xfrm>
            <a:off x="1741488" y="3821113"/>
            <a:ext cx="107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x^2 – y^2</a:t>
            </a:r>
            <a:endParaRPr lang="en-US" altLang="en-US"/>
          </a:p>
        </p:txBody>
      </p:sp>
      <p:sp>
        <p:nvSpPr>
          <p:cNvPr id="19463" name="TextBox 40"/>
          <p:cNvSpPr txBox="1">
            <a:spLocks noChangeArrowheads="1"/>
          </p:cNvSpPr>
          <p:nvPr/>
        </p:nvSpPr>
        <p:spPr bwMode="auto">
          <a:xfrm>
            <a:off x="5105400" y="3808413"/>
            <a:ext cx="1074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z^2</a:t>
            </a:r>
            <a:r>
              <a:rPr lang="en-US" altLang="en-US"/>
              <a:t> </a:t>
            </a:r>
          </a:p>
        </p:txBody>
      </p:sp>
      <p:sp>
        <p:nvSpPr>
          <p:cNvPr id="36" name="Freeform 35"/>
          <p:cNvSpPr/>
          <p:nvPr/>
        </p:nvSpPr>
        <p:spPr>
          <a:xfrm rot="5400000">
            <a:off x="1523207" y="4568031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 rot="7999337">
            <a:off x="1526382" y="4601368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>
          <a:xfrm rot="2875935">
            <a:off x="4812507" y="4761706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onut 3"/>
          <p:cNvSpPr/>
          <p:nvPr/>
        </p:nvSpPr>
        <p:spPr>
          <a:xfrm>
            <a:off x="5046663" y="5032375"/>
            <a:ext cx="533400" cy="311150"/>
          </a:xfrm>
          <a:prstGeom prst="donut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9462" grpId="0"/>
      <p:bldP spid="194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Coordination Complex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Covered previously (to some degree as complex ions) in Chapter </a:t>
            </a:r>
            <a:r>
              <a:rPr lang="en-US" altLang="en-US" dirty="0" smtClean="0">
                <a:latin typeface="Tahoma" pitchFamily="34" charset="0"/>
              </a:rPr>
              <a:t>16, but focus now is on molecular scale view</a:t>
            </a: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Coordination complexes consist of: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metal ion (typically same charge as will exist in water although stability of different oxidation states – such as Fe</a:t>
            </a:r>
            <a:r>
              <a:rPr lang="en-US" altLang="en-US" baseline="30000" dirty="0" smtClean="0">
                <a:latin typeface="Tahoma" pitchFamily="34" charset="0"/>
              </a:rPr>
              <a:t>2+</a:t>
            </a:r>
            <a:r>
              <a:rPr lang="en-US" altLang="en-US" dirty="0" smtClean="0">
                <a:latin typeface="Tahoma" pitchFamily="34" charset="0"/>
              </a:rPr>
              <a:t> vs. Fe</a:t>
            </a:r>
            <a:r>
              <a:rPr lang="en-US" altLang="en-US" baseline="30000" dirty="0" smtClean="0">
                <a:latin typeface="Tahoma" pitchFamily="34" charset="0"/>
              </a:rPr>
              <a:t>3+</a:t>
            </a:r>
            <a:r>
              <a:rPr lang="en-US" altLang="en-US" dirty="0" smtClean="0">
                <a:latin typeface="Tahoma" pitchFamily="34" charset="0"/>
              </a:rPr>
              <a:t> can change)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ligand(s)</a:t>
            </a:r>
          </a:p>
          <a:p>
            <a:pPr marL="1314450" lvl="2" indent="-514350" eaLnBrk="1" hangingPunct="1"/>
            <a:r>
              <a:rPr lang="en-US" altLang="en-US" dirty="0" smtClean="0">
                <a:latin typeface="Tahoma" pitchFamily="34" charset="0"/>
              </a:rPr>
              <a:t>counter ions (not part of complex, but associated with complex ion</a:t>
            </a:r>
            <a:r>
              <a:rPr lang="en-US" altLang="en-US" dirty="0" smtClean="0">
                <a:latin typeface="Tahoma" pitchFamily="34" charset="0"/>
              </a:rPr>
              <a:t>)</a:t>
            </a: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Both the metal (covered more later in the chapter) and ligand affect the type of coordination complex formed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Types of ligands: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monodentate (one metal – ligand bond per ligand)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bidentate (two metal – ligand bonds per ligand – so requires to parts of ligand capable of acting as Lewis bases)</a:t>
            </a:r>
          </a:p>
        </p:txBody>
      </p:sp>
    </p:spTree>
    <p:extLst>
      <p:ext uri="{BB962C8B-B14F-4D97-AF65-F5344CB8AC3E}">
        <p14:creationId xmlns:p14="http://schemas.microsoft.com/office/powerpoint/2010/main" val="167697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5259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Examples: Ag(NH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 = [Ag(NH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/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/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/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Ni(C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endParaRPr lang="en-US" altLang="en-US" smtClean="0">
              <a:latin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3048000"/>
            <a:ext cx="464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  <a:r>
              <a:rPr lang="en-US" altLang="en-US" sz="2400" baseline="-25000">
                <a:latin typeface="Tahoma" pitchFamily="34" charset="0"/>
              </a:rPr>
              <a:t>3</a:t>
            </a:r>
            <a:r>
              <a:rPr lang="en-US" altLang="en-US" sz="2400"/>
              <a:t>N-Ag-NH</a:t>
            </a:r>
            <a:r>
              <a:rPr lang="en-US" altLang="en-US" sz="2400" baseline="-25000">
                <a:latin typeface="Tahoma" pitchFamily="34" charset="0"/>
              </a:rPr>
              <a:t>3</a:t>
            </a:r>
            <a:r>
              <a:rPr lang="en-US" altLang="en-US" sz="2400"/>
              <a:t> linear structure – uncharged monodentate ligand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657600" y="4343400"/>
          <a:ext cx="297180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emSketch" r:id="rId3" imgW="2002680" imgH="1411200" progId="ACD.ChemSketch.20">
                  <p:embed/>
                </p:oleObj>
              </mc:Choice>
              <mc:Fallback>
                <p:oleObj name="ChemSketch" r:id="rId3" imgW="2002680" imgH="14112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0"/>
                        <a:ext cx="2971800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510540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oxalate is a bidentate ligand and forms a “square planar” complex (view from above)</a:t>
            </a:r>
          </a:p>
        </p:txBody>
      </p:sp>
    </p:spTree>
    <p:extLst>
      <p:ext uri="{BB962C8B-B14F-4D97-AF65-F5344CB8AC3E}">
        <p14:creationId xmlns:p14="http://schemas.microsoft.com/office/powerpoint/2010/main" val="191118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0988"/>
            <a:ext cx="8229600" cy="416401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- Geometries and numbers of ligands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Most Common Geometries: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Linear (with two ligands)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example: </a:t>
            </a:r>
            <a:r>
              <a:rPr lang="en-US" altLang="en-US" smtClean="0"/>
              <a:t>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/>
              <a:t>N-Ag-NH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endParaRPr lang="en-US" altLang="en-US" smtClean="0">
              <a:latin typeface="Tahoma" pitchFamily="34" charset="0"/>
            </a:endParaRP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Square Planar (4 ligand bonds)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example: [PtCl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2-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Tetrahedral (4 ligand bonds)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example: [Zn(OH)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endParaRPr lang="en-US" altLang="en-US" smtClean="0">
              <a:latin typeface="Tahom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400800" y="3200400"/>
            <a:ext cx="1752600" cy="1676400"/>
            <a:chOff x="5791200" y="3581400"/>
            <a:chExt cx="1752600" cy="167640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5943601" y="3962400"/>
            <a:ext cx="1512604" cy="9518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ChemSketch" r:id="rId4" imgW="920496" imgH="579120" progId="ACD.ChemSketch.20">
                    <p:embed/>
                  </p:oleObj>
                </mc:Choice>
                <mc:Fallback>
                  <p:oleObj name="ChemSketch" r:id="rId4" imgW="920496" imgH="579120" progId="ACD.ChemSketch.2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1" y="3962400"/>
                          <a:ext cx="1512604" cy="9518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Parallelogram 5"/>
            <p:cNvSpPr/>
            <p:nvPr/>
          </p:nvSpPr>
          <p:spPr>
            <a:xfrm>
              <a:off x="5791200" y="4038600"/>
              <a:ext cx="1752600" cy="762000"/>
            </a:xfrm>
            <a:prstGeom prst="parallelogram">
              <a:avLst>
                <a:gd name="adj" fmla="val 89773"/>
              </a:avLst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629400" y="3581400"/>
              <a:ext cx="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715000" y="5105400"/>
            <a:ext cx="1600200" cy="1447800"/>
            <a:chOff x="5715000" y="5105400"/>
            <a:chExt cx="1600200" cy="14478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553200" y="5105400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867400" y="57912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019800" y="5334000"/>
              <a:ext cx="9144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4" name="TextBox 17"/>
            <p:cNvSpPr txBox="1">
              <a:spLocks noChangeArrowheads="1"/>
            </p:cNvSpPr>
            <p:nvPr/>
          </p:nvSpPr>
          <p:spPr bwMode="auto">
            <a:xfrm>
              <a:off x="6248400" y="5562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Zn</a:t>
              </a:r>
              <a:endParaRPr lang="en-US" altLang="en-US" baseline="30000"/>
            </a:p>
          </p:txBody>
        </p:sp>
        <p:sp>
          <p:nvSpPr>
            <p:cNvPr id="1035" name="TextBox 18"/>
            <p:cNvSpPr txBox="1">
              <a:spLocks noChangeArrowheads="1"/>
            </p:cNvSpPr>
            <p:nvPr/>
          </p:nvSpPr>
          <p:spPr bwMode="auto">
            <a:xfrm>
              <a:off x="5715000" y="59436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HO</a:t>
              </a:r>
              <a:endParaRPr lang="en-US" altLang="en-US" baseline="30000"/>
            </a:p>
          </p:txBody>
        </p:sp>
        <p:sp>
          <p:nvSpPr>
            <p:cNvPr id="1036" name="TextBox 19"/>
            <p:cNvSpPr txBox="1">
              <a:spLocks noChangeArrowheads="1"/>
            </p:cNvSpPr>
            <p:nvPr/>
          </p:nvSpPr>
          <p:spPr bwMode="auto">
            <a:xfrm>
              <a:off x="6477000" y="6096000"/>
              <a:ext cx="6858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900"/>
                <a:t>OH</a:t>
              </a:r>
              <a:endParaRPr lang="en-US" altLang="en-US" sz="1900" baseline="30000"/>
            </a:p>
          </p:txBody>
        </p:sp>
        <p:sp>
          <p:nvSpPr>
            <p:cNvPr id="1037" name="TextBox 20"/>
            <p:cNvSpPr txBox="1">
              <a:spLocks noChangeArrowheads="1"/>
            </p:cNvSpPr>
            <p:nvPr/>
          </p:nvSpPr>
          <p:spPr bwMode="auto">
            <a:xfrm>
              <a:off x="6324600" y="51054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OH</a:t>
              </a:r>
              <a:endParaRPr lang="en-US" altLang="en-US" baseline="30000"/>
            </a:p>
          </p:txBody>
        </p:sp>
        <p:sp>
          <p:nvSpPr>
            <p:cNvPr id="1038" name="TextBox 21"/>
            <p:cNvSpPr txBox="1">
              <a:spLocks noChangeArrowheads="1"/>
            </p:cNvSpPr>
            <p:nvPr/>
          </p:nvSpPr>
          <p:spPr bwMode="auto">
            <a:xfrm>
              <a:off x="6781800" y="57150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OH</a:t>
              </a:r>
              <a:endParaRPr lang="en-US" altLang="en-US" sz="1600" baseline="3000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553200" y="5410200"/>
              <a:ext cx="0" cy="228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172200" y="5867400"/>
              <a:ext cx="152400" cy="1524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038" idx="1"/>
            </p:cNvCxnSpPr>
            <p:nvPr/>
          </p:nvCxnSpPr>
          <p:spPr>
            <a:xfrm>
              <a:off x="6629400" y="5715000"/>
              <a:ext cx="152400" cy="16986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Isosceles Triangle 28"/>
            <p:cNvSpPr/>
            <p:nvPr/>
          </p:nvSpPr>
          <p:spPr>
            <a:xfrm rot="20855302">
              <a:off x="6521450" y="5724525"/>
              <a:ext cx="136525" cy="42386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587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- Geometries and numbers of ligands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Most Common Geometries: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Octahedral (with six ligand bonds – note octahedral refers to 8 sides, even though 6 corners)</a:t>
            </a:r>
          </a:p>
          <a:p>
            <a:pPr marL="1771650" lvl="3" indent="-514350" eaLnBrk="1" hangingPunct="1"/>
            <a:r>
              <a:rPr lang="en-US" altLang="en-US" smtClean="0">
                <a:latin typeface="Tahoma" pitchFamily="34" charset="0"/>
              </a:rPr>
              <a:t>example: [Co(H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O)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endParaRPr lang="en-US" altLang="en-US" smtClean="0">
              <a:latin typeface="Tahoma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124200" y="4876800"/>
            <a:ext cx="2057400" cy="1589088"/>
            <a:chOff x="3124200" y="4876800"/>
            <a:chExt cx="2057400" cy="158853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191000" y="4876800"/>
              <a:ext cx="0" cy="14472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505200" y="556236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657600" y="5105320"/>
              <a:ext cx="914400" cy="9902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0" name="TextBox 29"/>
            <p:cNvSpPr txBox="1">
              <a:spLocks noChangeArrowheads="1"/>
            </p:cNvSpPr>
            <p:nvPr/>
          </p:nvSpPr>
          <p:spPr bwMode="auto">
            <a:xfrm>
              <a:off x="3886200" y="53340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Co</a:t>
              </a:r>
              <a:endParaRPr lang="en-US" altLang="en-US" baseline="30000"/>
            </a:p>
          </p:txBody>
        </p:sp>
        <p:sp>
          <p:nvSpPr>
            <p:cNvPr id="8201" name="TextBox 32"/>
            <p:cNvSpPr txBox="1">
              <a:spLocks noChangeArrowheads="1"/>
            </p:cNvSpPr>
            <p:nvPr/>
          </p:nvSpPr>
          <p:spPr bwMode="auto">
            <a:xfrm>
              <a:off x="3810000" y="48768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H</a:t>
              </a:r>
              <a:r>
                <a:rPr lang="en-US" altLang="en-US" baseline="-25000">
                  <a:latin typeface="Tahoma" pitchFamily="34" charset="0"/>
                </a:rPr>
                <a:t>2</a:t>
              </a:r>
              <a:r>
                <a:rPr lang="en-US" altLang="en-US"/>
                <a:t>O</a:t>
              </a:r>
              <a:endParaRPr lang="en-US" altLang="en-US" baseline="30000"/>
            </a:p>
          </p:txBody>
        </p:sp>
        <p:sp>
          <p:nvSpPr>
            <p:cNvPr id="8202" name="TextBox 33"/>
            <p:cNvSpPr txBox="1">
              <a:spLocks noChangeArrowheads="1"/>
            </p:cNvSpPr>
            <p:nvPr/>
          </p:nvSpPr>
          <p:spPr bwMode="auto">
            <a:xfrm>
              <a:off x="4419600" y="4953000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/>
                <a:t>OH</a:t>
              </a:r>
              <a:r>
                <a:rPr lang="en-US" altLang="en-US" sz="1600" baseline="-25000">
                  <a:latin typeface="Tahoma" pitchFamily="34" charset="0"/>
                </a:rPr>
                <a:t>2</a:t>
              </a:r>
              <a:endParaRPr lang="en-US" altLang="en-US" sz="1600" baseline="30000"/>
            </a:p>
          </p:txBody>
        </p:sp>
        <p:sp>
          <p:nvSpPr>
            <p:cNvPr id="8203" name="TextBox 38"/>
            <p:cNvSpPr txBox="1">
              <a:spLocks noChangeArrowheads="1"/>
            </p:cNvSpPr>
            <p:nvPr/>
          </p:nvSpPr>
          <p:spPr bwMode="auto">
            <a:xfrm>
              <a:off x="3124200" y="54102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H</a:t>
              </a:r>
              <a:r>
                <a:rPr lang="en-US" altLang="en-US" baseline="-25000">
                  <a:latin typeface="Tahoma" pitchFamily="34" charset="0"/>
                </a:rPr>
                <a:t>2</a:t>
              </a:r>
              <a:r>
                <a:rPr lang="en-US" altLang="en-US"/>
                <a:t>O</a:t>
              </a:r>
              <a:endParaRPr lang="en-US" altLang="en-US" baseline="30000"/>
            </a:p>
          </p:txBody>
        </p:sp>
        <p:sp>
          <p:nvSpPr>
            <p:cNvPr id="8204" name="TextBox 39"/>
            <p:cNvSpPr txBox="1">
              <a:spLocks noChangeArrowheads="1"/>
            </p:cNvSpPr>
            <p:nvPr/>
          </p:nvSpPr>
          <p:spPr bwMode="auto">
            <a:xfrm>
              <a:off x="3276600" y="57912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H</a:t>
              </a:r>
              <a:r>
                <a:rPr lang="en-US" altLang="en-US" baseline="-25000">
                  <a:latin typeface="Tahoma" pitchFamily="34" charset="0"/>
                </a:rPr>
                <a:t>2</a:t>
              </a:r>
              <a:r>
                <a:rPr lang="en-US" altLang="en-US"/>
                <a:t>O</a:t>
              </a:r>
              <a:endParaRPr lang="en-US" altLang="en-US" baseline="30000"/>
            </a:p>
          </p:txBody>
        </p:sp>
        <p:sp>
          <p:nvSpPr>
            <p:cNvPr id="8205" name="TextBox 40"/>
            <p:cNvSpPr txBox="1">
              <a:spLocks noChangeArrowheads="1"/>
            </p:cNvSpPr>
            <p:nvPr/>
          </p:nvSpPr>
          <p:spPr bwMode="auto">
            <a:xfrm>
              <a:off x="3733800" y="60960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H</a:t>
              </a:r>
              <a:r>
                <a:rPr lang="en-US" altLang="en-US" baseline="-25000">
                  <a:latin typeface="Tahoma" pitchFamily="34" charset="0"/>
                </a:rPr>
                <a:t>2</a:t>
              </a:r>
              <a:r>
                <a:rPr lang="en-US" altLang="en-US"/>
                <a:t>O</a:t>
              </a:r>
              <a:endParaRPr lang="en-US" altLang="en-US" baseline="30000"/>
            </a:p>
          </p:txBody>
        </p:sp>
        <p:sp>
          <p:nvSpPr>
            <p:cNvPr id="8206" name="TextBox 41"/>
            <p:cNvSpPr txBox="1">
              <a:spLocks noChangeArrowheads="1"/>
            </p:cNvSpPr>
            <p:nvPr/>
          </p:nvSpPr>
          <p:spPr bwMode="auto">
            <a:xfrm>
              <a:off x="4572000" y="5410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OH</a:t>
              </a:r>
              <a:r>
                <a:rPr lang="en-US" altLang="en-US" baseline="-25000">
                  <a:latin typeface="Tahoma" pitchFamily="34" charset="0"/>
                </a:rPr>
                <a:t>2</a:t>
              </a:r>
              <a:endParaRPr lang="en-US" altLang="en-US" baseline="30000"/>
            </a:p>
          </p:txBody>
        </p:sp>
      </p:grpSp>
    </p:spTree>
    <p:extLst>
      <p:ext uri="{BB962C8B-B14F-4D97-AF65-F5344CB8AC3E}">
        <p14:creationId xmlns:p14="http://schemas.microsoft.com/office/powerpoint/2010/main" val="175677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- Geometries and numbers of ligands – Example Questions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Cobalt(II) forms a complex with three bidentate oxalate ligands.  What is the geometry?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Mercury reacts with 4 I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ligands.  What geometries are possible?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1 EDTA ligand forms an octahedral complex with Ni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.  EDTA is a _____ dentate ligand  </a:t>
            </a:r>
          </a:p>
        </p:txBody>
      </p:sp>
    </p:spTree>
    <p:extLst>
      <p:ext uri="{BB962C8B-B14F-4D97-AF65-F5344CB8AC3E}">
        <p14:creationId xmlns:p14="http://schemas.microsoft.com/office/powerpoint/2010/main" val="15197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Coordination Complex - Geometries and numbers of ligands – More Questions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What is the metal oxidation state and number of ligands + ligand bonds for the following compounds: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1.  Mg[HgCl</a:t>
            </a:r>
            <a:r>
              <a:rPr lang="en-US" altLang="en-US" baseline="-25000" dirty="0" smtClean="0">
                <a:latin typeface="Tahoma" pitchFamily="34" charset="0"/>
              </a:rPr>
              <a:t>4</a:t>
            </a:r>
            <a:r>
              <a:rPr lang="en-US" altLang="en-US" dirty="0" smtClean="0">
                <a:latin typeface="Tahoma" pitchFamily="34" charset="0"/>
              </a:rPr>
              <a:t>]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2.  [Co(NH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5</a:t>
            </a:r>
            <a:r>
              <a:rPr lang="en-US" altLang="en-US" dirty="0" smtClean="0">
                <a:latin typeface="Tahoma" pitchFamily="34" charset="0"/>
              </a:rPr>
              <a:t>Cl]NO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endParaRPr lang="en-US" altLang="en-US" dirty="0" smtClean="0">
              <a:latin typeface="Tahoma" pitchFamily="34" charset="0"/>
            </a:endParaRP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dirty="0">
                <a:latin typeface="Tahoma" pitchFamily="34" charset="0"/>
              </a:rPr>
              <a:t>	</a:t>
            </a:r>
            <a:r>
              <a:rPr lang="en-US" altLang="en-US" dirty="0" smtClean="0">
                <a:latin typeface="Tahoma" pitchFamily="34" charset="0"/>
              </a:rPr>
              <a:t>3.  Na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[Cu(ox)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] (ox = C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</a:t>
            </a:r>
            <a:r>
              <a:rPr lang="en-US" altLang="en-US" baseline="-25000" dirty="0" smtClean="0">
                <a:latin typeface="Tahoma" pitchFamily="34" charset="0"/>
              </a:rPr>
              <a:t>4</a:t>
            </a:r>
            <a:r>
              <a:rPr lang="en-US" altLang="en-US" baseline="30000" dirty="0" smtClean="0">
                <a:latin typeface="Tahoma" pitchFamily="34" charset="0"/>
              </a:rPr>
              <a:t>2-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86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8317</TotalTime>
  <Words>1311</Words>
  <Application>Microsoft Office PowerPoint</Application>
  <PresentationFormat>On-screen Show (4:3)</PresentationFormat>
  <Paragraphs>275</Paragraphs>
  <Slides>24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ACD/ChemSketch</vt:lpstr>
      <vt:lpstr>Chem. 1B – 11/15 Lecture</vt:lpstr>
      <vt:lpstr>Announcements 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Roy Dixon</cp:lastModifiedBy>
  <cp:revision>823</cp:revision>
  <dcterms:created xsi:type="dcterms:W3CDTF">2005-09-14T19:27:31Z</dcterms:created>
  <dcterms:modified xsi:type="dcterms:W3CDTF">2016-11-15T06:19:23Z</dcterms:modified>
</cp:coreProperties>
</file>