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574" r:id="rId3"/>
    <p:sldId id="599" r:id="rId4"/>
    <p:sldId id="600" r:id="rId5"/>
    <p:sldId id="597" r:id="rId6"/>
    <p:sldId id="598" r:id="rId7"/>
    <p:sldId id="601" r:id="rId8"/>
    <p:sldId id="602" r:id="rId9"/>
    <p:sldId id="603" r:id="rId10"/>
    <p:sldId id="604" r:id="rId11"/>
    <p:sldId id="605" r:id="rId12"/>
    <p:sldId id="606" r:id="rId13"/>
    <p:sldId id="607" r:id="rId14"/>
    <p:sldId id="608" r:id="rId15"/>
    <p:sldId id="609" r:id="rId16"/>
    <p:sldId id="610" r:id="rId17"/>
    <p:sldId id="611" r:id="rId18"/>
    <p:sldId id="612" r:id="rId19"/>
    <p:sldId id="613" r:id="rId20"/>
    <p:sldId id="61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714049-9D38-40C3-9888-D518B26A0EA8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461EF9-BC6D-47D3-8BBB-DBECD4A6D57E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294229-4793-4DB3-B376-CC09AA975FE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DD253C-1C57-40FC-BBB6-CC57A4BEAFE3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939EDD-DF29-4F88-B9BC-6980F1EF6C4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01B41C-519D-48F7-BF20-276B1DC81E1A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3DC25D-9581-4352-A535-D8D27448353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989633-5171-417F-B59C-9AF3778FC0AB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C7AE47-D2DE-4BAF-B602-6191B1AA337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19DD19-BD55-4ADD-AF8E-0F2922BCE34C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5FFBBC-5A09-4F59-A907-A0EB7F3CEF4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4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D4E841-8D39-45FB-AD7B-AF5BE569F65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D4E841-8D39-45FB-AD7B-AF5BE569F65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505146-B377-4DFE-B306-045A90B10448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4589F4-709B-4BFF-A186-65D73A0D828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C84B4B-F255-475E-97CA-46634E60396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258FAC-3EB6-48E7-8E8A-ACE04FB0912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</a:t>
            </a:r>
            <a:r>
              <a:rPr lang="en-US" altLang="en-US" b="1" dirty="0" smtClean="0">
                <a:latin typeface="Tahoma" pitchFamily="34" charset="0"/>
              </a:rPr>
              <a:t>11/17 </a:t>
            </a:r>
            <a:r>
              <a:rPr lang="en-US" altLang="en-US" b="1" dirty="0" smtClean="0">
                <a:latin typeface="Tahoma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Role of Ligands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Particular metals, such as Fe, can form complexes with different properties (e.g. colors or magnetic properties) depending on ligands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Ligands affect size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“Strong” ligands result in large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gap, while “weak” ligand results in smaller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 (with the idea that more tightly held electrons will overlap more with d shell electrons)</a:t>
            </a:r>
          </a:p>
        </p:txBody>
      </p:sp>
    </p:spTree>
    <p:extLst>
      <p:ext uri="{BB962C8B-B14F-4D97-AF65-F5344CB8AC3E}">
        <p14:creationId xmlns:p14="http://schemas.microsoft.com/office/powerpoint/2010/main" val="39983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77200" cy="5181600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Coordination Complex – Bonding Theory – Role of </a:t>
            </a:r>
            <a:r>
              <a:rPr lang="en-US" altLang="en-US" dirty="0" err="1" smtClean="0">
                <a:latin typeface="Tahoma" pitchFamily="34" charset="0"/>
              </a:rPr>
              <a:t>Ligands</a:t>
            </a:r>
            <a:r>
              <a:rPr lang="en-US" altLang="en-US" dirty="0" smtClean="0">
                <a:latin typeface="Tahoma" pitchFamily="34" charset="0"/>
              </a:rPr>
              <a:t> and Metal</a:t>
            </a: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Ligand Strength (see text for full range)</a:t>
            </a:r>
          </a:p>
          <a:p>
            <a:pPr marL="914400" lvl="1" indent="-514350" eaLnBrk="1" hangingPunct="1">
              <a:defRPr/>
            </a:pP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 smtClean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endParaRPr lang="en-US" altLang="en-US" dirty="0">
              <a:latin typeface="Tahoma" pitchFamily="34" charset="0"/>
            </a:endParaRPr>
          </a:p>
          <a:p>
            <a:pPr marL="914400" lvl="1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Metal Ion Strength (greater charge, Fe</a:t>
            </a:r>
            <a:r>
              <a:rPr lang="en-US" altLang="en-US" baseline="30000" dirty="0" smtClean="0">
                <a:latin typeface="Tahoma" pitchFamily="34" charset="0"/>
              </a:rPr>
              <a:t>3+</a:t>
            </a:r>
            <a:r>
              <a:rPr lang="en-US" altLang="en-US" dirty="0" smtClean="0">
                <a:latin typeface="Tahoma" pitchFamily="34" charset="0"/>
              </a:rPr>
              <a:t> vs. Fe</a:t>
            </a:r>
            <a:r>
              <a:rPr lang="en-US" altLang="en-US" baseline="30000" dirty="0" smtClean="0">
                <a:latin typeface="Tahoma" pitchFamily="34" charset="0"/>
              </a:rPr>
              <a:t>2+</a:t>
            </a:r>
            <a:r>
              <a:rPr lang="en-US" altLang="en-US" dirty="0" smtClean="0">
                <a:latin typeface="Tahoma" pitchFamily="34" charset="0"/>
              </a:rPr>
              <a:t>, increases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)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altLang="en-US" dirty="0" smtClean="0"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2000" y="3657600"/>
            <a:ext cx="7467600" cy="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152400" y="4252913"/>
            <a:ext cx="121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strongest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336675" y="38973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CN</a:t>
            </a:r>
            <a:r>
              <a:rPr lang="en-US" altLang="en-US" baseline="30000"/>
              <a:t>-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7467600" y="424815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weakest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2514600" y="38973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NH</a:t>
            </a:r>
            <a:r>
              <a:rPr lang="en-US" altLang="en-US" baseline="-25000"/>
              <a:t>3</a:t>
            </a:r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5715000" y="3902075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Cl</a:t>
            </a:r>
            <a:r>
              <a:rPr lang="en-US" altLang="en-US" baseline="30000"/>
              <a:t>-</a:t>
            </a:r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7432675" y="386556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</a:t>
            </a:r>
            <a:r>
              <a:rPr lang="en-US" altLang="en-US" baseline="30000"/>
              <a:t>-</a:t>
            </a:r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3886200" y="3897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endParaRPr lang="en-US" altLang="en-US" baseline="-2500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4876800"/>
            <a:ext cx="403860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3429000" y="51054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Weak Field Ligands – tend to give high spin states</a:t>
            </a:r>
          </a:p>
        </p:txBody>
      </p:sp>
    </p:spTree>
    <p:extLst>
      <p:ext uri="{BB962C8B-B14F-4D97-AF65-F5344CB8AC3E}">
        <p14:creationId xmlns:p14="http://schemas.microsoft.com/office/powerpoint/2010/main" val="40083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Magnetic and Light Absorbing Properties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Magnetic Properties: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Compounds or atoms with unpaired electrons are magnetic (since half filled shells will have electrons with the same spin)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Example: Fe [Kr]4s</a:t>
            </a:r>
            <a:r>
              <a:rPr lang="en-US" altLang="en-US" baseline="30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3d</a:t>
            </a:r>
            <a:r>
              <a:rPr lang="en-US" altLang="en-US" baseline="30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 will have 4 unpaired electrons and is magnetic</a:t>
            </a:r>
          </a:p>
          <a:p>
            <a:pPr marL="1314450" lvl="2" indent="-514350" eaLnBrk="1" hangingPunct="1"/>
            <a:endParaRPr lang="en-US" altLang="en-US" smtClean="0">
              <a:latin typeface="Tahoma" pitchFamily="34" charset="0"/>
            </a:endParaRPr>
          </a:p>
          <a:p>
            <a:pPr marL="1314450" lvl="2" indent="-514350" eaLnBrk="1" hangingPunct="1"/>
            <a:endParaRPr lang="en-US" altLang="en-US" smtClean="0">
              <a:latin typeface="Tahoma" pitchFamily="34" charset="0"/>
            </a:endParaRP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Other metals, e.g. Zn (d</a:t>
            </a:r>
            <a:r>
              <a:rPr lang="en-US" altLang="en-US" baseline="30000" smtClean="0">
                <a:latin typeface="Tahoma" pitchFamily="34" charset="0"/>
              </a:rPr>
              <a:t>10</a:t>
            </a:r>
            <a:r>
              <a:rPr lang="en-US" altLang="en-US" smtClean="0">
                <a:latin typeface="Tahoma" pitchFamily="34" charset="0"/>
              </a:rPr>
              <a:t>), are not magnetic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386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105400" y="5410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648200" y="5410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38800" y="5410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5410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81800" y="5410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01000" y="48768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686800" y="4648200"/>
            <a:ext cx="0" cy="11430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4800" y="5638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24400" y="5257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181600" y="5257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15000" y="5257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2800" y="5562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4s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15200" y="51054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/>
              <a:t>3d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76800" y="5257800"/>
            <a:ext cx="0" cy="3810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5638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248400" y="5257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858000" y="5257800"/>
            <a:ext cx="0" cy="3048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0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0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Magnetic Properties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Octahedral Complexes will have d electrons split into to energy states by ligand field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Large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 complexes give rise to “low spin” states that are less magnetic vs. “high spin” states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Examples: [Fe(CN)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4-</a:t>
            </a:r>
            <a:r>
              <a:rPr lang="en-US" altLang="en-US" smtClean="0">
                <a:latin typeface="Tahoma" pitchFamily="34" charset="0"/>
              </a:rPr>
              <a:t> vs. [Fe(Br)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4-</a:t>
            </a:r>
            <a:endParaRPr lang="en-US" altLang="en-US" smtClean="0">
              <a:latin typeface="Tahoma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050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622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956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68525" y="57467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57467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9812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5146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0480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057400" y="6248400"/>
            <a:ext cx="0" cy="3048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90800" y="6248400"/>
            <a:ext cx="0" cy="3048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352800" y="5638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large </a:t>
            </a:r>
            <a:r>
              <a:rPr lang="en-US" altLang="en-US">
                <a:latin typeface="Symbol" pitchFamily="18" charset="2"/>
              </a:rPr>
              <a:t>D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864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436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77000" y="6400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49925" y="6019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24600" y="6019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5626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0960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629400" y="6248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638800" y="6248400"/>
            <a:ext cx="0" cy="3048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934200" y="5638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small </a:t>
            </a:r>
            <a:r>
              <a:rPr lang="en-US" altLang="en-US">
                <a:latin typeface="Symbol" pitchFamily="18" charset="2"/>
              </a:rPr>
              <a:t>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867400" y="5867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477000" y="58674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124200" y="6248400"/>
            <a:ext cx="0" cy="3048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1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3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Light Absorbing Properties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Gap between on- and off-axes d orbitals can also lead to transitions between two states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Example: [Cr(CN)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3-</a:t>
            </a:r>
            <a:r>
              <a:rPr lang="en-US" altLang="en-US" smtClean="0">
                <a:latin typeface="Tahoma" pitchFamily="34" charset="0"/>
              </a:rPr>
              <a:t> 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Absorption of light causes electronic transition from low energy to high energy state: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61404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19400" y="61404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52800" y="61404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5725" y="5638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00400" y="56388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438400" y="59880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971800" y="59880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505200" y="59880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 rot="20882782">
            <a:off x="1331913" y="5111750"/>
            <a:ext cx="925512" cy="1192213"/>
          </a:xfrm>
          <a:custGeom>
            <a:avLst/>
            <a:gdLst>
              <a:gd name="connsiteX0" fmla="*/ 0 w 925551"/>
              <a:gd name="connsiteY0" fmla="*/ 120804 h 1191321"/>
              <a:gd name="connsiteX1" fmla="*/ 245326 w 925551"/>
              <a:gd name="connsiteY1" fmla="*/ 53897 h 1191321"/>
              <a:gd name="connsiteX2" fmla="*/ 111512 w 925551"/>
              <a:gd name="connsiteY2" fmla="*/ 444189 h 1191321"/>
              <a:gd name="connsiteX3" fmla="*/ 379141 w 925551"/>
              <a:gd name="connsiteY3" fmla="*/ 332677 h 1191321"/>
              <a:gd name="connsiteX4" fmla="*/ 289931 w 925551"/>
              <a:gd name="connsiteY4" fmla="*/ 656063 h 1191321"/>
              <a:gd name="connsiteX5" fmla="*/ 591014 w 925551"/>
              <a:gd name="connsiteY5" fmla="*/ 522248 h 1191321"/>
              <a:gd name="connsiteX6" fmla="*/ 457200 w 925551"/>
              <a:gd name="connsiteY6" fmla="*/ 912541 h 1191321"/>
              <a:gd name="connsiteX7" fmla="*/ 769434 w 925551"/>
              <a:gd name="connsiteY7" fmla="*/ 767575 h 1191321"/>
              <a:gd name="connsiteX8" fmla="*/ 646770 w 925551"/>
              <a:gd name="connsiteY8" fmla="*/ 1124414 h 1191321"/>
              <a:gd name="connsiteX9" fmla="*/ 847492 w 925551"/>
              <a:gd name="connsiteY9" fmla="*/ 1102111 h 1191321"/>
              <a:gd name="connsiteX10" fmla="*/ 925551 w 925551"/>
              <a:gd name="connsiteY10" fmla="*/ 1191321 h 119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5551" h="1191321">
                <a:moveTo>
                  <a:pt x="0" y="120804"/>
                </a:moveTo>
                <a:cubicBezTo>
                  <a:pt x="113370" y="60402"/>
                  <a:pt x="226741" y="0"/>
                  <a:pt x="245326" y="53897"/>
                </a:cubicBezTo>
                <a:cubicBezTo>
                  <a:pt x="263911" y="107794"/>
                  <a:pt x="89210" y="397726"/>
                  <a:pt x="111512" y="444189"/>
                </a:cubicBezTo>
                <a:cubicBezTo>
                  <a:pt x="133814" y="490652"/>
                  <a:pt x="349405" y="297365"/>
                  <a:pt x="379141" y="332677"/>
                </a:cubicBezTo>
                <a:cubicBezTo>
                  <a:pt x="408877" y="367989"/>
                  <a:pt x="254619" y="624468"/>
                  <a:pt x="289931" y="656063"/>
                </a:cubicBezTo>
                <a:cubicBezTo>
                  <a:pt x="325243" y="687658"/>
                  <a:pt x="563136" y="479502"/>
                  <a:pt x="591014" y="522248"/>
                </a:cubicBezTo>
                <a:cubicBezTo>
                  <a:pt x="618892" y="564994"/>
                  <a:pt x="427463" y="871653"/>
                  <a:pt x="457200" y="912541"/>
                </a:cubicBezTo>
                <a:cubicBezTo>
                  <a:pt x="486937" y="953429"/>
                  <a:pt x="737839" y="732263"/>
                  <a:pt x="769434" y="767575"/>
                </a:cubicBezTo>
                <a:cubicBezTo>
                  <a:pt x="801029" y="802887"/>
                  <a:pt x="633760" y="1068658"/>
                  <a:pt x="646770" y="1124414"/>
                </a:cubicBezTo>
                <a:cubicBezTo>
                  <a:pt x="659780" y="1180170"/>
                  <a:pt x="801029" y="1090960"/>
                  <a:pt x="847492" y="1102111"/>
                </a:cubicBezTo>
                <a:cubicBezTo>
                  <a:pt x="893956" y="1113262"/>
                  <a:pt x="909753" y="1152291"/>
                  <a:pt x="925551" y="1191321"/>
                </a:cubicBezTo>
              </a:path>
            </a:pathLst>
          </a:custGeom>
          <a:ln w="222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03333 -0.0675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Light Absorbing Properties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Many coordination complexes absorb visible light (</a:t>
            </a:r>
            <a:r>
              <a:rPr lang="en-US" altLang="en-US" smtClean="0">
                <a:latin typeface="Symbol" pitchFamily="18" charset="2"/>
              </a:rPr>
              <a:t>l</a:t>
            </a:r>
            <a:r>
              <a:rPr lang="en-US" altLang="en-US" baseline="-25000" smtClean="0">
                <a:latin typeface="Tahoma" pitchFamily="34" charset="0"/>
              </a:rPr>
              <a:t>green light</a:t>
            </a:r>
            <a:r>
              <a:rPr lang="en-US" altLang="en-US" smtClean="0">
                <a:latin typeface="Tahoma" pitchFamily="34" charset="0"/>
              </a:rPr>
              <a:t> ~ 525 nm or E = hc/</a:t>
            </a:r>
            <a:r>
              <a:rPr lang="en-US" altLang="en-US" smtClean="0">
                <a:latin typeface="Symbol" pitchFamily="18" charset="2"/>
              </a:rPr>
              <a:t>l</a:t>
            </a:r>
            <a:r>
              <a:rPr lang="en-US" altLang="en-US" smtClean="0">
                <a:latin typeface="Tahoma" pitchFamily="34" charset="0"/>
              </a:rPr>
              <a:t> = 3.8 x 10</a:t>
            </a:r>
            <a:r>
              <a:rPr lang="en-US" altLang="en-US" baseline="30000" smtClean="0">
                <a:latin typeface="Tahoma" pitchFamily="34" charset="0"/>
              </a:rPr>
              <a:t>-19</a:t>
            </a:r>
            <a:r>
              <a:rPr lang="en-US" altLang="en-US" smtClean="0">
                <a:latin typeface="Tahoma" pitchFamily="34" charset="0"/>
              </a:rPr>
              <a:t> J)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The larger the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gap, the greater the E, and the smaller the </a:t>
            </a:r>
            <a:r>
              <a:rPr lang="en-US" altLang="en-US" smtClean="0">
                <a:latin typeface="Symbol" pitchFamily="18" charset="2"/>
              </a:rPr>
              <a:t>l</a:t>
            </a:r>
            <a:r>
              <a:rPr lang="en-US" altLang="en-US" smtClean="0">
                <a:latin typeface="Tahoma" pitchFamily="34" charset="0"/>
              </a:rPr>
              <a:t> value energy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Visible colors go ROYGBIV (red, orange, yellow, green, blue, indigo, violet – from longer to shorter wavelength)</a:t>
            </a:r>
          </a:p>
        </p:txBody>
      </p:sp>
    </p:spTree>
    <p:extLst>
      <p:ext uri="{BB962C8B-B14F-4D97-AF65-F5344CB8AC3E}">
        <p14:creationId xmlns:p14="http://schemas.microsoft.com/office/powerpoint/2010/main" val="28806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Coordination Complex – Light Absorbing Properties – cont.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Example: [Co(H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O)</a:t>
            </a:r>
            <a:r>
              <a:rPr lang="en-US" altLang="en-US" sz="2400" baseline="-25000" dirty="0" smtClean="0">
                <a:latin typeface="Tahoma" pitchFamily="34" charset="0"/>
              </a:rPr>
              <a:t>6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 (used for the </a:t>
            </a:r>
            <a:r>
              <a:rPr lang="en-US" altLang="en-US" sz="2400" dirty="0" err="1" smtClean="0">
                <a:latin typeface="Tahoma" pitchFamily="34" charset="0"/>
              </a:rPr>
              <a:t>Drierite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smtClean="0">
                <a:latin typeface="Tahoma" pitchFamily="34" charset="0"/>
              </a:rPr>
              <a:t>color demonstration)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Color is pink/purple (but pink is red + white = seen color because complex absorbs other colors)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Using color wheel (text) expected absorbance is in green (measured in </a:t>
            </a:r>
            <a:r>
              <a:rPr lang="en-US" altLang="en-US" sz="2400" dirty="0" err="1" smtClean="0">
                <a:latin typeface="Tahoma" pitchFamily="34" charset="0"/>
              </a:rPr>
              <a:t>Chem</a:t>
            </a:r>
            <a:r>
              <a:rPr lang="en-US" altLang="en-US" sz="2400" dirty="0" smtClean="0">
                <a:latin typeface="Tahoma" pitchFamily="34" charset="0"/>
              </a:rPr>
              <a:t> 31 as 510 nm)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Color wheel used because we see reflected light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E</a:t>
            </a:r>
            <a:r>
              <a:rPr lang="en-US" altLang="en-US" sz="2400" baseline="-250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 = ?</a:t>
            </a:r>
          </a:p>
          <a:p>
            <a:pPr marL="914400" lvl="1" indent="-514350" eaLnBrk="1" hangingPunct="1"/>
            <a:r>
              <a:rPr lang="en-US" altLang="en-US" sz="2400" dirty="0" smtClean="0">
                <a:latin typeface="Tahoma" pitchFamily="34" charset="0"/>
              </a:rPr>
              <a:t>If we switched to NH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 as a ligand (stronger), what shift would be expected?</a:t>
            </a:r>
          </a:p>
        </p:txBody>
      </p:sp>
    </p:spTree>
    <p:extLst>
      <p:ext uri="{BB962C8B-B14F-4D97-AF65-F5344CB8AC3E}">
        <p14:creationId xmlns:p14="http://schemas.microsoft.com/office/powerpoint/2010/main" val="341088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058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Other Geometries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Besides octahedral geometries, tetrahedral and square planar geometries have different overlaps with d orbitals resulting in different d orbital splitting 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In tetrahedral complexes, the complex can be positioned (see Fig. 24.17) where ligand bonds interact with “off-axis” d orbitals (d</a:t>
            </a:r>
            <a:r>
              <a:rPr lang="en-US" altLang="en-US" sz="2400" baseline="-25000" smtClean="0">
                <a:latin typeface="Tahoma" pitchFamily="34" charset="0"/>
              </a:rPr>
              <a:t>xy</a:t>
            </a:r>
            <a:r>
              <a:rPr lang="en-US" altLang="en-US" sz="2400" smtClean="0">
                <a:latin typeface="Tahoma" pitchFamily="34" charset="0"/>
              </a:rPr>
              <a:t>, d</a:t>
            </a:r>
            <a:r>
              <a:rPr lang="en-US" altLang="en-US" sz="2400" baseline="-25000" smtClean="0">
                <a:latin typeface="Tahoma" pitchFamily="34" charset="0"/>
              </a:rPr>
              <a:t>xz</a:t>
            </a:r>
            <a:r>
              <a:rPr lang="en-US" altLang="en-US" sz="2400" smtClean="0">
                <a:latin typeface="Tahoma" pitchFamily="34" charset="0"/>
              </a:rPr>
              <a:t>, and d</a:t>
            </a:r>
            <a:r>
              <a:rPr lang="en-US" altLang="en-US" sz="2400" baseline="-25000" smtClean="0">
                <a:latin typeface="Tahoma" pitchFamily="34" charset="0"/>
              </a:rPr>
              <a:t>yz</a:t>
            </a:r>
            <a:r>
              <a:rPr lang="en-US" altLang="en-US" sz="2400" smtClean="0">
                <a:latin typeface="Tahoma" pitchFamily="34" charset="0"/>
              </a:rPr>
              <a:t>) making these orbitals higher in energy and on-axis d orbitals lower in energy (however with small </a:t>
            </a:r>
            <a:r>
              <a:rPr lang="en-US" altLang="en-US" sz="2400" smtClean="0">
                <a:latin typeface="Symbol" pitchFamily="18" charset="2"/>
              </a:rPr>
              <a:t>D</a:t>
            </a:r>
            <a:r>
              <a:rPr lang="en-US" altLang="en-US" sz="2400" smtClean="0">
                <a:latin typeface="Tahoma" pitchFamily="34" charset="0"/>
              </a:rPr>
              <a:t> values and high spin states)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81000" y="5943600"/>
            <a:ext cx="3124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Metal in tetrahedral complex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6096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64373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3600" y="64373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15000" y="6096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60960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6705600" y="6248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On axis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6781800" y="59436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Off axis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48200" y="6088063"/>
            <a:ext cx="0" cy="3492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4076700" y="6067425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Symbol" pitchFamily="18" charset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0862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" grpId="0"/>
      <p:bldP spid="11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Other Geometries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In square planar geometry, overlap is most with d</a:t>
            </a:r>
            <a:r>
              <a:rPr lang="en-US" altLang="en-US" sz="2400" baseline="-25000" smtClean="0">
                <a:latin typeface="Tahoma" pitchFamily="34" charset="0"/>
              </a:rPr>
              <a:t>x^2 – y^2</a:t>
            </a:r>
            <a:r>
              <a:rPr lang="en-US" altLang="en-US" sz="2400" smtClean="0">
                <a:latin typeface="Tahoma" pitchFamily="34" charset="0"/>
              </a:rPr>
              <a:t> (but is more complex as shown below)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Square planar geometry is common for d</a:t>
            </a:r>
            <a:r>
              <a:rPr lang="en-US" altLang="en-US" sz="2400" baseline="30000" smtClean="0">
                <a:latin typeface="Tahoma" pitchFamily="34" charset="0"/>
              </a:rPr>
              <a:t>8</a:t>
            </a:r>
            <a:r>
              <a:rPr lang="en-US" altLang="en-US" sz="2400" smtClean="0">
                <a:latin typeface="Tahoma" pitchFamily="34" charset="0"/>
              </a:rPr>
              <a:t> ions in which d</a:t>
            </a:r>
            <a:r>
              <a:rPr lang="en-US" altLang="en-US" sz="2400" baseline="-25000" smtClean="0">
                <a:latin typeface="Tahoma" pitchFamily="34" charset="0"/>
              </a:rPr>
              <a:t>x2 – y2</a:t>
            </a:r>
            <a:r>
              <a:rPr lang="en-US" altLang="en-US" sz="2400" smtClean="0">
                <a:latin typeface="Tahoma" pitchFamily="34" charset="0"/>
              </a:rPr>
              <a:t> orbitals are unoccupied (low spin)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657600" y="4419600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Metal in square planar complex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0" y="5181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6248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200" y="6248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53000" y="5562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5867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5562600" y="50292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x2 – y2</a:t>
            </a: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5562600" y="54102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xy</a:t>
            </a:r>
          </a:p>
        </p:txBody>
      </p:sp>
      <p:sp>
        <p:nvSpPr>
          <p:cNvPr id="18444" name="TextBox 15"/>
          <p:cNvSpPr txBox="1">
            <a:spLocks noChangeArrowheads="1"/>
          </p:cNvSpPr>
          <p:nvPr/>
        </p:nvSpPr>
        <p:spPr bwMode="auto">
          <a:xfrm>
            <a:off x="6781800" y="49530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on axis and off axis in xy plane</a:t>
            </a: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5638800" y="57150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Z2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810000" y="6019800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xz</a:t>
            </a: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6019800" y="601980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yz</a:t>
            </a:r>
          </a:p>
        </p:txBody>
      </p:sp>
    </p:spTree>
    <p:extLst>
      <p:ext uri="{BB962C8B-B14F-4D97-AF65-F5344CB8AC3E}">
        <p14:creationId xmlns:p14="http://schemas.microsoft.com/office/powerpoint/2010/main" val="11064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4" grpId="0"/>
      <p:bldP spid="12" grpId="0"/>
      <p:bldP spid="15" grpId="0"/>
      <p:bldP spid="18444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Questions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en-US" sz="2400" smtClean="0">
                <a:latin typeface="Tahoma" pitchFamily="34" charset="0"/>
              </a:rPr>
              <a:t>Which two d orbitals do octahedral complexes overlap with the most?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en-US" sz="2400" smtClean="0">
                <a:latin typeface="Tahoma" pitchFamily="34" charset="0"/>
              </a:rPr>
              <a:t>Which d orbital is there the greatest overlap in square planar complexes?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en-US" sz="2400" smtClean="0">
                <a:latin typeface="Tahoma" pitchFamily="34" charset="0"/>
              </a:rPr>
              <a:t>Give the number of unpaired electrons for the following metals in octahedral complexes for low spin states/high spin states</a:t>
            </a:r>
          </a:p>
          <a:p>
            <a:pPr marL="914400" lvl="1" indent="-514350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a) Fe</a:t>
            </a:r>
            <a:r>
              <a:rPr lang="en-US" altLang="en-US" sz="2400" baseline="30000" smtClean="0">
                <a:latin typeface="Tahoma" pitchFamily="34" charset="0"/>
              </a:rPr>
              <a:t>3+</a:t>
            </a:r>
            <a:r>
              <a:rPr lang="en-US" altLang="en-US" sz="2400" smtClean="0">
                <a:latin typeface="Tahoma" pitchFamily="34" charset="0"/>
              </a:rPr>
              <a:t> - octahedral	b) Co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– octahedral</a:t>
            </a:r>
          </a:p>
          <a:p>
            <a:pPr marL="914400" lvl="1" indent="-514350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c) Cu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- tetrahedral	d) Mn</a:t>
            </a:r>
            <a:r>
              <a:rPr lang="en-US" altLang="en-US" sz="2400" baseline="30000" smtClean="0">
                <a:latin typeface="Tahoma" pitchFamily="34" charset="0"/>
              </a:rPr>
              <a:t>3+</a:t>
            </a:r>
            <a:r>
              <a:rPr lang="en-US" altLang="en-US" sz="2400" smtClean="0">
                <a:latin typeface="Tahoma" pitchFamily="34" charset="0"/>
              </a:rPr>
              <a:t> - octahedral</a:t>
            </a:r>
          </a:p>
        </p:txBody>
      </p:sp>
    </p:spTree>
    <p:extLst>
      <p:ext uri="{BB962C8B-B14F-4D97-AF65-F5344CB8AC3E}">
        <p14:creationId xmlns:p14="http://schemas.microsoft.com/office/powerpoint/2010/main" val="225155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Lab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Last Quiz Monday/Tues on </a:t>
            </a:r>
            <a:r>
              <a:rPr lang="en-US" altLang="en-US" dirty="0" err="1" smtClean="0">
                <a:latin typeface="Tahoma" panose="020B0604030504040204" pitchFamily="34" charset="0"/>
              </a:rPr>
              <a:t>Exp</a:t>
            </a:r>
            <a:r>
              <a:rPr lang="en-US" altLang="en-US" dirty="0" smtClean="0">
                <a:latin typeface="Tahoma" panose="020B0604030504040204" pitchFamily="34" charset="0"/>
              </a:rPr>
              <a:t> 10, 14 and Chapter 24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No Lab next Wednesday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Experiment 10 report due</a:t>
            </a: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Exam 3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Two weeks (and three lectures) from today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On electrochemistry and Chapter 24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Last year’s exam did not cover last parts of Ch. 24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01000" cy="44751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altLang="en-US" dirty="0" smtClean="0">
                <a:latin typeface="Tahoma" pitchFamily="34" charset="0"/>
              </a:rPr>
              <a:t>Questions – cont.</a:t>
            </a:r>
          </a:p>
          <a:p>
            <a:pPr marL="857250" lvl="1" indent="-457200" eaLnBrk="1" hangingPunct="1">
              <a:buFontTx/>
              <a:buAutoNum type="arabicPeriod" startAt="4"/>
              <a:defRPr/>
            </a:pPr>
            <a:r>
              <a:rPr lang="en-US" altLang="en-US" sz="2400" dirty="0" smtClean="0">
                <a:latin typeface="Tahoma" pitchFamily="34" charset="0"/>
              </a:rPr>
              <a:t>Ti</a:t>
            </a:r>
            <a:r>
              <a:rPr lang="en-US" altLang="en-US" sz="2400" baseline="30000" dirty="0" smtClean="0">
                <a:latin typeface="Tahoma" pitchFamily="34" charset="0"/>
              </a:rPr>
              <a:t>3+ </a:t>
            </a:r>
            <a:r>
              <a:rPr lang="en-US" altLang="en-US" sz="2400" dirty="0" smtClean="0">
                <a:latin typeface="Tahoma" pitchFamily="34" charset="0"/>
              </a:rPr>
              <a:t>is purple while Ti</a:t>
            </a:r>
            <a:r>
              <a:rPr lang="en-US" altLang="en-US" sz="2400" baseline="30000" dirty="0" smtClean="0">
                <a:latin typeface="Tahoma" pitchFamily="34" charset="0"/>
              </a:rPr>
              <a:t>4+</a:t>
            </a:r>
            <a:r>
              <a:rPr lang="en-US" altLang="en-US" sz="2400" dirty="0" smtClean="0">
                <a:latin typeface="Tahoma" pitchFamily="34" charset="0"/>
              </a:rPr>
              <a:t> is uncolored.  Explain.</a:t>
            </a:r>
          </a:p>
          <a:p>
            <a:pPr marL="857250" lvl="1" indent="-457200" eaLnBrk="1" hangingPunct="1">
              <a:buFontTx/>
              <a:buAutoNum type="arabicPeriod" startAt="4"/>
              <a:defRPr/>
            </a:pPr>
            <a:r>
              <a:rPr lang="en-US" altLang="en-US" sz="2400" dirty="0" smtClean="0">
                <a:latin typeface="Tahoma" pitchFamily="34" charset="0"/>
              </a:rPr>
              <a:t>For which of the following metals in octahedral complexes does the ligand NOT play a role in the number of unpaired electrons?</a:t>
            </a: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a) Mn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	b) Fe</a:t>
            </a:r>
            <a:r>
              <a:rPr lang="en-US" altLang="en-US" sz="2400" baseline="30000" dirty="0" smtClean="0">
                <a:latin typeface="Tahoma" pitchFamily="34" charset="0"/>
              </a:rPr>
              <a:t>3+ </a:t>
            </a:r>
            <a:r>
              <a:rPr lang="en-US" altLang="en-US" sz="2400" dirty="0" smtClean="0">
                <a:latin typeface="Tahoma" pitchFamily="34" charset="0"/>
              </a:rPr>
              <a:t>	c) Co</a:t>
            </a:r>
            <a:r>
              <a:rPr lang="en-US" altLang="en-US" sz="2400" baseline="30000" dirty="0">
                <a:latin typeface="Tahoma" pitchFamily="34" charset="0"/>
              </a:rPr>
              <a:t>2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	d) Ni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endParaRPr lang="en-US" altLang="en-US" sz="2400" dirty="0">
              <a:latin typeface="Tahoma" pitchFamily="34" charset="0"/>
            </a:endParaRPr>
          </a:p>
          <a:p>
            <a:pPr marL="40005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6.  [Fe(</a:t>
            </a:r>
            <a:r>
              <a:rPr lang="en-US" altLang="en-US" sz="2400" dirty="0" err="1" smtClean="0">
                <a:latin typeface="Tahoma" pitchFamily="34" charset="0"/>
              </a:rPr>
              <a:t>en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3+</a:t>
            </a:r>
            <a:r>
              <a:rPr lang="en-US" altLang="en-US" sz="2400" dirty="0" smtClean="0">
                <a:latin typeface="Tahoma" pitchFamily="34" charset="0"/>
              </a:rPr>
              <a:t> undergoes a ligand replacement reaction and forms [FeX</a:t>
            </a:r>
            <a:r>
              <a:rPr lang="en-US" altLang="en-US" sz="2400" baseline="-25000" dirty="0" smtClean="0">
                <a:latin typeface="Tahoma" pitchFamily="34" charset="0"/>
              </a:rPr>
              <a:t>6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3-</a:t>
            </a:r>
            <a:r>
              <a:rPr lang="en-US" altLang="en-US" sz="2400" dirty="0" smtClean="0">
                <a:latin typeface="Tahoma" pitchFamily="34" charset="0"/>
              </a:rPr>
              <a:t>.  The new complex absorbs at shorter wavelengths.  What do we know about the strength of X as a ligand?</a:t>
            </a:r>
          </a:p>
        </p:txBody>
      </p:sp>
    </p:spTree>
    <p:extLst>
      <p:ext uri="{BB962C8B-B14F-4D97-AF65-F5344CB8AC3E}">
        <p14:creationId xmlns:p14="http://schemas.microsoft.com/office/powerpoint/2010/main" val="17469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Mastering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Ch</a:t>
            </a:r>
            <a:r>
              <a:rPr lang="en-US" altLang="en-US" dirty="0">
                <a:latin typeface="Tahoma" panose="020B0604030504040204" pitchFamily="34" charset="0"/>
              </a:rPr>
              <a:t>. 24 assignment due </a:t>
            </a:r>
            <a:r>
              <a:rPr lang="en-US" altLang="en-US" dirty="0" smtClean="0">
                <a:latin typeface="Tahoma" panose="020B0604030504040204" pitchFamily="34" charset="0"/>
              </a:rPr>
              <a:t>11/26</a:t>
            </a:r>
          </a:p>
          <a:p>
            <a:pPr eaLnBrk="1" hangingPunct="1"/>
            <a:r>
              <a:rPr lang="en-US" altLang="en-US" dirty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>
                <a:latin typeface="Tahoma" panose="020B0604030504040204" pitchFamily="34" charset="0"/>
              </a:rPr>
              <a:t>Transition Elements (Ch. 24)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Bonding in Coordination Complexes - Theory</a:t>
            </a:r>
          </a:p>
          <a:p>
            <a:pPr marL="914400" lvl="2" indent="0" eaLnBrk="1" hangingPunct="1"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 eaLnBrk="1" hangingPunct="1"/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3560762"/>
          </a:xfrm>
        </p:spPr>
        <p:txBody>
          <a:bodyPr/>
          <a:lstStyle/>
          <a:p>
            <a:pPr marL="514350" indent="-514350" eaLnBrk="1" hangingPunct="1"/>
            <a:r>
              <a:rPr lang="en-US" altLang="en-US" dirty="0" smtClean="0">
                <a:latin typeface="Tahoma" pitchFamily="34" charset="0"/>
              </a:rPr>
              <a:t>Optical Isomer Demonstration</a:t>
            </a:r>
          </a:p>
          <a:p>
            <a:pPr marL="914400" lvl="1" indent="-514350" eaLnBrk="1" hangingPunct="1"/>
            <a:r>
              <a:rPr lang="en-US" altLang="en-US" dirty="0" smtClean="0">
                <a:latin typeface="Tahoma" pitchFamily="34" charset="0"/>
              </a:rPr>
              <a:t>Show with models of MX</a:t>
            </a:r>
            <a:r>
              <a:rPr lang="en-US" altLang="en-US" baseline="-25000" dirty="0" smtClean="0">
                <a:latin typeface="Tahoma" pitchFamily="34" charset="0"/>
              </a:rPr>
              <a:t>2</a:t>
            </a:r>
            <a:r>
              <a:rPr lang="en-US" altLang="en-US" dirty="0" smtClean="0">
                <a:latin typeface="Tahoma" pitchFamily="34" charset="0"/>
              </a:rPr>
              <a:t>YZ and MWXYZ</a:t>
            </a: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1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35607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To understand how electrons in the d shells influence bonding, we must understand the shapes of d orbitals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Two different classes of d orbitals occurs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Off axes orbitals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31938" y="5049838"/>
            <a:ext cx="1790700" cy="1649412"/>
            <a:chOff x="1790700" y="4867939"/>
            <a:chExt cx="1790700" cy="164850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7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8468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8469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943600" y="5049838"/>
            <a:ext cx="1790700" cy="1649412"/>
            <a:chOff x="1790700" y="4867939"/>
            <a:chExt cx="1790700" cy="1648505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1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8462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8463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sp>
        <p:nvSpPr>
          <p:cNvPr id="18442" name="TextBox 21504"/>
          <p:cNvSpPr txBox="1">
            <a:spLocks noChangeArrowheads="1"/>
          </p:cNvSpPr>
          <p:nvPr/>
        </p:nvSpPr>
        <p:spPr bwMode="auto">
          <a:xfrm>
            <a:off x="457200" y="5419725"/>
            <a:ext cx="1074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xy</a:t>
            </a:r>
            <a:r>
              <a:rPr lang="en-US" altLang="en-US"/>
              <a:t> – lies in xy plane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33800" y="5024438"/>
            <a:ext cx="1790700" cy="1649412"/>
            <a:chOff x="3733800" y="5024438"/>
            <a:chExt cx="1790700" cy="1649412"/>
          </a:xfrm>
        </p:grpSpPr>
        <p:sp>
          <p:nvSpPr>
            <p:cNvPr id="38" name="Freeform 37"/>
            <p:cNvSpPr/>
            <p:nvPr/>
          </p:nvSpPr>
          <p:spPr>
            <a:xfrm rot="5400000">
              <a:off x="3882232" y="5439568"/>
              <a:ext cx="1003300" cy="944563"/>
            </a:xfrm>
            <a:custGeom>
              <a:avLst/>
              <a:gdLst>
                <a:gd name="connsiteX0" fmla="*/ 508642 w 1002982"/>
                <a:gd name="connsiteY0" fmla="*/ 463149 h 944665"/>
                <a:gd name="connsiteX1" fmla="*/ 328533 w 1002982"/>
                <a:gd name="connsiteY1" fmla="*/ 407731 h 944665"/>
                <a:gd name="connsiteX2" fmla="*/ 23733 w 1002982"/>
                <a:gd name="connsiteY2" fmla="*/ 283040 h 944665"/>
                <a:gd name="connsiteX3" fmla="*/ 51442 w 1002982"/>
                <a:gd name="connsiteY3" fmla="*/ 47513 h 944665"/>
                <a:gd name="connsiteX4" fmla="*/ 300824 w 1002982"/>
                <a:gd name="connsiteY4" fmla="*/ 75222 h 944665"/>
                <a:gd name="connsiteX5" fmla="*/ 661042 w 1002982"/>
                <a:gd name="connsiteY5" fmla="*/ 809513 h 944665"/>
                <a:gd name="connsiteX6" fmla="*/ 938133 w 1002982"/>
                <a:gd name="connsiteY6" fmla="*/ 934203 h 944665"/>
                <a:gd name="connsiteX7" fmla="*/ 965842 w 1002982"/>
                <a:gd name="connsiteY7" fmla="*/ 670967 h 944665"/>
                <a:gd name="connsiteX8" fmla="*/ 508642 w 1002982"/>
                <a:gd name="connsiteY8" fmla="*/ 463149 h 94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982" h="944665">
                  <a:moveTo>
                    <a:pt x="508642" y="463149"/>
                  </a:moveTo>
                  <a:cubicBezTo>
                    <a:pt x="402424" y="419276"/>
                    <a:pt x="409351" y="437749"/>
                    <a:pt x="328533" y="407731"/>
                  </a:cubicBezTo>
                  <a:cubicBezTo>
                    <a:pt x="247715" y="377713"/>
                    <a:pt x="69915" y="343076"/>
                    <a:pt x="23733" y="283040"/>
                  </a:cubicBezTo>
                  <a:cubicBezTo>
                    <a:pt x="-22449" y="223004"/>
                    <a:pt x="5260" y="82149"/>
                    <a:pt x="51442" y="47513"/>
                  </a:cubicBezTo>
                  <a:cubicBezTo>
                    <a:pt x="97624" y="12877"/>
                    <a:pt x="199224" y="-51778"/>
                    <a:pt x="300824" y="75222"/>
                  </a:cubicBezTo>
                  <a:cubicBezTo>
                    <a:pt x="402424" y="202222"/>
                    <a:pt x="554824" y="666350"/>
                    <a:pt x="661042" y="809513"/>
                  </a:cubicBezTo>
                  <a:cubicBezTo>
                    <a:pt x="767260" y="952676"/>
                    <a:pt x="887333" y="957294"/>
                    <a:pt x="938133" y="934203"/>
                  </a:cubicBezTo>
                  <a:cubicBezTo>
                    <a:pt x="988933" y="911112"/>
                    <a:pt x="1039733" y="744858"/>
                    <a:pt x="965842" y="670967"/>
                  </a:cubicBezTo>
                  <a:cubicBezTo>
                    <a:pt x="891951" y="597076"/>
                    <a:pt x="614860" y="507022"/>
                    <a:pt x="508642" y="46314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450" name="Group 17"/>
            <p:cNvGrpSpPr>
              <a:grpSpLocks/>
            </p:cNvGrpSpPr>
            <p:nvPr/>
          </p:nvGrpSpPr>
          <p:grpSpPr bwMode="auto">
            <a:xfrm>
              <a:off x="3733800" y="5024438"/>
              <a:ext cx="1790700" cy="1649412"/>
              <a:chOff x="1790700" y="4867939"/>
              <a:chExt cx="1790700" cy="1648505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2476500" y="5067854"/>
                <a:ext cx="0" cy="14485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 bwMode="auto">
              <a:xfrm flipH="1">
                <a:off x="1790700" y="5754863"/>
                <a:ext cx="1371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flipH="1">
                <a:off x="1943100" y="5297914"/>
                <a:ext cx="914400" cy="9900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55" name="TextBox 40"/>
              <p:cNvSpPr txBox="1">
                <a:spLocks noChangeArrowheads="1"/>
              </p:cNvSpPr>
              <p:nvPr/>
            </p:nvSpPr>
            <p:spPr bwMode="auto">
              <a:xfrm>
                <a:off x="3162300" y="5738897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x</a:t>
                </a:r>
                <a:endParaRPr lang="en-US" altLang="en-US" baseline="30000"/>
              </a:p>
            </p:txBody>
          </p:sp>
          <p:sp>
            <p:nvSpPr>
              <p:cNvPr id="18456" name="TextBox 40"/>
              <p:cNvSpPr txBox="1">
                <a:spLocks noChangeArrowheads="1"/>
              </p:cNvSpPr>
              <p:nvPr/>
            </p:nvSpPr>
            <p:spPr bwMode="auto">
              <a:xfrm>
                <a:off x="2850573" y="5112513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y</a:t>
                </a:r>
                <a:endParaRPr lang="en-US" altLang="en-US" baseline="30000"/>
              </a:p>
            </p:txBody>
          </p:sp>
          <p:sp>
            <p:nvSpPr>
              <p:cNvPr id="18457" name="TextBox 40"/>
              <p:cNvSpPr txBox="1">
                <a:spLocks noChangeArrowheads="1"/>
              </p:cNvSpPr>
              <p:nvPr/>
            </p:nvSpPr>
            <p:spPr bwMode="auto">
              <a:xfrm>
                <a:off x="2057400" y="4867939"/>
                <a:ext cx="419100" cy="369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/>
                  <a:t>z</a:t>
                </a:r>
                <a:endParaRPr lang="en-US" altLang="en-US" baseline="30000"/>
              </a:p>
            </p:txBody>
          </p:sp>
        </p:grpSp>
        <p:sp>
          <p:nvSpPr>
            <p:cNvPr id="21508" name="Freeform 21507"/>
            <p:cNvSpPr/>
            <p:nvPr/>
          </p:nvSpPr>
          <p:spPr>
            <a:xfrm>
              <a:off x="3911600" y="5453063"/>
              <a:ext cx="1001713" cy="944562"/>
            </a:xfrm>
            <a:custGeom>
              <a:avLst/>
              <a:gdLst>
                <a:gd name="connsiteX0" fmla="*/ 508642 w 1002982"/>
                <a:gd name="connsiteY0" fmla="*/ 463149 h 944665"/>
                <a:gd name="connsiteX1" fmla="*/ 328533 w 1002982"/>
                <a:gd name="connsiteY1" fmla="*/ 407731 h 944665"/>
                <a:gd name="connsiteX2" fmla="*/ 23733 w 1002982"/>
                <a:gd name="connsiteY2" fmla="*/ 283040 h 944665"/>
                <a:gd name="connsiteX3" fmla="*/ 51442 w 1002982"/>
                <a:gd name="connsiteY3" fmla="*/ 47513 h 944665"/>
                <a:gd name="connsiteX4" fmla="*/ 300824 w 1002982"/>
                <a:gd name="connsiteY4" fmla="*/ 75222 h 944665"/>
                <a:gd name="connsiteX5" fmla="*/ 661042 w 1002982"/>
                <a:gd name="connsiteY5" fmla="*/ 809513 h 944665"/>
                <a:gd name="connsiteX6" fmla="*/ 938133 w 1002982"/>
                <a:gd name="connsiteY6" fmla="*/ 934203 h 944665"/>
                <a:gd name="connsiteX7" fmla="*/ 965842 w 1002982"/>
                <a:gd name="connsiteY7" fmla="*/ 670967 h 944665"/>
                <a:gd name="connsiteX8" fmla="*/ 508642 w 1002982"/>
                <a:gd name="connsiteY8" fmla="*/ 463149 h 94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982" h="944665">
                  <a:moveTo>
                    <a:pt x="508642" y="463149"/>
                  </a:moveTo>
                  <a:cubicBezTo>
                    <a:pt x="402424" y="419276"/>
                    <a:pt x="409351" y="437749"/>
                    <a:pt x="328533" y="407731"/>
                  </a:cubicBezTo>
                  <a:cubicBezTo>
                    <a:pt x="247715" y="377713"/>
                    <a:pt x="69915" y="343076"/>
                    <a:pt x="23733" y="283040"/>
                  </a:cubicBezTo>
                  <a:cubicBezTo>
                    <a:pt x="-22449" y="223004"/>
                    <a:pt x="5260" y="82149"/>
                    <a:pt x="51442" y="47513"/>
                  </a:cubicBezTo>
                  <a:cubicBezTo>
                    <a:pt x="97624" y="12877"/>
                    <a:pt x="199224" y="-51778"/>
                    <a:pt x="300824" y="75222"/>
                  </a:cubicBezTo>
                  <a:cubicBezTo>
                    <a:pt x="402424" y="202222"/>
                    <a:pt x="554824" y="666350"/>
                    <a:pt x="661042" y="809513"/>
                  </a:cubicBezTo>
                  <a:cubicBezTo>
                    <a:pt x="767260" y="952676"/>
                    <a:pt x="887333" y="957294"/>
                    <a:pt x="938133" y="934203"/>
                  </a:cubicBezTo>
                  <a:cubicBezTo>
                    <a:pt x="988933" y="911112"/>
                    <a:pt x="1039733" y="744858"/>
                    <a:pt x="965842" y="670967"/>
                  </a:cubicBezTo>
                  <a:cubicBezTo>
                    <a:pt x="891951" y="597076"/>
                    <a:pt x="614860" y="507022"/>
                    <a:pt x="508642" y="46314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1531938" y="5548313"/>
            <a:ext cx="1371600" cy="757237"/>
            <a:chOff x="1531938" y="5548313"/>
            <a:chExt cx="1371600" cy="757237"/>
          </a:xfrm>
        </p:grpSpPr>
        <p:sp>
          <p:nvSpPr>
            <p:cNvPr id="21504" name="Freeform 21503"/>
            <p:cNvSpPr/>
            <p:nvPr/>
          </p:nvSpPr>
          <p:spPr>
            <a:xfrm>
              <a:off x="1976438" y="5548313"/>
              <a:ext cx="561975" cy="757237"/>
            </a:xfrm>
            <a:custGeom>
              <a:avLst/>
              <a:gdLst>
                <a:gd name="connsiteX0" fmla="*/ 240445 w 562108"/>
                <a:gd name="connsiteY0" fmla="*/ 408415 h 757002"/>
                <a:gd name="connsiteX1" fmla="*/ 240445 w 562108"/>
                <a:gd name="connsiteY1" fmla="*/ 657796 h 757002"/>
                <a:gd name="connsiteX2" fmla="*/ 420554 w 562108"/>
                <a:gd name="connsiteY2" fmla="*/ 754778 h 757002"/>
                <a:gd name="connsiteX3" fmla="*/ 545245 w 562108"/>
                <a:gd name="connsiteY3" fmla="*/ 574669 h 757002"/>
                <a:gd name="connsiteX4" fmla="*/ 32627 w 562108"/>
                <a:gd name="connsiteY4" fmla="*/ 256015 h 757002"/>
                <a:gd name="connsiteX5" fmla="*/ 74191 w 562108"/>
                <a:gd name="connsiteY5" fmla="*/ 6633 h 757002"/>
                <a:gd name="connsiteX6" fmla="*/ 254300 w 562108"/>
                <a:gd name="connsiteY6" fmla="*/ 103615 h 757002"/>
                <a:gd name="connsiteX7" fmla="*/ 240445 w 562108"/>
                <a:gd name="connsiteY7" fmla="*/ 408415 h 757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2108" h="757002">
                  <a:moveTo>
                    <a:pt x="240445" y="408415"/>
                  </a:moveTo>
                  <a:cubicBezTo>
                    <a:pt x="238136" y="500778"/>
                    <a:pt x="210427" y="600069"/>
                    <a:pt x="240445" y="657796"/>
                  </a:cubicBezTo>
                  <a:cubicBezTo>
                    <a:pt x="270463" y="715523"/>
                    <a:pt x="369754" y="768632"/>
                    <a:pt x="420554" y="754778"/>
                  </a:cubicBezTo>
                  <a:cubicBezTo>
                    <a:pt x="471354" y="740924"/>
                    <a:pt x="609900" y="657796"/>
                    <a:pt x="545245" y="574669"/>
                  </a:cubicBezTo>
                  <a:cubicBezTo>
                    <a:pt x="480591" y="491542"/>
                    <a:pt x="111136" y="350687"/>
                    <a:pt x="32627" y="256015"/>
                  </a:cubicBezTo>
                  <a:cubicBezTo>
                    <a:pt x="-45882" y="161343"/>
                    <a:pt x="37246" y="32033"/>
                    <a:pt x="74191" y="6633"/>
                  </a:cubicBezTo>
                  <a:cubicBezTo>
                    <a:pt x="111136" y="-18767"/>
                    <a:pt x="221973" y="32033"/>
                    <a:pt x="254300" y="103615"/>
                  </a:cubicBezTo>
                  <a:cubicBezTo>
                    <a:pt x="286627" y="175197"/>
                    <a:pt x="242754" y="316052"/>
                    <a:pt x="240445" y="408415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 rot="20980612">
              <a:off x="1660525" y="5767388"/>
              <a:ext cx="1116013" cy="323850"/>
            </a:xfrm>
            <a:custGeom>
              <a:avLst/>
              <a:gdLst>
                <a:gd name="connsiteX0" fmla="*/ 1003267 w 1831076"/>
                <a:gd name="connsiteY0" fmla="*/ 317402 h 625737"/>
                <a:gd name="connsiteX1" fmla="*/ 379813 w 1831076"/>
                <a:gd name="connsiteY1" fmla="*/ 622202 h 625737"/>
                <a:gd name="connsiteX2" fmla="*/ 19595 w 1831076"/>
                <a:gd name="connsiteY2" fmla="*/ 469802 h 625737"/>
                <a:gd name="connsiteX3" fmla="*/ 88867 w 1831076"/>
                <a:gd name="connsiteY3" fmla="*/ 261984 h 625737"/>
                <a:gd name="connsiteX4" fmla="*/ 435231 w 1831076"/>
                <a:gd name="connsiteY4" fmla="*/ 206566 h 625737"/>
                <a:gd name="connsiteX5" fmla="*/ 1335776 w 1831076"/>
                <a:gd name="connsiteY5" fmla="*/ 400529 h 625737"/>
                <a:gd name="connsiteX6" fmla="*/ 1779122 w 1831076"/>
                <a:gd name="connsiteY6" fmla="*/ 331257 h 625737"/>
                <a:gd name="connsiteX7" fmla="*/ 1806831 w 1831076"/>
                <a:gd name="connsiteY7" fmla="*/ 137293 h 625737"/>
                <a:gd name="connsiteX8" fmla="*/ 1640576 w 1831076"/>
                <a:gd name="connsiteY8" fmla="*/ 12602 h 625737"/>
                <a:gd name="connsiteX9" fmla="*/ 1391195 w 1831076"/>
                <a:gd name="connsiteY9" fmla="*/ 40311 h 625737"/>
                <a:gd name="connsiteX10" fmla="*/ 1003267 w 1831076"/>
                <a:gd name="connsiteY10" fmla="*/ 317402 h 62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1076" h="625737">
                  <a:moveTo>
                    <a:pt x="1003267" y="317402"/>
                  </a:moveTo>
                  <a:cubicBezTo>
                    <a:pt x="834703" y="414384"/>
                    <a:pt x="543758" y="596802"/>
                    <a:pt x="379813" y="622202"/>
                  </a:cubicBezTo>
                  <a:cubicBezTo>
                    <a:pt x="215868" y="647602"/>
                    <a:pt x="68086" y="529838"/>
                    <a:pt x="19595" y="469802"/>
                  </a:cubicBezTo>
                  <a:cubicBezTo>
                    <a:pt x="-28896" y="409766"/>
                    <a:pt x="19594" y="305857"/>
                    <a:pt x="88867" y="261984"/>
                  </a:cubicBezTo>
                  <a:cubicBezTo>
                    <a:pt x="158140" y="218111"/>
                    <a:pt x="227413" y="183475"/>
                    <a:pt x="435231" y="206566"/>
                  </a:cubicBezTo>
                  <a:cubicBezTo>
                    <a:pt x="643049" y="229657"/>
                    <a:pt x="1111794" y="379747"/>
                    <a:pt x="1335776" y="400529"/>
                  </a:cubicBezTo>
                  <a:cubicBezTo>
                    <a:pt x="1559758" y="421311"/>
                    <a:pt x="1700613" y="375130"/>
                    <a:pt x="1779122" y="331257"/>
                  </a:cubicBezTo>
                  <a:cubicBezTo>
                    <a:pt x="1857631" y="287384"/>
                    <a:pt x="1829922" y="190402"/>
                    <a:pt x="1806831" y="137293"/>
                  </a:cubicBezTo>
                  <a:cubicBezTo>
                    <a:pt x="1783740" y="84184"/>
                    <a:pt x="1709849" y="28766"/>
                    <a:pt x="1640576" y="12602"/>
                  </a:cubicBezTo>
                  <a:cubicBezTo>
                    <a:pt x="1571303" y="-3562"/>
                    <a:pt x="1497413" y="-12798"/>
                    <a:pt x="1391195" y="40311"/>
                  </a:cubicBezTo>
                  <a:cubicBezTo>
                    <a:pt x="1284977" y="93420"/>
                    <a:pt x="1171831" y="220420"/>
                    <a:pt x="1003267" y="31740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09" name="Parallelogram 21508"/>
            <p:cNvSpPr/>
            <p:nvPr/>
          </p:nvSpPr>
          <p:spPr>
            <a:xfrm>
              <a:off x="1531938" y="5557838"/>
              <a:ext cx="1371600" cy="727075"/>
            </a:xfrm>
            <a:prstGeom prst="parallelogram">
              <a:avLst>
                <a:gd name="adj" fmla="val 80269"/>
              </a:avLst>
            </a:prstGeom>
            <a:solidFill>
              <a:schemeClr val="accent1">
                <a:alpha val="3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446" name="TextBox 40"/>
          <p:cNvSpPr txBox="1">
            <a:spLocks noChangeArrowheads="1"/>
          </p:cNvSpPr>
          <p:nvPr/>
        </p:nvSpPr>
        <p:spPr bwMode="auto">
          <a:xfrm>
            <a:off x="4316413" y="4633913"/>
            <a:ext cx="1074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xz</a:t>
            </a:r>
            <a:r>
              <a:rPr lang="en-US" altLang="en-US"/>
              <a:t> </a:t>
            </a:r>
          </a:p>
        </p:txBody>
      </p:sp>
      <p:sp>
        <p:nvSpPr>
          <p:cNvPr id="18447" name="TextBox 41"/>
          <p:cNvSpPr txBox="1">
            <a:spLocks noChangeArrowheads="1"/>
          </p:cNvSpPr>
          <p:nvPr/>
        </p:nvSpPr>
        <p:spPr bwMode="auto">
          <a:xfrm>
            <a:off x="6437313" y="4786313"/>
            <a:ext cx="1074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yz</a:t>
            </a:r>
            <a:r>
              <a:rPr lang="en-US" altLang="en-US"/>
              <a:t> </a:t>
            </a:r>
          </a:p>
        </p:txBody>
      </p:sp>
      <p:sp>
        <p:nvSpPr>
          <p:cNvPr id="40" name="Freeform 39"/>
          <p:cNvSpPr/>
          <p:nvPr/>
        </p:nvSpPr>
        <p:spPr>
          <a:xfrm rot="20738316">
            <a:off x="6308725" y="5616575"/>
            <a:ext cx="717550" cy="577850"/>
          </a:xfrm>
          <a:custGeom>
            <a:avLst/>
            <a:gdLst>
              <a:gd name="connsiteX0" fmla="*/ 240445 w 562108"/>
              <a:gd name="connsiteY0" fmla="*/ 408415 h 757002"/>
              <a:gd name="connsiteX1" fmla="*/ 240445 w 562108"/>
              <a:gd name="connsiteY1" fmla="*/ 657796 h 757002"/>
              <a:gd name="connsiteX2" fmla="*/ 420554 w 562108"/>
              <a:gd name="connsiteY2" fmla="*/ 754778 h 757002"/>
              <a:gd name="connsiteX3" fmla="*/ 545245 w 562108"/>
              <a:gd name="connsiteY3" fmla="*/ 574669 h 757002"/>
              <a:gd name="connsiteX4" fmla="*/ 32627 w 562108"/>
              <a:gd name="connsiteY4" fmla="*/ 256015 h 757002"/>
              <a:gd name="connsiteX5" fmla="*/ 74191 w 562108"/>
              <a:gd name="connsiteY5" fmla="*/ 6633 h 757002"/>
              <a:gd name="connsiteX6" fmla="*/ 254300 w 562108"/>
              <a:gd name="connsiteY6" fmla="*/ 103615 h 757002"/>
              <a:gd name="connsiteX7" fmla="*/ 240445 w 562108"/>
              <a:gd name="connsiteY7" fmla="*/ 408415 h 75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108" h="757002">
                <a:moveTo>
                  <a:pt x="240445" y="408415"/>
                </a:moveTo>
                <a:cubicBezTo>
                  <a:pt x="238136" y="500778"/>
                  <a:pt x="210427" y="600069"/>
                  <a:pt x="240445" y="657796"/>
                </a:cubicBezTo>
                <a:cubicBezTo>
                  <a:pt x="270463" y="715523"/>
                  <a:pt x="369754" y="768632"/>
                  <a:pt x="420554" y="754778"/>
                </a:cubicBezTo>
                <a:cubicBezTo>
                  <a:pt x="471354" y="740924"/>
                  <a:pt x="609900" y="657796"/>
                  <a:pt x="545245" y="574669"/>
                </a:cubicBezTo>
                <a:cubicBezTo>
                  <a:pt x="480591" y="491542"/>
                  <a:pt x="111136" y="350687"/>
                  <a:pt x="32627" y="256015"/>
                </a:cubicBezTo>
                <a:cubicBezTo>
                  <a:pt x="-45882" y="161343"/>
                  <a:pt x="37246" y="32033"/>
                  <a:pt x="74191" y="6633"/>
                </a:cubicBezTo>
                <a:cubicBezTo>
                  <a:pt x="111136" y="-18767"/>
                  <a:pt x="221973" y="32033"/>
                  <a:pt x="254300" y="103615"/>
                </a:cubicBezTo>
                <a:cubicBezTo>
                  <a:pt x="286627" y="175197"/>
                  <a:pt x="242754" y="316052"/>
                  <a:pt x="240445" y="40841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 rot="17849005">
            <a:off x="6065044" y="5793582"/>
            <a:ext cx="1117600" cy="322262"/>
          </a:xfrm>
          <a:custGeom>
            <a:avLst/>
            <a:gdLst>
              <a:gd name="connsiteX0" fmla="*/ 1003267 w 1831076"/>
              <a:gd name="connsiteY0" fmla="*/ 317402 h 625737"/>
              <a:gd name="connsiteX1" fmla="*/ 379813 w 1831076"/>
              <a:gd name="connsiteY1" fmla="*/ 622202 h 625737"/>
              <a:gd name="connsiteX2" fmla="*/ 19595 w 1831076"/>
              <a:gd name="connsiteY2" fmla="*/ 469802 h 625737"/>
              <a:gd name="connsiteX3" fmla="*/ 88867 w 1831076"/>
              <a:gd name="connsiteY3" fmla="*/ 261984 h 625737"/>
              <a:gd name="connsiteX4" fmla="*/ 435231 w 1831076"/>
              <a:gd name="connsiteY4" fmla="*/ 206566 h 625737"/>
              <a:gd name="connsiteX5" fmla="*/ 1335776 w 1831076"/>
              <a:gd name="connsiteY5" fmla="*/ 400529 h 625737"/>
              <a:gd name="connsiteX6" fmla="*/ 1779122 w 1831076"/>
              <a:gd name="connsiteY6" fmla="*/ 331257 h 625737"/>
              <a:gd name="connsiteX7" fmla="*/ 1806831 w 1831076"/>
              <a:gd name="connsiteY7" fmla="*/ 137293 h 625737"/>
              <a:gd name="connsiteX8" fmla="*/ 1640576 w 1831076"/>
              <a:gd name="connsiteY8" fmla="*/ 12602 h 625737"/>
              <a:gd name="connsiteX9" fmla="*/ 1391195 w 1831076"/>
              <a:gd name="connsiteY9" fmla="*/ 40311 h 625737"/>
              <a:gd name="connsiteX10" fmla="*/ 1003267 w 1831076"/>
              <a:gd name="connsiteY10" fmla="*/ 317402 h 62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1076" h="625737">
                <a:moveTo>
                  <a:pt x="1003267" y="317402"/>
                </a:moveTo>
                <a:cubicBezTo>
                  <a:pt x="834703" y="414384"/>
                  <a:pt x="543758" y="596802"/>
                  <a:pt x="379813" y="622202"/>
                </a:cubicBezTo>
                <a:cubicBezTo>
                  <a:pt x="215868" y="647602"/>
                  <a:pt x="68086" y="529838"/>
                  <a:pt x="19595" y="469802"/>
                </a:cubicBezTo>
                <a:cubicBezTo>
                  <a:pt x="-28896" y="409766"/>
                  <a:pt x="19594" y="305857"/>
                  <a:pt x="88867" y="261984"/>
                </a:cubicBezTo>
                <a:cubicBezTo>
                  <a:pt x="158140" y="218111"/>
                  <a:pt x="227413" y="183475"/>
                  <a:pt x="435231" y="206566"/>
                </a:cubicBezTo>
                <a:cubicBezTo>
                  <a:pt x="643049" y="229657"/>
                  <a:pt x="1111794" y="379747"/>
                  <a:pt x="1335776" y="400529"/>
                </a:cubicBezTo>
                <a:cubicBezTo>
                  <a:pt x="1559758" y="421311"/>
                  <a:pt x="1700613" y="375130"/>
                  <a:pt x="1779122" y="331257"/>
                </a:cubicBezTo>
                <a:cubicBezTo>
                  <a:pt x="1857631" y="287384"/>
                  <a:pt x="1829922" y="190402"/>
                  <a:pt x="1806831" y="137293"/>
                </a:cubicBezTo>
                <a:cubicBezTo>
                  <a:pt x="1783740" y="84184"/>
                  <a:pt x="1709849" y="28766"/>
                  <a:pt x="1640576" y="12602"/>
                </a:cubicBezTo>
                <a:cubicBezTo>
                  <a:pt x="1571303" y="-3562"/>
                  <a:pt x="1497413" y="-12798"/>
                  <a:pt x="1391195" y="40311"/>
                </a:cubicBezTo>
                <a:cubicBezTo>
                  <a:pt x="1284977" y="93420"/>
                  <a:pt x="1171831" y="220420"/>
                  <a:pt x="1003267" y="31740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Parallelogram 43"/>
          <p:cNvSpPr/>
          <p:nvPr/>
        </p:nvSpPr>
        <p:spPr>
          <a:xfrm rot="19282293">
            <a:off x="5937250" y="5573713"/>
            <a:ext cx="1371600" cy="727075"/>
          </a:xfrm>
          <a:prstGeom prst="parallelogram">
            <a:avLst>
              <a:gd name="adj" fmla="val 80269"/>
            </a:avLst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8442" grpId="0"/>
      <p:bldP spid="18446" grpId="0"/>
      <p:bldP spid="18447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229600" cy="35607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Two different classes of d orbitals occurs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On axes orbitals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38263" y="4178300"/>
            <a:ext cx="1790700" cy="1647825"/>
            <a:chOff x="1790700" y="4867939"/>
            <a:chExt cx="1790700" cy="1648505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76500" y="5068047"/>
              <a:ext cx="0" cy="14483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1790700" y="575413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 flipH="1">
              <a:off x="1943100" y="5296741"/>
              <a:ext cx="914400" cy="9910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7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9478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9479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629150" y="4300538"/>
            <a:ext cx="1790700" cy="1649412"/>
            <a:chOff x="1790700" y="4867939"/>
            <a:chExt cx="1790700" cy="164850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476500" y="5067854"/>
              <a:ext cx="0" cy="1448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1790700" y="575486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1943100" y="5297914"/>
              <a:ext cx="914400" cy="990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1" name="TextBox 40"/>
            <p:cNvSpPr txBox="1">
              <a:spLocks noChangeArrowheads="1"/>
            </p:cNvSpPr>
            <p:nvPr/>
          </p:nvSpPr>
          <p:spPr bwMode="auto">
            <a:xfrm>
              <a:off x="3162300" y="5738897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x</a:t>
              </a:r>
              <a:endParaRPr lang="en-US" altLang="en-US" baseline="30000"/>
            </a:p>
          </p:txBody>
        </p:sp>
        <p:sp>
          <p:nvSpPr>
            <p:cNvPr id="19472" name="TextBox 40"/>
            <p:cNvSpPr txBox="1">
              <a:spLocks noChangeArrowheads="1"/>
            </p:cNvSpPr>
            <p:nvPr/>
          </p:nvSpPr>
          <p:spPr bwMode="auto">
            <a:xfrm>
              <a:off x="2850573" y="5112513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y</a:t>
              </a:r>
              <a:endParaRPr lang="en-US" altLang="en-US" baseline="30000"/>
            </a:p>
          </p:txBody>
        </p:sp>
        <p:sp>
          <p:nvSpPr>
            <p:cNvPr id="19473" name="TextBox 40"/>
            <p:cNvSpPr txBox="1">
              <a:spLocks noChangeArrowheads="1"/>
            </p:cNvSpPr>
            <p:nvPr/>
          </p:nvSpPr>
          <p:spPr bwMode="auto">
            <a:xfrm>
              <a:off x="2057400" y="4867939"/>
              <a:ext cx="419100" cy="369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z</a:t>
              </a:r>
              <a:endParaRPr lang="en-US" altLang="en-US" baseline="30000"/>
            </a:p>
          </p:txBody>
        </p:sp>
      </p:grpSp>
      <p:sp>
        <p:nvSpPr>
          <p:cNvPr id="19462" name="TextBox 21504"/>
          <p:cNvSpPr txBox="1">
            <a:spLocks noChangeArrowheads="1"/>
          </p:cNvSpPr>
          <p:nvPr/>
        </p:nvSpPr>
        <p:spPr bwMode="auto">
          <a:xfrm>
            <a:off x="1741488" y="3821113"/>
            <a:ext cx="107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x^2 – y^2</a:t>
            </a:r>
            <a:endParaRPr lang="en-US" altLang="en-US"/>
          </a:p>
        </p:txBody>
      </p:sp>
      <p:sp>
        <p:nvSpPr>
          <p:cNvPr id="19463" name="TextBox 40"/>
          <p:cNvSpPr txBox="1">
            <a:spLocks noChangeArrowheads="1"/>
          </p:cNvSpPr>
          <p:nvPr/>
        </p:nvSpPr>
        <p:spPr bwMode="auto">
          <a:xfrm>
            <a:off x="5105400" y="3808413"/>
            <a:ext cx="1074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d</a:t>
            </a:r>
            <a:r>
              <a:rPr lang="en-US" altLang="en-US" baseline="-25000"/>
              <a:t>z^2</a:t>
            </a:r>
            <a:r>
              <a:rPr lang="en-US" altLang="en-US"/>
              <a:t> </a:t>
            </a:r>
          </a:p>
        </p:txBody>
      </p:sp>
      <p:sp>
        <p:nvSpPr>
          <p:cNvPr id="36" name="Freeform 35"/>
          <p:cNvSpPr/>
          <p:nvPr/>
        </p:nvSpPr>
        <p:spPr>
          <a:xfrm rot="5400000">
            <a:off x="1523207" y="4568031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 rot="7999337">
            <a:off x="1526382" y="4601368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>
          <a:xfrm rot="2875935">
            <a:off x="4812507" y="4761706"/>
            <a:ext cx="1003300" cy="944563"/>
          </a:xfrm>
          <a:custGeom>
            <a:avLst/>
            <a:gdLst>
              <a:gd name="connsiteX0" fmla="*/ 508642 w 1002982"/>
              <a:gd name="connsiteY0" fmla="*/ 463149 h 944665"/>
              <a:gd name="connsiteX1" fmla="*/ 328533 w 1002982"/>
              <a:gd name="connsiteY1" fmla="*/ 407731 h 944665"/>
              <a:gd name="connsiteX2" fmla="*/ 23733 w 1002982"/>
              <a:gd name="connsiteY2" fmla="*/ 283040 h 944665"/>
              <a:gd name="connsiteX3" fmla="*/ 51442 w 1002982"/>
              <a:gd name="connsiteY3" fmla="*/ 47513 h 944665"/>
              <a:gd name="connsiteX4" fmla="*/ 300824 w 1002982"/>
              <a:gd name="connsiteY4" fmla="*/ 75222 h 944665"/>
              <a:gd name="connsiteX5" fmla="*/ 661042 w 1002982"/>
              <a:gd name="connsiteY5" fmla="*/ 809513 h 944665"/>
              <a:gd name="connsiteX6" fmla="*/ 938133 w 1002982"/>
              <a:gd name="connsiteY6" fmla="*/ 934203 h 944665"/>
              <a:gd name="connsiteX7" fmla="*/ 965842 w 1002982"/>
              <a:gd name="connsiteY7" fmla="*/ 670967 h 944665"/>
              <a:gd name="connsiteX8" fmla="*/ 508642 w 1002982"/>
              <a:gd name="connsiteY8" fmla="*/ 463149 h 94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982" h="944665">
                <a:moveTo>
                  <a:pt x="508642" y="463149"/>
                </a:moveTo>
                <a:cubicBezTo>
                  <a:pt x="402424" y="419276"/>
                  <a:pt x="409351" y="437749"/>
                  <a:pt x="328533" y="407731"/>
                </a:cubicBezTo>
                <a:cubicBezTo>
                  <a:pt x="247715" y="377713"/>
                  <a:pt x="69915" y="343076"/>
                  <a:pt x="23733" y="283040"/>
                </a:cubicBezTo>
                <a:cubicBezTo>
                  <a:pt x="-22449" y="223004"/>
                  <a:pt x="5260" y="82149"/>
                  <a:pt x="51442" y="47513"/>
                </a:cubicBezTo>
                <a:cubicBezTo>
                  <a:pt x="97624" y="12877"/>
                  <a:pt x="199224" y="-51778"/>
                  <a:pt x="300824" y="75222"/>
                </a:cubicBezTo>
                <a:cubicBezTo>
                  <a:pt x="402424" y="202222"/>
                  <a:pt x="554824" y="666350"/>
                  <a:pt x="661042" y="809513"/>
                </a:cubicBezTo>
                <a:cubicBezTo>
                  <a:pt x="767260" y="952676"/>
                  <a:pt x="887333" y="957294"/>
                  <a:pt x="938133" y="934203"/>
                </a:cubicBezTo>
                <a:cubicBezTo>
                  <a:pt x="988933" y="911112"/>
                  <a:pt x="1039733" y="744858"/>
                  <a:pt x="965842" y="670967"/>
                </a:cubicBezTo>
                <a:cubicBezTo>
                  <a:pt x="891951" y="597076"/>
                  <a:pt x="614860" y="507022"/>
                  <a:pt x="508642" y="463149"/>
                </a:cubicBez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onut 3"/>
          <p:cNvSpPr/>
          <p:nvPr/>
        </p:nvSpPr>
        <p:spPr>
          <a:xfrm>
            <a:off x="5046663" y="5032375"/>
            <a:ext cx="533400" cy="311150"/>
          </a:xfrm>
          <a:prstGeom prst="donut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19462" grpId="0"/>
      <p:bldP spid="19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4638"/>
            <a:ext cx="8382000" cy="3179762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In octahedral binding, because the ligands bring the electrons, lower energy results when the binding axes orbitals (d</a:t>
            </a:r>
            <a:r>
              <a:rPr lang="en-US" altLang="en-US" sz="2400" baseline="-25000" smtClean="0">
                <a:latin typeface="Tahoma" pitchFamily="34" charset="0"/>
              </a:rPr>
              <a:t>z2</a:t>
            </a:r>
            <a:r>
              <a:rPr lang="en-US" altLang="en-US" sz="2400" smtClean="0">
                <a:latin typeface="Tahoma" pitchFamily="34" charset="0"/>
              </a:rPr>
              <a:t> and d</a:t>
            </a:r>
            <a:r>
              <a:rPr lang="en-US" altLang="en-US" sz="2400" baseline="-25000" smtClean="0">
                <a:latin typeface="Tahoma" pitchFamily="34" charset="0"/>
              </a:rPr>
              <a:t>x2-y2</a:t>
            </a:r>
            <a:r>
              <a:rPr lang="en-US" altLang="en-US" sz="2400" smtClean="0">
                <a:latin typeface="Tahoma" pitchFamily="34" charset="0"/>
              </a:rPr>
              <a:t>) are UNFILLED</a:t>
            </a:r>
          </a:p>
          <a:p>
            <a:pPr marL="914400" lvl="1" indent="-514350" eaLnBrk="1" hangingPunct="1"/>
            <a:r>
              <a:rPr lang="en-US" altLang="en-US" sz="2400" smtClean="0">
                <a:latin typeface="Tahoma" pitchFamily="34" charset="0"/>
              </a:rPr>
              <a:t>Or alternatively, the ligands cause a split in energy levels of d shell orbitals</a:t>
            </a: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457200" y="5257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</a:t>
            </a:r>
          </a:p>
        </p:txBody>
      </p:sp>
      <p:sp>
        <p:nvSpPr>
          <p:cNvPr id="20485" name="TextBox 2"/>
          <p:cNvSpPr txBox="1">
            <a:spLocks noChangeArrowheads="1"/>
          </p:cNvSpPr>
          <p:nvPr/>
        </p:nvSpPr>
        <p:spPr bwMode="auto">
          <a:xfrm>
            <a:off x="1905000" y="4572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Free atom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5334000" y="4535488"/>
            <a:ext cx="3124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Metal in octahedral complex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95400" y="4941888"/>
            <a:ext cx="0" cy="1154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5943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8550" y="5943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67013" y="592931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5943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08388" y="59436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12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97525" y="54419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2200" y="54419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TextBox 8"/>
          <p:cNvSpPr txBox="1">
            <a:spLocks noChangeArrowheads="1"/>
          </p:cNvSpPr>
          <p:nvPr/>
        </p:nvSpPr>
        <p:spPr bwMode="auto">
          <a:xfrm>
            <a:off x="7086600" y="5257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On axis</a:t>
            </a:r>
          </a:p>
        </p:txBody>
      </p:sp>
      <p:sp>
        <p:nvSpPr>
          <p:cNvPr id="20499" name="TextBox 20"/>
          <p:cNvSpPr txBox="1">
            <a:spLocks noChangeArrowheads="1"/>
          </p:cNvSpPr>
          <p:nvPr/>
        </p:nvSpPr>
        <p:spPr bwMode="auto">
          <a:xfrm>
            <a:off x="7183438" y="5561013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Off axis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029200" y="5441950"/>
            <a:ext cx="0" cy="3492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TextBox 23"/>
          <p:cNvSpPr txBox="1">
            <a:spLocks noChangeArrowheads="1"/>
          </p:cNvSpPr>
          <p:nvPr/>
        </p:nvSpPr>
        <p:spPr bwMode="auto">
          <a:xfrm>
            <a:off x="4457700" y="54213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Symbol" pitchFamily="18" charset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210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20484" grpId="0"/>
      <p:bldP spid="20485" grpId="0"/>
      <p:bldP spid="20486" grpId="0"/>
      <p:bldP spid="20498" grpId="0"/>
      <p:bldP spid="20499" grpId="0"/>
      <p:bldP spid="205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How does d orbital splitting affect coordination complexes?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Electrons go to low energy states first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Example: [Cr(CN)</a:t>
            </a:r>
            <a:r>
              <a:rPr lang="en-US" altLang="en-US" baseline="-25000" smtClean="0">
                <a:latin typeface="Tahoma" pitchFamily="34" charset="0"/>
              </a:rPr>
              <a:t>6</a:t>
            </a:r>
            <a:r>
              <a:rPr lang="en-US" altLang="en-US" smtClean="0">
                <a:latin typeface="Tahoma" pitchFamily="34" charset="0"/>
              </a:rPr>
              <a:t>]</a:t>
            </a:r>
            <a:r>
              <a:rPr lang="en-US" altLang="en-US" baseline="30000" smtClean="0">
                <a:latin typeface="Tahoma" pitchFamily="34" charset="0"/>
              </a:rPr>
              <a:t>3-</a:t>
            </a:r>
            <a:r>
              <a:rPr lang="en-US" altLang="en-US" smtClean="0">
                <a:latin typeface="Tahoma" pitchFamily="34" charset="0"/>
              </a:rPr>
              <a:t> has 4 – 1 = 3 d shell electrons – they should occupy the three off-axes orbitals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912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24600" y="57912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97525" y="54419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54419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86600" y="5257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On axis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7183438" y="5561013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Off axis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410200" y="56388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943600" y="56388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77000" y="563880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75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24 Transition Metals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475163"/>
          </a:xfrm>
        </p:spPr>
        <p:txBody>
          <a:bodyPr/>
          <a:lstStyle/>
          <a:p>
            <a:pPr marL="514350" indent="-514350" eaLnBrk="1" hangingPunct="1"/>
            <a:r>
              <a:rPr lang="en-US" altLang="en-US" smtClean="0">
                <a:latin typeface="Tahoma" pitchFamily="34" charset="0"/>
              </a:rPr>
              <a:t>Coordination Complex – Bonding Theory – cont.</a:t>
            </a: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When we add more than 3 electrons (e.g. 4 electrons), there are two possibilities: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fill bottom orbitals first</a:t>
            </a:r>
          </a:p>
          <a:p>
            <a:pPr marL="1314450" lvl="2" indent="-514350" eaLnBrk="1" hangingPunct="1"/>
            <a:r>
              <a:rPr lang="en-US" altLang="en-US" smtClean="0">
                <a:latin typeface="Tahoma" pitchFamily="34" charset="0"/>
              </a:rPr>
              <a:t>or go to top orbitals</a:t>
            </a:r>
          </a:p>
          <a:p>
            <a:pPr marL="1314450" lvl="2" indent="-514350" eaLnBrk="1" hangingPunct="1">
              <a:buFontTx/>
              <a:buNone/>
            </a:pPr>
            <a:endParaRPr lang="en-US" altLang="en-US" smtClean="0">
              <a:latin typeface="Tahoma" pitchFamily="34" charset="0"/>
            </a:endParaRPr>
          </a:p>
          <a:p>
            <a:pPr marL="914400" lvl="1" indent="-514350" eaLnBrk="1" hangingPunct="1"/>
            <a:r>
              <a:rPr lang="en-US" altLang="en-US" smtClean="0">
                <a:latin typeface="Tahoma" pitchFamily="34" charset="0"/>
              </a:rPr>
              <a:t>Filling depends on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 gap (larger leads to “low spin” states – first shown, while smaller leads to “high spin” states – second shown)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213475" y="43116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70675" y="43116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04075" y="431165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77000" y="3962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51675" y="3962400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89675" y="41592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823075" y="41592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356475" y="4159250"/>
            <a:ext cx="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72200" y="4191000"/>
            <a:ext cx="0" cy="3048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7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05 -0.066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8343</TotalTime>
  <Words>1136</Words>
  <Application>Microsoft Office PowerPoint</Application>
  <PresentationFormat>On-screen Show (4:3)</PresentationFormat>
  <Paragraphs>182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Chem. 1B – 11/17 Lecture</vt:lpstr>
      <vt:lpstr>Announcements I </vt:lpstr>
      <vt:lpstr>Announcements II 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  <vt:lpstr>Chapter 24 Transition Metals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Roy Dixon</cp:lastModifiedBy>
  <cp:revision>826</cp:revision>
  <dcterms:created xsi:type="dcterms:W3CDTF">2005-09-14T19:27:31Z</dcterms:created>
  <dcterms:modified xsi:type="dcterms:W3CDTF">2016-11-17T04:02:48Z</dcterms:modified>
</cp:coreProperties>
</file>