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7"/>
  </p:notesMasterIdLst>
  <p:sldIdLst>
    <p:sldId id="280" r:id="rId2"/>
    <p:sldId id="574" r:id="rId3"/>
    <p:sldId id="599" r:id="rId4"/>
    <p:sldId id="614" r:id="rId5"/>
    <p:sldId id="627" r:id="rId6"/>
    <p:sldId id="628" r:id="rId7"/>
    <p:sldId id="629" r:id="rId8"/>
    <p:sldId id="630" r:id="rId9"/>
    <p:sldId id="631" r:id="rId10"/>
    <p:sldId id="632" r:id="rId11"/>
    <p:sldId id="633" r:id="rId12"/>
    <p:sldId id="634" r:id="rId13"/>
    <p:sldId id="635" r:id="rId14"/>
    <p:sldId id="636" r:id="rId15"/>
    <p:sldId id="637" r:id="rId16"/>
    <p:sldId id="638" r:id="rId17"/>
    <p:sldId id="639" r:id="rId18"/>
    <p:sldId id="640" r:id="rId19"/>
    <p:sldId id="641" r:id="rId20"/>
    <p:sldId id="642" r:id="rId21"/>
    <p:sldId id="643" r:id="rId22"/>
    <p:sldId id="615" r:id="rId23"/>
    <p:sldId id="616" r:id="rId24"/>
    <p:sldId id="617" r:id="rId25"/>
    <p:sldId id="618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658B2"/>
    <a:srgbClr val="E9658B"/>
    <a:srgbClr val="FC286A"/>
    <a:srgbClr val="0000FF"/>
    <a:srgbClr val="FE5F26"/>
    <a:srgbClr val="FDBB27"/>
    <a:srgbClr val="FFDD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7" autoAdjust="0"/>
    <p:restoredTop sz="94660"/>
  </p:normalViewPr>
  <p:slideViewPr>
    <p:cSldViewPr>
      <p:cViewPr varScale="1">
        <p:scale>
          <a:sx n="88" d="100"/>
          <a:sy n="88" d="100"/>
        </p:scale>
        <p:origin x="108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EEF929D-1A10-4FB1-B971-3EBEDA3646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211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442A0F4-1929-4784-B09C-58299118A5B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5AF8612-0D51-4DD9-B0AF-6078FEB1CBF3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A0F93E5-CAF7-456D-ABD8-7A7954B6C252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E4B3A50-FE60-492D-AB1C-979E0D9C6F9B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9DC1CE0-FF10-4E92-9460-A6A84EDB9C75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89EE296-8B9D-442D-9049-01D32762FE4C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35A7CD5-370D-4974-AD2B-6765865209AE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3A01453-0B51-4800-83E2-7F84FF48644E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2D1027E-613A-4249-BA26-BEF87CD1E60C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47E14EB-30D1-4E76-88B5-2CE1C6E628F6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47E14EB-30D1-4E76-88B5-2CE1C6E628F6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4A6077-A949-48F9-87E2-F52DBE53983C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7459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47E14EB-30D1-4E76-88B5-2CE1C6E628F6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47E14EB-30D1-4E76-88B5-2CE1C6E628F6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83220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FE9B69-3AA1-441A-BBFC-6E6F0B30BAC9}" type="slidenum">
              <a:rPr lang="en-US" altLang="en-US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00127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51E2BA-8755-40B6-9EDE-09A799877755}" type="slidenum">
              <a:rPr lang="en-US" altLang="en-US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6558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6202604-E33C-4B0B-B090-C8CBDEC00E6B}" type="slidenum">
              <a:rPr lang="en-US" altLang="en-US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44614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1E6A8C-38B1-49BF-A4B2-A4113A43E08E}" type="slidenum">
              <a:rPr lang="en-US" altLang="en-US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2312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4A6077-A949-48F9-87E2-F52DBE53983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745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45FFBBC-5A09-4F59-A907-A0EB7F3CEF46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3DB0DD4-F0D1-4932-B4F5-16E8C7BEE6B1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E71CDBF-75A0-4587-8695-5CF545DFE963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6FAE28B-9A06-4C57-A627-F8DC72A0DE91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3EAC2B2-42B0-4297-8982-39365466101D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47E14EB-30D1-4E76-88B5-2CE1C6E628F6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26206F-62B1-4B61-9B5F-51090A0729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256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6411E2-4CF6-41F8-8663-2A63B58CDA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80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92C604-8956-4436-B832-828173966A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962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2388F8-DA81-4DE4-92C1-62F1B44E50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3020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937736-0CC6-436D-90B8-5F06C02409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8475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9382C9-5808-44C3-8F55-BC8B3ACECF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819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8AFC5D-7A6E-4FEC-93F2-AA1F30EDE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6581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E40117-BFFA-4EE0-8A3C-71075B3D85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282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D3544-EBDD-412D-A815-374ADDF26D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799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51F092-BBCA-49B8-B257-E0050D7C37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995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CC15C8-CF09-41C3-A068-39881D8FFB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81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2B5BC4-ADE7-4D63-BEFC-0F65E8D059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18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F7974-296B-418D-9820-00CE1E9FB0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7620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CF84B56-9FF0-4FDC-AC2C-B3B0E086140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ahoma" pitchFamily="34" charset="0"/>
              </a:rPr>
              <a:t>Chem. 1B – 11/22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dirty="0" smtClean="0">
              <a:solidFill>
                <a:srgbClr val="FF0000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Exam 3 Review – Chapter 18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44638"/>
            <a:ext cx="8229600" cy="4475162"/>
          </a:xfrm>
        </p:spPr>
        <p:txBody>
          <a:bodyPr/>
          <a:lstStyle/>
          <a:p>
            <a:pPr marL="514350" indent="-514350" eaLnBrk="1" hangingPunct="1"/>
            <a:r>
              <a:rPr lang="en-US" altLang="en-US" dirty="0" smtClean="0">
                <a:latin typeface="Tahoma" pitchFamily="34" charset="0"/>
              </a:rPr>
              <a:t>Batteries (Application of Voltaic Cells)</a:t>
            </a:r>
          </a:p>
          <a:p>
            <a:pPr marL="914400" lvl="1" indent="-514350" eaLnBrk="1" hangingPunct="1"/>
            <a:r>
              <a:rPr lang="en-US" altLang="en-US" dirty="0" smtClean="0">
                <a:latin typeface="Tahoma" pitchFamily="34" charset="0"/>
              </a:rPr>
              <a:t>Be able to relate charge or lifetime to moles of reactants (q = </a:t>
            </a:r>
            <a:r>
              <a:rPr lang="en-US" altLang="en-US" dirty="0" err="1" smtClean="0">
                <a:latin typeface="Tahoma" pitchFamily="34" charset="0"/>
              </a:rPr>
              <a:t>nF</a:t>
            </a:r>
            <a:r>
              <a:rPr lang="en-US" altLang="en-US" dirty="0" smtClean="0">
                <a:latin typeface="Tahoma" pitchFamily="34" charset="0"/>
              </a:rPr>
              <a:t>)</a:t>
            </a:r>
          </a:p>
          <a:p>
            <a:pPr marL="914400" lvl="1" indent="-514350" eaLnBrk="1" hangingPunct="1"/>
            <a:r>
              <a:rPr lang="en-US" altLang="en-US" dirty="0" smtClean="0">
                <a:latin typeface="Tahoma" pitchFamily="34" charset="0"/>
              </a:rPr>
              <a:t>Know requirements for rechargeable batteries</a:t>
            </a:r>
          </a:p>
          <a:p>
            <a:pPr marL="914400" lvl="1" indent="-514350" eaLnBrk="1" hangingPunct="1"/>
            <a:r>
              <a:rPr lang="en-US" altLang="en-US" dirty="0" smtClean="0">
                <a:latin typeface="Tahoma" pitchFamily="34" charset="0"/>
              </a:rPr>
              <a:t>Know fuel cell basics</a:t>
            </a:r>
          </a:p>
          <a:p>
            <a:pPr marL="514350" indent="-514350" eaLnBrk="1" hangingPunct="1"/>
            <a:r>
              <a:rPr lang="en-US" altLang="en-US" dirty="0" smtClean="0">
                <a:latin typeface="Tahoma" pitchFamily="34" charset="0"/>
              </a:rPr>
              <a:t>Electrolysis</a:t>
            </a:r>
          </a:p>
          <a:p>
            <a:pPr marL="914400" lvl="1" indent="-514350" eaLnBrk="1" hangingPunct="1"/>
            <a:r>
              <a:rPr lang="en-US" altLang="en-US" dirty="0" smtClean="0">
                <a:latin typeface="Tahoma" pitchFamily="34" charset="0"/>
              </a:rPr>
              <a:t>Know main differences with voltaic cells</a:t>
            </a:r>
          </a:p>
          <a:p>
            <a:pPr marL="914400" lvl="1" indent="-514350" eaLnBrk="1" hangingPunct="1"/>
            <a:r>
              <a:rPr lang="en-US" altLang="en-US" dirty="0" smtClean="0">
                <a:latin typeface="Tahoma" pitchFamily="34" charset="0"/>
              </a:rPr>
              <a:t>Be able to predict reduction/oxidation reactions</a:t>
            </a:r>
          </a:p>
        </p:txBody>
      </p:sp>
    </p:spTree>
    <p:extLst>
      <p:ext uri="{BB962C8B-B14F-4D97-AF65-F5344CB8AC3E}">
        <p14:creationId xmlns:p14="http://schemas.microsoft.com/office/powerpoint/2010/main" val="213349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Exam 3 Review – Chapter 18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44638"/>
            <a:ext cx="8229600" cy="4475162"/>
          </a:xfrm>
        </p:spPr>
        <p:txBody>
          <a:bodyPr/>
          <a:lstStyle/>
          <a:p>
            <a:pPr marL="514350" indent="-514350" eaLnBrk="1" hangingPunct="1"/>
            <a:r>
              <a:rPr lang="en-US" altLang="en-US" smtClean="0">
                <a:latin typeface="Tahoma" pitchFamily="34" charset="0"/>
              </a:rPr>
              <a:t>Corrosion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Understand tendency of metals to oxidize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Understand requirement of sacraficial metals</a:t>
            </a:r>
          </a:p>
        </p:txBody>
      </p:sp>
    </p:spTree>
    <p:extLst>
      <p:ext uri="{BB962C8B-B14F-4D97-AF65-F5344CB8AC3E}">
        <p14:creationId xmlns:p14="http://schemas.microsoft.com/office/powerpoint/2010/main" val="51876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Exam 3 Review – Chapter 24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44638"/>
            <a:ext cx="8229600" cy="4475162"/>
          </a:xfrm>
        </p:spPr>
        <p:txBody>
          <a:bodyPr/>
          <a:lstStyle/>
          <a:p>
            <a:pPr marL="514350" indent="-514350" eaLnBrk="1" hangingPunct="1"/>
            <a:r>
              <a:rPr lang="en-US" altLang="en-US" dirty="0" smtClean="0">
                <a:latin typeface="Tahoma" pitchFamily="34" charset="0"/>
              </a:rPr>
              <a:t>Transition Metal Names</a:t>
            </a:r>
          </a:p>
          <a:p>
            <a:pPr marL="914400" lvl="1" indent="-514350" eaLnBrk="1" hangingPunct="1"/>
            <a:r>
              <a:rPr lang="en-US" altLang="en-US" dirty="0" smtClean="0">
                <a:latin typeface="Tahoma" pitchFamily="34" charset="0"/>
              </a:rPr>
              <a:t>Know names of row 4 elements + d8 to d10 (row 5 and 6)</a:t>
            </a:r>
          </a:p>
          <a:p>
            <a:pPr marL="514350" indent="-514350" eaLnBrk="1" hangingPunct="1"/>
            <a:r>
              <a:rPr lang="en-US" altLang="en-US" dirty="0" smtClean="0">
                <a:latin typeface="Tahoma" pitchFamily="34" charset="0"/>
              </a:rPr>
              <a:t>Transition Metal Properties</a:t>
            </a:r>
          </a:p>
          <a:p>
            <a:pPr marL="914400" lvl="1" indent="-514350" eaLnBrk="1" hangingPunct="1"/>
            <a:r>
              <a:rPr lang="en-US" altLang="en-US" dirty="0" smtClean="0">
                <a:latin typeface="Tahoma" pitchFamily="34" charset="0"/>
              </a:rPr>
              <a:t>Know electron configurations of transition metals plus ions (including rule exceptions in first row)</a:t>
            </a:r>
          </a:p>
          <a:p>
            <a:pPr marL="914400" lvl="1" indent="-514350" eaLnBrk="1" hangingPunct="1"/>
            <a:r>
              <a:rPr lang="en-US" altLang="en-US" dirty="0" smtClean="0">
                <a:latin typeface="Tahoma" pitchFamily="34" charset="0"/>
              </a:rPr>
              <a:t>Know size (mostly decreases across row) and oxidation state trends</a:t>
            </a:r>
          </a:p>
        </p:txBody>
      </p:sp>
    </p:spTree>
    <p:extLst>
      <p:ext uri="{BB962C8B-B14F-4D97-AF65-F5344CB8AC3E}">
        <p14:creationId xmlns:p14="http://schemas.microsoft.com/office/powerpoint/2010/main" val="221400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Exam 3 Review – Chapter 24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44638"/>
            <a:ext cx="8229600" cy="4475162"/>
          </a:xfrm>
        </p:spPr>
        <p:txBody>
          <a:bodyPr/>
          <a:lstStyle/>
          <a:p>
            <a:pPr marL="514350" indent="-514350" eaLnBrk="1" hangingPunct="1"/>
            <a:r>
              <a:rPr lang="en-US" altLang="en-US" smtClean="0">
                <a:latin typeface="Tahoma" pitchFamily="34" charset="0"/>
              </a:rPr>
              <a:t>Coordination Complexes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Know requirement for ligands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Know types of ligands (mono-, bi-, polydentate)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Know major geometries (linear, square planar, tetrahedral, octahedral) plus associated ligand numbers and structures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Know how to relate name to formulas (we are not worrying about bis-, linkage ligands in names, and a table of latin roots will be provided)</a:t>
            </a:r>
          </a:p>
        </p:txBody>
      </p:sp>
    </p:spTree>
    <p:extLst>
      <p:ext uri="{BB962C8B-B14F-4D97-AF65-F5344CB8AC3E}">
        <p14:creationId xmlns:p14="http://schemas.microsoft.com/office/powerpoint/2010/main" val="320751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itchFamily="34" charset="0"/>
              </a:rPr>
              <a:t>Exam 3 Review – Chapter 24</a:t>
            </a:r>
            <a:endParaRPr lang="en-US" altLang="en-US" sz="3200" dirty="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44638"/>
            <a:ext cx="8229600" cy="4475162"/>
          </a:xfrm>
        </p:spPr>
        <p:txBody>
          <a:bodyPr/>
          <a:lstStyle/>
          <a:p>
            <a:pPr marL="514350" indent="-514350" eaLnBrk="1" hangingPunct="1"/>
            <a:r>
              <a:rPr lang="en-US" altLang="en-US" smtClean="0">
                <a:latin typeface="Tahoma" pitchFamily="34" charset="0"/>
              </a:rPr>
              <a:t>Coordination Complexes - Isomers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Know what structural isomers are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Know requirement for linkage isomers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Be able to tell if cis- trans- or fac- mer- isomers exist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Know what optical isomers are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Be able to predict the correct number of isomers</a:t>
            </a:r>
          </a:p>
        </p:txBody>
      </p:sp>
    </p:spTree>
    <p:extLst>
      <p:ext uri="{BB962C8B-B14F-4D97-AF65-F5344CB8AC3E}">
        <p14:creationId xmlns:p14="http://schemas.microsoft.com/office/powerpoint/2010/main" val="267673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>
                <a:latin typeface="Tahoma" pitchFamily="34" charset="0"/>
              </a:rPr>
              <a:t>Exam 3 Review – Chapter 24</a:t>
            </a:r>
            <a:endParaRPr lang="en-US" altLang="en-US" sz="3200" dirty="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46482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</a:pPr>
            <a:r>
              <a:rPr lang="en-US" altLang="en-US" sz="3200" dirty="0" smtClean="0">
                <a:latin typeface="Tahoma" pitchFamily="34" charset="0"/>
              </a:rPr>
              <a:t>Bonding Theory</a:t>
            </a:r>
          </a:p>
          <a:p>
            <a:pPr marL="914400" lvl="2" indent="-514350" eaLnBrk="1" hangingPunct="1"/>
            <a:r>
              <a:rPr lang="en-US" altLang="en-US" dirty="0" smtClean="0">
                <a:latin typeface="Tahoma" pitchFamily="34" charset="0"/>
              </a:rPr>
              <a:t>Know where metal ligand bonds come from</a:t>
            </a:r>
          </a:p>
          <a:p>
            <a:pPr marL="914400" lvl="2" indent="-514350" eaLnBrk="1" hangingPunct="1"/>
            <a:r>
              <a:rPr lang="en-US" altLang="en-US" dirty="0" smtClean="0">
                <a:latin typeface="Tahoma" pitchFamily="34" charset="0"/>
              </a:rPr>
              <a:t>Know which d orbitals overlap more with ligand bonds in octahedral complexes and which overlap less</a:t>
            </a:r>
          </a:p>
          <a:p>
            <a:pPr marL="914400" lvl="2" indent="-514350" eaLnBrk="1" hangingPunct="1"/>
            <a:r>
              <a:rPr lang="en-US" altLang="en-US" dirty="0" smtClean="0">
                <a:latin typeface="Tahoma" pitchFamily="34" charset="0"/>
              </a:rPr>
              <a:t>Know how overlap leads to a split in the d orbital energies</a:t>
            </a:r>
          </a:p>
          <a:p>
            <a:pPr marL="914400" lvl="2" indent="-514350" eaLnBrk="1" hangingPunct="1"/>
            <a:r>
              <a:rPr lang="en-US" altLang="en-US" dirty="0" smtClean="0">
                <a:latin typeface="Tahoma" pitchFamily="34" charset="0"/>
              </a:rPr>
              <a:t>Know difference between low spin and high spin filling of d orbitals</a:t>
            </a:r>
          </a:p>
        </p:txBody>
      </p:sp>
    </p:spTree>
    <p:extLst>
      <p:ext uri="{BB962C8B-B14F-4D97-AF65-F5344CB8AC3E}">
        <p14:creationId xmlns:p14="http://schemas.microsoft.com/office/powerpoint/2010/main" val="409863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>
                <a:latin typeface="Tahoma" pitchFamily="34" charset="0"/>
              </a:rPr>
              <a:t>Exam 3 Review – Chapter 24</a:t>
            </a:r>
            <a:endParaRPr lang="en-US" altLang="en-US" sz="3200" dirty="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46482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</a:pPr>
            <a:r>
              <a:rPr lang="en-US" altLang="en-US" sz="3200" dirty="0" smtClean="0">
                <a:latin typeface="Tahoma" pitchFamily="34" charset="0"/>
              </a:rPr>
              <a:t>Bonding Theory – cont.</a:t>
            </a:r>
          </a:p>
          <a:p>
            <a:pPr marL="914400" lvl="2" indent="-514350" eaLnBrk="1" hangingPunct="1"/>
            <a:r>
              <a:rPr lang="en-US" altLang="en-US" dirty="0" smtClean="0">
                <a:latin typeface="Tahoma" pitchFamily="34" charset="0"/>
              </a:rPr>
              <a:t>Know how ligand (e.g. strong vs. weak) affects filling and </a:t>
            </a:r>
            <a:r>
              <a:rPr lang="en-US" altLang="en-US" dirty="0" smtClean="0">
                <a:latin typeface="Symbol" pitchFamily="18" charset="2"/>
              </a:rPr>
              <a:t>D</a:t>
            </a:r>
            <a:r>
              <a:rPr lang="en-US" altLang="en-US" dirty="0" smtClean="0">
                <a:latin typeface="Tahoma" pitchFamily="34" charset="0"/>
              </a:rPr>
              <a:t> of coordination complexes</a:t>
            </a:r>
          </a:p>
          <a:p>
            <a:pPr marL="914400" lvl="2" indent="-514350" eaLnBrk="1" hangingPunct="1"/>
            <a:r>
              <a:rPr lang="en-US" altLang="en-US" dirty="0" smtClean="0">
                <a:latin typeface="Tahoma" pitchFamily="34" charset="0"/>
              </a:rPr>
              <a:t>Know how metal charge affects </a:t>
            </a:r>
            <a:r>
              <a:rPr lang="en-US" altLang="en-US" dirty="0" smtClean="0">
                <a:latin typeface="Symbol" pitchFamily="18" charset="2"/>
              </a:rPr>
              <a:t>D</a:t>
            </a:r>
            <a:r>
              <a:rPr lang="en-US" altLang="en-US" dirty="0" smtClean="0">
                <a:latin typeface="Tahoma" pitchFamily="34" charset="0"/>
              </a:rPr>
              <a:t> of coordination complexes</a:t>
            </a:r>
          </a:p>
          <a:p>
            <a:pPr marL="914400" lvl="2" indent="-514350" eaLnBrk="1" hangingPunct="1"/>
            <a:r>
              <a:rPr lang="en-US" altLang="en-US" dirty="0" smtClean="0">
                <a:latin typeface="Tahoma" pitchFamily="34" charset="0"/>
              </a:rPr>
              <a:t>Be able to predict the d orbital electron configuration of coordination complexes (if known whether ligand is strong or weak)</a:t>
            </a:r>
          </a:p>
          <a:p>
            <a:pPr marL="914400" lvl="2" indent="-514350" eaLnBrk="1" hangingPunct="1"/>
            <a:r>
              <a:rPr lang="en-US" altLang="en-US" dirty="0" smtClean="0">
                <a:latin typeface="Tahoma" pitchFamily="34" charset="0"/>
              </a:rPr>
              <a:t>Know what causes coordination complexes to absorb light in visible, plus be able to calculate </a:t>
            </a:r>
            <a:r>
              <a:rPr lang="en-US" altLang="en-US" dirty="0" smtClean="0">
                <a:latin typeface="Symbol" pitchFamily="18" charset="2"/>
              </a:rPr>
              <a:t>l</a:t>
            </a:r>
            <a:r>
              <a:rPr lang="en-US" altLang="en-US" dirty="0" smtClean="0">
                <a:latin typeface="Tahoma" pitchFamily="34" charset="0"/>
              </a:rPr>
              <a:t> from </a:t>
            </a:r>
            <a:r>
              <a:rPr lang="en-US" altLang="en-US" dirty="0" smtClean="0">
                <a:latin typeface="Symbol" pitchFamily="18" charset="2"/>
              </a:rPr>
              <a:t>D</a:t>
            </a:r>
            <a:r>
              <a:rPr lang="en-US" altLang="en-US" dirty="0" smtClean="0">
                <a:latin typeface="Tahoma" pitchFamily="34" charset="0"/>
              </a:rPr>
              <a:t> or visa versa</a:t>
            </a:r>
          </a:p>
        </p:txBody>
      </p:sp>
    </p:spTree>
    <p:extLst>
      <p:ext uri="{BB962C8B-B14F-4D97-AF65-F5344CB8AC3E}">
        <p14:creationId xmlns:p14="http://schemas.microsoft.com/office/powerpoint/2010/main" val="162765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>
                <a:latin typeface="Tahoma" pitchFamily="34" charset="0"/>
              </a:rPr>
              <a:t>Exam 3 Review – Chapter 24</a:t>
            </a:r>
            <a:endParaRPr lang="en-US" altLang="en-US" sz="3200" dirty="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46482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</a:pPr>
            <a:r>
              <a:rPr lang="en-US" altLang="en-US" sz="3200" dirty="0" smtClean="0">
                <a:latin typeface="Tahoma" pitchFamily="34" charset="0"/>
              </a:rPr>
              <a:t>Bonding Theory – cont.</a:t>
            </a:r>
          </a:p>
          <a:p>
            <a:pPr marL="914400" lvl="2" indent="-514350" eaLnBrk="1" hangingPunct="1"/>
            <a:r>
              <a:rPr lang="en-US" altLang="en-US" dirty="0" smtClean="0">
                <a:latin typeface="Tahoma" pitchFamily="34" charset="0"/>
              </a:rPr>
              <a:t>Be able to determine number of unpaired electrons and how that affects magnetic properties of complexes</a:t>
            </a:r>
          </a:p>
          <a:p>
            <a:pPr marL="914400" lvl="2" indent="-514350" eaLnBrk="1" hangingPunct="1"/>
            <a:r>
              <a:rPr lang="en-US" altLang="en-US" dirty="0" smtClean="0">
                <a:latin typeface="Tahoma" pitchFamily="34" charset="0"/>
              </a:rPr>
              <a:t>Understand why differences in energy levels occur for other geometries (tetrahedral, square planar)</a:t>
            </a:r>
            <a:endParaRPr lang="en-US" altLang="en-US" sz="3200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826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itchFamily="34" charset="0"/>
              </a:rPr>
              <a:t>Exam 3 Review – Questions I</a:t>
            </a:r>
            <a:endParaRPr lang="en-US" altLang="en-US" sz="3200" dirty="0" smtClean="0">
              <a:latin typeface="Tahoma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514237"/>
              </p:ext>
            </p:extLst>
          </p:nvPr>
        </p:nvGraphicFramePr>
        <p:xfrm>
          <a:off x="1676400" y="1371600"/>
          <a:ext cx="4697730" cy="192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97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Reaction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l"/>
                        </a:tabLs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E°(V)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Ag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aq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) + e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↔ Ag(s)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l"/>
                        </a:tabLs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+0.80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l"/>
                        </a:tabLs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Cu</a:t>
                      </a:r>
                      <a:r>
                        <a:rPr lang="en-US" sz="1800" baseline="30000">
                          <a:solidFill>
                            <a:schemeClr val="tx1"/>
                          </a:solidFill>
                          <a:effectLst/>
                        </a:rPr>
                        <a:t>2+</a:t>
                      </a: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(aq) + 2e</a:t>
                      </a:r>
                      <a:r>
                        <a:rPr lang="en-US" sz="1800" baseline="30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 ↔ Cu(s)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l"/>
                        </a:tabLs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+0.34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2H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aq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) +  2e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 ↔ H</a:t>
                      </a:r>
                      <a:r>
                        <a:rPr lang="en-US" sz="18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(g)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l"/>
                        </a:tabLs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0.00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Ni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  <a:effectLst/>
                        </a:rPr>
                        <a:t>2+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aq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) +  2e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↔ Ni(s)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-0.23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l"/>
                        </a:tabLs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Cd</a:t>
                      </a:r>
                      <a:r>
                        <a:rPr lang="en-US" sz="1800" baseline="30000">
                          <a:solidFill>
                            <a:schemeClr val="tx1"/>
                          </a:solidFill>
                          <a:effectLst/>
                        </a:rPr>
                        <a:t>2+</a:t>
                      </a: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(aq) +  2e</a:t>
                      </a:r>
                      <a:r>
                        <a:rPr lang="en-US" sz="1800" baseline="30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 ↔ Cd(s)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-0.40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l"/>
                        </a:tabLs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Fe</a:t>
                      </a:r>
                      <a:r>
                        <a:rPr lang="en-US" sz="1800" baseline="30000">
                          <a:solidFill>
                            <a:schemeClr val="tx1"/>
                          </a:solidFill>
                          <a:effectLst/>
                        </a:rPr>
                        <a:t>2+</a:t>
                      </a: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(aq) +  2e</a:t>
                      </a:r>
                      <a:r>
                        <a:rPr lang="en-US" sz="1800" baseline="30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 ↔ Fe(s)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-0.45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3761601"/>
            <a:ext cx="76962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1143000" algn="l"/>
                <a:tab pos="2286000" algn="l"/>
                <a:tab pos="3429000" algn="l"/>
                <a:tab pos="4572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1143000" algn="l"/>
                <a:tab pos="2286000" algn="l"/>
                <a:tab pos="3429000" algn="l"/>
                <a:tab pos="4572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1143000" algn="l"/>
                <a:tab pos="2286000" algn="l"/>
                <a:tab pos="3429000" algn="l"/>
                <a:tab pos="4572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1143000" algn="l"/>
                <a:tab pos="2286000" algn="l"/>
                <a:tab pos="3429000" algn="l"/>
                <a:tab pos="4572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1143000" algn="l"/>
                <a:tab pos="2286000" algn="l"/>
                <a:tab pos="3429000" algn="l"/>
                <a:tab pos="4572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143000" algn="l"/>
                <a:tab pos="2286000" algn="l"/>
                <a:tab pos="3429000" algn="l"/>
                <a:tab pos="4572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143000" algn="l"/>
                <a:tab pos="2286000" algn="l"/>
                <a:tab pos="3429000" algn="l"/>
                <a:tab pos="4572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143000" algn="l"/>
                <a:tab pos="2286000" algn="l"/>
                <a:tab pos="3429000" algn="l"/>
                <a:tab pos="4572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143000" algn="l"/>
                <a:tab pos="2286000" algn="l"/>
                <a:tab pos="3429000" algn="l"/>
                <a:tab pos="4572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  <a:tab pos="2286000" algn="l"/>
                <a:tab pos="3429000" algn="l"/>
                <a:tab pos="4572000" algn="l"/>
              </a:tabLs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 Which of the metals (in oxidation state of zero) in the list above are oxidized by H</a:t>
            </a:r>
            <a:r>
              <a:rPr kumimoji="0" lang="en-US" altLang="en-US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>
                <a:tab pos="1143000" algn="l"/>
                <a:tab pos="2286000" algn="l"/>
                <a:tab pos="3429000" algn="l"/>
                <a:tab pos="4572000" algn="l"/>
              </a:tabLs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 and Cd</a:t>
            </a:r>
            <a:r>
              <a:rPr kumimoji="0" lang="en-US" alt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b) Ni only	c) Cd only	     d) Cu and Ag	e) Ni, Cd, and Fe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>
                <a:tab pos="1143000" algn="l"/>
                <a:tab pos="2286000" algn="l"/>
                <a:tab pos="3429000" algn="l"/>
                <a:tab pos="4572000" algn="l"/>
              </a:tabLst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  <a:tab pos="2286000" algn="l"/>
                <a:tab pos="3429000" algn="l"/>
                <a:tab pos="4572000" algn="l"/>
              </a:tabLs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 In the following cell, the measured voltage is 0.99 V.  Determine x (the concentration of AgNO</a:t>
            </a:r>
            <a:r>
              <a:rPr kumimoji="0" lang="en-US" alt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aq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in half of the cell.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  <a:tab pos="2286000" algn="l"/>
                <a:tab pos="3429000" algn="l"/>
                <a:tab pos="4572000" algn="l"/>
              </a:tabLs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cell: Ni(s)|NiCl</a:t>
            </a:r>
            <a:r>
              <a:rPr kumimoji="0" lang="en-US" alt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aq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1.0 M)||AgNO</a:t>
            </a:r>
            <a:r>
              <a:rPr kumimoji="0" lang="en-US" alt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aq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x M)|Ag(s)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>
                <a:tab pos="1143000" algn="l"/>
                <a:tab pos="2286000" algn="l"/>
                <a:tab pos="3429000" algn="l"/>
                <a:tab pos="4572000" algn="l"/>
              </a:tabLs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0.21 M     b) 0.045 M</a:t>
            </a:r>
            <a:r>
              <a:rPr kumimoji="0" lang="en-US" alt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c) 0.459 M</a:t>
            </a:r>
            <a:r>
              <a:rPr kumimoji="0" lang="en-US" alt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d) 2.2 M</a:t>
            </a:r>
            <a:r>
              <a:rPr kumimoji="0" lang="en-US" alt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e) 4.8 M</a:t>
            </a:r>
          </a:p>
        </p:txBody>
      </p:sp>
    </p:spTree>
    <p:extLst>
      <p:ext uri="{BB962C8B-B14F-4D97-AF65-F5344CB8AC3E}">
        <p14:creationId xmlns:p14="http://schemas.microsoft.com/office/powerpoint/2010/main" val="80196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itchFamily="34" charset="0"/>
              </a:rPr>
              <a:t>Exam 3 Review – Questions II</a:t>
            </a:r>
            <a:endParaRPr lang="en-US" altLang="en-US" sz="3200" dirty="0" smtClean="0">
              <a:latin typeface="Tahoma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637227"/>
              </p:ext>
            </p:extLst>
          </p:nvPr>
        </p:nvGraphicFramePr>
        <p:xfrm>
          <a:off x="1676400" y="1371600"/>
          <a:ext cx="4697730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97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Reaction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l"/>
                        </a:tabLs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E°(V)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Ag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aq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) + e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↔ Ag(s)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l"/>
                        </a:tabLs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+0.80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l"/>
                        </a:tabLs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Cu</a:t>
                      </a:r>
                      <a:r>
                        <a:rPr lang="en-US" sz="1800" baseline="30000">
                          <a:solidFill>
                            <a:schemeClr val="tx1"/>
                          </a:solidFill>
                          <a:effectLst/>
                        </a:rPr>
                        <a:t>2+</a:t>
                      </a: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(aq) + 2e</a:t>
                      </a:r>
                      <a:r>
                        <a:rPr lang="en-US" sz="1800" baseline="30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 ↔ Cu(s)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l"/>
                        </a:tabLs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+0.34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2H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aq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) +  2e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 ↔ H</a:t>
                      </a:r>
                      <a:r>
                        <a:rPr lang="en-US" sz="18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(g)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l"/>
                        </a:tabLs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0.00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Ni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  <a:effectLst/>
                        </a:rPr>
                        <a:t>2+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aq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) +  2e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↔ Ni(s)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-0.23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Fe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  <a:effectLst/>
                        </a:rPr>
                        <a:t>2+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aq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) +  2e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↔ Fe(s)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-0.45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3400" y="3276600"/>
            <a:ext cx="76962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1143000" algn="l"/>
                <a:tab pos="2286000" algn="l"/>
                <a:tab pos="3429000" algn="l"/>
                <a:tab pos="4572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1143000" algn="l"/>
                <a:tab pos="2286000" algn="l"/>
                <a:tab pos="3429000" algn="l"/>
                <a:tab pos="4572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1143000" algn="l"/>
                <a:tab pos="2286000" algn="l"/>
                <a:tab pos="3429000" algn="l"/>
                <a:tab pos="4572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1143000" algn="l"/>
                <a:tab pos="2286000" algn="l"/>
                <a:tab pos="3429000" algn="l"/>
                <a:tab pos="4572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1143000" algn="l"/>
                <a:tab pos="2286000" algn="l"/>
                <a:tab pos="3429000" algn="l"/>
                <a:tab pos="4572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143000" algn="l"/>
                <a:tab pos="2286000" algn="l"/>
                <a:tab pos="3429000" algn="l"/>
                <a:tab pos="4572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143000" algn="l"/>
                <a:tab pos="2286000" algn="l"/>
                <a:tab pos="3429000" algn="l"/>
                <a:tab pos="4572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143000" algn="l"/>
                <a:tab pos="2286000" algn="l"/>
                <a:tab pos="3429000" algn="l"/>
                <a:tab pos="4572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143000" algn="l"/>
                <a:tab pos="2286000" algn="l"/>
                <a:tab pos="3429000" algn="l"/>
                <a:tab pos="4572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3.  Which </a:t>
            </a:r>
            <a:r>
              <a:rPr lang="en-US" sz="2000" dirty="0"/>
              <a:t>of the following reactants can oxidize copper metal (Cu(s)) under standard conditions?</a:t>
            </a:r>
          </a:p>
          <a:p>
            <a:pPr marL="0" indent="0">
              <a:buNone/>
            </a:pPr>
            <a:r>
              <a:rPr lang="en-US" sz="2000" dirty="0"/>
              <a:t>a) Ag</a:t>
            </a:r>
            <a:r>
              <a:rPr lang="en-US" sz="2000" baseline="30000" dirty="0"/>
              <a:t>+</a:t>
            </a:r>
            <a:r>
              <a:rPr lang="en-US" sz="2000" dirty="0"/>
              <a:t>(</a:t>
            </a:r>
            <a:r>
              <a:rPr lang="en-US" sz="2000" dirty="0" err="1" smtClean="0"/>
              <a:t>aq</a:t>
            </a:r>
            <a:r>
              <a:rPr lang="en-US" sz="2000" dirty="0" smtClean="0"/>
              <a:t>)   b</a:t>
            </a:r>
            <a:r>
              <a:rPr lang="en-US" sz="2000" dirty="0"/>
              <a:t>) H</a:t>
            </a:r>
            <a:r>
              <a:rPr lang="en-US" sz="2000" baseline="30000" dirty="0"/>
              <a:t>+</a:t>
            </a:r>
            <a:r>
              <a:rPr lang="en-US" sz="2000" dirty="0"/>
              <a:t>(</a:t>
            </a:r>
            <a:r>
              <a:rPr lang="en-US" sz="2000" dirty="0" err="1" smtClean="0"/>
              <a:t>aq</a:t>
            </a:r>
            <a:r>
              <a:rPr lang="en-US" sz="2000" dirty="0" smtClean="0"/>
              <a:t>)   c</a:t>
            </a:r>
            <a:r>
              <a:rPr lang="en-US" sz="2000" dirty="0"/>
              <a:t>) Ni</a:t>
            </a:r>
            <a:r>
              <a:rPr lang="en-US" sz="2000" baseline="30000" dirty="0"/>
              <a:t>2+</a:t>
            </a:r>
            <a:r>
              <a:rPr lang="en-US" sz="2000" dirty="0"/>
              <a:t>(</a:t>
            </a:r>
            <a:r>
              <a:rPr lang="en-US" sz="2000" dirty="0" err="1" smtClean="0"/>
              <a:t>aq</a:t>
            </a:r>
            <a:r>
              <a:rPr lang="en-US" sz="2000" dirty="0" smtClean="0"/>
              <a:t>)   d</a:t>
            </a:r>
            <a:r>
              <a:rPr lang="en-US" sz="2000" dirty="0"/>
              <a:t>) Fe</a:t>
            </a:r>
            <a:r>
              <a:rPr lang="en-US" sz="2000" baseline="30000" dirty="0"/>
              <a:t>2+</a:t>
            </a:r>
            <a:r>
              <a:rPr lang="en-US" sz="2000" dirty="0"/>
              <a:t>(</a:t>
            </a:r>
            <a:r>
              <a:rPr lang="en-US" sz="2000" dirty="0" err="1" smtClean="0"/>
              <a:t>aq</a:t>
            </a:r>
            <a:r>
              <a:rPr lang="en-US" sz="2000" dirty="0" smtClean="0"/>
              <a:t>) e</a:t>
            </a:r>
            <a:r>
              <a:rPr lang="en-US" sz="2000" dirty="0"/>
              <a:t>) </a:t>
            </a:r>
            <a:r>
              <a:rPr lang="en-US" sz="2000" dirty="0" smtClean="0"/>
              <a:t>any of these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4.  </a:t>
            </a:r>
            <a:r>
              <a:rPr lang="en-US" sz="2000" dirty="0"/>
              <a:t>A voltaic cell is made </a:t>
            </a:r>
            <a:r>
              <a:rPr lang="en-US" sz="2000" b="1" dirty="0"/>
              <a:t>under standard conditions</a:t>
            </a:r>
            <a:r>
              <a:rPr lang="en-US" sz="2000" dirty="0"/>
              <a:t> by Fe(s) and FeCl</a:t>
            </a:r>
            <a:r>
              <a:rPr lang="en-US" sz="2000" baseline="-25000" dirty="0"/>
              <a:t>2</a:t>
            </a:r>
            <a:r>
              <a:rPr lang="en-US" sz="2000" dirty="0"/>
              <a:t>(</a:t>
            </a:r>
            <a:r>
              <a:rPr lang="en-US" sz="2000" dirty="0" err="1"/>
              <a:t>aq</a:t>
            </a:r>
            <a:r>
              <a:rPr lang="en-US" sz="2000" dirty="0"/>
              <a:t>) in one half cell and AgNO</a:t>
            </a:r>
            <a:r>
              <a:rPr lang="en-US" sz="2000" baseline="-25000" dirty="0"/>
              <a:t>3</a:t>
            </a:r>
            <a:r>
              <a:rPr lang="en-US" sz="2000" dirty="0"/>
              <a:t>(</a:t>
            </a:r>
            <a:r>
              <a:rPr lang="en-US" sz="2000" dirty="0" err="1"/>
              <a:t>aq</a:t>
            </a:r>
            <a:r>
              <a:rPr lang="en-US" sz="2000" dirty="0"/>
              <a:t>) and Ag(s) in another half </a:t>
            </a:r>
            <a:r>
              <a:rPr lang="en-US" sz="2000" dirty="0" smtClean="0"/>
              <a:t>cell.  </a:t>
            </a:r>
            <a:r>
              <a:rPr lang="en-US" sz="2000" dirty="0"/>
              <a:t>The voltage </a:t>
            </a:r>
            <a:r>
              <a:rPr lang="en-US" sz="2000" dirty="0" smtClean="0"/>
              <a:t>from </a:t>
            </a:r>
            <a:r>
              <a:rPr lang="en-US" sz="2000" dirty="0"/>
              <a:t>the silver (+) to the iron electrode (-) will be:</a:t>
            </a:r>
          </a:p>
          <a:p>
            <a:pPr marL="0" indent="0">
              <a:buNone/>
            </a:pPr>
            <a:r>
              <a:rPr lang="en-US" sz="2000" dirty="0"/>
              <a:t>a) -0.10 </a:t>
            </a:r>
            <a:r>
              <a:rPr lang="en-US" sz="2000" dirty="0" smtClean="0"/>
              <a:t>V</a:t>
            </a:r>
            <a:r>
              <a:rPr lang="en-US" sz="2000" dirty="0"/>
              <a:t> </a:t>
            </a:r>
            <a:r>
              <a:rPr lang="en-US" sz="2000" dirty="0" smtClean="0"/>
              <a:t>    b</a:t>
            </a:r>
            <a:r>
              <a:rPr lang="en-US" sz="2000" dirty="0"/>
              <a:t>) +0.10 </a:t>
            </a:r>
            <a:r>
              <a:rPr lang="en-US" sz="2000" dirty="0" smtClean="0"/>
              <a:t>V     c</a:t>
            </a:r>
            <a:r>
              <a:rPr lang="en-US" sz="2000" dirty="0"/>
              <a:t>) +0.35 </a:t>
            </a:r>
            <a:r>
              <a:rPr lang="en-US" sz="2000" dirty="0" smtClean="0"/>
              <a:t>V     d</a:t>
            </a:r>
            <a:r>
              <a:rPr lang="en-US" sz="2000" dirty="0"/>
              <a:t>) +1.25 </a:t>
            </a:r>
            <a:r>
              <a:rPr lang="en-US" sz="2000" dirty="0" smtClean="0"/>
              <a:t>V     e</a:t>
            </a:r>
            <a:r>
              <a:rPr lang="en-US" sz="2000" dirty="0"/>
              <a:t>) +2.05 V</a:t>
            </a:r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88281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anose="020B0604030504040204" pitchFamily="34" charset="0"/>
              </a:rPr>
              <a:t>Announcements I</a:t>
            </a:r>
            <a:br>
              <a:rPr lang="en-US" altLang="en-US" sz="4000" dirty="0" smtClean="0">
                <a:latin typeface="Tahoma" panose="020B0604030504040204" pitchFamily="34" charset="0"/>
              </a:rPr>
            </a:b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452596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ahoma" panose="020B0604030504040204" pitchFamily="34" charset="0"/>
              </a:rPr>
              <a:t>Lab</a:t>
            </a:r>
          </a:p>
          <a:p>
            <a:pPr lvl="1" eaLnBrk="1" hangingPunct="1"/>
            <a:r>
              <a:rPr lang="en-US" altLang="en-US" dirty="0" smtClean="0">
                <a:latin typeface="Tahoma" panose="020B0604030504040204" pitchFamily="34" charset="0"/>
              </a:rPr>
              <a:t>No Lab this Wednesday (or Thursday)</a:t>
            </a:r>
          </a:p>
          <a:p>
            <a:pPr eaLnBrk="1" hangingPunct="1"/>
            <a:r>
              <a:rPr lang="en-US" altLang="en-US" dirty="0" smtClean="0">
                <a:latin typeface="Tahoma" panose="020B0604030504040204" pitchFamily="34" charset="0"/>
              </a:rPr>
              <a:t>Exam 3</a:t>
            </a:r>
          </a:p>
          <a:p>
            <a:pPr lvl="1" eaLnBrk="1" hangingPunct="1"/>
            <a:r>
              <a:rPr lang="en-US" altLang="en-US" dirty="0" smtClean="0">
                <a:latin typeface="Tahoma" panose="020B0604030504040204" pitchFamily="34" charset="0"/>
              </a:rPr>
              <a:t>Next Week on Thursday </a:t>
            </a:r>
          </a:p>
          <a:p>
            <a:pPr lvl="1" eaLnBrk="1" hangingPunct="1"/>
            <a:r>
              <a:rPr lang="en-US" altLang="en-US" dirty="0" smtClean="0">
                <a:latin typeface="Tahoma" panose="020B0604030504040204" pitchFamily="34" charset="0"/>
              </a:rPr>
              <a:t>On electrochemistry and Chapter 24</a:t>
            </a:r>
          </a:p>
          <a:p>
            <a:pPr lvl="1" eaLnBrk="1" hangingPunct="1"/>
            <a:r>
              <a:rPr lang="en-US" altLang="en-US" dirty="0" smtClean="0">
                <a:latin typeface="Tahoma" panose="020B0604030504040204" pitchFamily="34" charset="0"/>
              </a:rPr>
              <a:t>Help Session Tues. afternoon (joint with PALs?? – I can do 4:00 to 5:00)</a:t>
            </a:r>
          </a:p>
        </p:txBody>
      </p:sp>
    </p:spTree>
    <p:extLst>
      <p:ext uri="{BB962C8B-B14F-4D97-AF65-F5344CB8AC3E}">
        <p14:creationId xmlns:p14="http://schemas.microsoft.com/office/powerpoint/2010/main" val="226398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itchFamily="34" charset="0"/>
              </a:rPr>
              <a:t>Exam 3 Review – Questions III</a:t>
            </a:r>
            <a:endParaRPr lang="en-US" altLang="en-US" sz="3200" dirty="0" smtClean="0">
              <a:latin typeface="Tahom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5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following reaction is an UNBALANCED reaction showing reactants and products of a redox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reaction:</a:t>
            </a:r>
          </a:p>
          <a:p>
            <a:pPr marL="0" indent="0">
              <a:buNone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HClO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aq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+ Cr(s) ↔ Cl</a:t>
            </a:r>
            <a:r>
              <a:rPr lang="en-US" sz="20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(g) + Cr</a:t>
            </a:r>
            <a:r>
              <a:rPr lang="en-US" sz="20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3+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aq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balanced (can assume acidic conditions), the coefficients in front of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HClO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Cr (with no fractional coefficients anywhere in the equation) are:</a:t>
            </a:r>
          </a:p>
          <a:p>
            <a:pPr marL="457200" indent="-457200">
              <a:buAutoNum type="alphaLcParenR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   b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2 and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   c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3 and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   d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 3 and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  <a:p>
            <a:pPr marL="0" indent="0">
              <a:buNone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6 and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2,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respectively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 In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coordination complexes, electrons in bonds between ligands and metals almost always come from:</a:t>
            </a:r>
          </a:p>
          <a:p>
            <a:pPr marL="0" indent="0"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a) metal s shells	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b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metal d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shells     c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ligand lone pair electrons</a:t>
            </a:r>
          </a:p>
          <a:p>
            <a:pPr marL="0" indent="0"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d) ligand inner shell electrons	e) ligand sigma bonds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64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itchFamily="34" charset="0"/>
              </a:rPr>
              <a:t>Exam 3 Review – Questions </a:t>
            </a:r>
            <a:r>
              <a:rPr lang="en-US" altLang="en-US" sz="4000" dirty="0" smtClean="0">
                <a:latin typeface="Tahoma" pitchFamily="34" charset="0"/>
              </a:rPr>
              <a:t>IV</a:t>
            </a:r>
            <a:endParaRPr lang="en-US" altLang="en-US" sz="3200" dirty="0" smtClean="0">
              <a:latin typeface="Tahom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  Given the complex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[Co(NO</a:t>
            </a:r>
            <a:r>
              <a:rPr lang="en-US" sz="20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n-US" sz="20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</a:t>
            </a:r>
            <a:r>
              <a:rPr lang="en-US" sz="20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4-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give a) oxidation state on Co</a:t>
            </a:r>
          </a:p>
          <a:p>
            <a:pPr marL="0" indent="0">
              <a:buNone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b) # d shell electrons, c) # unpaired electrons if you know NO</a:t>
            </a:r>
            <a:r>
              <a:rPr lang="en-US" sz="20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0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a strong ligand</a:t>
            </a:r>
          </a:p>
          <a:p>
            <a:pPr marL="0" indent="0">
              <a:buNone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  Can the above compound form any isomers?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61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Chapter 20 Organic Chemistry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001000" cy="4114800"/>
          </a:xfrm>
        </p:spPr>
        <p:txBody>
          <a:bodyPr/>
          <a:lstStyle/>
          <a:p>
            <a:pPr marL="514350" indent="-514350" eaLnBrk="1" hangingPunct="1"/>
            <a:r>
              <a:rPr lang="en-US" altLang="en-US" smtClean="0">
                <a:latin typeface="Tahoma" panose="020B0604030504040204" pitchFamily="34" charset="0"/>
              </a:rPr>
              <a:t>Introduction</a:t>
            </a:r>
          </a:p>
          <a:p>
            <a:pPr marL="914400" lvl="1" indent="-514350" eaLnBrk="1" hangingPunct="1"/>
            <a:r>
              <a:rPr lang="en-US" altLang="en-US" smtClean="0">
                <a:latin typeface="Tahoma" panose="020B0604030504040204" pitchFamily="34" charset="0"/>
              </a:rPr>
              <a:t>Organic Chemistry is a major area of study (we offer 7 organic chemistry classes at the undergraduate level)</a:t>
            </a:r>
          </a:p>
          <a:p>
            <a:pPr marL="914400" lvl="1" indent="-514350" eaLnBrk="1" hangingPunct="1"/>
            <a:r>
              <a:rPr lang="en-US" altLang="en-US" smtClean="0">
                <a:latin typeface="Tahoma" panose="020B0604030504040204" pitchFamily="34" charset="0"/>
              </a:rPr>
              <a:t>In ~1 week, we only have time to introduce basic principles of organic chemistry</a:t>
            </a:r>
          </a:p>
        </p:txBody>
      </p:sp>
    </p:spTree>
    <p:extLst>
      <p:ext uri="{BB962C8B-B14F-4D97-AF65-F5344CB8AC3E}">
        <p14:creationId xmlns:p14="http://schemas.microsoft.com/office/powerpoint/2010/main" val="148310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Chapter 20 Organic Chemistry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001000" cy="40386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  <a:defRPr/>
            </a:pPr>
            <a:r>
              <a:rPr lang="en-US" altLang="en-US" sz="3200" dirty="0" smtClean="0">
                <a:latin typeface="Tahoma" pitchFamily="34" charset="0"/>
              </a:rPr>
              <a:t>Overview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Nature of Carbon – Carbon Bonds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Hydrocarbons (structure, naming and isomers)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Reactions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Aromatic Hydrocarbons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Functional Groups</a:t>
            </a:r>
          </a:p>
        </p:txBody>
      </p:sp>
    </p:spTree>
    <p:extLst>
      <p:ext uri="{BB962C8B-B14F-4D97-AF65-F5344CB8AC3E}">
        <p14:creationId xmlns:p14="http://schemas.microsoft.com/office/powerpoint/2010/main" val="347608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Chapter 20 Organic Chemistry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001000" cy="40386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  <a:defRPr/>
            </a:pPr>
            <a:r>
              <a:rPr lang="en-US" altLang="en-US" sz="3200" dirty="0" smtClean="0">
                <a:latin typeface="Tahoma" pitchFamily="34" charset="0"/>
              </a:rPr>
              <a:t>Nature of Carbon – Carbon Bonds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Carbon is one of the few elements that form fairly stable bonds with itself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Most alkanes (hydrocarbons with only single bonds), while combustible in air (more stable as CO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 + H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O), have negative </a:t>
            </a:r>
            <a:r>
              <a:rPr lang="en-US" altLang="en-US" dirty="0" err="1" smtClean="0">
                <a:latin typeface="Symbol" panose="05050102010706020507" pitchFamily="18" charset="2"/>
              </a:rPr>
              <a:t>D</a:t>
            </a:r>
            <a:r>
              <a:rPr lang="en-US" altLang="en-US" dirty="0" err="1" smtClean="0">
                <a:latin typeface="Tahoma" pitchFamily="34" charset="0"/>
              </a:rPr>
              <a:t>G</a:t>
            </a:r>
            <a:r>
              <a:rPr lang="en-US" altLang="en-US" baseline="-25000" dirty="0" err="1" smtClean="0">
                <a:latin typeface="Tahoma" pitchFamily="34" charset="0"/>
              </a:rPr>
              <a:t>f</a:t>
            </a:r>
            <a:r>
              <a:rPr lang="en-US" altLang="en-US" dirty="0" smtClean="0">
                <a:latin typeface="Tahoma" pitchFamily="34" charset="0"/>
              </a:rPr>
              <a:t>º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Carbon “likes to” form 4 bonds ([He]2s</a:t>
            </a:r>
            <a:r>
              <a:rPr lang="en-US" altLang="en-US" baseline="30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2p</a:t>
            </a:r>
            <a:r>
              <a:rPr lang="en-US" altLang="en-US" baseline="30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, but mostly forms </a:t>
            </a:r>
            <a:r>
              <a:rPr lang="en-US" altLang="en-US" dirty="0" err="1" smtClean="0">
                <a:latin typeface="Tahoma" pitchFamily="34" charset="0"/>
              </a:rPr>
              <a:t>sp</a:t>
            </a:r>
            <a:r>
              <a:rPr lang="en-US" altLang="en-US" dirty="0" smtClean="0">
                <a:latin typeface="Tahoma" pitchFamily="34" charset="0"/>
              </a:rPr>
              <a:t> to sp</a:t>
            </a:r>
            <a:r>
              <a:rPr lang="en-US" altLang="en-US" baseline="30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 hybrid bonds)</a:t>
            </a:r>
          </a:p>
        </p:txBody>
      </p:sp>
    </p:spTree>
    <p:extLst>
      <p:ext uri="{BB962C8B-B14F-4D97-AF65-F5344CB8AC3E}">
        <p14:creationId xmlns:p14="http://schemas.microsoft.com/office/powerpoint/2010/main" val="225101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Chapter 20 Organic Chemistry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001000" cy="40386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  <a:defRPr/>
            </a:pPr>
            <a:r>
              <a:rPr lang="en-US" altLang="en-US" sz="3200" dirty="0" smtClean="0">
                <a:latin typeface="Tahoma" pitchFamily="34" charset="0"/>
              </a:rPr>
              <a:t>Nature of Carbon – Carbon Bonds</a:t>
            </a:r>
          </a:p>
          <a:p>
            <a:pPr marL="914400" lvl="1" indent="-514350" eaLnBrk="1" hangingPunct="1">
              <a:defRPr/>
            </a:pPr>
            <a:r>
              <a:rPr lang="en-US" altLang="en-US" dirty="0">
                <a:latin typeface="Tahoma" pitchFamily="34" charset="0"/>
              </a:rPr>
              <a:t>Simplest hydrocarbon is CH</a:t>
            </a:r>
            <a:r>
              <a:rPr lang="en-US" altLang="en-US" baseline="-25000" dirty="0">
                <a:latin typeface="Tahoma" pitchFamily="34" charset="0"/>
              </a:rPr>
              <a:t>4</a:t>
            </a:r>
            <a:r>
              <a:rPr lang="en-US" altLang="en-US" dirty="0">
                <a:latin typeface="Tahoma" pitchFamily="34" charset="0"/>
              </a:rPr>
              <a:t>, methane, in which sp</a:t>
            </a:r>
            <a:r>
              <a:rPr lang="en-US" altLang="en-US" baseline="30000" dirty="0">
                <a:latin typeface="Tahoma" pitchFamily="34" charset="0"/>
              </a:rPr>
              <a:t>3</a:t>
            </a:r>
            <a:r>
              <a:rPr lang="en-US" altLang="en-US" dirty="0">
                <a:latin typeface="Tahoma" pitchFamily="34" charset="0"/>
              </a:rPr>
              <a:t> hybridization occurs (tetrahedral geometry</a:t>
            </a:r>
            <a:r>
              <a:rPr lang="en-US" altLang="en-US" dirty="0" smtClean="0">
                <a:latin typeface="Tahoma" pitchFamily="34" charset="0"/>
              </a:rPr>
              <a:t>)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As carbon – carbon bonds are common, in alkanes, they also occur with sp</a:t>
            </a:r>
            <a:r>
              <a:rPr lang="en-US" altLang="en-US" baseline="30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 hybridization (tetrahedral for each C atom)</a:t>
            </a:r>
          </a:p>
        </p:txBody>
      </p:sp>
    </p:spTree>
    <p:extLst>
      <p:ext uri="{BB962C8B-B14F-4D97-AF65-F5344CB8AC3E}">
        <p14:creationId xmlns:p14="http://schemas.microsoft.com/office/powerpoint/2010/main" val="224160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anose="020B0604030504040204" pitchFamily="34" charset="0"/>
              </a:rPr>
              <a:t>Announcements II</a:t>
            </a:r>
            <a:br>
              <a:rPr lang="en-US" altLang="en-US" sz="4000" dirty="0" smtClean="0">
                <a:latin typeface="Tahoma" panose="020B0604030504040204" pitchFamily="34" charset="0"/>
              </a:rPr>
            </a:b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panose="020B0604030504040204" pitchFamily="34" charset="0"/>
              </a:rPr>
              <a:t>Mastering</a:t>
            </a:r>
          </a:p>
          <a:p>
            <a:pPr lvl="1" eaLnBrk="1" hangingPunct="1"/>
            <a:r>
              <a:rPr lang="en-US" altLang="en-US" dirty="0" smtClean="0">
                <a:latin typeface="Tahoma" panose="020B0604030504040204" pitchFamily="34" charset="0"/>
              </a:rPr>
              <a:t>Ch</a:t>
            </a:r>
            <a:r>
              <a:rPr lang="en-US" altLang="en-US" dirty="0">
                <a:latin typeface="Tahoma" panose="020B0604030504040204" pitchFamily="34" charset="0"/>
              </a:rPr>
              <a:t>. 24 assignment due </a:t>
            </a:r>
            <a:r>
              <a:rPr lang="en-US" altLang="en-US" dirty="0" smtClean="0">
                <a:latin typeface="Tahoma" panose="020B0604030504040204" pitchFamily="34" charset="0"/>
              </a:rPr>
              <a:t>11/26</a:t>
            </a:r>
          </a:p>
          <a:p>
            <a:pPr eaLnBrk="1" hangingPunct="1"/>
            <a:r>
              <a:rPr lang="en-US" altLang="en-US" dirty="0">
                <a:latin typeface="Tahoma" panose="020B0604030504040204" pitchFamily="34" charset="0"/>
              </a:rPr>
              <a:t>Today’s Lecture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</a:rPr>
              <a:t>Transition Elements (Ch. 24</a:t>
            </a:r>
            <a:r>
              <a:rPr lang="en-US" altLang="en-US" dirty="0" smtClean="0">
                <a:latin typeface="Tahoma" panose="020B0604030504040204" pitchFamily="34" charset="0"/>
              </a:rPr>
              <a:t>)</a:t>
            </a:r>
          </a:p>
          <a:p>
            <a:pPr lvl="2" eaLnBrk="1" hangingPunct="1"/>
            <a:r>
              <a:rPr lang="en-US" altLang="en-US" dirty="0">
                <a:latin typeface="Tahoma" panose="020B0604030504040204" pitchFamily="34" charset="0"/>
              </a:rPr>
              <a:t>Properties of Coordination Complexes – light absorption and magnetic properties - </a:t>
            </a:r>
            <a:r>
              <a:rPr lang="en-US" altLang="en-US" dirty="0" smtClean="0">
                <a:latin typeface="Tahoma" panose="020B0604030504040204" pitchFamily="34" charset="0"/>
              </a:rPr>
              <a:t>Completing</a:t>
            </a:r>
          </a:p>
          <a:p>
            <a:pPr lvl="1" eaLnBrk="1" hangingPunct="1"/>
            <a:r>
              <a:rPr lang="en-US" altLang="en-US" dirty="0" smtClean="0">
                <a:latin typeface="Tahoma" panose="020B0604030504040204" pitchFamily="34" charset="0"/>
              </a:rPr>
              <a:t>Exam 3 Material + Some Practice Problems</a:t>
            </a:r>
          </a:p>
          <a:p>
            <a:pPr lvl="1" eaLnBrk="1" hangingPunct="1"/>
            <a:r>
              <a:rPr lang="en-US" altLang="en-US" dirty="0" smtClean="0">
                <a:latin typeface="Tahoma" panose="020B0604030504040204" pitchFamily="34" charset="0"/>
              </a:rPr>
              <a:t>Organic Chemistry (Ch. 20)</a:t>
            </a:r>
            <a:endParaRPr lang="en-US" altLang="en-US" dirty="0">
              <a:latin typeface="Tahoma" panose="020B0604030504040204" pitchFamily="34" charset="0"/>
            </a:endParaRPr>
          </a:p>
          <a:p>
            <a:pPr marL="914400" lvl="2" indent="0" eaLnBrk="1" hangingPunct="1">
              <a:buNone/>
            </a:pPr>
            <a:endParaRPr lang="en-US" altLang="en-US" dirty="0">
              <a:latin typeface="Tahoma" panose="020B0604030504040204" pitchFamily="34" charset="0"/>
            </a:endParaRPr>
          </a:p>
          <a:p>
            <a:pPr eaLnBrk="1" hangingPunct="1"/>
            <a:endParaRPr lang="en-US" altLang="en-US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35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24 Transition Metals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001000" cy="4475163"/>
          </a:xfrm>
        </p:spPr>
        <p:txBody>
          <a:bodyPr/>
          <a:lstStyle/>
          <a:p>
            <a:pPr marL="514350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Questions – cont. from last time</a:t>
            </a:r>
          </a:p>
          <a:p>
            <a:pPr marL="857250" lvl="1" indent="-457200" eaLnBrk="1" hangingPunct="1">
              <a:buFontTx/>
              <a:buAutoNum type="arabicPeriod" startAt="4"/>
              <a:defRPr/>
            </a:pPr>
            <a:r>
              <a:rPr lang="en-US" altLang="en-US" sz="2400" dirty="0" smtClean="0">
                <a:latin typeface="Tahoma" pitchFamily="34" charset="0"/>
              </a:rPr>
              <a:t>Ti</a:t>
            </a:r>
            <a:r>
              <a:rPr lang="en-US" altLang="en-US" sz="2400" baseline="30000" dirty="0" smtClean="0">
                <a:latin typeface="Tahoma" pitchFamily="34" charset="0"/>
              </a:rPr>
              <a:t>3+ </a:t>
            </a:r>
            <a:r>
              <a:rPr lang="en-US" altLang="en-US" sz="2400" dirty="0" smtClean="0">
                <a:latin typeface="Tahoma" pitchFamily="34" charset="0"/>
              </a:rPr>
              <a:t>is purple while Ti</a:t>
            </a:r>
            <a:r>
              <a:rPr lang="en-US" altLang="en-US" sz="2400" baseline="30000" dirty="0" smtClean="0">
                <a:latin typeface="Tahoma" pitchFamily="34" charset="0"/>
              </a:rPr>
              <a:t>4+</a:t>
            </a:r>
            <a:r>
              <a:rPr lang="en-US" altLang="en-US" sz="2400" dirty="0" smtClean="0">
                <a:latin typeface="Tahoma" pitchFamily="34" charset="0"/>
              </a:rPr>
              <a:t> is uncolored.  Explain.</a:t>
            </a:r>
          </a:p>
          <a:p>
            <a:pPr marL="857250" lvl="1" indent="-457200" eaLnBrk="1" hangingPunct="1">
              <a:buFontTx/>
              <a:buAutoNum type="arabicPeriod" startAt="4"/>
              <a:defRPr/>
            </a:pPr>
            <a:r>
              <a:rPr lang="en-US" altLang="en-US" sz="2400" dirty="0" smtClean="0">
                <a:latin typeface="Tahoma" pitchFamily="34" charset="0"/>
              </a:rPr>
              <a:t>For which of the following metals in octahedral complexes does the ligand NOT play a role in the number of unpaired electrons?</a:t>
            </a:r>
          </a:p>
          <a:p>
            <a:pPr marL="400050" lvl="1" indent="0" eaLnBrk="1" hangingPunct="1">
              <a:buFontTx/>
              <a:buNone/>
              <a:defRPr/>
            </a:pPr>
            <a:r>
              <a:rPr lang="en-US" altLang="en-US" sz="2400" dirty="0" smtClean="0">
                <a:latin typeface="Tahoma" pitchFamily="34" charset="0"/>
              </a:rPr>
              <a:t>a) Mn</a:t>
            </a:r>
            <a:r>
              <a:rPr lang="en-US" altLang="en-US" sz="2400" baseline="30000" dirty="0" smtClean="0">
                <a:latin typeface="Tahoma" pitchFamily="34" charset="0"/>
              </a:rPr>
              <a:t>2+</a:t>
            </a:r>
            <a:r>
              <a:rPr lang="en-US" altLang="en-US" sz="2400" dirty="0" smtClean="0">
                <a:latin typeface="Tahoma" pitchFamily="34" charset="0"/>
              </a:rPr>
              <a:t>	b) Fe</a:t>
            </a:r>
            <a:r>
              <a:rPr lang="en-US" altLang="en-US" sz="2400" baseline="30000" dirty="0" smtClean="0">
                <a:latin typeface="Tahoma" pitchFamily="34" charset="0"/>
              </a:rPr>
              <a:t>3+ </a:t>
            </a:r>
            <a:r>
              <a:rPr lang="en-US" altLang="en-US" sz="2400" dirty="0" smtClean="0">
                <a:latin typeface="Tahoma" pitchFamily="34" charset="0"/>
              </a:rPr>
              <a:t>	c) Co</a:t>
            </a:r>
            <a:r>
              <a:rPr lang="en-US" altLang="en-US" sz="2400" baseline="30000" dirty="0">
                <a:latin typeface="Tahoma" pitchFamily="34" charset="0"/>
              </a:rPr>
              <a:t>2</a:t>
            </a:r>
            <a:r>
              <a:rPr lang="en-US" altLang="en-US" sz="2400" baseline="30000" dirty="0" smtClean="0">
                <a:latin typeface="Tahoma" pitchFamily="34" charset="0"/>
              </a:rPr>
              <a:t>+</a:t>
            </a:r>
            <a:r>
              <a:rPr lang="en-US" altLang="en-US" sz="2400" dirty="0" smtClean="0">
                <a:latin typeface="Tahoma" pitchFamily="34" charset="0"/>
              </a:rPr>
              <a:t>	d) Ni</a:t>
            </a:r>
            <a:r>
              <a:rPr lang="en-US" altLang="en-US" sz="2400" baseline="30000" dirty="0" smtClean="0">
                <a:latin typeface="Tahoma" pitchFamily="34" charset="0"/>
              </a:rPr>
              <a:t>2+</a:t>
            </a:r>
            <a:endParaRPr lang="en-US" altLang="en-US" sz="2400" dirty="0">
              <a:latin typeface="Tahoma" pitchFamily="34" charset="0"/>
            </a:endParaRPr>
          </a:p>
          <a:p>
            <a:pPr marL="400050" lvl="1" indent="0" eaLnBrk="1" hangingPunct="1">
              <a:buFontTx/>
              <a:buNone/>
              <a:defRPr/>
            </a:pPr>
            <a:r>
              <a:rPr lang="en-US" altLang="en-US" sz="2400" dirty="0" smtClean="0">
                <a:latin typeface="Tahoma" pitchFamily="34" charset="0"/>
              </a:rPr>
              <a:t>6.  [Fe(</a:t>
            </a:r>
            <a:r>
              <a:rPr lang="en-US" altLang="en-US" sz="2400" dirty="0" err="1" smtClean="0">
                <a:latin typeface="Tahoma" pitchFamily="34" charset="0"/>
              </a:rPr>
              <a:t>en</a:t>
            </a:r>
            <a:r>
              <a:rPr lang="en-US" altLang="en-US" sz="2400" dirty="0" smtClean="0">
                <a:latin typeface="Tahoma" pitchFamily="34" charset="0"/>
              </a:rPr>
              <a:t>)</a:t>
            </a:r>
            <a:r>
              <a:rPr lang="en-US" altLang="en-US" sz="2400" baseline="-25000" dirty="0" smtClean="0">
                <a:latin typeface="Tahoma" pitchFamily="34" charset="0"/>
              </a:rPr>
              <a:t>3</a:t>
            </a:r>
            <a:r>
              <a:rPr lang="en-US" altLang="en-US" sz="2400" dirty="0" smtClean="0">
                <a:latin typeface="Tahoma" pitchFamily="34" charset="0"/>
              </a:rPr>
              <a:t>]</a:t>
            </a:r>
            <a:r>
              <a:rPr lang="en-US" altLang="en-US" sz="2400" baseline="30000" dirty="0" smtClean="0">
                <a:latin typeface="Tahoma" pitchFamily="34" charset="0"/>
              </a:rPr>
              <a:t>3+</a:t>
            </a:r>
            <a:r>
              <a:rPr lang="en-US" altLang="en-US" sz="2400" dirty="0" smtClean="0">
                <a:latin typeface="Tahoma" pitchFamily="34" charset="0"/>
              </a:rPr>
              <a:t> undergoes a ligand replacement reaction and forms [FeX</a:t>
            </a:r>
            <a:r>
              <a:rPr lang="en-US" altLang="en-US" sz="2400" baseline="-25000" dirty="0" smtClean="0">
                <a:latin typeface="Tahoma" pitchFamily="34" charset="0"/>
              </a:rPr>
              <a:t>6</a:t>
            </a:r>
            <a:r>
              <a:rPr lang="en-US" altLang="en-US" sz="2400" dirty="0" smtClean="0">
                <a:latin typeface="Tahoma" pitchFamily="34" charset="0"/>
              </a:rPr>
              <a:t>]</a:t>
            </a:r>
            <a:r>
              <a:rPr lang="en-US" altLang="en-US" sz="2400" baseline="30000" dirty="0" smtClean="0">
                <a:latin typeface="Tahoma" pitchFamily="34" charset="0"/>
              </a:rPr>
              <a:t>3-</a:t>
            </a:r>
            <a:r>
              <a:rPr lang="en-US" altLang="en-US" sz="2400" dirty="0" smtClean="0">
                <a:latin typeface="Tahoma" pitchFamily="34" charset="0"/>
              </a:rPr>
              <a:t>.  The new complex absorbs at shorter wavelengths.  What do we know about the strength of X as a ligand?</a:t>
            </a:r>
          </a:p>
        </p:txBody>
      </p:sp>
    </p:spTree>
    <p:extLst>
      <p:ext uri="{BB962C8B-B14F-4D97-AF65-F5344CB8AC3E}">
        <p14:creationId xmlns:p14="http://schemas.microsoft.com/office/powerpoint/2010/main" val="174695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Exam 3 Review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44638"/>
            <a:ext cx="8229600" cy="4475162"/>
          </a:xfrm>
        </p:spPr>
        <p:txBody>
          <a:bodyPr/>
          <a:lstStyle/>
          <a:p>
            <a:pPr marL="514350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Equations I will give: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sz="2800" dirty="0" err="1" smtClean="0">
                <a:latin typeface="Symbol" pitchFamily="18" charset="2"/>
              </a:rPr>
              <a:t>D</a:t>
            </a:r>
            <a:r>
              <a:rPr lang="en-US" altLang="en-US" sz="2800" dirty="0" err="1" smtClean="0">
                <a:latin typeface="Tahoma" pitchFamily="34" charset="0"/>
              </a:rPr>
              <a:t>G</a:t>
            </a:r>
            <a:r>
              <a:rPr lang="en-US" altLang="en-US" sz="2800" baseline="-25000" dirty="0" err="1" smtClean="0">
                <a:latin typeface="Tahoma" pitchFamily="34" charset="0"/>
              </a:rPr>
              <a:t>rxn</a:t>
            </a:r>
            <a:r>
              <a:rPr lang="en-US" altLang="en-US" sz="2800" dirty="0" smtClean="0">
                <a:latin typeface="Tahoma" pitchFamily="34" charset="0"/>
              </a:rPr>
              <a:t> = </a:t>
            </a:r>
            <a:r>
              <a:rPr lang="en-US" altLang="en-US" sz="2800" dirty="0" err="1" smtClean="0">
                <a:latin typeface="Symbol" pitchFamily="18" charset="2"/>
              </a:rPr>
              <a:t>D</a:t>
            </a:r>
            <a:r>
              <a:rPr lang="en-US" altLang="en-US" sz="2800" dirty="0" err="1" smtClean="0">
                <a:latin typeface="Tahoma" pitchFamily="34" charset="0"/>
              </a:rPr>
              <a:t>G</a:t>
            </a:r>
            <a:r>
              <a:rPr lang="en-US" altLang="en-US" sz="2800" baseline="-25000" dirty="0" err="1" smtClean="0">
                <a:latin typeface="Tahoma" pitchFamily="34" charset="0"/>
              </a:rPr>
              <a:t>rxn</a:t>
            </a:r>
            <a:r>
              <a:rPr lang="en-US" altLang="en-US" sz="2800" dirty="0" smtClean="0">
                <a:latin typeface="Tahoma" pitchFamily="34" charset="0"/>
              </a:rPr>
              <a:t>° + </a:t>
            </a:r>
            <a:r>
              <a:rPr lang="en-US" altLang="en-US" sz="2800" dirty="0" err="1" smtClean="0">
                <a:latin typeface="Tahoma" pitchFamily="34" charset="0"/>
              </a:rPr>
              <a:t>RTlnQ</a:t>
            </a:r>
            <a:r>
              <a:rPr lang="en-US" altLang="en-US" sz="2800" dirty="0" smtClean="0">
                <a:latin typeface="Tahoma" pitchFamily="34" charset="0"/>
              </a:rPr>
              <a:t> (more </a:t>
            </a:r>
            <a:r>
              <a:rPr lang="en-US" altLang="en-US" sz="2800" dirty="0" err="1" smtClean="0">
                <a:latin typeface="Tahoma" pitchFamily="34" charset="0"/>
              </a:rPr>
              <a:t>Thermo</a:t>
            </a:r>
            <a:r>
              <a:rPr lang="en-US" altLang="en-US" sz="2800" dirty="0" smtClean="0">
                <a:latin typeface="Tahoma" pitchFamily="34" charset="0"/>
              </a:rPr>
              <a:t>)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sz="2800" dirty="0" smtClean="0">
                <a:latin typeface="Symbol" pitchFamily="18" charset="2"/>
              </a:rPr>
              <a:t>D</a:t>
            </a:r>
            <a:r>
              <a:rPr lang="en-US" altLang="en-US" sz="2800" dirty="0" smtClean="0">
                <a:latin typeface="Tahoma" pitchFamily="34" charset="0"/>
              </a:rPr>
              <a:t>G° = -</a:t>
            </a:r>
            <a:r>
              <a:rPr lang="en-US" altLang="en-US" sz="2800" dirty="0" err="1" smtClean="0">
                <a:latin typeface="Tahoma" pitchFamily="34" charset="0"/>
              </a:rPr>
              <a:t>nFE</a:t>
            </a:r>
            <a:r>
              <a:rPr lang="en-US" altLang="en-US" sz="2800" dirty="0" smtClean="0">
                <a:latin typeface="Tahoma" pitchFamily="34" charset="0"/>
              </a:rPr>
              <a:t>° and E° = </a:t>
            </a:r>
            <a:r>
              <a:rPr lang="en-US" altLang="en-US" sz="2800" dirty="0" err="1" smtClean="0">
                <a:latin typeface="Tahoma" pitchFamily="34" charset="0"/>
              </a:rPr>
              <a:t>E°</a:t>
            </a:r>
            <a:r>
              <a:rPr lang="en-US" altLang="en-US" sz="2800" baseline="-25000" dirty="0" err="1" smtClean="0">
                <a:latin typeface="Tahoma" pitchFamily="34" charset="0"/>
              </a:rPr>
              <a:t>cell</a:t>
            </a:r>
            <a:r>
              <a:rPr lang="en-US" altLang="en-US" sz="2800" dirty="0" smtClean="0">
                <a:latin typeface="Tahoma" pitchFamily="34" charset="0"/>
              </a:rPr>
              <a:t> - (0.0592/n)</a:t>
            </a:r>
            <a:r>
              <a:rPr lang="en-US" altLang="en-US" sz="2800" dirty="0" err="1" smtClean="0">
                <a:latin typeface="Tahoma" pitchFamily="34" charset="0"/>
              </a:rPr>
              <a:t>logQ</a:t>
            </a:r>
            <a:endParaRPr lang="en-US" altLang="en-US" sz="2800" dirty="0" smtClean="0">
              <a:latin typeface="Tahoma" pitchFamily="34" charset="0"/>
            </a:endParaRPr>
          </a:p>
          <a:p>
            <a:pPr marL="514350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Equations you should know: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dirty="0">
                <a:latin typeface="Tahoma" pitchFamily="34" charset="0"/>
              </a:rPr>
              <a:t>q</a:t>
            </a:r>
            <a:r>
              <a:rPr lang="en-US" altLang="en-US" dirty="0" smtClean="0">
                <a:latin typeface="Tahoma" pitchFamily="34" charset="0"/>
              </a:rPr>
              <a:t> = It (constant I); q = </a:t>
            </a:r>
            <a:r>
              <a:rPr lang="en-US" altLang="en-US" dirty="0" err="1" smtClean="0">
                <a:latin typeface="Tahoma" pitchFamily="34" charset="0"/>
              </a:rPr>
              <a:t>nF</a:t>
            </a:r>
            <a:endParaRPr lang="en-US" altLang="en-US" dirty="0" smtClean="0">
              <a:latin typeface="Tahoma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altLang="en-US" dirty="0" err="1" smtClean="0">
                <a:latin typeface="Tahoma" pitchFamily="34" charset="0"/>
              </a:rPr>
              <a:t>E</a:t>
            </a:r>
            <a:r>
              <a:rPr lang="en-US" altLang="en-US" baseline="-25000" dirty="0" err="1" smtClean="0">
                <a:latin typeface="Tahoma" pitchFamily="34" charset="0"/>
              </a:rPr>
              <a:t>cell</a:t>
            </a:r>
            <a:r>
              <a:rPr lang="en-US" altLang="en-US" dirty="0" smtClean="0">
                <a:latin typeface="Tahoma" pitchFamily="34" charset="0"/>
              </a:rPr>
              <a:t>° = </a:t>
            </a:r>
            <a:r>
              <a:rPr lang="en-US" altLang="en-US" dirty="0" err="1" smtClean="0">
                <a:latin typeface="Tahoma" pitchFamily="34" charset="0"/>
              </a:rPr>
              <a:t>E</a:t>
            </a:r>
            <a:r>
              <a:rPr lang="en-US" altLang="en-US" baseline="-25000" dirty="0" err="1" smtClean="0">
                <a:latin typeface="Tahoma" pitchFamily="34" charset="0"/>
              </a:rPr>
              <a:t>red</a:t>
            </a:r>
            <a:r>
              <a:rPr lang="en-US" altLang="en-US" dirty="0" smtClean="0">
                <a:latin typeface="Tahoma" pitchFamily="34" charset="0"/>
              </a:rPr>
              <a:t>° - </a:t>
            </a:r>
            <a:r>
              <a:rPr lang="en-US" altLang="en-US" dirty="0" err="1" smtClean="0">
                <a:latin typeface="Tahoma" pitchFamily="34" charset="0"/>
              </a:rPr>
              <a:t>E</a:t>
            </a:r>
            <a:r>
              <a:rPr lang="en-US" altLang="en-US" baseline="-25000" dirty="0" err="1" smtClean="0">
                <a:latin typeface="Tahoma" pitchFamily="34" charset="0"/>
              </a:rPr>
              <a:t>ox</a:t>
            </a:r>
            <a:r>
              <a:rPr lang="en-US" altLang="en-US" dirty="0" smtClean="0">
                <a:latin typeface="Tahoma" pitchFamily="34" charset="0"/>
              </a:rPr>
              <a:t>°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dirty="0" smtClean="0">
                <a:latin typeface="Tahoma" pitchFamily="34" charset="0"/>
              </a:rPr>
              <a:t>E (= </a:t>
            </a:r>
            <a:r>
              <a:rPr lang="en-US" altLang="en-US" dirty="0" smtClean="0">
                <a:latin typeface="Symbol" panose="05050102010706020507" pitchFamily="18" charset="2"/>
              </a:rPr>
              <a:t>D</a:t>
            </a:r>
            <a:r>
              <a:rPr lang="en-US" altLang="en-US" dirty="0" smtClean="0">
                <a:latin typeface="Tahoma" pitchFamily="34" charset="0"/>
              </a:rPr>
              <a:t>) = </a:t>
            </a:r>
            <a:r>
              <a:rPr lang="en-US" altLang="en-US" dirty="0" err="1" smtClean="0">
                <a:latin typeface="Tahoma" pitchFamily="34" charset="0"/>
              </a:rPr>
              <a:t>hc</a:t>
            </a:r>
            <a:r>
              <a:rPr lang="en-US" altLang="en-US" dirty="0" smtClean="0">
                <a:latin typeface="Tahoma" pitchFamily="34" charset="0"/>
              </a:rPr>
              <a:t>/</a:t>
            </a:r>
            <a:r>
              <a:rPr lang="en-US" altLang="en-US" dirty="0" smtClean="0">
                <a:latin typeface="Symbol" panose="05050102010706020507" pitchFamily="18" charset="2"/>
              </a:rPr>
              <a:t>l</a:t>
            </a:r>
            <a:endParaRPr lang="en-US" altLang="en-US" dirty="0" smtClean="0">
              <a:latin typeface="Tahoma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en-US" altLang="en-US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39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Exam 3 Review – Chapter 18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44638"/>
            <a:ext cx="8229600" cy="4475162"/>
          </a:xfrm>
        </p:spPr>
        <p:txBody>
          <a:bodyPr/>
          <a:lstStyle/>
          <a:p>
            <a:pPr marL="514350" indent="-514350" eaLnBrk="1" hangingPunct="1"/>
            <a:r>
              <a:rPr lang="en-US" altLang="en-US" dirty="0" smtClean="0">
                <a:latin typeface="Tahoma" pitchFamily="34" charset="0"/>
              </a:rPr>
              <a:t>Redox Reactions</a:t>
            </a:r>
          </a:p>
          <a:p>
            <a:pPr marL="914400" lvl="1" indent="-514350" eaLnBrk="1" hangingPunct="1"/>
            <a:r>
              <a:rPr lang="en-US" altLang="en-US" dirty="0" smtClean="0">
                <a:latin typeface="Tahoma" pitchFamily="34" charset="0"/>
              </a:rPr>
              <a:t>Be able to determine oxidation states</a:t>
            </a:r>
          </a:p>
          <a:p>
            <a:pPr marL="914400" lvl="1" indent="-514350" eaLnBrk="1" hangingPunct="1"/>
            <a:r>
              <a:rPr lang="en-US" altLang="en-US" dirty="0" smtClean="0">
                <a:latin typeface="Tahoma" pitchFamily="34" charset="0"/>
              </a:rPr>
              <a:t>Determine which element is being reduced and which is being oxidized</a:t>
            </a:r>
          </a:p>
          <a:p>
            <a:pPr marL="914400" lvl="1" indent="-514350" eaLnBrk="1" hangingPunct="1"/>
            <a:r>
              <a:rPr lang="en-US" altLang="en-US" dirty="0" smtClean="0">
                <a:latin typeface="Tahoma" pitchFamily="34" charset="0"/>
              </a:rPr>
              <a:t>Know all steps in reaction balancing and be able to apply (see example questions)</a:t>
            </a:r>
          </a:p>
          <a:p>
            <a:pPr marL="914400" lvl="1" indent="-514350" eaLnBrk="1" hangingPunct="1"/>
            <a:r>
              <a:rPr lang="en-US" altLang="en-US" dirty="0" smtClean="0">
                <a:latin typeface="Tahoma" pitchFamily="34" charset="0"/>
              </a:rPr>
              <a:t>Know three ways in which redox reactions can occur (beakers, voltaic cells, electrolytic cells)</a:t>
            </a:r>
          </a:p>
        </p:txBody>
      </p:sp>
    </p:spTree>
    <p:extLst>
      <p:ext uri="{BB962C8B-B14F-4D97-AF65-F5344CB8AC3E}">
        <p14:creationId xmlns:p14="http://schemas.microsoft.com/office/powerpoint/2010/main" val="1544826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Exam 3 Review – Chapter 18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44638"/>
            <a:ext cx="8229600" cy="4475162"/>
          </a:xfrm>
        </p:spPr>
        <p:txBody>
          <a:bodyPr/>
          <a:lstStyle/>
          <a:p>
            <a:pPr marL="514350" indent="-514350" eaLnBrk="1" hangingPunct="1"/>
            <a:r>
              <a:rPr lang="en-US" altLang="en-US" smtClean="0">
                <a:latin typeface="Tahoma" pitchFamily="34" charset="0"/>
              </a:rPr>
              <a:t>Voltaic Cells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Know components of voltaic cell (anode, cathode, cell bridge, rest of circuit)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Know charge of and reaction type at each electrode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Know flow (direction) of electrons and ions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Know purpose of voltaic cell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Know cell notation</a:t>
            </a:r>
          </a:p>
        </p:txBody>
      </p:sp>
    </p:spTree>
    <p:extLst>
      <p:ext uri="{BB962C8B-B14F-4D97-AF65-F5344CB8AC3E}">
        <p14:creationId xmlns:p14="http://schemas.microsoft.com/office/powerpoint/2010/main" val="92119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Exam 3 Review – Chapter 18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44638"/>
            <a:ext cx="8229600" cy="4475162"/>
          </a:xfrm>
        </p:spPr>
        <p:txBody>
          <a:bodyPr/>
          <a:lstStyle/>
          <a:p>
            <a:pPr marL="514350" indent="-514350" eaLnBrk="1" hangingPunct="1"/>
            <a:r>
              <a:rPr lang="en-US" altLang="en-US" smtClean="0">
                <a:latin typeface="Tahoma" pitchFamily="34" charset="0"/>
              </a:rPr>
              <a:t>Standard Electrode (Reduction) Potentials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Know basis (how it could be measured)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Know standard conditions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Be able to use table to:</a:t>
            </a:r>
          </a:p>
          <a:p>
            <a:pPr marL="1314450" lvl="2" indent="-514350" eaLnBrk="1" hangingPunct="1"/>
            <a:r>
              <a:rPr lang="en-US" altLang="en-US" smtClean="0">
                <a:latin typeface="Tahoma" pitchFamily="34" charset="0"/>
              </a:rPr>
              <a:t>Determine E°</a:t>
            </a:r>
            <a:r>
              <a:rPr lang="en-US" altLang="en-US" baseline="-25000" smtClean="0">
                <a:latin typeface="Tahoma" pitchFamily="34" charset="0"/>
              </a:rPr>
              <a:t>cell</a:t>
            </a:r>
            <a:r>
              <a:rPr lang="en-US" altLang="en-US" smtClean="0">
                <a:latin typeface="Tahoma" pitchFamily="34" charset="0"/>
              </a:rPr>
              <a:t> (from combining two standard electrodes) + reaction direction</a:t>
            </a:r>
          </a:p>
          <a:p>
            <a:pPr marL="1314450" lvl="2" indent="-514350" eaLnBrk="1" hangingPunct="1"/>
            <a:r>
              <a:rPr lang="en-US" altLang="en-US" smtClean="0">
                <a:latin typeface="Tahoma" pitchFamily="34" charset="0"/>
              </a:rPr>
              <a:t>Know what makes a good reducing/oxidizing agent</a:t>
            </a:r>
          </a:p>
          <a:p>
            <a:pPr marL="1314450" lvl="2" indent="-514350" eaLnBrk="1" hangingPunct="1"/>
            <a:r>
              <a:rPr lang="en-US" altLang="en-US" smtClean="0">
                <a:latin typeface="Tahoma" pitchFamily="34" charset="0"/>
              </a:rPr>
              <a:t>What metals can be oxidized in acid</a:t>
            </a:r>
          </a:p>
        </p:txBody>
      </p:sp>
    </p:spTree>
    <p:extLst>
      <p:ext uri="{BB962C8B-B14F-4D97-AF65-F5344CB8AC3E}">
        <p14:creationId xmlns:p14="http://schemas.microsoft.com/office/powerpoint/2010/main" val="330749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Exam 3 Review – Chapter 18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44638"/>
            <a:ext cx="8229600" cy="4475162"/>
          </a:xfrm>
        </p:spPr>
        <p:txBody>
          <a:bodyPr/>
          <a:lstStyle/>
          <a:p>
            <a:pPr marL="514350" indent="-514350" eaLnBrk="1" hangingPunct="1"/>
            <a:r>
              <a:rPr lang="en-US" altLang="en-US" smtClean="0">
                <a:latin typeface="Tahoma" pitchFamily="34" charset="0"/>
              </a:rPr>
              <a:t>Relating Thermodynamics to Cell Potential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Be able to convert between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G°, K, and E°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Know standard conditions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Use of the Nernst Equation:</a:t>
            </a:r>
          </a:p>
          <a:p>
            <a:pPr marL="1314450" lvl="2" indent="-514350" eaLnBrk="1" hangingPunct="1"/>
            <a:r>
              <a:rPr lang="en-US" altLang="en-US" smtClean="0">
                <a:latin typeface="Tahoma" pitchFamily="34" charset="0"/>
              </a:rPr>
              <a:t>For calculation of E</a:t>
            </a:r>
            <a:r>
              <a:rPr lang="en-US" altLang="en-US" baseline="-25000" smtClean="0">
                <a:latin typeface="Tahoma" pitchFamily="34" charset="0"/>
              </a:rPr>
              <a:t>cell</a:t>
            </a:r>
            <a:r>
              <a:rPr lang="en-US" altLang="en-US" smtClean="0">
                <a:latin typeface="Tahoma" pitchFamily="34" charset="0"/>
              </a:rPr>
              <a:t> (non-standard conditions)</a:t>
            </a:r>
          </a:p>
          <a:p>
            <a:pPr marL="1314450" lvl="2" indent="-514350" eaLnBrk="1" hangingPunct="1"/>
            <a:r>
              <a:rPr lang="en-US" altLang="en-US" smtClean="0">
                <a:latin typeface="Tahoma" pitchFamily="34" charset="0"/>
              </a:rPr>
              <a:t>For determination of concentration</a:t>
            </a:r>
          </a:p>
          <a:p>
            <a:pPr marL="1314450" lvl="2" indent="-514350" eaLnBrk="1" hangingPunct="1"/>
            <a:r>
              <a:rPr lang="en-US" altLang="en-US" smtClean="0">
                <a:latin typeface="Tahoma" pitchFamily="34" charset="0"/>
              </a:rPr>
              <a:t>For determination of E°</a:t>
            </a:r>
            <a:r>
              <a:rPr lang="en-US" altLang="en-US" baseline="-25000" smtClean="0">
                <a:latin typeface="Tahoma" pitchFamily="34" charset="0"/>
              </a:rPr>
              <a:t>cell</a:t>
            </a:r>
            <a:r>
              <a:rPr lang="en-US" altLang="en-US" smtClean="0">
                <a:latin typeface="Tahoma" pitchFamily="34" charset="0"/>
              </a:rPr>
              <a:t> (from E</a:t>
            </a:r>
            <a:r>
              <a:rPr lang="en-US" altLang="en-US" baseline="-25000" smtClean="0">
                <a:latin typeface="Tahoma" pitchFamily="34" charset="0"/>
              </a:rPr>
              <a:t>measured</a:t>
            </a:r>
            <a:r>
              <a:rPr lang="en-US" altLang="en-US" smtClean="0">
                <a:latin typeface="Tahoma" pitchFamily="34" charset="0"/>
              </a:rPr>
              <a:t> and Q)</a:t>
            </a:r>
          </a:p>
        </p:txBody>
      </p:sp>
    </p:spTree>
    <p:extLst>
      <p:ext uri="{BB962C8B-B14F-4D97-AF65-F5344CB8AC3E}">
        <p14:creationId xmlns:p14="http://schemas.microsoft.com/office/powerpoint/2010/main" val="57832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8761</TotalTime>
  <Words>1413</Words>
  <Application>Microsoft Office PowerPoint</Application>
  <PresentationFormat>On-screen Show (4:3)</PresentationFormat>
  <Paragraphs>205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Symbol</vt:lpstr>
      <vt:lpstr>Tahoma</vt:lpstr>
      <vt:lpstr>Times New Roman</vt:lpstr>
      <vt:lpstr>Default Design</vt:lpstr>
      <vt:lpstr>Chem. 1B – 11/22 Lecture</vt:lpstr>
      <vt:lpstr>Announcements I </vt:lpstr>
      <vt:lpstr>Announcements II </vt:lpstr>
      <vt:lpstr>Chapter 24 Transition Metals</vt:lpstr>
      <vt:lpstr>Exam 3 Review</vt:lpstr>
      <vt:lpstr>Exam 3 Review – Chapter 18</vt:lpstr>
      <vt:lpstr>Exam 3 Review – Chapter 18</vt:lpstr>
      <vt:lpstr>Exam 3 Review – Chapter 18</vt:lpstr>
      <vt:lpstr>Exam 3 Review – Chapter 18</vt:lpstr>
      <vt:lpstr>Exam 3 Review – Chapter 18</vt:lpstr>
      <vt:lpstr>Exam 3 Review – Chapter 18</vt:lpstr>
      <vt:lpstr>Exam 3 Review – Chapter 24</vt:lpstr>
      <vt:lpstr>Exam 3 Review – Chapter 24</vt:lpstr>
      <vt:lpstr>Exam 3 Review – Chapter 24</vt:lpstr>
      <vt:lpstr>Exam 3 Review – Chapter 24</vt:lpstr>
      <vt:lpstr>Exam 3 Review – Chapter 24</vt:lpstr>
      <vt:lpstr>Exam 3 Review – Chapter 24</vt:lpstr>
      <vt:lpstr>Exam 3 Review – Questions I</vt:lpstr>
      <vt:lpstr>Exam 3 Review – Questions II</vt:lpstr>
      <vt:lpstr>Exam 3 Review – Questions III</vt:lpstr>
      <vt:lpstr>Exam 3 Review – Questions IV</vt:lpstr>
      <vt:lpstr>Chapter 20 Organic Chemistry</vt:lpstr>
      <vt:lpstr>Chapter 20 Organic Chemistry</vt:lpstr>
      <vt:lpstr>Chapter 20 Organic Chemistry</vt:lpstr>
      <vt:lpstr>Chapter 20 Organic Chemistry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853</cp:revision>
  <dcterms:created xsi:type="dcterms:W3CDTF">2005-09-14T19:27:31Z</dcterms:created>
  <dcterms:modified xsi:type="dcterms:W3CDTF">2016-11-22T18:15:54Z</dcterms:modified>
</cp:coreProperties>
</file>