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0"/>
  </p:notesMasterIdLst>
  <p:sldIdLst>
    <p:sldId id="280" r:id="rId2"/>
    <p:sldId id="574" r:id="rId3"/>
    <p:sldId id="599" r:id="rId4"/>
    <p:sldId id="615" r:id="rId5"/>
    <p:sldId id="616" r:id="rId6"/>
    <p:sldId id="617" r:id="rId7"/>
    <p:sldId id="618" r:id="rId8"/>
    <p:sldId id="622" r:id="rId9"/>
    <p:sldId id="623" r:id="rId10"/>
    <p:sldId id="624" r:id="rId11"/>
    <p:sldId id="625" r:id="rId12"/>
    <p:sldId id="626" r:id="rId13"/>
    <p:sldId id="634" r:id="rId14"/>
    <p:sldId id="627" r:id="rId15"/>
    <p:sldId id="635" r:id="rId16"/>
    <p:sldId id="628" r:id="rId17"/>
    <p:sldId id="629" r:id="rId18"/>
    <p:sldId id="630" r:id="rId19"/>
    <p:sldId id="631" r:id="rId20"/>
    <p:sldId id="632" r:id="rId21"/>
    <p:sldId id="633" r:id="rId22"/>
    <p:sldId id="636" r:id="rId23"/>
    <p:sldId id="637" r:id="rId24"/>
    <p:sldId id="638" r:id="rId25"/>
    <p:sldId id="639" r:id="rId26"/>
    <p:sldId id="640" r:id="rId27"/>
    <p:sldId id="641" r:id="rId28"/>
    <p:sldId id="64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46C1386-DB13-47AD-B79B-3C8D5BA1DBC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9F3984-A6BB-4A48-8578-DAA7E189D1EF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ED23C1-676D-4D85-B35B-4C1841B5CB6F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9F3984-A6BB-4A48-8578-DAA7E189D1E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9461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FBCFC9-648B-46EF-970F-195A13A5510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FBCFC9-648B-46EF-970F-195A13A55105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3907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ADC20A-71F1-4CBC-8E46-C0CB3EFA7F95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E9EBC2-EB8B-425E-9241-A87C21A0FC50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931262-FC77-4799-8FDC-EB247769276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17BA2-11E3-4261-8A8E-62E18791B7F5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846E04-B71B-4249-9FAB-DE564D26FB82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5FF086-5F01-4BBB-8A8D-75BCE654A39F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37D7AB-00C1-4A39-8806-AD7FEC7B8984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113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C314F0-444A-4C91-9362-702E409BEEEE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688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7CB6DC-FE00-4A62-9466-259B30A0C194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660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3B8350-54C1-4838-8663-1567646AE13E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093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494951-5613-46B3-B4A2-5B00CB0983B1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412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34B594-42C6-4CE5-94E2-7433FD7E209D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7342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6A5495-1A41-4409-890B-18E6FFA23114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41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E9B69-3AA1-441A-BBFC-6E6F0B30BAC9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012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51E2BA-8755-40B6-9EDE-09A799877755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655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02604-E33C-4B0B-B090-C8CBDEC00E6B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46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1E6A8C-38B1-49BF-A4B2-A4113A43E08E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31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6334FA-E2C6-492D-A921-7933EC34EDA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176407-FE22-4892-80B9-DB7A36FBC5A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11/29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52578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Hydrocarbon Structures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Linear alkanes: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(CH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)</a:t>
            </a:r>
            <a:r>
              <a:rPr lang="en-US" altLang="en-US" baseline="-25000" dirty="0" smtClean="0">
                <a:latin typeface="Tahoma" pitchFamily="34" charset="0"/>
              </a:rPr>
              <a:t>n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Carbon skeleton structure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 butane = </a:t>
            </a:r>
          </a:p>
          <a:p>
            <a:pPr marL="914400" lvl="1" indent="-514350" eaLnBrk="1" hangingPunct="1">
              <a:defRPr/>
            </a:pPr>
            <a:endParaRPr lang="en-US" altLang="en-US" dirty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Only bonds shown as lines and carbons as kinks (Hs omitted)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943600" y="1676400"/>
          <a:ext cx="25908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Carbons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Methane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Ethane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Propane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n-Butane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n-Pentane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1447800" y="4267200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2200" y="4267200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4267200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85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2390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Hydrocarbon Structures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Branched structures: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 </a:t>
            </a:r>
            <a:r>
              <a:rPr lang="en-US" altLang="en-US" dirty="0" err="1" smtClean="0">
                <a:latin typeface="Tahoma" pitchFamily="34" charset="0"/>
              </a:rPr>
              <a:t>isobutane</a:t>
            </a:r>
            <a:r>
              <a:rPr lang="en-US" altLang="en-US" dirty="0" smtClean="0">
                <a:latin typeface="Tahoma" pitchFamily="34" charset="0"/>
              </a:rPr>
              <a:t> =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CHCH</a:t>
            </a:r>
            <a:r>
              <a:rPr lang="en-US" altLang="en-US" baseline="-25000" dirty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</a:t>
            </a:r>
            <a:endParaRPr lang="en-US" altLang="en-US" dirty="0">
              <a:latin typeface="Tahoma" pitchFamily="34" charset="0"/>
            </a:endParaRP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				    CH</a:t>
            </a:r>
            <a:r>
              <a:rPr lang="en-US" altLang="en-US" baseline="-25000" dirty="0">
                <a:latin typeface="Tahoma" pitchFamily="34" charset="0"/>
              </a:rPr>
              <a:t>3</a:t>
            </a:r>
            <a:endParaRPr lang="en-US" altLang="en-US" dirty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Butane and </a:t>
            </a:r>
            <a:r>
              <a:rPr lang="en-US" altLang="en-US" dirty="0" err="1" smtClean="0">
                <a:latin typeface="Tahoma" pitchFamily="34" charset="0"/>
              </a:rPr>
              <a:t>isobutane</a:t>
            </a:r>
            <a:r>
              <a:rPr lang="en-US" altLang="en-US" dirty="0" smtClean="0">
                <a:latin typeface="Tahoma" pitchFamily="34" charset="0"/>
              </a:rPr>
              <a:t> are “structural isomers” (have the same number of Cs and Hs, but are structurally different)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Branched compounds have greater volatility than their linear isomers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95500" y="3657600"/>
            <a:ext cx="533400" cy="19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28900" y="3200400"/>
            <a:ext cx="266700" cy="476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8900" y="3657600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08650" y="3048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94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Hydrocarbon Structures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Optical Isomers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As was mentioned in Chapter 24, tetrahedral structures with 4 different constituents (CWXYZ with C in center) will have optical isomers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Hydrocarbon example (3-methyl hexane)</a:t>
            </a:r>
          </a:p>
          <a:p>
            <a:pPr marL="1314450" lvl="2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1314450" lvl="2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“Chiral” carbon (carbon with 4 different constituents) shown with star (constituents are    -H, -CH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, -C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H</a:t>
            </a:r>
            <a:r>
              <a:rPr lang="en-US" altLang="en-US" baseline="-25000" dirty="0" smtClean="0">
                <a:latin typeface="Tahoma" pitchFamily="34" charset="0"/>
              </a:rPr>
              <a:t>5</a:t>
            </a:r>
            <a:r>
              <a:rPr lang="en-US" altLang="en-US" dirty="0" smtClean="0">
                <a:latin typeface="Tahoma" pitchFamily="34" charset="0"/>
              </a:rPr>
              <a:t>, and -C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H</a:t>
            </a:r>
            <a:r>
              <a:rPr lang="en-US" altLang="en-US" baseline="-25000" dirty="0" smtClean="0">
                <a:latin typeface="Tahoma" pitchFamily="34" charset="0"/>
              </a:rPr>
              <a:t>7</a:t>
            </a:r>
            <a:endParaRPr lang="en-US" altLang="en-US" dirty="0" smtClean="0">
              <a:latin typeface="Tahom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133600" y="4724400"/>
            <a:ext cx="533400" cy="19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67000" y="4267200"/>
            <a:ext cx="266700" cy="476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67000" y="4724400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48000" y="4724400"/>
            <a:ext cx="457200" cy="323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505200" y="4724400"/>
            <a:ext cx="4191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4267200"/>
            <a:ext cx="1905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5-Point Star 12"/>
          <p:cNvSpPr/>
          <p:nvPr/>
        </p:nvSpPr>
        <p:spPr>
          <a:xfrm>
            <a:off x="2743200" y="45720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3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2390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Hydrocarbon Structures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Branched structures: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 </a:t>
            </a:r>
            <a:r>
              <a:rPr lang="en-US" altLang="en-US" dirty="0" err="1" smtClean="0">
                <a:latin typeface="Tahoma" pitchFamily="34" charset="0"/>
              </a:rPr>
              <a:t>isobutane</a:t>
            </a:r>
            <a:r>
              <a:rPr lang="en-US" altLang="en-US" dirty="0" smtClean="0">
                <a:latin typeface="Tahoma" pitchFamily="34" charset="0"/>
              </a:rPr>
              <a:t> =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CHCH</a:t>
            </a:r>
            <a:r>
              <a:rPr lang="en-US" altLang="en-US" baseline="-25000" dirty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</a:t>
            </a:r>
            <a:endParaRPr lang="en-US" altLang="en-US" dirty="0">
              <a:latin typeface="Tahoma" pitchFamily="34" charset="0"/>
            </a:endParaRP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				    CH</a:t>
            </a:r>
            <a:r>
              <a:rPr lang="en-US" altLang="en-US" baseline="-25000" dirty="0">
                <a:latin typeface="Tahoma" pitchFamily="34" charset="0"/>
              </a:rPr>
              <a:t>3</a:t>
            </a:r>
            <a:endParaRPr lang="en-US" altLang="en-US" dirty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Butane and </a:t>
            </a:r>
            <a:r>
              <a:rPr lang="en-US" altLang="en-US" dirty="0" err="1" smtClean="0">
                <a:latin typeface="Tahoma" pitchFamily="34" charset="0"/>
              </a:rPr>
              <a:t>isobutane</a:t>
            </a:r>
            <a:r>
              <a:rPr lang="en-US" altLang="en-US" dirty="0" smtClean="0">
                <a:latin typeface="Tahoma" pitchFamily="34" charset="0"/>
              </a:rPr>
              <a:t> are “structural isomers” (have the same number of Cs and Hs, but are structurally different)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Branched compounds have greater volatility than their linear isomers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95500" y="3657600"/>
            <a:ext cx="533400" cy="19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28900" y="3200400"/>
            <a:ext cx="266700" cy="476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8900" y="3657600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08650" y="3048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61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Hydrocarbon Structures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Optical Isomers – cont.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Two different (3D) structures can be drawn of 3-methyl hexane corresponding to mirror images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Each “</a:t>
            </a:r>
            <a:r>
              <a:rPr lang="en-US" altLang="en-US" dirty="0" err="1" smtClean="0">
                <a:latin typeface="Tahoma" pitchFamily="34" charset="0"/>
              </a:rPr>
              <a:t>enantiomer</a:t>
            </a:r>
            <a:r>
              <a:rPr lang="en-US" altLang="en-US" dirty="0" smtClean="0">
                <a:latin typeface="Tahoma" pitchFamily="34" charset="0"/>
              </a:rPr>
              <a:t>” (version) will have identical properties except for ability to rotate light and ability to interact with other </a:t>
            </a:r>
            <a:r>
              <a:rPr lang="en-US" altLang="en-US" dirty="0" err="1" smtClean="0">
                <a:latin typeface="Tahoma" pitchFamily="34" charset="0"/>
              </a:rPr>
              <a:t>chiral</a:t>
            </a:r>
            <a:r>
              <a:rPr lang="en-US" altLang="en-US" dirty="0" smtClean="0">
                <a:latin typeface="Tahoma" pitchFamily="34" charset="0"/>
              </a:rPr>
              <a:t> compounds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Reactions in living organisms typically produce only one of two mirror images (also known as enantiomers), while synthetic reactions often produce both isomers (known as </a:t>
            </a:r>
            <a:r>
              <a:rPr lang="en-US" altLang="en-US" dirty="0" err="1" smtClean="0">
                <a:latin typeface="Tahoma" pitchFamily="34" charset="0"/>
              </a:rPr>
              <a:t>racemic</a:t>
            </a:r>
            <a:r>
              <a:rPr lang="en-US" altLang="en-US" dirty="0" smtClean="0">
                <a:latin typeface="Tahoma" pitchFamily="34" charset="0"/>
              </a:rPr>
              <a:t> mixtures)</a:t>
            </a:r>
          </a:p>
        </p:txBody>
      </p:sp>
    </p:spTree>
    <p:extLst>
      <p:ext uri="{BB962C8B-B14F-4D97-AF65-F5344CB8AC3E}">
        <p14:creationId xmlns:p14="http://schemas.microsoft.com/office/powerpoint/2010/main" val="35950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Some Questions</a:t>
            </a:r>
          </a:p>
          <a:p>
            <a:pPr marL="514350" lvl="1" indent="-514350" eaLnBrk="1" hangingPunct="1">
              <a:buFont typeface="+mj-lt"/>
              <a:buAutoNum type="arabicPeriod"/>
              <a:defRPr/>
            </a:pPr>
            <a:r>
              <a:rPr lang="en-US" altLang="en-US" dirty="0" smtClean="0">
                <a:latin typeface="Tahoma" pitchFamily="34" charset="0"/>
              </a:rPr>
              <a:t>Which of the following skeleton structures corresponds to n-hexane?</a:t>
            </a:r>
          </a:p>
          <a:p>
            <a:pPr marL="514350" lvl="1" indent="-514350" eaLnBrk="1" hangingPunct="1">
              <a:buFont typeface="+mj-lt"/>
              <a:buAutoNum type="arabicPeriod"/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 typeface="+mj-lt"/>
              <a:buAutoNum type="arabicPeriod"/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 typeface="+mj-lt"/>
              <a:buAutoNum type="arabicPeriod"/>
              <a:defRPr/>
            </a:pPr>
            <a:r>
              <a:rPr lang="en-US" altLang="en-US" dirty="0" smtClean="0">
                <a:latin typeface="Tahoma" pitchFamily="34" charset="0"/>
              </a:rPr>
              <a:t>Which pentane isomer will have the lowest boiling point? </a:t>
            </a:r>
            <a:endParaRPr lang="en-US" altLang="en-US" dirty="0" smtClean="0">
              <a:latin typeface="Tahom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28700" y="3445329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943100" y="3445329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62100" y="3445329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71800" y="3429000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886200" y="3429000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3429000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1436" y="3445329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964136" y="3483429"/>
            <a:ext cx="381000" cy="3265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143500" y="3483429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57900" y="3483429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76900" y="3483429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83136" y="3499758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38200" y="5404758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752600" y="5404758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5404758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77836" y="5421087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352800" y="5597979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267200" y="5597979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86200" y="5597979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05200" y="5233308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608865" y="5589815"/>
            <a:ext cx="533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142265" y="5263244"/>
            <a:ext cx="5334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42265" y="5589815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61265" y="5246916"/>
            <a:ext cx="38100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08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Alkanes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Sources: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Plant/animal products (mostly historic)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Petroleum (main source)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Synthesis from coal, natural gas, or biomass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Structures: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Linear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Branched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Cyclic</a:t>
            </a:r>
          </a:p>
        </p:txBody>
      </p:sp>
      <p:sp>
        <p:nvSpPr>
          <p:cNvPr id="2" name="Regular Pentagon 1"/>
          <p:cNvSpPr/>
          <p:nvPr/>
        </p:nvSpPr>
        <p:spPr>
          <a:xfrm>
            <a:off x="4572000" y="4495800"/>
            <a:ext cx="762000" cy="68580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44958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Cyclopentane in C skeleton structure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38600" y="5638800"/>
            <a:ext cx="426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Note: cyclopentane (C</a:t>
            </a:r>
            <a:r>
              <a:rPr lang="en-US" altLang="en-US" baseline="-25000">
                <a:latin typeface="Tahoma" pitchFamily="34" charset="0"/>
              </a:rPr>
              <a:t>5</a:t>
            </a:r>
            <a:r>
              <a:rPr lang="en-US" altLang="en-US"/>
              <a:t>H</a:t>
            </a:r>
            <a:r>
              <a:rPr lang="en-US" altLang="en-US" baseline="-25000">
                <a:latin typeface="Tahoma" pitchFamily="34" charset="0"/>
              </a:rPr>
              <a:t>10</a:t>
            </a:r>
            <a:r>
              <a:rPr lang="en-US" altLang="en-US"/>
              <a:t>) is NOT an isomer of n-pentane or isopentane (C</a:t>
            </a:r>
            <a:r>
              <a:rPr lang="en-US" altLang="en-US" baseline="-25000">
                <a:latin typeface="Tahoma" pitchFamily="34" charset="0"/>
              </a:rPr>
              <a:t>5</a:t>
            </a:r>
            <a:r>
              <a:rPr lang="en-US" altLang="en-US"/>
              <a:t>H</a:t>
            </a:r>
            <a:r>
              <a:rPr lang="en-US" altLang="en-US" baseline="-25000">
                <a:latin typeface="Tahoma" pitchFamily="34" charset="0"/>
              </a:rPr>
              <a:t>12</a:t>
            </a:r>
            <a:r>
              <a:rPr lang="en-US" altLang="en-US"/>
              <a:t>) as it has 2 fewer Hs</a:t>
            </a:r>
          </a:p>
        </p:txBody>
      </p:sp>
    </p:spTree>
    <p:extLst>
      <p:ext uri="{BB962C8B-B14F-4D97-AF65-F5344CB8AC3E}">
        <p14:creationId xmlns:p14="http://schemas.microsoft.com/office/powerpoint/2010/main" val="6918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2" grpId="0" animBg="1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Example of Contract for Alkane Research with Sacramento Based Alternative Fuel Company</a:t>
            </a:r>
          </a:p>
          <a:p>
            <a:pPr marL="91440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Company (</a:t>
            </a:r>
            <a:r>
              <a:rPr lang="en-US" altLang="en-US" dirty="0" err="1" smtClean="0">
                <a:latin typeface="Tahoma" pitchFamily="34" charset="0"/>
              </a:rPr>
              <a:t>Greyrock</a:t>
            </a:r>
            <a:r>
              <a:rPr lang="en-US" altLang="en-US" dirty="0" smtClean="0">
                <a:latin typeface="Tahoma" pitchFamily="34" charset="0"/>
              </a:rPr>
              <a:t> Energy) is working to produce diesel fuel from agricultural waste or “stranded” gas (natural gas normally vented in oil operations)</a:t>
            </a:r>
          </a:p>
          <a:p>
            <a:pPr marL="91440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They produce diesel in the following process:</a:t>
            </a:r>
          </a:p>
          <a:p>
            <a:pPr marL="400050" lvl="2" indent="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C</a:t>
            </a:r>
            <a:r>
              <a:rPr lang="en-US" altLang="en-US" baseline="-25000" dirty="0" smtClean="0">
                <a:latin typeface="Tahoma" pitchFamily="34" charset="0"/>
              </a:rPr>
              <a:t>n</a:t>
            </a:r>
            <a:r>
              <a:rPr lang="en-US" altLang="en-US" dirty="0" smtClean="0">
                <a:latin typeface="Tahoma" pitchFamily="34" charset="0"/>
              </a:rPr>
              <a:t>H</a:t>
            </a:r>
            <a:r>
              <a:rPr lang="en-US" altLang="en-US" baseline="-25000" dirty="0" smtClean="0">
                <a:latin typeface="Tahoma" pitchFamily="34" charset="0"/>
              </a:rPr>
              <a:t>2n</a:t>
            </a:r>
            <a:r>
              <a:rPr lang="en-US" altLang="en-US" dirty="0" smtClean="0">
                <a:latin typeface="Tahoma" pitchFamily="34" charset="0"/>
              </a:rPr>
              <a:t>O</a:t>
            </a:r>
            <a:r>
              <a:rPr lang="en-US" altLang="en-US" baseline="-25000" dirty="0">
                <a:latin typeface="Tahoma" pitchFamily="34" charset="0"/>
              </a:rPr>
              <a:t>n</a:t>
            </a:r>
            <a:r>
              <a:rPr lang="en-US" altLang="en-US" dirty="0" smtClean="0">
                <a:latin typeface="Tahoma" pitchFamily="34" charset="0"/>
              </a:rPr>
              <a:t> + heat 	     CO(g) +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and</a:t>
            </a:r>
          </a:p>
          <a:p>
            <a:pPr marL="400050" lvl="2" indent="0" eaLnBrk="1" hangingPunct="1">
              <a:buFontTx/>
              <a:buNone/>
              <a:defRPr/>
            </a:pPr>
            <a:r>
              <a:rPr lang="en-US" altLang="en-US" dirty="0">
                <a:latin typeface="Tahoma" pitchFamily="34" charset="0"/>
              </a:rPr>
              <a:t>CO(g) + H</a:t>
            </a:r>
            <a:r>
              <a:rPr lang="en-US" altLang="en-US" baseline="-25000" dirty="0">
                <a:latin typeface="Tahoma" pitchFamily="34" charset="0"/>
              </a:rPr>
              <a:t>2</a:t>
            </a:r>
            <a:r>
              <a:rPr lang="en-US" altLang="en-US" dirty="0">
                <a:latin typeface="Tahoma" pitchFamily="34" charset="0"/>
              </a:rPr>
              <a:t>(g</a:t>
            </a:r>
            <a:r>
              <a:rPr lang="en-US" altLang="en-US" dirty="0" smtClean="0">
                <a:latin typeface="Tahoma" pitchFamily="34" charset="0"/>
              </a:rPr>
              <a:t>) + catalyst      H</a:t>
            </a:r>
            <a:r>
              <a:rPr lang="en-US" altLang="en-US" baseline="-25000" dirty="0" smtClean="0">
                <a:latin typeface="Tahoma" pitchFamily="34" charset="0"/>
              </a:rPr>
              <a:t>2n+2</a:t>
            </a:r>
            <a:r>
              <a:rPr lang="en-US" altLang="en-US" dirty="0" smtClean="0">
                <a:latin typeface="Tahoma" pitchFamily="34" charset="0"/>
              </a:rPr>
              <a:t>C</a:t>
            </a:r>
            <a:r>
              <a:rPr lang="en-US" altLang="en-US" baseline="-25000" dirty="0">
                <a:latin typeface="Tahoma" pitchFamily="34" charset="0"/>
              </a:rPr>
              <a:t>n</a:t>
            </a:r>
            <a:r>
              <a:rPr lang="en-US" altLang="en-US" dirty="0" smtClean="0">
                <a:latin typeface="Tahoma" pitchFamily="34" charset="0"/>
              </a:rPr>
              <a:t> (various) +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O(l)</a:t>
            </a:r>
          </a:p>
        </p:txBody>
      </p:sp>
      <p:sp>
        <p:nvSpPr>
          <p:cNvPr id="2" name="Left-Right Arrow 1"/>
          <p:cNvSpPr/>
          <p:nvPr/>
        </p:nvSpPr>
        <p:spPr>
          <a:xfrm>
            <a:off x="3186113" y="48006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4419600" y="52578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smtClean="0">
                <a:latin typeface="Tahoma" pitchFamily="34" charset="0"/>
              </a:rPr>
              <a:t>Contract Research Example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My job (or that of students working for me) was to determine H</a:t>
            </a:r>
            <a:r>
              <a:rPr lang="en-US" altLang="en-US" baseline="-25000" smtClean="0">
                <a:latin typeface="Tahoma" pitchFamily="34" charset="0"/>
              </a:rPr>
              <a:t>2n+2</a:t>
            </a:r>
            <a:r>
              <a:rPr lang="en-US" altLang="en-US" smtClean="0">
                <a:latin typeface="Tahoma" pitchFamily="34" charset="0"/>
              </a:rPr>
              <a:t>C</a:t>
            </a:r>
            <a:r>
              <a:rPr lang="en-US" altLang="en-US" baseline="-25000" smtClean="0">
                <a:latin typeface="Tahoma" pitchFamily="34" charset="0"/>
              </a:rPr>
              <a:t>n</a:t>
            </a:r>
            <a:r>
              <a:rPr lang="en-US" altLang="en-US" smtClean="0">
                <a:latin typeface="Tahoma" pitchFamily="34" charset="0"/>
              </a:rPr>
              <a:t> (various) + other impurities (benzene, alkenes, alcohols)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Four phases produced (liquid water, gas alkanes – methane to butane – used to generate power, hydrocarbon liquid or crude synthetic diesel, and wax or solid hydrocarbons)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Q.  Does structure of hydrocarbons matter?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A.  Yes.  Linear alkanes generally best for diesel, while branched alkanes are good for gasoline but poor for diesel (increases octane rating)</a:t>
            </a:r>
          </a:p>
        </p:txBody>
      </p:sp>
    </p:spTree>
    <p:extLst>
      <p:ext uri="{BB962C8B-B14F-4D97-AF65-F5344CB8AC3E}">
        <p14:creationId xmlns:p14="http://schemas.microsoft.com/office/powerpoint/2010/main" val="226567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16764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dirty="0" smtClean="0">
                <a:latin typeface="Tahoma" pitchFamily="34" charset="0"/>
              </a:rPr>
              <a:t>How did we determine the composition of the diesel fuel?	Gas chromatography (similar to paper chromatography lab – not done)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8600"/>
            <a:ext cx="4572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6477000"/>
            <a:ext cx="464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Chromatogram (each peak = 1 compound)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30700"/>
            <a:ext cx="3805238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81200" y="5943600"/>
            <a:ext cx="228600" cy="4572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52650" y="4906963"/>
            <a:ext cx="2709863" cy="1003300"/>
          </a:xfrm>
          <a:custGeom>
            <a:avLst/>
            <a:gdLst>
              <a:gd name="connsiteX0" fmla="*/ 0 w 2709747"/>
              <a:gd name="connsiteY0" fmla="*/ 1003610 h 1003610"/>
              <a:gd name="connsiteX1" fmla="*/ 479503 w 2709747"/>
              <a:gd name="connsiteY1" fmla="*/ 490654 h 1003610"/>
              <a:gd name="connsiteX2" fmla="*/ 1550020 w 2709747"/>
              <a:gd name="connsiteY2" fmla="*/ 44605 h 1003610"/>
              <a:gd name="connsiteX3" fmla="*/ 2709747 w 2709747"/>
              <a:gd name="connsiteY3" fmla="*/ 223025 h 1003610"/>
              <a:gd name="connsiteX4" fmla="*/ 2709747 w 2709747"/>
              <a:gd name="connsiteY4" fmla="*/ 223025 h 100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9747" h="1003610">
                <a:moveTo>
                  <a:pt x="0" y="1003610"/>
                </a:moveTo>
                <a:cubicBezTo>
                  <a:pt x="110583" y="827049"/>
                  <a:pt x="221166" y="650488"/>
                  <a:pt x="479503" y="490654"/>
                </a:cubicBezTo>
                <a:cubicBezTo>
                  <a:pt x="737840" y="330820"/>
                  <a:pt x="1178313" y="89210"/>
                  <a:pt x="1550020" y="44605"/>
                </a:cubicBezTo>
                <a:cubicBezTo>
                  <a:pt x="1921727" y="0"/>
                  <a:pt x="2709747" y="223025"/>
                  <a:pt x="2709747" y="223025"/>
                </a:cubicBezTo>
                <a:lnTo>
                  <a:pt x="2709747" y="223025"/>
                </a:lnTo>
              </a:path>
            </a:pathLst>
          </a:cu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6563" y="2995613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Major constituents were-alkanes (biggest peaks)</a:t>
            </a:r>
          </a:p>
        </p:txBody>
      </p:sp>
      <p:sp>
        <p:nvSpPr>
          <p:cNvPr id="3" name="Oval 2"/>
          <p:cNvSpPr/>
          <p:nvPr/>
        </p:nvSpPr>
        <p:spPr>
          <a:xfrm>
            <a:off x="7086600" y="4191000"/>
            <a:ext cx="304800" cy="1957388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91000" y="3006725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This sample had relatively high branched alkanes </a:t>
            </a:r>
            <a:r>
              <a:rPr lang="en-US" altLang="en-US" dirty="0" smtClean="0"/>
              <a:t>(most of yellow peaks)</a:t>
            </a:r>
            <a:endParaRPr lang="en-US" altLang="en-US" dirty="0"/>
          </a:p>
        </p:txBody>
      </p:sp>
      <p:sp>
        <p:nvSpPr>
          <p:cNvPr id="9" name="Oval 8"/>
          <p:cNvSpPr/>
          <p:nvPr/>
        </p:nvSpPr>
        <p:spPr>
          <a:xfrm>
            <a:off x="5562600" y="5486400"/>
            <a:ext cx="838200" cy="685800"/>
          </a:xfrm>
          <a:prstGeom prst="ellipse">
            <a:avLst/>
          </a:prstGeom>
          <a:solidFill>
            <a:srgbClr val="FFC000">
              <a:alpha val="4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38688" y="3652838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Other significant constituents are </a:t>
            </a:r>
            <a:r>
              <a:rPr lang="en-US" altLang="en-US" dirty="0" smtClean="0"/>
              <a:t>alkenes (green peaks)</a:t>
            </a:r>
            <a:endParaRPr lang="en-US" altLang="en-US" dirty="0"/>
          </a:p>
        </p:txBody>
      </p:sp>
      <p:sp>
        <p:nvSpPr>
          <p:cNvPr id="10" name="Oval 9"/>
          <p:cNvSpPr/>
          <p:nvPr/>
        </p:nvSpPr>
        <p:spPr>
          <a:xfrm>
            <a:off x="7620000" y="5486400"/>
            <a:ext cx="228600" cy="685800"/>
          </a:xfrm>
          <a:prstGeom prst="ellipse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77100" y="5567363"/>
            <a:ext cx="228600" cy="685800"/>
          </a:xfrm>
          <a:prstGeom prst="ellipse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58000" y="5486400"/>
            <a:ext cx="228600" cy="685800"/>
          </a:xfrm>
          <a:prstGeom prst="ellipse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57512" y="418623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1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5" grpId="0"/>
      <p:bldP spid="7" grpId="0" animBg="1"/>
      <p:bldP spid="2" grpId="0"/>
      <p:bldP spid="3" grpId="0" animBg="1"/>
      <p:bldP spid="11" grpId="0"/>
      <p:bldP spid="9" grpId="0" animBg="1"/>
      <p:bldP spid="13" grpId="0"/>
      <p:bldP spid="10" grpId="0" animBg="1"/>
      <p:bldP spid="15" grpId="0" animBg="1"/>
      <p:bldP spid="16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Lab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Last </a:t>
            </a:r>
            <a:r>
              <a:rPr lang="en-US" altLang="en-US" dirty="0" smtClean="0">
                <a:latin typeface="Tahoma" panose="020B0604030504040204" pitchFamily="34" charset="0"/>
              </a:rPr>
              <a:t>Lab #15 </a:t>
            </a:r>
            <a:r>
              <a:rPr lang="en-US" altLang="en-US" dirty="0" smtClean="0">
                <a:latin typeface="Tahoma" panose="020B0604030504040204" pitchFamily="34" charset="0"/>
              </a:rPr>
              <a:t>(yesterday and today)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Lab #15 </a:t>
            </a:r>
            <a:r>
              <a:rPr lang="en-US" altLang="en-US" dirty="0" smtClean="0">
                <a:latin typeface="Tahoma" panose="020B0604030504040204" pitchFamily="34" charset="0"/>
              </a:rPr>
              <a:t>Report due next Mon. + Tues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Lab Final next week (Wed. + Thurs.) – see syllabus for labs covered – need </a:t>
            </a:r>
            <a:r>
              <a:rPr lang="en-US" altLang="en-US" dirty="0" err="1" smtClean="0">
                <a:latin typeface="Tahoma" panose="020B0604030504040204" pitchFamily="34" charset="0"/>
              </a:rPr>
              <a:t>scantron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Mastering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</a:rPr>
              <a:t>Ch. </a:t>
            </a:r>
            <a:r>
              <a:rPr lang="en-US" altLang="en-US" dirty="0" smtClean="0">
                <a:latin typeface="Tahoma" panose="020B0604030504040204" pitchFamily="34" charset="0"/>
              </a:rPr>
              <a:t>20 </a:t>
            </a:r>
            <a:r>
              <a:rPr lang="en-US" altLang="en-US" dirty="0">
                <a:latin typeface="Tahoma" panose="020B0604030504040204" pitchFamily="34" charset="0"/>
              </a:rPr>
              <a:t>assignment </a:t>
            </a:r>
            <a:r>
              <a:rPr lang="en-US" altLang="en-US" dirty="0" smtClean="0">
                <a:latin typeface="Tahoma" panose="020B0604030504040204" pitchFamily="34" charset="0"/>
              </a:rPr>
              <a:t>(Organic Chemistry) due 12/10</a:t>
            </a: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Alkanes – Naming compounds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Linear Alkanes (see table in text – should know methane to </a:t>
            </a:r>
            <a:r>
              <a:rPr lang="en-US" altLang="en-US" dirty="0" err="1" smtClean="0">
                <a:latin typeface="Tahoma" pitchFamily="34" charset="0"/>
              </a:rPr>
              <a:t>decane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Branched alkanes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</a:t>
            </a:r>
          </a:p>
          <a:p>
            <a:pPr marL="1314450" lvl="2" indent="-514350" eaLnBrk="1" hangingPunct="1">
              <a:defRPr/>
            </a:pPr>
            <a:endParaRPr lang="en-US" altLang="en-US" dirty="0">
              <a:latin typeface="Tahoma" pitchFamily="34" charset="0"/>
            </a:endParaRP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Start with longest possible chain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Assign numbers to each carbon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Add branching constituents – name based on number of carbons added (methane becomes methyl for –CH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 – order is alphabetical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384675" y="3502025"/>
            <a:ext cx="1204913" cy="688975"/>
            <a:chOff x="4384963" y="3501736"/>
            <a:chExt cx="1205346" cy="68926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384963" y="3757431"/>
              <a:ext cx="304910" cy="3049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648583" y="3806664"/>
              <a:ext cx="304910" cy="25569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953492" y="3809840"/>
              <a:ext cx="304910" cy="3049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285399" y="3806664"/>
              <a:ext cx="304910" cy="30810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994782" y="3501736"/>
              <a:ext cx="0" cy="3049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384963" y="4038536"/>
              <a:ext cx="276324" cy="15246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17"/>
          <p:cNvSpPr/>
          <p:nvPr/>
        </p:nvSpPr>
        <p:spPr>
          <a:xfrm>
            <a:off x="4210050" y="3625850"/>
            <a:ext cx="1485900" cy="596900"/>
          </a:xfrm>
          <a:custGeom>
            <a:avLst/>
            <a:gdLst>
              <a:gd name="connsiteX0" fmla="*/ 17820 w 1486657"/>
              <a:gd name="connsiteY0" fmla="*/ 235527 h 595745"/>
              <a:gd name="connsiteX1" fmla="*/ 17820 w 1486657"/>
              <a:gd name="connsiteY1" fmla="*/ 235527 h 595745"/>
              <a:gd name="connsiteX2" fmla="*/ 100948 w 1486657"/>
              <a:gd name="connsiteY2" fmla="*/ 318654 h 595745"/>
              <a:gd name="connsiteX3" fmla="*/ 128657 w 1486657"/>
              <a:gd name="connsiteY3" fmla="*/ 360218 h 595745"/>
              <a:gd name="connsiteX4" fmla="*/ 211784 w 1486657"/>
              <a:gd name="connsiteY4" fmla="*/ 401782 h 595745"/>
              <a:gd name="connsiteX5" fmla="*/ 253348 w 1486657"/>
              <a:gd name="connsiteY5" fmla="*/ 443345 h 595745"/>
              <a:gd name="connsiteX6" fmla="*/ 281057 w 1486657"/>
              <a:gd name="connsiteY6" fmla="*/ 484909 h 595745"/>
              <a:gd name="connsiteX7" fmla="*/ 364184 w 1486657"/>
              <a:gd name="connsiteY7" fmla="*/ 512618 h 595745"/>
              <a:gd name="connsiteX8" fmla="*/ 447311 w 1486657"/>
              <a:gd name="connsiteY8" fmla="*/ 540327 h 595745"/>
              <a:gd name="connsiteX9" fmla="*/ 488875 w 1486657"/>
              <a:gd name="connsiteY9" fmla="*/ 568036 h 595745"/>
              <a:gd name="connsiteX10" fmla="*/ 613566 w 1486657"/>
              <a:gd name="connsiteY10" fmla="*/ 554182 h 595745"/>
              <a:gd name="connsiteX11" fmla="*/ 682839 w 1486657"/>
              <a:gd name="connsiteY11" fmla="*/ 484909 h 595745"/>
              <a:gd name="connsiteX12" fmla="*/ 724402 w 1486657"/>
              <a:gd name="connsiteY12" fmla="*/ 457200 h 595745"/>
              <a:gd name="connsiteX13" fmla="*/ 765966 w 1486657"/>
              <a:gd name="connsiteY13" fmla="*/ 484909 h 595745"/>
              <a:gd name="connsiteX14" fmla="*/ 779820 w 1486657"/>
              <a:gd name="connsiteY14" fmla="*/ 526472 h 595745"/>
              <a:gd name="connsiteX15" fmla="*/ 821384 w 1486657"/>
              <a:gd name="connsiteY15" fmla="*/ 540327 h 595745"/>
              <a:gd name="connsiteX16" fmla="*/ 862948 w 1486657"/>
              <a:gd name="connsiteY16" fmla="*/ 568036 h 595745"/>
              <a:gd name="connsiteX17" fmla="*/ 946075 w 1486657"/>
              <a:gd name="connsiteY17" fmla="*/ 595745 h 595745"/>
              <a:gd name="connsiteX18" fmla="*/ 1209311 w 1486657"/>
              <a:gd name="connsiteY18" fmla="*/ 581891 h 595745"/>
              <a:gd name="connsiteX19" fmla="*/ 1250875 w 1486657"/>
              <a:gd name="connsiteY19" fmla="*/ 568036 h 595745"/>
              <a:gd name="connsiteX20" fmla="*/ 1334002 w 1486657"/>
              <a:gd name="connsiteY20" fmla="*/ 498763 h 595745"/>
              <a:gd name="connsiteX21" fmla="*/ 1417130 w 1486657"/>
              <a:gd name="connsiteY21" fmla="*/ 387927 h 595745"/>
              <a:gd name="connsiteX22" fmla="*/ 1444839 w 1486657"/>
              <a:gd name="connsiteY22" fmla="*/ 332509 h 595745"/>
              <a:gd name="connsiteX23" fmla="*/ 1472548 w 1486657"/>
              <a:gd name="connsiteY23" fmla="*/ 249382 h 595745"/>
              <a:gd name="connsiteX24" fmla="*/ 1417130 w 1486657"/>
              <a:gd name="connsiteY24" fmla="*/ 0 h 595745"/>
              <a:gd name="connsiteX25" fmla="*/ 1320148 w 1486657"/>
              <a:gd name="connsiteY25" fmla="*/ 13854 h 595745"/>
              <a:gd name="connsiteX26" fmla="*/ 1250875 w 1486657"/>
              <a:gd name="connsiteY26" fmla="*/ 124691 h 595745"/>
              <a:gd name="connsiteX27" fmla="*/ 1237020 w 1486657"/>
              <a:gd name="connsiteY27" fmla="*/ 166254 h 595745"/>
              <a:gd name="connsiteX28" fmla="*/ 1195457 w 1486657"/>
              <a:gd name="connsiteY28" fmla="*/ 193963 h 595745"/>
              <a:gd name="connsiteX29" fmla="*/ 1112330 w 1486657"/>
              <a:gd name="connsiteY29" fmla="*/ 263236 h 595745"/>
              <a:gd name="connsiteX30" fmla="*/ 1029202 w 1486657"/>
              <a:gd name="connsiteY30" fmla="*/ 290945 h 595745"/>
              <a:gd name="connsiteX31" fmla="*/ 987639 w 1486657"/>
              <a:gd name="connsiteY31" fmla="*/ 277091 h 595745"/>
              <a:gd name="connsiteX32" fmla="*/ 973784 w 1486657"/>
              <a:gd name="connsiteY32" fmla="*/ 235527 h 595745"/>
              <a:gd name="connsiteX33" fmla="*/ 946075 w 1486657"/>
              <a:gd name="connsiteY33" fmla="*/ 180109 h 595745"/>
              <a:gd name="connsiteX34" fmla="*/ 876802 w 1486657"/>
              <a:gd name="connsiteY34" fmla="*/ 96982 h 595745"/>
              <a:gd name="connsiteX35" fmla="*/ 835239 w 1486657"/>
              <a:gd name="connsiteY35" fmla="*/ 83127 h 595745"/>
              <a:gd name="connsiteX36" fmla="*/ 585857 w 1486657"/>
              <a:gd name="connsiteY36" fmla="*/ 96982 h 595745"/>
              <a:gd name="connsiteX37" fmla="*/ 544293 w 1486657"/>
              <a:gd name="connsiteY37" fmla="*/ 180109 h 595745"/>
              <a:gd name="connsiteX38" fmla="*/ 461166 w 1486657"/>
              <a:gd name="connsiteY38" fmla="*/ 235527 h 595745"/>
              <a:gd name="connsiteX39" fmla="*/ 419602 w 1486657"/>
              <a:gd name="connsiteY39" fmla="*/ 221672 h 595745"/>
              <a:gd name="connsiteX40" fmla="*/ 364184 w 1486657"/>
              <a:gd name="connsiteY40" fmla="*/ 138545 h 595745"/>
              <a:gd name="connsiteX41" fmla="*/ 322620 w 1486657"/>
              <a:gd name="connsiteY41" fmla="*/ 110836 h 595745"/>
              <a:gd name="connsiteX42" fmla="*/ 308766 w 1486657"/>
              <a:gd name="connsiteY42" fmla="*/ 69272 h 595745"/>
              <a:gd name="connsiteX43" fmla="*/ 31675 w 1486657"/>
              <a:gd name="connsiteY43" fmla="*/ 55418 h 595745"/>
              <a:gd name="connsiteX44" fmla="*/ 17820 w 1486657"/>
              <a:gd name="connsiteY44" fmla="*/ 193963 h 595745"/>
              <a:gd name="connsiteX45" fmla="*/ 45530 w 1486657"/>
              <a:gd name="connsiteY45" fmla="*/ 277091 h 595745"/>
              <a:gd name="connsiteX46" fmla="*/ 59384 w 1486657"/>
              <a:gd name="connsiteY46" fmla="*/ 318654 h 595745"/>
              <a:gd name="connsiteX47" fmla="*/ 59384 w 1486657"/>
              <a:gd name="connsiteY47" fmla="*/ 318654 h 59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86657" h="595745">
                <a:moveTo>
                  <a:pt x="17820" y="235527"/>
                </a:moveTo>
                <a:lnTo>
                  <a:pt x="17820" y="235527"/>
                </a:lnTo>
                <a:cubicBezTo>
                  <a:pt x="45529" y="263236"/>
                  <a:pt x="74914" y="289366"/>
                  <a:pt x="100948" y="318654"/>
                </a:cubicBezTo>
                <a:cubicBezTo>
                  <a:pt x="112010" y="331099"/>
                  <a:pt x="116883" y="348444"/>
                  <a:pt x="128657" y="360218"/>
                </a:cubicBezTo>
                <a:cubicBezTo>
                  <a:pt x="155514" y="387075"/>
                  <a:pt x="177980" y="390514"/>
                  <a:pt x="211784" y="401782"/>
                </a:cubicBezTo>
                <a:cubicBezTo>
                  <a:pt x="225639" y="415636"/>
                  <a:pt x="240805" y="428293"/>
                  <a:pt x="253348" y="443345"/>
                </a:cubicBezTo>
                <a:cubicBezTo>
                  <a:pt x="264008" y="456137"/>
                  <a:pt x="266937" y="476084"/>
                  <a:pt x="281057" y="484909"/>
                </a:cubicBezTo>
                <a:cubicBezTo>
                  <a:pt x="305825" y="500389"/>
                  <a:pt x="336475" y="503382"/>
                  <a:pt x="364184" y="512618"/>
                </a:cubicBezTo>
                <a:cubicBezTo>
                  <a:pt x="364189" y="512620"/>
                  <a:pt x="447306" y="540323"/>
                  <a:pt x="447311" y="540327"/>
                </a:cubicBezTo>
                <a:lnTo>
                  <a:pt x="488875" y="568036"/>
                </a:lnTo>
                <a:cubicBezTo>
                  <a:pt x="530439" y="563418"/>
                  <a:pt x="572995" y="564325"/>
                  <a:pt x="613566" y="554182"/>
                </a:cubicBezTo>
                <a:cubicBezTo>
                  <a:pt x="662825" y="541867"/>
                  <a:pt x="652052" y="515696"/>
                  <a:pt x="682839" y="484909"/>
                </a:cubicBezTo>
                <a:cubicBezTo>
                  <a:pt x="694613" y="473135"/>
                  <a:pt x="710548" y="466436"/>
                  <a:pt x="724402" y="457200"/>
                </a:cubicBezTo>
                <a:cubicBezTo>
                  <a:pt x="738257" y="466436"/>
                  <a:pt x="755564" y="471907"/>
                  <a:pt x="765966" y="484909"/>
                </a:cubicBezTo>
                <a:cubicBezTo>
                  <a:pt x="775089" y="496313"/>
                  <a:pt x="769494" y="516146"/>
                  <a:pt x="779820" y="526472"/>
                </a:cubicBezTo>
                <a:cubicBezTo>
                  <a:pt x="790147" y="536799"/>
                  <a:pt x="808322" y="533796"/>
                  <a:pt x="821384" y="540327"/>
                </a:cubicBezTo>
                <a:cubicBezTo>
                  <a:pt x="836277" y="547774"/>
                  <a:pt x="847732" y="561273"/>
                  <a:pt x="862948" y="568036"/>
                </a:cubicBezTo>
                <a:cubicBezTo>
                  <a:pt x="889638" y="579898"/>
                  <a:pt x="946075" y="595745"/>
                  <a:pt x="946075" y="595745"/>
                </a:cubicBezTo>
                <a:cubicBezTo>
                  <a:pt x="1033820" y="591127"/>
                  <a:pt x="1121805" y="589846"/>
                  <a:pt x="1209311" y="581891"/>
                </a:cubicBezTo>
                <a:cubicBezTo>
                  <a:pt x="1223855" y="580569"/>
                  <a:pt x="1239656" y="577385"/>
                  <a:pt x="1250875" y="568036"/>
                </a:cubicBezTo>
                <a:cubicBezTo>
                  <a:pt x="1351529" y="484158"/>
                  <a:pt x="1238704" y="530531"/>
                  <a:pt x="1334002" y="498763"/>
                </a:cubicBezTo>
                <a:cubicBezTo>
                  <a:pt x="1396666" y="404767"/>
                  <a:pt x="1365871" y="439184"/>
                  <a:pt x="1417130" y="387927"/>
                </a:cubicBezTo>
                <a:cubicBezTo>
                  <a:pt x="1426366" y="369454"/>
                  <a:pt x="1437169" y="351685"/>
                  <a:pt x="1444839" y="332509"/>
                </a:cubicBezTo>
                <a:cubicBezTo>
                  <a:pt x="1455687" y="305390"/>
                  <a:pt x="1472548" y="249382"/>
                  <a:pt x="1472548" y="249382"/>
                </a:cubicBezTo>
                <a:cubicBezTo>
                  <a:pt x="1470103" y="207811"/>
                  <a:pt x="1531025" y="0"/>
                  <a:pt x="1417130" y="0"/>
                </a:cubicBezTo>
                <a:cubicBezTo>
                  <a:pt x="1384474" y="0"/>
                  <a:pt x="1352475" y="9236"/>
                  <a:pt x="1320148" y="13854"/>
                </a:cubicBezTo>
                <a:cubicBezTo>
                  <a:pt x="1254281" y="57765"/>
                  <a:pt x="1283850" y="25766"/>
                  <a:pt x="1250875" y="124691"/>
                </a:cubicBezTo>
                <a:cubicBezTo>
                  <a:pt x="1246257" y="138545"/>
                  <a:pt x="1249171" y="158153"/>
                  <a:pt x="1237020" y="166254"/>
                </a:cubicBezTo>
                <a:cubicBezTo>
                  <a:pt x="1223166" y="175490"/>
                  <a:pt x="1208249" y="183303"/>
                  <a:pt x="1195457" y="193963"/>
                </a:cubicBezTo>
                <a:cubicBezTo>
                  <a:pt x="1158172" y="225034"/>
                  <a:pt x="1156554" y="243581"/>
                  <a:pt x="1112330" y="263236"/>
                </a:cubicBezTo>
                <a:cubicBezTo>
                  <a:pt x="1085639" y="275099"/>
                  <a:pt x="1029202" y="290945"/>
                  <a:pt x="1029202" y="290945"/>
                </a:cubicBezTo>
                <a:cubicBezTo>
                  <a:pt x="1015348" y="286327"/>
                  <a:pt x="997965" y="287417"/>
                  <a:pt x="987639" y="277091"/>
                </a:cubicBezTo>
                <a:cubicBezTo>
                  <a:pt x="977312" y="266764"/>
                  <a:pt x="979537" y="248950"/>
                  <a:pt x="973784" y="235527"/>
                </a:cubicBezTo>
                <a:cubicBezTo>
                  <a:pt x="965648" y="216544"/>
                  <a:pt x="956322" y="198041"/>
                  <a:pt x="946075" y="180109"/>
                </a:cubicBezTo>
                <a:cubicBezTo>
                  <a:pt x="930346" y="152583"/>
                  <a:pt x="903255" y="114617"/>
                  <a:pt x="876802" y="96982"/>
                </a:cubicBezTo>
                <a:cubicBezTo>
                  <a:pt x="864651" y="88881"/>
                  <a:pt x="849093" y="87745"/>
                  <a:pt x="835239" y="83127"/>
                </a:cubicBezTo>
                <a:cubicBezTo>
                  <a:pt x="752112" y="87745"/>
                  <a:pt x="667496" y="80654"/>
                  <a:pt x="585857" y="96982"/>
                </a:cubicBezTo>
                <a:cubicBezTo>
                  <a:pt x="560703" y="102013"/>
                  <a:pt x="554067" y="165448"/>
                  <a:pt x="544293" y="180109"/>
                </a:cubicBezTo>
                <a:cubicBezTo>
                  <a:pt x="514642" y="224586"/>
                  <a:pt x="504741" y="221002"/>
                  <a:pt x="461166" y="235527"/>
                </a:cubicBezTo>
                <a:cubicBezTo>
                  <a:pt x="447311" y="230909"/>
                  <a:pt x="431753" y="229773"/>
                  <a:pt x="419602" y="221672"/>
                </a:cubicBezTo>
                <a:cubicBezTo>
                  <a:pt x="316664" y="153046"/>
                  <a:pt x="422285" y="211171"/>
                  <a:pt x="364184" y="138545"/>
                </a:cubicBezTo>
                <a:cubicBezTo>
                  <a:pt x="353782" y="125543"/>
                  <a:pt x="336475" y="120072"/>
                  <a:pt x="322620" y="110836"/>
                </a:cubicBezTo>
                <a:cubicBezTo>
                  <a:pt x="318002" y="96981"/>
                  <a:pt x="317889" y="80676"/>
                  <a:pt x="308766" y="69272"/>
                </a:cubicBezTo>
                <a:cubicBezTo>
                  <a:pt x="249456" y="-4866"/>
                  <a:pt x="58579" y="53835"/>
                  <a:pt x="31675" y="55418"/>
                </a:cubicBezTo>
                <a:cubicBezTo>
                  <a:pt x="-10369" y="118485"/>
                  <a:pt x="-5799" y="91614"/>
                  <a:pt x="17820" y="193963"/>
                </a:cubicBezTo>
                <a:cubicBezTo>
                  <a:pt x="24388" y="222423"/>
                  <a:pt x="36293" y="249382"/>
                  <a:pt x="45530" y="277091"/>
                </a:cubicBezTo>
                <a:lnTo>
                  <a:pt x="59384" y="318654"/>
                </a:lnTo>
                <a:lnTo>
                  <a:pt x="59384" y="31865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9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958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smtClean="0">
                <a:latin typeface="Tahoma" pitchFamily="34" charset="0"/>
              </a:rPr>
              <a:t>Questions</a:t>
            </a:r>
          </a:p>
          <a:p>
            <a:pPr marL="914400" lvl="2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What is the name of 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?  Does it have a branched isomer?</a:t>
            </a:r>
          </a:p>
          <a:p>
            <a:pPr marL="914400" lvl="2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What is the name of 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CHCH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?</a:t>
            </a:r>
          </a:p>
          <a:p>
            <a:pPr marL="914400" lvl="2" indent="-514350" eaLnBrk="1" hangingPunct="1">
              <a:buFontTx/>
              <a:buNone/>
            </a:pPr>
            <a:r>
              <a:rPr lang="en-US" altLang="en-US" smtClean="0">
                <a:latin typeface="Tahoma" pitchFamily="34" charset="0"/>
              </a:rPr>
              <a:t>				      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endParaRPr lang="en-US" altLang="en-US" smtClean="0">
              <a:latin typeface="Tahoma" pitchFamily="34" charset="0"/>
            </a:endParaRPr>
          </a:p>
          <a:p>
            <a:pPr marL="914400" lvl="2" indent="-514350" eaLnBrk="1" hangingPunct="1">
              <a:buFontTx/>
              <a:buAutoNum type="arabicPeriod" startAt="3"/>
            </a:pPr>
            <a:r>
              <a:rPr lang="en-US" altLang="en-US" smtClean="0">
                <a:latin typeface="Tahoma" pitchFamily="34" charset="0"/>
              </a:rPr>
              <a:t>Determine the name and formula of the compound given its carbon skeleton structure below:</a:t>
            </a:r>
          </a:p>
          <a:p>
            <a:pPr marL="914400" lvl="2" indent="-514350" eaLnBrk="1" hangingPunct="1">
              <a:buFontTx/>
              <a:buAutoNum type="arabicPeriod" startAt="3"/>
            </a:pPr>
            <a:endParaRPr lang="en-US" altLang="en-US" smtClean="0">
              <a:latin typeface="Tahoma" pitchFamily="34" charset="0"/>
            </a:endParaRPr>
          </a:p>
          <a:p>
            <a:pPr marL="914400" lvl="2" indent="-514350" eaLnBrk="1" hangingPunct="1">
              <a:buFontTx/>
              <a:buAutoNum type="arabicPeriod" startAt="3"/>
            </a:pPr>
            <a:endParaRPr lang="en-US" altLang="en-US" smtClean="0">
              <a:latin typeface="Tahoma" pitchFamily="34" charset="0"/>
            </a:endParaRPr>
          </a:p>
          <a:p>
            <a:pPr marL="914400" lvl="2" indent="-514350" eaLnBrk="1" hangingPunct="1">
              <a:buFontTx/>
              <a:buAutoNum type="arabicPeriod" startAt="3"/>
            </a:pPr>
            <a:endParaRPr lang="en-US" altLang="en-US" sz="1600" smtClean="0">
              <a:latin typeface="Tahoma" pitchFamily="34" charset="0"/>
            </a:endParaRPr>
          </a:p>
          <a:p>
            <a:pPr marL="914400" lvl="2" indent="-514350" eaLnBrk="1" hangingPunct="1">
              <a:buFontTx/>
              <a:buAutoNum type="arabicPeriod" startAt="3"/>
            </a:pPr>
            <a:r>
              <a:rPr lang="en-US" altLang="en-US" smtClean="0">
                <a:latin typeface="Tahoma" pitchFamily="34" charset="0"/>
              </a:rPr>
              <a:t>Does the compound in 3) have optical isomers?</a:t>
            </a:r>
          </a:p>
          <a:p>
            <a:pPr marL="914400" lvl="2" indent="-514350" eaLnBrk="1" hangingPunct="1">
              <a:buFontTx/>
              <a:buAutoNum type="arabicPeriod" startAt="3"/>
            </a:pPr>
            <a:r>
              <a:rPr lang="en-US" altLang="en-US" smtClean="0">
                <a:latin typeface="Tahoma" pitchFamily="34" charset="0"/>
              </a:rPr>
              <a:t>Give the number of Hs attached to Cs at A and B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0" y="32766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14600" y="4953000"/>
            <a:ext cx="609600" cy="95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286000" y="5029200"/>
            <a:ext cx="266700" cy="476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953000"/>
            <a:ext cx="304800" cy="419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29000" y="5029200"/>
            <a:ext cx="457200" cy="323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886200" y="5029200"/>
            <a:ext cx="4191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33600" y="4800600"/>
            <a:ext cx="4191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886200" y="4648200"/>
            <a:ext cx="3048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10200" y="48006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343400" y="4724400"/>
            <a:ext cx="952500" cy="228600"/>
          </a:xfrm>
          <a:prstGeom prst="line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0" y="548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505200" y="5410200"/>
            <a:ext cx="952500" cy="228600"/>
          </a:xfrm>
          <a:prstGeom prst="line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6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Contain at least 1 carbon-carbon double bond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Naming (replace –</a:t>
            </a:r>
            <a:r>
              <a:rPr lang="en-US" altLang="en-US" dirty="0" err="1" smtClean="0">
                <a:latin typeface="Tahoma" pitchFamily="34" charset="0"/>
              </a:rPr>
              <a:t>ane</a:t>
            </a:r>
            <a:r>
              <a:rPr lang="en-US" altLang="en-US" dirty="0" smtClean="0">
                <a:latin typeface="Tahoma" pitchFamily="34" charset="0"/>
              </a:rPr>
              <a:t> ending with –</a:t>
            </a:r>
            <a:r>
              <a:rPr lang="en-US" altLang="en-US" dirty="0" err="1" smtClean="0">
                <a:latin typeface="Tahoma" pitchFamily="34" charset="0"/>
              </a:rPr>
              <a:t>ene</a:t>
            </a:r>
            <a:r>
              <a:rPr lang="en-US" altLang="en-US" dirty="0" smtClean="0">
                <a:latin typeface="Tahoma" pitchFamily="34" charset="0"/>
              </a:rPr>
              <a:t> with number referring to end of double bond closest to the #1 carbon)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Example: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CH=CHCH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is 2-butene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Other isomer (CH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CH=CH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) is 1-butene</a:t>
            </a:r>
          </a:p>
        </p:txBody>
      </p:sp>
    </p:spTree>
    <p:extLst>
      <p:ext uri="{BB962C8B-B14F-4D97-AF65-F5344CB8AC3E}">
        <p14:creationId xmlns:p14="http://schemas.microsoft.com/office/powerpoint/2010/main" val="109382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Effects of double bonds: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structural effect – increases melting point temperatures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makes compounds more reactive/less stable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Examples in fats, oils and biodiesel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Fats and oils are triglycerides containing three fatty acids (</a:t>
            </a:r>
            <a:r>
              <a:rPr lang="en-US" altLang="en-US" dirty="0" err="1" smtClean="0">
                <a:latin typeface="Tahoma" pitchFamily="34" charset="0"/>
              </a:rPr>
              <a:t>alkane</a:t>
            </a:r>
            <a:r>
              <a:rPr lang="en-US" altLang="en-US" dirty="0" smtClean="0">
                <a:latin typeface="Tahoma" pitchFamily="34" charset="0"/>
              </a:rPr>
              <a:t> or </a:t>
            </a:r>
            <a:r>
              <a:rPr lang="en-US" altLang="en-US" dirty="0" err="1" smtClean="0">
                <a:latin typeface="Tahoma" pitchFamily="34" charset="0"/>
              </a:rPr>
              <a:t>alkene</a:t>
            </a:r>
            <a:r>
              <a:rPr lang="en-US" altLang="en-US" dirty="0" smtClean="0">
                <a:latin typeface="Tahoma" pitchFamily="34" charset="0"/>
              </a:rPr>
              <a:t> in nature)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6800" y="5257800"/>
          <a:ext cx="6815138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emSketch" r:id="rId4" imgW="6815160" imgH="1469160" progId="ACD.ChemSketch.20">
                  <p:embed/>
                </p:oleObj>
              </mc:Choice>
              <mc:Fallback>
                <p:oleObj name="ChemSketch" r:id="rId4" imgW="6815160" imgH="1469160" progId="ACD.ChemSketch.20">
                  <p:embed/>
                  <p:pic>
                    <p:nvPicPr>
                      <p:cNvPr id="10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257800"/>
                        <a:ext cx="6815138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4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 – Fatty Acid Examples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Fatty acids are linear hydrocarbons with a carboxylic acid terminus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Size is typically 12 to 22 carbons in length (18 most common) with 0 to 3 double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Animal fats mostly have 0 double bonds and are solids at room temperature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Used in biodiesel, these compounds have high “cloud point” temperatures (gel in fuel tanks at low temperatures)</a:t>
            </a:r>
          </a:p>
        </p:txBody>
      </p:sp>
    </p:spTree>
    <p:extLst>
      <p:ext uri="{BB962C8B-B14F-4D97-AF65-F5344CB8AC3E}">
        <p14:creationId xmlns:p14="http://schemas.microsoft.com/office/powerpoint/2010/main" val="181170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106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 – Fatty Acid Examples</a:t>
            </a:r>
          </a:p>
          <a:p>
            <a:pPr marL="914400" lvl="1" indent="-514350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Most plant fats have fatty acids with double bonds (</a:t>
            </a:r>
            <a:r>
              <a:rPr lang="en-US" altLang="en-US" sz="2400" dirty="0" err="1" smtClean="0">
                <a:latin typeface="Tahoma" pitchFamily="34" charset="0"/>
              </a:rPr>
              <a:t>cis</a:t>
            </a:r>
            <a:r>
              <a:rPr lang="en-US" altLang="en-US" sz="2400" dirty="0" smtClean="0">
                <a:latin typeface="Tahoma" pitchFamily="34" charset="0"/>
              </a:rPr>
              <a:t>- isomer) and are liquids at room temperature</a:t>
            </a:r>
          </a:p>
          <a:p>
            <a:pPr marL="914400" lvl="1" indent="-514350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Biodiesel made from plant fats has minimal cloud point problems (but does have some oxidation problems)</a:t>
            </a:r>
          </a:p>
          <a:p>
            <a:pPr marL="914400" lvl="1" indent="-514350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Why?  “Kink” from double bonds reduces van </a:t>
            </a:r>
            <a:r>
              <a:rPr lang="en-US" altLang="en-US" sz="2400" dirty="0" err="1" smtClean="0">
                <a:latin typeface="Tahoma" pitchFamily="34" charset="0"/>
              </a:rPr>
              <a:t>der</a:t>
            </a:r>
            <a:r>
              <a:rPr lang="en-US" altLang="en-US" sz="2400" dirty="0" smtClean="0">
                <a:latin typeface="Tahoma" pitchFamily="34" charset="0"/>
              </a:rPr>
              <a:t> Waals attractions between neighboring hydrocarbon chains, decreasing melting point temperatures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895600" y="4953000"/>
          <a:ext cx="228600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emSketch" r:id="rId4" imgW="3096720" imgH="2502360" progId="ACD.ChemSketch.20">
                  <p:embed/>
                </p:oleObj>
              </mc:Choice>
              <mc:Fallback>
                <p:oleObj name="ChemSketch" r:id="rId4" imgW="3096720" imgH="2502360" progId="ACD.ChemSketch.20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2286000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03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29718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 – </a:t>
            </a:r>
            <a:r>
              <a:rPr lang="en-US" altLang="en-US" sz="3200" dirty="0" err="1" smtClean="0">
                <a:latin typeface="Tahoma" pitchFamily="34" charset="0"/>
              </a:rPr>
              <a:t>Cis</a:t>
            </a:r>
            <a:r>
              <a:rPr lang="en-US" altLang="en-US" sz="3200" dirty="0" smtClean="0">
                <a:latin typeface="Tahoma" pitchFamily="34" charset="0"/>
              </a:rPr>
              <a:t> – Trans Isomers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Because double bond is a barrier to rotation, </a:t>
            </a:r>
            <a:r>
              <a:rPr lang="en-US" altLang="en-US" dirty="0" err="1" smtClean="0">
                <a:latin typeface="Tahoma" pitchFamily="34" charset="0"/>
              </a:rPr>
              <a:t>cis</a:t>
            </a:r>
            <a:r>
              <a:rPr lang="en-US" altLang="en-US" dirty="0" smtClean="0">
                <a:latin typeface="Tahoma" pitchFamily="34" charset="0"/>
              </a:rPr>
              <a:t>- and trans- isomers occur for alkenes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 2-butene can be either </a:t>
            </a:r>
            <a:r>
              <a:rPr lang="en-US" altLang="en-US" dirty="0" err="1" smtClean="0">
                <a:latin typeface="Tahoma" pitchFamily="34" charset="0"/>
              </a:rPr>
              <a:t>cis</a:t>
            </a:r>
            <a:r>
              <a:rPr lang="en-US" altLang="en-US" dirty="0" smtClean="0">
                <a:latin typeface="Tahoma" pitchFamily="34" charset="0"/>
              </a:rPr>
              <a:t>- or trans-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4876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462121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5410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CH</a:t>
            </a:r>
            <a:r>
              <a:rPr lang="en-US" altLang="en-US" sz="2400" baseline="-25000"/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9400" y="4876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52800" y="5410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CH</a:t>
            </a:r>
            <a:r>
              <a:rPr lang="en-US" altLang="en-US" sz="2400" baseline="-25000"/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133600" y="5029200"/>
            <a:ext cx="609600" cy="0"/>
          </a:xfrm>
          <a:prstGeom prst="line">
            <a:avLst/>
          </a:prstGeom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638300" y="4800600"/>
            <a:ext cx="114300" cy="152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24200" y="4876800"/>
            <a:ext cx="228600" cy="152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 rot="3146257">
            <a:off x="1543844" y="5198269"/>
            <a:ext cx="211137" cy="34607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9093884">
            <a:off x="3140075" y="5197475"/>
            <a:ext cx="182563" cy="347663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71600" y="452437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133600" y="5181600"/>
            <a:ext cx="609600" cy="0"/>
          </a:xfrm>
          <a:prstGeom prst="line">
            <a:avLst/>
          </a:prstGeom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6" name="TextBox 20"/>
          <p:cNvSpPr txBox="1">
            <a:spLocks noChangeArrowheads="1"/>
          </p:cNvSpPr>
          <p:nvPr/>
        </p:nvSpPr>
        <p:spPr bwMode="auto">
          <a:xfrm>
            <a:off x="1447800" y="6019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cis-2-butene</a:t>
            </a:r>
          </a:p>
        </p:txBody>
      </p:sp>
      <p:sp>
        <p:nvSpPr>
          <p:cNvPr id="25617" name="TextBox 21"/>
          <p:cNvSpPr txBox="1">
            <a:spLocks noChangeArrowheads="1"/>
          </p:cNvSpPr>
          <p:nvPr/>
        </p:nvSpPr>
        <p:spPr bwMode="auto">
          <a:xfrm>
            <a:off x="5562600" y="60960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trans-2-butene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62600" y="472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86600" y="4468813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CH</a:t>
            </a:r>
            <a:r>
              <a:rPr lang="en-US" altLang="en-US" sz="2000" baseline="-25000"/>
              <a:t>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0" y="5257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CH</a:t>
            </a:r>
            <a:r>
              <a:rPr lang="en-US" altLang="en-US" sz="2400" baseline="-25000"/>
              <a:t>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29400" y="472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62800" y="5257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H</a:t>
            </a:r>
            <a:endParaRPr lang="en-US" altLang="en-US" sz="2400" baseline="-2500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943600" y="4876800"/>
            <a:ext cx="609600" cy="0"/>
          </a:xfrm>
          <a:prstGeom prst="line">
            <a:avLst/>
          </a:prstGeom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448300" y="4648200"/>
            <a:ext cx="114300" cy="152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934200" y="4724400"/>
            <a:ext cx="228600" cy="152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sosceles Triangle 30"/>
          <p:cNvSpPr/>
          <p:nvPr/>
        </p:nvSpPr>
        <p:spPr>
          <a:xfrm rot="3146257">
            <a:off x="5353844" y="5045869"/>
            <a:ext cx="211137" cy="34607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9093884">
            <a:off x="6950075" y="5045075"/>
            <a:ext cx="182563" cy="347663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181600" y="437197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943600" y="5029200"/>
            <a:ext cx="609600" cy="0"/>
          </a:xfrm>
          <a:prstGeom prst="line">
            <a:avLst/>
          </a:prstGeom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87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4" grpId="0"/>
      <p:bldP spid="5" grpId="0"/>
      <p:bldP spid="6" grpId="0"/>
      <p:bldP spid="7" grpId="0"/>
      <p:bldP spid="8" grpId="0"/>
      <p:bldP spid="12" grpId="0" animBg="1"/>
      <p:bldP spid="13" grpId="0" animBg="1"/>
      <p:bldP spid="18" grpId="0"/>
      <p:bldP spid="25616" grpId="0"/>
      <p:bldP spid="25617" grpId="0"/>
      <p:bldP spid="23" grpId="0"/>
      <p:bldP spid="24" grpId="0"/>
      <p:bldP spid="25" grpId="0"/>
      <p:bldP spid="26" grpId="0"/>
      <p:bldP spid="27" grpId="0"/>
      <p:bldP spid="31" grpId="0" animBg="1"/>
      <p:bldP spid="32" grpId="0" animBg="1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 – </a:t>
            </a:r>
            <a:r>
              <a:rPr lang="en-US" altLang="en-US" sz="3200" dirty="0" err="1" smtClean="0">
                <a:latin typeface="Tahoma" pitchFamily="34" charset="0"/>
              </a:rPr>
              <a:t>Cis</a:t>
            </a:r>
            <a:r>
              <a:rPr lang="en-US" altLang="en-US" sz="3200" dirty="0" smtClean="0">
                <a:latin typeface="Tahoma" pitchFamily="34" charset="0"/>
              </a:rPr>
              <a:t> – Trans Isomers</a:t>
            </a:r>
          </a:p>
          <a:p>
            <a:pPr marL="914400" lvl="1" indent="-514350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Are there differences between </a:t>
            </a:r>
            <a:r>
              <a:rPr lang="en-US" altLang="en-US" sz="2400" dirty="0" err="1" smtClean="0">
                <a:latin typeface="Tahoma" pitchFamily="34" charset="0"/>
              </a:rPr>
              <a:t>cis</a:t>
            </a:r>
            <a:r>
              <a:rPr lang="en-US" altLang="en-US" sz="2400" dirty="0" smtClean="0">
                <a:latin typeface="Tahoma" pitchFamily="34" charset="0"/>
              </a:rPr>
              <a:t>- and trans- isomers?</a:t>
            </a:r>
          </a:p>
          <a:p>
            <a:pPr marL="914400" lvl="1" indent="-514350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Large differences in melting points for example between natural plant fatty acids (almost always </a:t>
            </a:r>
            <a:r>
              <a:rPr lang="en-US" altLang="en-US" sz="2400" dirty="0" err="1" smtClean="0">
                <a:latin typeface="Tahoma" pitchFamily="34" charset="0"/>
              </a:rPr>
              <a:t>cis</a:t>
            </a:r>
            <a:r>
              <a:rPr lang="en-US" altLang="en-US" sz="2400" dirty="0" smtClean="0">
                <a:latin typeface="Tahoma" pitchFamily="34" charset="0"/>
              </a:rPr>
              <a:t>-) and trans- fatty acids formed as a bi-product of hydrogenation (partial conversion from alkenes to </a:t>
            </a:r>
            <a:r>
              <a:rPr lang="en-US" altLang="en-US" sz="2400" dirty="0" err="1" smtClean="0">
                <a:latin typeface="Tahoma" pitchFamily="34" charset="0"/>
              </a:rPr>
              <a:t>alkanes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marL="914400" lvl="1" indent="-514350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Trans- forms have very small kink vs. </a:t>
            </a:r>
            <a:r>
              <a:rPr lang="en-US" altLang="en-US" sz="2400" dirty="0" err="1" smtClean="0">
                <a:latin typeface="Tahoma" pitchFamily="34" charset="0"/>
              </a:rPr>
              <a:t>cis</a:t>
            </a:r>
            <a:r>
              <a:rPr lang="en-US" altLang="en-US" sz="2400" dirty="0" smtClean="0">
                <a:latin typeface="Tahoma" pitchFamily="34" charset="0"/>
              </a:rPr>
              <a:t>- fatty acids (and are also known to be unhealthy)</a:t>
            </a:r>
          </a:p>
        </p:txBody>
      </p:sp>
      <p:sp>
        <p:nvSpPr>
          <p:cNvPr id="4" name="Oval 3"/>
          <p:cNvSpPr/>
          <p:nvPr/>
        </p:nvSpPr>
        <p:spPr>
          <a:xfrm>
            <a:off x="1143000" y="5867400"/>
            <a:ext cx="3810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>
            <a:stCxn id="4" idx="6"/>
          </p:cNvCxnSpPr>
          <p:nvPr/>
        </p:nvCxnSpPr>
        <p:spPr>
          <a:xfrm>
            <a:off x="1524000" y="6019800"/>
            <a:ext cx="685800" cy="0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495800" y="5867400"/>
            <a:ext cx="3810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10" idx="6"/>
          </p:cNvCxnSpPr>
          <p:nvPr/>
        </p:nvCxnSpPr>
        <p:spPr>
          <a:xfrm>
            <a:off x="4876800" y="6019800"/>
            <a:ext cx="685800" cy="0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6096000"/>
            <a:ext cx="304800" cy="457200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6096000"/>
            <a:ext cx="609600" cy="0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1066800" y="63246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cis-</a:t>
            </a: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4191000" y="63246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trans-</a:t>
            </a:r>
          </a:p>
        </p:txBody>
      </p:sp>
    </p:spTree>
    <p:extLst>
      <p:ext uri="{BB962C8B-B14F-4D97-AF65-F5344CB8AC3E}">
        <p14:creationId xmlns:p14="http://schemas.microsoft.com/office/powerpoint/2010/main" val="295989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4" grpId="0" animBg="1"/>
      <p:bldP spid="10" grpId="0" animBg="1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8768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Alkenes – In Synthetic Diesel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1- and 2-dodecene (C12) shown</a:t>
            </a: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Why 2 peaks for 2-alkenes and 1 for 1-alkene?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53006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191000" y="4354512"/>
            <a:ext cx="152400" cy="1219200"/>
          </a:xfrm>
          <a:prstGeom prst="ellipse">
            <a:avLst/>
          </a:prstGeom>
          <a:solidFill>
            <a:srgbClr val="CDF8A6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400" y="2362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42800A"/>
                </a:solidFill>
              </a:rPr>
              <a:t>1-alkene</a:t>
            </a:r>
          </a:p>
        </p:txBody>
      </p:sp>
      <p:sp>
        <p:nvSpPr>
          <p:cNvPr id="7" name="Oval 6"/>
          <p:cNvSpPr/>
          <p:nvPr/>
        </p:nvSpPr>
        <p:spPr>
          <a:xfrm>
            <a:off x="4800600" y="4419600"/>
            <a:ext cx="152400" cy="1219200"/>
          </a:xfrm>
          <a:prstGeom prst="ellipse">
            <a:avLst/>
          </a:prstGeom>
          <a:solidFill>
            <a:srgbClr val="A6F8E8">
              <a:alpha val="4666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4343400"/>
            <a:ext cx="152400" cy="1219200"/>
          </a:xfrm>
          <a:prstGeom prst="ellipse">
            <a:avLst/>
          </a:prstGeom>
          <a:solidFill>
            <a:srgbClr val="A6F8E8">
              <a:alpha val="4666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05600" y="3200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B7F7F"/>
                </a:solidFill>
              </a:rPr>
              <a:t>2-alkenes</a:t>
            </a:r>
          </a:p>
        </p:txBody>
      </p:sp>
    </p:spTree>
    <p:extLst>
      <p:ext uri="{BB962C8B-B14F-4D97-AF65-F5344CB8AC3E}">
        <p14:creationId xmlns:p14="http://schemas.microsoft.com/office/powerpoint/2010/main" val="35018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5" grpId="0" animBg="1"/>
      <p:bldP spid="6" grpId="0"/>
      <p:bldP spid="7" grpId="0" animBg="1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Exam 3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</a:rPr>
              <a:t>Thursday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</a:rPr>
              <a:t>On Electrochemistry (~55%) and Chapter 24 (~45%)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</a:rPr>
              <a:t>Help Session Tues. afternoon </a:t>
            </a:r>
            <a:r>
              <a:rPr lang="en-US" altLang="en-US" dirty="0" smtClean="0">
                <a:latin typeface="Tahoma" panose="020B0604030504040204" pitchFamily="34" charset="0"/>
              </a:rPr>
              <a:t>(with PALs </a:t>
            </a:r>
            <a:r>
              <a:rPr lang="en-US" altLang="en-US" dirty="0">
                <a:latin typeface="Tahoma" panose="020B0604030504040204" pitchFamily="34" charset="0"/>
              </a:rPr>
              <a:t>– I can do 4:00 to </a:t>
            </a:r>
            <a:r>
              <a:rPr lang="en-US" altLang="en-US" dirty="0" smtClean="0">
                <a:latin typeface="Tahoma" panose="020B0604030504040204" pitchFamily="34" charset="0"/>
              </a:rPr>
              <a:t>4:45)</a:t>
            </a:r>
            <a:endParaRPr lang="en-US" altLang="en-US" dirty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</a:t>
            </a:r>
            <a:r>
              <a:rPr lang="en-US" altLang="en-US" dirty="0">
                <a:latin typeface="Tahoma" panose="020B0604030504040204" pitchFamily="34" charset="0"/>
              </a:rPr>
              <a:t>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Organic Chemistry (Ch. 20)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914400" lvl="2" indent="0" eaLnBrk="1" hangingPunct="1">
              <a:buNone/>
            </a:pPr>
            <a:endParaRPr lang="en-US" altLang="en-US" dirty="0">
              <a:latin typeface="Tahoma" panose="020B0604030504040204" pitchFamily="34" charset="0"/>
            </a:endParaRPr>
          </a:p>
          <a:p>
            <a:pPr eaLnBrk="1" hangingPunct="1"/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Introduction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Organic Chemistry is a major area of study (we offer 7 organic chemistry classes at the undergraduate level)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anose="020B0604030504040204" pitchFamily="34" charset="0"/>
              </a:rPr>
              <a:t>In ~1.5 weeks, we only have time to introduce basic principles of organic chemistry</a:t>
            </a:r>
          </a:p>
        </p:txBody>
      </p:sp>
    </p:spTree>
    <p:extLst>
      <p:ext uri="{BB962C8B-B14F-4D97-AF65-F5344CB8AC3E}">
        <p14:creationId xmlns:p14="http://schemas.microsoft.com/office/powerpoint/2010/main" val="148310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Overview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Hydrocarbons (structure, naming and isomers)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Aromatic Hydrocarbons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Functional Groups</a:t>
            </a:r>
          </a:p>
        </p:txBody>
      </p:sp>
    </p:spTree>
    <p:extLst>
      <p:ext uri="{BB962C8B-B14F-4D97-AF65-F5344CB8AC3E}">
        <p14:creationId xmlns:p14="http://schemas.microsoft.com/office/powerpoint/2010/main" val="347608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Carbon is one of the few elements that form fairly stable bonds with itself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Most alkanes (hydrocarbons with only single bonds), while combustible in air (more stable as CO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+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O), have negative </a:t>
            </a:r>
            <a:r>
              <a:rPr lang="en-US" altLang="en-US" dirty="0" err="1" smtClean="0">
                <a:latin typeface="Symbol" panose="05050102010706020507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G</a:t>
            </a:r>
            <a:r>
              <a:rPr lang="en-US" altLang="en-US" baseline="-25000" dirty="0" err="1" smtClean="0">
                <a:latin typeface="Tahoma" pitchFamily="34" charset="0"/>
              </a:rPr>
              <a:t>f</a:t>
            </a:r>
            <a:r>
              <a:rPr lang="en-US" altLang="en-US" dirty="0" smtClean="0">
                <a:latin typeface="Tahoma" pitchFamily="34" charset="0"/>
              </a:rPr>
              <a:t>º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Carbon “likes to” form 4 bonds ([He]2s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2p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, but mostly forms </a:t>
            </a:r>
            <a:r>
              <a:rPr lang="en-US" altLang="en-US" dirty="0" err="1" smtClean="0">
                <a:latin typeface="Tahoma" pitchFamily="34" charset="0"/>
              </a:rPr>
              <a:t>sp</a:t>
            </a:r>
            <a:r>
              <a:rPr lang="en-US" altLang="en-US" dirty="0" smtClean="0">
                <a:latin typeface="Tahoma" pitchFamily="34" charset="0"/>
              </a:rPr>
              <a:t> to sp</a:t>
            </a:r>
            <a:r>
              <a:rPr lang="en-US" altLang="en-US" baseline="30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hybrid bonds)</a:t>
            </a:r>
          </a:p>
        </p:txBody>
      </p:sp>
    </p:spTree>
    <p:extLst>
      <p:ext uri="{BB962C8B-B14F-4D97-AF65-F5344CB8AC3E}">
        <p14:creationId xmlns:p14="http://schemas.microsoft.com/office/powerpoint/2010/main" val="22510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20 Organic 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>
                <a:latin typeface="Tahoma" pitchFamily="34" charset="0"/>
              </a:rPr>
              <a:t>Simplest hydrocarbon is CH</a:t>
            </a:r>
            <a:r>
              <a:rPr lang="en-US" altLang="en-US" baseline="-25000" dirty="0">
                <a:latin typeface="Tahoma" pitchFamily="34" charset="0"/>
              </a:rPr>
              <a:t>4</a:t>
            </a:r>
            <a:r>
              <a:rPr lang="en-US" altLang="en-US" dirty="0">
                <a:latin typeface="Tahoma" pitchFamily="34" charset="0"/>
              </a:rPr>
              <a:t>, methane, in which sp</a:t>
            </a:r>
            <a:r>
              <a:rPr lang="en-US" altLang="en-US" baseline="30000" dirty="0">
                <a:latin typeface="Tahoma" pitchFamily="34" charset="0"/>
              </a:rPr>
              <a:t>3</a:t>
            </a:r>
            <a:r>
              <a:rPr lang="en-US" altLang="en-US" dirty="0">
                <a:latin typeface="Tahoma" pitchFamily="34" charset="0"/>
              </a:rPr>
              <a:t> hybridization occurs (tetrahedral geometry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As carbon – carbon bonds are common, in alkanes, they also occur with sp</a:t>
            </a:r>
            <a:r>
              <a:rPr lang="en-US" altLang="en-US" baseline="30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hybridization (tetrahedral for each C atom)</a:t>
            </a:r>
          </a:p>
        </p:txBody>
      </p:sp>
    </p:spTree>
    <p:extLst>
      <p:ext uri="{BB962C8B-B14F-4D97-AF65-F5344CB8AC3E}">
        <p14:creationId xmlns:p14="http://schemas.microsoft.com/office/powerpoint/2010/main" val="22416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096000" y="601662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038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 alkane with a carbon – carbon bond is ethane</a:t>
            </a:r>
            <a:r>
              <a:rPr lang="en-US" altLang="en-US" dirty="0">
                <a:latin typeface="Tahoma" pitchFamily="34" charset="0"/>
              </a:rPr>
              <a:t>: 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All bonds are sigma bonds in alkanes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This means constituents may rotate about bond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53324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0200" y="46720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00200" y="58658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53324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41763" y="46466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86200" y="58658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667000" y="5561013"/>
            <a:ext cx="6096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057400" y="5103813"/>
            <a:ext cx="228600" cy="3048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57600" y="5562600"/>
            <a:ext cx="457200" cy="7461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3146257">
            <a:off x="2077244" y="5653881"/>
            <a:ext cx="211138" cy="34607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9093884">
            <a:off x="3673475" y="5653088"/>
            <a:ext cx="182563" cy="347662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657600" y="5103813"/>
            <a:ext cx="228600" cy="3048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21150" y="5437188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371600" y="548481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cxnSp>
        <p:nvCxnSpPr>
          <p:cNvPr id="27" name="Straight Connector 26"/>
          <p:cNvCxnSpPr>
            <a:stCxn id="25" idx="3"/>
            <a:endCxn id="4" idx="1"/>
          </p:cNvCxnSpPr>
          <p:nvPr/>
        </p:nvCxnSpPr>
        <p:spPr>
          <a:xfrm flipV="1">
            <a:off x="1828800" y="5562600"/>
            <a:ext cx="457200" cy="12223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56736"/>
          <p:cNvGrpSpPr>
            <a:grpSpLocks/>
          </p:cNvGrpSpPr>
          <p:nvPr/>
        </p:nvGrpSpPr>
        <p:grpSpPr bwMode="auto">
          <a:xfrm>
            <a:off x="6324600" y="5600700"/>
            <a:ext cx="762000" cy="727075"/>
            <a:chOff x="6324600" y="5600036"/>
            <a:chExt cx="762000" cy="727205"/>
          </a:xfrm>
        </p:grpSpPr>
        <p:sp>
          <p:nvSpPr>
            <p:cNvPr id="31" name="Oval 30"/>
            <p:cNvSpPr/>
            <p:nvPr/>
          </p:nvSpPr>
          <p:spPr>
            <a:xfrm>
              <a:off x="6324600" y="5600036"/>
              <a:ext cx="762000" cy="7272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94" name="TextBox 756735"/>
            <p:cNvSpPr txBox="1">
              <a:spLocks noChangeArrowheads="1"/>
            </p:cNvSpPr>
            <p:nvPr/>
          </p:nvSpPr>
          <p:spPr bwMode="auto">
            <a:xfrm>
              <a:off x="6400800" y="5653709"/>
              <a:ext cx="609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600"/>
                <a:t>C</a:t>
              </a:r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505575" y="513397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10400" y="59769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grpSp>
        <p:nvGrpSpPr>
          <p:cNvPr id="3" name="Group 756737"/>
          <p:cNvGrpSpPr>
            <a:grpSpLocks/>
          </p:cNvGrpSpPr>
          <p:nvPr/>
        </p:nvGrpSpPr>
        <p:grpSpPr bwMode="auto">
          <a:xfrm>
            <a:off x="5902324" y="5408613"/>
            <a:ext cx="1281113" cy="1298575"/>
            <a:chOff x="5902123" y="5453351"/>
            <a:chExt cx="1281546" cy="1298765"/>
          </a:xfrm>
        </p:grpSpPr>
        <p:sp>
          <p:nvSpPr>
            <p:cNvPr id="37" name="Oval 36"/>
            <p:cNvSpPr/>
            <p:nvPr/>
          </p:nvSpPr>
          <p:spPr>
            <a:xfrm>
              <a:off x="6172089" y="5683572"/>
              <a:ext cx="762258" cy="727181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89" name="TextBox 37"/>
            <p:cNvSpPr txBox="1">
              <a:spLocks noChangeArrowheads="1"/>
            </p:cNvSpPr>
            <p:nvPr/>
          </p:nvSpPr>
          <p:spPr bwMode="auto">
            <a:xfrm>
              <a:off x="6248400" y="5738006"/>
              <a:ext cx="609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600" dirty="0"/>
                <a:t>C</a:t>
              </a:r>
            </a:p>
          </p:txBody>
        </p:sp>
        <p:sp>
          <p:nvSpPr>
            <p:cNvPr id="11290" name="TextBox 41"/>
            <p:cNvSpPr txBox="1">
              <a:spLocks noChangeArrowheads="1"/>
            </p:cNvSpPr>
            <p:nvPr/>
          </p:nvSpPr>
          <p:spPr bwMode="auto">
            <a:xfrm>
              <a:off x="5902123" y="5453351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sp>
          <p:nvSpPr>
            <p:cNvPr id="11291" name="TextBox 42"/>
            <p:cNvSpPr txBox="1">
              <a:spLocks noChangeArrowheads="1"/>
            </p:cNvSpPr>
            <p:nvPr/>
          </p:nvSpPr>
          <p:spPr bwMode="auto">
            <a:xfrm>
              <a:off x="6276196" y="6290153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sp>
          <p:nvSpPr>
            <p:cNvPr id="11292" name="TextBox 43"/>
            <p:cNvSpPr txBox="1">
              <a:spLocks noChangeArrowheads="1"/>
            </p:cNvSpPr>
            <p:nvPr/>
          </p:nvSpPr>
          <p:spPr bwMode="auto">
            <a:xfrm>
              <a:off x="6726469" y="5458793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42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756739" grpId="0" uiExpand="1" build="p"/>
      <p:bldP spid="4" grpId="0" uiExpand="1"/>
      <p:bldP spid="5" grpId="0" uiExpand="1"/>
      <p:bldP spid="6" grpId="0" uiExpand="1"/>
      <p:bldP spid="7" grpId="0" uiExpand="1"/>
      <p:bldP spid="8" grpId="0" uiExpand="1"/>
      <p:bldP spid="9" grpId="0" uiExpand="1"/>
      <p:bldP spid="13" grpId="0" uiExpand="1" animBg="1"/>
      <p:bldP spid="14" grpId="0" uiExpand="1" animBg="1"/>
      <p:bldP spid="24" grpId="0" uiExpand="1"/>
      <p:bldP spid="25" grpId="0" uiExpand="1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01000" cy="2743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Nature of Carbon – Carbon Bonds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Hydrocarbons containing double bonds are known as alkenes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Hybridization is sp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(see </a:t>
            </a:r>
            <a:r>
              <a:rPr lang="en-US" altLang="en-US" dirty="0" err="1" smtClean="0">
                <a:latin typeface="Tahoma" pitchFamily="34" charset="0"/>
              </a:rPr>
              <a:t>ethene</a:t>
            </a:r>
            <a:r>
              <a:rPr lang="en-US" altLang="en-US" dirty="0" smtClean="0">
                <a:latin typeface="Tahoma" pitchFamily="34" charset="0"/>
              </a:rPr>
              <a:t> structure below – drawn in 3D) so all atoms in one plane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5029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33800" y="477361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55626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6600" y="5029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C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0" y="55626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H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90800" y="5257800"/>
            <a:ext cx="6096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095500" y="4953000"/>
            <a:ext cx="114300" cy="152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81400" y="5029200"/>
            <a:ext cx="228600" cy="152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 rot="3146257">
            <a:off x="2001044" y="5350669"/>
            <a:ext cx="211137" cy="34607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9093884">
            <a:off x="3597275" y="5349875"/>
            <a:ext cx="182563" cy="347663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209800" y="4724400"/>
            <a:ext cx="344488" cy="946150"/>
          </a:xfrm>
          <a:custGeom>
            <a:avLst/>
            <a:gdLst>
              <a:gd name="connsiteX0" fmla="*/ 390292 w 801029"/>
              <a:gd name="connsiteY0" fmla="*/ 988741 h 2103862"/>
              <a:gd name="connsiteX1" fmla="*/ 156117 w 801029"/>
              <a:gd name="connsiteY1" fmla="*/ 576146 h 2103862"/>
              <a:gd name="connsiteX2" fmla="*/ 211873 w 801029"/>
              <a:gd name="connsiteY2" fmla="*/ 130097 h 2103862"/>
              <a:gd name="connsiteX3" fmla="*/ 446049 w 801029"/>
              <a:gd name="connsiteY3" fmla="*/ 7434 h 2103862"/>
              <a:gd name="connsiteX4" fmla="*/ 669073 w 801029"/>
              <a:gd name="connsiteY4" fmla="*/ 85492 h 2103862"/>
              <a:gd name="connsiteX5" fmla="*/ 758283 w 801029"/>
              <a:gd name="connsiteY5" fmla="*/ 453483 h 2103862"/>
              <a:gd name="connsiteX6" fmla="*/ 412595 w 801029"/>
              <a:gd name="connsiteY6" fmla="*/ 1044497 h 2103862"/>
              <a:gd name="connsiteX7" fmla="*/ 55756 w 801029"/>
              <a:gd name="connsiteY7" fmla="*/ 1535151 h 2103862"/>
              <a:gd name="connsiteX8" fmla="*/ 78058 w 801029"/>
              <a:gd name="connsiteY8" fmla="*/ 1970048 h 2103862"/>
              <a:gd name="connsiteX9" fmla="*/ 390292 w 801029"/>
              <a:gd name="connsiteY9" fmla="*/ 2070409 h 2103862"/>
              <a:gd name="connsiteX10" fmla="*/ 769434 w 801029"/>
              <a:gd name="connsiteY10" fmla="*/ 1769327 h 2103862"/>
              <a:gd name="connsiteX11" fmla="*/ 390292 w 801029"/>
              <a:gd name="connsiteY11" fmla="*/ 988741 h 210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1029" h="2103862">
                <a:moveTo>
                  <a:pt x="390292" y="988741"/>
                </a:moveTo>
                <a:cubicBezTo>
                  <a:pt x="288073" y="789878"/>
                  <a:pt x="185853" y="719253"/>
                  <a:pt x="156117" y="576146"/>
                </a:cubicBezTo>
                <a:cubicBezTo>
                  <a:pt x="126381" y="433039"/>
                  <a:pt x="163551" y="224882"/>
                  <a:pt x="211873" y="130097"/>
                </a:cubicBezTo>
                <a:cubicBezTo>
                  <a:pt x="260195" y="35312"/>
                  <a:pt x="369849" y="14868"/>
                  <a:pt x="446049" y="7434"/>
                </a:cubicBezTo>
                <a:cubicBezTo>
                  <a:pt x="522249" y="0"/>
                  <a:pt x="617034" y="11151"/>
                  <a:pt x="669073" y="85492"/>
                </a:cubicBezTo>
                <a:cubicBezTo>
                  <a:pt x="721112" y="159833"/>
                  <a:pt x="801029" y="293649"/>
                  <a:pt x="758283" y="453483"/>
                </a:cubicBezTo>
                <a:cubicBezTo>
                  <a:pt x="715537" y="613317"/>
                  <a:pt x="529683" y="864219"/>
                  <a:pt x="412595" y="1044497"/>
                </a:cubicBezTo>
                <a:cubicBezTo>
                  <a:pt x="295507" y="1224775"/>
                  <a:pt x="111512" y="1380893"/>
                  <a:pt x="55756" y="1535151"/>
                </a:cubicBezTo>
                <a:cubicBezTo>
                  <a:pt x="0" y="1689409"/>
                  <a:pt x="22302" y="1880838"/>
                  <a:pt x="78058" y="1970048"/>
                </a:cubicBezTo>
                <a:cubicBezTo>
                  <a:pt x="133814" y="2059258"/>
                  <a:pt x="275063" y="2103862"/>
                  <a:pt x="390292" y="2070409"/>
                </a:cubicBezTo>
                <a:cubicBezTo>
                  <a:pt x="505521" y="2036956"/>
                  <a:pt x="773151" y="1953322"/>
                  <a:pt x="769434" y="1769327"/>
                </a:cubicBezTo>
                <a:cubicBezTo>
                  <a:pt x="765717" y="1585332"/>
                  <a:pt x="492512" y="1187605"/>
                  <a:pt x="390292" y="98874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276600" y="4800600"/>
            <a:ext cx="344488" cy="946150"/>
          </a:xfrm>
          <a:custGeom>
            <a:avLst/>
            <a:gdLst>
              <a:gd name="connsiteX0" fmla="*/ 390292 w 801029"/>
              <a:gd name="connsiteY0" fmla="*/ 988741 h 2103862"/>
              <a:gd name="connsiteX1" fmla="*/ 156117 w 801029"/>
              <a:gd name="connsiteY1" fmla="*/ 576146 h 2103862"/>
              <a:gd name="connsiteX2" fmla="*/ 211873 w 801029"/>
              <a:gd name="connsiteY2" fmla="*/ 130097 h 2103862"/>
              <a:gd name="connsiteX3" fmla="*/ 446049 w 801029"/>
              <a:gd name="connsiteY3" fmla="*/ 7434 h 2103862"/>
              <a:gd name="connsiteX4" fmla="*/ 669073 w 801029"/>
              <a:gd name="connsiteY4" fmla="*/ 85492 h 2103862"/>
              <a:gd name="connsiteX5" fmla="*/ 758283 w 801029"/>
              <a:gd name="connsiteY5" fmla="*/ 453483 h 2103862"/>
              <a:gd name="connsiteX6" fmla="*/ 412595 w 801029"/>
              <a:gd name="connsiteY6" fmla="*/ 1044497 h 2103862"/>
              <a:gd name="connsiteX7" fmla="*/ 55756 w 801029"/>
              <a:gd name="connsiteY7" fmla="*/ 1535151 h 2103862"/>
              <a:gd name="connsiteX8" fmla="*/ 78058 w 801029"/>
              <a:gd name="connsiteY8" fmla="*/ 1970048 h 2103862"/>
              <a:gd name="connsiteX9" fmla="*/ 390292 w 801029"/>
              <a:gd name="connsiteY9" fmla="*/ 2070409 h 2103862"/>
              <a:gd name="connsiteX10" fmla="*/ 769434 w 801029"/>
              <a:gd name="connsiteY10" fmla="*/ 1769327 h 2103862"/>
              <a:gd name="connsiteX11" fmla="*/ 390292 w 801029"/>
              <a:gd name="connsiteY11" fmla="*/ 988741 h 210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1029" h="2103862">
                <a:moveTo>
                  <a:pt x="390292" y="988741"/>
                </a:moveTo>
                <a:cubicBezTo>
                  <a:pt x="288073" y="789878"/>
                  <a:pt x="185853" y="719253"/>
                  <a:pt x="156117" y="576146"/>
                </a:cubicBezTo>
                <a:cubicBezTo>
                  <a:pt x="126381" y="433039"/>
                  <a:pt x="163551" y="224882"/>
                  <a:pt x="211873" y="130097"/>
                </a:cubicBezTo>
                <a:cubicBezTo>
                  <a:pt x="260195" y="35312"/>
                  <a:pt x="369849" y="14868"/>
                  <a:pt x="446049" y="7434"/>
                </a:cubicBezTo>
                <a:cubicBezTo>
                  <a:pt x="522249" y="0"/>
                  <a:pt x="617034" y="11151"/>
                  <a:pt x="669073" y="85492"/>
                </a:cubicBezTo>
                <a:cubicBezTo>
                  <a:pt x="721112" y="159833"/>
                  <a:pt x="801029" y="293649"/>
                  <a:pt x="758283" y="453483"/>
                </a:cubicBezTo>
                <a:cubicBezTo>
                  <a:pt x="715537" y="613317"/>
                  <a:pt x="529683" y="864219"/>
                  <a:pt x="412595" y="1044497"/>
                </a:cubicBezTo>
                <a:cubicBezTo>
                  <a:pt x="295507" y="1224775"/>
                  <a:pt x="111512" y="1380893"/>
                  <a:pt x="55756" y="1535151"/>
                </a:cubicBezTo>
                <a:cubicBezTo>
                  <a:pt x="0" y="1689409"/>
                  <a:pt x="22302" y="1880838"/>
                  <a:pt x="78058" y="1970048"/>
                </a:cubicBezTo>
                <a:cubicBezTo>
                  <a:pt x="133814" y="2059258"/>
                  <a:pt x="275063" y="2103862"/>
                  <a:pt x="390292" y="2070409"/>
                </a:cubicBezTo>
                <a:cubicBezTo>
                  <a:pt x="505521" y="2036956"/>
                  <a:pt x="773151" y="1953322"/>
                  <a:pt x="769434" y="1769327"/>
                </a:cubicBezTo>
                <a:cubicBezTo>
                  <a:pt x="765717" y="1585332"/>
                  <a:pt x="492512" y="1187605"/>
                  <a:pt x="390292" y="98874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10113" y="4495800"/>
            <a:ext cx="3976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remaining p orbital forms </a:t>
            </a:r>
            <a:r>
              <a:rPr lang="en-US" altLang="en-US" sz="2000">
                <a:latin typeface="Symbol" pitchFamily="18" charset="2"/>
              </a:rPr>
              <a:t>p</a:t>
            </a:r>
            <a:r>
              <a:rPr lang="en-US" altLang="en-US" sz="2000"/>
              <a:t> bond</a:t>
            </a:r>
          </a:p>
        </p:txBody>
      </p:sp>
      <p:sp>
        <p:nvSpPr>
          <p:cNvPr id="26" name="Oval 25"/>
          <p:cNvSpPr/>
          <p:nvPr/>
        </p:nvSpPr>
        <p:spPr>
          <a:xfrm>
            <a:off x="2286000" y="4619625"/>
            <a:ext cx="12954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252663" y="5383213"/>
            <a:ext cx="12954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24400" y="5334000"/>
            <a:ext cx="335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Because of </a:t>
            </a:r>
            <a:r>
              <a:rPr lang="en-US" altLang="en-US" sz="2000">
                <a:latin typeface="Symbol" pitchFamily="18" charset="2"/>
              </a:rPr>
              <a:t>p</a:t>
            </a:r>
            <a:r>
              <a:rPr lang="en-US" altLang="en-US" sz="2000"/>
              <a:t> bond, rotation about C-C axis doesn’t occur at room temperature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28800" y="467677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H</a:t>
            </a:r>
          </a:p>
        </p:txBody>
      </p:sp>
      <p:sp>
        <p:nvSpPr>
          <p:cNvPr id="13" name="Parallelogram 12"/>
          <p:cNvSpPr/>
          <p:nvPr/>
        </p:nvSpPr>
        <p:spPr>
          <a:xfrm>
            <a:off x="1752600" y="4953000"/>
            <a:ext cx="2405063" cy="788988"/>
          </a:xfrm>
          <a:prstGeom prst="parallelogram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1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5" grpId="0"/>
      <p:bldP spid="6" grpId="0"/>
      <p:bldP spid="7" grpId="0"/>
      <p:bldP spid="8" grpId="0"/>
      <p:bldP spid="10" grpId="0"/>
      <p:bldP spid="20" grpId="0" animBg="1"/>
      <p:bldP spid="22" grpId="0" animBg="1"/>
      <p:bldP spid="25" grpId="0"/>
      <p:bldP spid="26" grpId="0" animBg="1"/>
      <p:bldP spid="27" grpId="0" animBg="1"/>
      <p:bldP spid="2" grpId="0"/>
      <p:bldP spid="28" grpId="0"/>
      <p:bldP spid="1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8852</TotalTime>
  <Words>1413</Words>
  <Application>Microsoft Office PowerPoint</Application>
  <PresentationFormat>On-screen Show (4:3)</PresentationFormat>
  <Paragraphs>267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Symbol</vt:lpstr>
      <vt:lpstr>Tahoma</vt:lpstr>
      <vt:lpstr>Default Design</vt:lpstr>
      <vt:lpstr>ACD/ChemSketch</vt:lpstr>
      <vt:lpstr>Chem. 1B – 11/29 Lecture</vt:lpstr>
      <vt:lpstr>Announcements I </vt:lpstr>
      <vt:lpstr>Announcements II 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863</cp:revision>
  <dcterms:created xsi:type="dcterms:W3CDTF">2005-09-14T19:27:31Z</dcterms:created>
  <dcterms:modified xsi:type="dcterms:W3CDTF">2016-11-29T17:14:25Z</dcterms:modified>
</cp:coreProperties>
</file>