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4"/>
  </p:notesMasterIdLst>
  <p:sldIdLst>
    <p:sldId id="280" r:id="rId2"/>
    <p:sldId id="643" r:id="rId3"/>
    <p:sldId id="660" r:id="rId4"/>
    <p:sldId id="574" r:id="rId5"/>
    <p:sldId id="599" r:id="rId6"/>
    <p:sldId id="644" r:id="rId7"/>
    <p:sldId id="645" r:id="rId8"/>
    <p:sldId id="646" r:id="rId9"/>
    <p:sldId id="647" r:id="rId10"/>
    <p:sldId id="648" r:id="rId11"/>
    <p:sldId id="661" r:id="rId12"/>
    <p:sldId id="649" r:id="rId13"/>
    <p:sldId id="650" r:id="rId14"/>
    <p:sldId id="651" r:id="rId15"/>
    <p:sldId id="652" r:id="rId16"/>
    <p:sldId id="653" r:id="rId17"/>
    <p:sldId id="654" r:id="rId18"/>
    <p:sldId id="655" r:id="rId19"/>
    <p:sldId id="656" r:id="rId20"/>
    <p:sldId id="657" r:id="rId21"/>
    <p:sldId id="658" r:id="rId22"/>
    <p:sldId id="65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EF929D-1A10-4FB1-B971-3EBEDA36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42A0F4-1929-4784-B09C-58299118A5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5A9A24-CD12-4B93-B333-840C3C19AF93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5A9A24-CD12-4B93-B333-840C3C19AF93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4832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2EE77F-560B-4A39-99EE-3CE050AA88DD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04D644-79A2-4883-8067-6ABFF4436C30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0F8517-9DF9-43C4-9607-BEAC0D803811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F75482-FA53-4CF7-BE8F-9E3AD6CA143D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FD3DCFD-247A-491F-82F1-23EF4C18A595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AAC6DB-A33C-42B1-B2A2-0F0C210BABE0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EF8AAEA-4F9B-4AA0-AE9F-1EF124C75C65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55B2B8E-8CF0-44E0-B042-62E20BA48CCC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398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C06A57B-8410-4203-A9B2-1D64D7C0ED3C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5AF9BF9-BF7C-4822-B518-1B591E409018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19BD31B-C1C7-47E0-B719-8D24836F23DA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94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45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45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D28BB0-CC26-4533-918A-E81716453B04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7E81DA-4665-4F1F-B062-D027E1DB4063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FF3DB5-A972-41C9-8BF3-39E678745F52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9886B6-8E65-48CC-8583-16F930A69696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206F-62B1-4B61-9B5F-51090A07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1E2-4CF6-41F8-8663-2A63B58C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C604-8956-4436-B832-82817396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6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88F8-DA81-4DE4-92C1-62F1B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7736-0CC6-436D-90B8-5F06C024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382C9-5808-44C3-8F55-BC8B3ACEC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AFC5D-7A6E-4FEC-93F2-AA1F30EDE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0117-BFFA-4EE0-8A3C-71075B3D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3544-EBDD-412D-A815-374ADDF2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1F092-BBCA-49B8-B257-E0050D7C3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C15C8-CF09-41C3-A068-39881D8FF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5BC4-ADE7-4D63-BEFC-0F65E8D0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F7974-296B-418D-9820-00CE1E9FB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F84B56-9FF0-4FDC-AC2C-B3B0E0861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itchFamily="34" charset="0"/>
              </a:rPr>
              <a:t>Chem. 1B – 12/6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Some Basic Hydrocarbon Reactions</a:t>
            </a:r>
          </a:p>
          <a:p>
            <a:pPr marL="914400" lvl="1" indent="-514350" eaLnBrk="1" hangingPunct="1">
              <a:defRPr/>
            </a:pPr>
            <a:r>
              <a:rPr lang="en-US" altLang="en-US" dirty="0" err="1" smtClean="0">
                <a:latin typeface="Tahoma" pitchFamily="34" charset="0"/>
              </a:rPr>
              <a:t>Alkene</a:t>
            </a:r>
            <a:r>
              <a:rPr lang="en-US" altLang="en-US" dirty="0" smtClean="0">
                <a:latin typeface="Tahoma" pitchFamily="34" charset="0"/>
              </a:rPr>
              <a:t> Reactions (addition to double bond)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Hydrogenation (also works with alkynes)</a:t>
            </a:r>
          </a:p>
          <a:p>
            <a:pPr marL="1771650" lvl="3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Example: 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=CH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+ 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</a:t>
            </a:r>
            <a:r>
              <a:rPr lang="en-US" altLang="en-US" dirty="0" smtClean="0">
                <a:cs typeface="Arial"/>
              </a:rPr>
              <a:t>→</a:t>
            </a:r>
            <a:r>
              <a:rPr lang="en-US" altLang="en-US" dirty="0" smtClean="0">
                <a:latin typeface="Tahoma" pitchFamily="34" charset="0"/>
              </a:rPr>
              <a:t>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(g)</a:t>
            </a:r>
          </a:p>
          <a:p>
            <a:pPr marL="1771650" lvl="3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Requires 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 at high pressure and catalyst</a:t>
            </a:r>
          </a:p>
          <a:p>
            <a:pPr marL="1771650" lvl="3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Practical example: making margarine from seed </a:t>
            </a:r>
            <a:r>
              <a:rPr lang="en-US" altLang="en-US" dirty="0" smtClean="0">
                <a:latin typeface="Tahoma" pitchFamily="34" charset="0"/>
              </a:rPr>
              <a:t>oil</a:t>
            </a:r>
            <a:endParaRPr lang="en-US" altLang="en-US" dirty="0" smtClean="0"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14400" y="5030787"/>
            <a:ext cx="2743200" cy="1347788"/>
            <a:chOff x="914400" y="5030787"/>
            <a:chExt cx="2743200" cy="1347788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1600200" y="5383212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/>
                <a:t>C</a:t>
              </a: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3124200" y="5127625"/>
              <a:ext cx="4572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/>
                <a:t>H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914400" y="5916612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/>
                <a:t>H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2667000" y="5383212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/>
                <a:t>C</a:t>
              </a: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3200400" y="5916612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/>
                <a:t>H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1981200" y="5611812"/>
              <a:ext cx="609600" cy="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1485900" y="5307012"/>
              <a:ext cx="114300" cy="152400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971800" y="5383212"/>
              <a:ext cx="228600" cy="152400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Isosceles Triangle 15"/>
            <p:cNvSpPr/>
            <p:nvPr/>
          </p:nvSpPr>
          <p:spPr>
            <a:xfrm rot="3146257">
              <a:off x="1391444" y="5704681"/>
              <a:ext cx="211137" cy="346075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19093884">
              <a:off x="2987675" y="5703887"/>
              <a:ext cx="182563" cy="347663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600200" y="5078412"/>
              <a:ext cx="344488" cy="946150"/>
            </a:xfrm>
            <a:custGeom>
              <a:avLst/>
              <a:gdLst>
                <a:gd name="connsiteX0" fmla="*/ 390292 w 801029"/>
                <a:gd name="connsiteY0" fmla="*/ 988741 h 2103862"/>
                <a:gd name="connsiteX1" fmla="*/ 156117 w 801029"/>
                <a:gd name="connsiteY1" fmla="*/ 576146 h 2103862"/>
                <a:gd name="connsiteX2" fmla="*/ 211873 w 801029"/>
                <a:gd name="connsiteY2" fmla="*/ 130097 h 2103862"/>
                <a:gd name="connsiteX3" fmla="*/ 446049 w 801029"/>
                <a:gd name="connsiteY3" fmla="*/ 7434 h 2103862"/>
                <a:gd name="connsiteX4" fmla="*/ 669073 w 801029"/>
                <a:gd name="connsiteY4" fmla="*/ 85492 h 2103862"/>
                <a:gd name="connsiteX5" fmla="*/ 758283 w 801029"/>
                <a:gd name="connsiteY5" fmla="*/ 453483 h 2103862"/>
                <a:gd name="connsiteX6" fmla="*/ 412595 w 801029"/>
                <a:gd name="connsiteY6" fmla="*/ 1044497 h 2103862"/>
                <a:gd name="connsiteX7" fmla="*/ 55756 w 801029"/>
                <a:gd name="connsiteY7" fmla="*/ 1535151 h 2103862"/>
                <a:gd name="connsiteX8" fmla="*/ 78058 w 801029"/>
                <a:gd name="connsiteY8" fmla="*/ 1970048 h 2103862"/>
                <a:gd name="connsiteX9" fmla="*/ 390292 w 801029"/>
                <a:gd name="connsiteY9" fmla="*/ 2070409 h 2103862"/>
                <a:gd name="connsiteX10" fmla="*/ 769434 w 801029"/>
                <a:gd name="connsiteY10" fmla="*/ 1769327 h 2103862"/>
                <a:gd name="connsiteX11" fmla="*/ 390292 w 801029"/>
                <a:gd name="connsiteY11" fmla="*/ 988741 h 210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01029" h="2103862">
                  <a:moveTo>
                    <a:pt x="390292" y="988741"/>
                  </a:moveTo>
                  <a:cubicBezTo>
                    <a:pt x="288073" y="789878"/>
                    <a:pt x="185853" y="719253"/>
                    <a:pt x="156117" y="576146"/>
                  </a:cubicBezTo>
                  <a:cubicBezTo>
                    <a:pt x="126381" y="433039"/>
                    <a:pt x="163551" y="224882"/>
                    <a:pt x="211873" y="130097"/>
                  </a:cubicBezTo>
                  <a:cubicBezTo>
                    <a:pt x="260195" y="35312"/>
                    <a:pt x="369849" y="14868"/>
                    <a:pt x="446049" y="7434"/>
                  </a:cubicBezTo>
                  <a:cubicBezTo>
                    <a:pt x="522249" y="0"/>
                    <a:pt x="617034" y="11151"/>
                    <a:pt x="669073" y="85492"/>
                  </a:cubicBezTo>
                  <a:cubicBezTo>
                    <a:pt x="721112" y="159833"/>
                    <a:pt x="801029" y="293649"/>
                    <a:pt x="758283" y="453483"/>
                  </a:cubicBezTo>
                  <a:cubicBezTo>
                    <a:pt x="715537" y="613317"/>
                    <a:pt x="529683" y="864219"/>
                    <a:pt x="412595" y="1044497"/>
                  </a:cubicBezTo>
                  <a:cubicBezTo>
                    <a:pt x="295507" y="1224775"/>
                    <a:pt x="111512" y="1380893"/>
                    <a:pt x="55756" y="1535151"/>
                  </a:cubicBezTo>
                  <a:cubicBezTo>
                    <a:pt x="0" y="1689409"/>
                    <a:pt x="22302" y="1880838"/>
                    <a:pt x="78058" y="1970048"/>
                  </a:cubicBezTo>
                  <a:cubicBezTo>
                    <a:pt x="133814" y="2059258"/>
                    <a:pt x="275063" y="2103862"/>
                    <a:pt x="390292" y="2070409"/>
                  </a:cubicBezTo>
                  <a:cubicBezTo>
                    <a:pt x="505521" y="2036956"/>
                    <a:pt x="773151" y="1953322"/>
                    <a:pt x="769434" y="1769327"/>
                  </a:cubicBezTo>
                  <a:cubicBezTo>
                    <a:pt x="765717" y="1585332"/>
                    <a:pt x="492512" y="1187605"/>
                    <a:pt x="390292" y="98874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4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667000" y="5154612"/>
              <a:ext cx="344488" cy="946150"/>
            </a:xfrm>
            <a:custGeom>
              <a:avLst/>
              <a:gdLst>
                <a:gd name="connsiteX0" fmla="*/ 390292 w 801029"/>
                <a:gd name="connsiteY0" fmla="*/ 988741 h 2103862"/>
                <a:gd name="connsiteX1" fmla="*/ 156117 w 801029"/>
                <a:gd name="connsiteY1" fmla="*/ 576146 h 2103862"/>
                <a:gd name="connsiteX2" fmla="*/ 211873 w 801029"/>
                <a:gd name="connsiteY2" fmla="*/ 130097 h 2103862"/>
                <a:gd name="connsiteX3" fmla="*/ 446049 w 801029"/>
                <a:gd name="connsiteY3" fmla="*/ 7434 h 2103862"/>
                <a:gd name="connsiteX4" fmla="*/ 669073 w 801029"/>
                <a:gd name="connsiteY4" fmla="*/ 85492 h 2103862"/>
                <a:gd name="connsiteX5" fmla="*/ 758283 w 801029"/>
                <a:gd name="connsiteY5" fmla="*/ 453483 h 2103862"/>
                <a:gd name="connsiteX6" fmla="*/ 412595 w 801029"/>
                <a:gd name="connsiteY6" fmla="*/ 1044497 h 2103862"/>
                <a:gd name="connsiteX7" fmla="*/ 55756 w 801029"/>
                <a:gd name="connsiteY7" fmla="*/ 1535151 h 2103862"/>
                <a:gd name="connsiteX8" fmla="*/ 78058 w 801029"/>
                <a:gd name="connsiteY8" fmla="*/ 1970048 h 2103862"/>
                <a:gd name="connsiteX9" fmla="*/ 390292 w 801029"/>
                <a:gd name="connsiteY9" fmla="*/ 2070409 h 2103862"/>
                <a:gd name="connsiteX10" fmla="*/ 769434 w 801029"/>
                <a:gd name="connsiteY10" fmla="*/ 1769327 h 2103862"/>
                <a:gd name="connsiteX11" fmla="*/ 390292 w 801029"/>
                <a:gd name="connsiteY11" fmla="*/ 988741 h 210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01029" h="2103862">
                  <a:moveTo>
                    <a:pt x="390292" y="988741"/>
                  </a:moveTo>
                  <a:cubicBezTo>
                    <a:pt x="288073" y="789878"/>
                    <a:pt x="185853" y="719253"/>
                    <a:pt x="156117" y="576146"/>
                  </a:cubicBezTo>
                  <a:cubicBezTo>
                    <a:pt x="126381" y="433039"/>
                    <a:pt x="163551" y="224882"/>
                    <a:pt x="211873" y="130097"/>
                  </a:cubicBezTo>
                  <a:cubicBezTo>
                    <a:pt x="260195" y="35312"/>
                    <a:pt x="369849" y="14868"/>
                    <a:pt x="446049" y="7434"/>
                  </a:cubicBezTo>
                  <a:cubicBezTo>
                    <a:pt x="522249" y="0"/>
                    <a:pt x="617034" y="11151"/>
                    <a:pt x="669073" y="85492"/>
                  </a:cubicBezTo>
                  <a:cubicBezTo>
                    <a:pt x="721112" y="159833"/>
                    <a:pt x="801029" y="293649"/>
                    <a:pt x="758283" y="453483"/>
                  </a:cubicBezTo>
                  <a:cubicBezTo>
                    <a:pt x="715537" y="613317"/>
                    <a:pt x="529683" y="864219"/>
                    <a:pt x="412595" y="1044497"/>
                  </a:cubicBezTo>
                  <a:cubicBezTo>
                    <a:pt x="295507" y="1224775"/>
                    <a:pt x="111512" y="1380893"/>
                    <a:pt x="55756" y="1535151"/>
                  </a:cubicBezTo>
                  <a:cubicBezTo>
                    <a:pt x="0" y="1689409"/>
                    <a:pt x="22302" y="1880838"/>
                    <a:pt x="78058" y="1970048"/>
                  </a:cubicBezTo>
                  <a:cubicBezTo>
                    <a:pt x="133814" y="2059258"/>
                    <a:pt x="275063" y="2103862"/>
                    <a:pt x="390292" y="2070409"/>
                  </a:cubicBezTo>
                  <a:cubicBezTo>
                    <a:pt x="505521" y="2036956"/>
                    <a:pt x="773151" y="1953322"/>
                    <a:pt x="769434" y="1769327"/>
                  </a:cubicBezTo>
                  <a:cubicBezTo>
                    <a:pt x="765717" y="1585332"/>
                    <a:pt x="492512" y="1187605"/>
                    <a:pt x="390292" y="98874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4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219200" y="5030787"/>
              <a:ext cx="4572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/>
                <a:t>H</a:t>
              </a:r>
            </a:p>
          </p:txBody>
        </p:sp>
        <p:sp>
          <p:nvSpPr>
            <p:cNvPr id="23" name="Parallelogram 22"/>
            <p:cNvSpPr/>
            <p:nvPr/>
          </p:nvSpPr>
          <p:spPr>
            <a:xfrm>
              <a:off x="1143000" y="5307012"/>
              <a:ext cx="2405063" cy="788988"/>
            </a:xfrm>
            <a:prstGeom prst="parallelogram">
              <a:avLst/>
            </a:prstGeom>
            <a:solidFill>
              <a:schemeClr val="accent1">
                <a:alpha val="3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48644" y="4442122"/>
            <a:ext cx="148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 ----- H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0" y="4390231"/>
            <a:ext cx="3206750" cy="1681162"/>
            <a:chOff x="4595180" y="4697412"/>
            <a:chExt cx="3206750" cy="1681162"/>
          </a:xfrm>
        </p:grpSpPr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509580" y="5383212"/>
              <a:ext cx="4572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/>
                <a:t>C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4823780" y="4722812"/>
              <a:ext cx="4572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/>
                <a:t>H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4823780" y="5916612"/>
              <a:ext cx="4572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/>
                <a:t>H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576380" y="5383212"/>
              <a:ext cx="4572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/>
                <a:t>C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7165343" y="4697412"/>
              <a:ext cx="4572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/>
                <a:t>H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7109780" y="5916612"/>
              <a:ext cx="4572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/>
                <a:t>H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>
              <a:off x="5890580" y="5611812"/>
              <a:ext cx="609600" cy="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5280980" y="5154612"/>
              <a:ext cx="228600" cy="3048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1180" y="5613399"/>
              <a:ext cx="457200" cy="74613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Isosceles Triangle 33"/>
            <p:cNvSpPr/>
            <p:nvPr/>
          </p:nvSpPr>
          <p:spPr>
            <a:xfrm rot="3146257">
              <a:off x="5300824" y="5704680"/>
              <a:ext cx="211138" cy="346075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9093884">
              <a:off x="6897055" y="5703887"/>
              <a:ext cx="182563" cy="347662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6881180" y="5154612"/>
              <a:ext cx="228600" cy="30480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7344730" y="5487987"/>
              <a:ext cx="4572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/>
                <a:t>H</a:t>
              </a: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4595180" y="5535612"/>
              <a:ext cx="4572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/>
                <a:t>H</a:t>
              </a:r>
            </a:p>
          </p:txBody>
        </p:sp>
        <p:cxnSp>
          <p:nvCxnSpPr>
            <p:cNvPr id="39" name="Straight Connector 38"/>
            <p:cNvCxnSpPr>
              <a:stCxn id="38" idx="3"/>
              <a:endCxn id="25" idx="1"/>
            </p:cNvCxnSpPr>
            <p:nvPr/>
          </p:nvCxnSpPr>
          <p:spPr>
            <a:xfrm flipV="1">
              <a:off x="5052380" y="5613399"/>
              <a:ext cx="457200" cy="122238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268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  <p:bldP spid="3" grpId="1"/>
      <p:bldP spid="3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Some Basic Hydrocarbon Reactions</a:t>
            </a:r>
          </a:p>
          <a:p>
            <a:pPr marL="914400" lvl="1" indent="-514350" eaLnBrk="1" hangingPunct="1">
              <a:defRPr/>
            </a:pPr>
            <a:r>
              <a:rPr lang="en-US" altLang="en-US" dirty="0" err="1" smtClean="0">
                <a:latin typeface="Tahoma" pitchFamily="34" charset="0"/>
              </a:rPr>
              <a:t>Alkene</a:t>
            </a:r>
            <a:r>
              <a:rPr lang="en-US" altLang="en-US" dirty="0" smtClean="0">
                <a:latin typeface="Tahoma" pitchFamily="34" charset="0"/>
              </a:rPr>
              <a:t> Reactions (addition to double bond)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Halogenation</a:t>
            </a:r>
            <a:endParaRPr lang="en-US" altLang="en-US" dirty="0" smtClean="0">
              <a:latin typeface="Tahoma" pitchFamily="34" charset="0"/>
            </a:endParaRPr>
          </a:p>
          <a:p>
            <a:pPr marL="1771650" lvl="3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Example: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CH=CH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+ Cl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</a:t>
            </a:r>
            <a:r>
              <a:rPr lang="en-US" altLang="en-US" dirty="0" smtClean="0">
                <a:cs typeface="Arial"/>
              </a:rPr>
              <a:t>→</a:t>
            </a:r>
            <a:r>
              <a:rPr lang="en-US" altLang="en-US" dirty="0" smtClean="0">
                <a:latin typeface="Tahoma" pitchFamily="34" charset="0"/>
              </a:rPr>
              <a:t>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CHClCH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Cl(g)</a:t>
            </a:r>
          </a:p>
          <a:p>
            <a:pPr marL="1771650" lvl="3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Can also use HX (</a:t>
            </a:r>
            <a:r>
              <a:rPr lang="en-US" altLang="en-US" dirty="0" err="1" smtClean="0">
                <a:latin typeface="Tahoma" pitchFamily="34" charset="0"/>
              </a:rPr>
              <a:t>hydrohalide</a:t>
            </a:r>
            <a:r>
              <a:rPr lang="en-US" altLang="en-US" dirty="0" smtClean="0">
                <a:latin typeface="Tahoma" pitchFamily="34" charset="0"/>
              </a:rPr>
              <a:t> gas) as reactant</a:t>
            </a:r>
          </a:p>
          <a:p>
            <a:pPr marL="1771650" lvl="3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In this case both H and X are added to </a:t>
            </a:r>
            <a:r>
              <a:rPr lang="en-US" altLang="en-US" dirty="0" err="1" smtClean="0">
                <a:latin typeface="Tahoma" pitchFamily="34" charset="0"/>
              </a:rPr>
              <a:t>alkene</a:t>
            </a:r>
            <a:r>
              <a:rPr lang="en-US" altLang="en-US" dirty="0" smtClean="0">
                <a:latin typeface="Tahoma" pitchFamily="34" charset="0"/>
              </a:rPr>
              <a:t> carbons</a:t>
            </a:r>
          </a:p>
          <a:p>
            <a:pPr marL="1771650" lvl="3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CH=CH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+ </a:t>
            </a:r>
            <a:r>
              <a:rPr lang="en-US" altLang="en-US" dirty="0" err="1" smtClean="0">
                <a:latin typeface="Tahoma" pitchFamily="34" charset="0"/>
              </a:rPr>
              <a:t>HCl</a:t>
            </a:r>
            <a:r>
              <a:rPr lang="en-US" altLang="en-US" dirty="0" smtClean="0">
                <a:latin typeface="Tahoma" pitchFamily="34" charset="0"/>
              </a:rPr>
              <a:t>(g) </a:t>
            </a:r>
            <a:r>
              <a:rPr lang="en-US" altLang="en-US" dirty="0" smtClean="0">
                <a:cs typeface="Arial"/>
              </a:rPr>
              <a:t>→</a:t>
            </a:r>
            <a:r>
              <a:rPr lang="en-US" altLang="en-US" dirty="0" smtClean="0">
                <a:latin typeface="Tahoma" pitchFamily="34" charset="0"/>
              </a:rPr>
              <a:t>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CHClCH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(g)</a:t>
            </a:r>
          </a:p>
          <a:p>
            <a:pPr marL="1771650" lvl="3" indent="-514350" eaLnBrk="1" hangingPunct="1">
              <a:buFontTx/>
              <a:buNone/>
              <a:tabLst>
                <a:tab pos="4572000" algn="l"/>
              </a:tabLst>
              <a:defRPr/>
            </a:pPr>
            <a:r>
              <a:rPr lang="en-US" altLang="en-US" dirty="0" smtClean="0">
                <a:latin typeface="Tahoma" pitchFamily="34" charset="0"/>
              </a:rPr>
              <a:t>		    +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Cl (g)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0" y="4800600"/>
            <a:ext cx="312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both products possible, but only one observed</a:t>
            </a:r>
          </a:p>
        </p:txBody>
      </p:sp>
      <p:sp>
        <p:nvSpPr>
          <p:cNvPr id="5" name="Oval 4"/>
          <p:cNvSpPr/>
          <p:nvPr/>
        </p:nvSpPr>
        <p:spPr>
          <a:xfrm>
            <a:off x="5334000" y="4191000"/>
            <a:ext cx="2057400" cy="381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676900" y="4525962"/>
            <a:ext cx="19050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09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3657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Some Basic Hydrocarbon Reactions</a:t>
            </a:r>
          </a:p>
          <a:p>
            <a:pPr marL="914400" lvl="1" indent="-514350" eaLnBrk="1" hangingPunct="1">
              <a:defRPr/>
            </a:pPr>
            <a:r>
              <a:rPr lang="en-US" altLang="en-US" dirty="0" err="1" smtClean="0">
                <a:latin typeface="Tahoma" pitchFamily="34" charset="0"/>
              </a:rPr>
              <a:t>Alkene</a:t>
            </a:r>
            <a:r>
              <a:rPr lang="en-US" altLang="en-US" dirty="0" smtClean="0">
                <a:latin typeface="Tahoma" pitchFamily="34" charset="0"/>
              </a:rPr>
              <a:t> Reactions – </a:t>
            </a:r>
            <a:r>
              <a:rPr lang="en-US" altLang="en-US" dirty="0" err="1" smtClean="0">
                <a:latin typeface="Tahoma" pitchFamily="34" charset="0"/>
              </a:rPr>
              <a:t>Halogenation</a:t>
            </a:r>
            <a:r>
              <a:rPr lang="en-US" altLang="en-US" dirty="0" smtClean="0">
                <a:latin typeface="Tahoma" pitchFamily="34" charset="0"/>
              </a:rPr>
              <a:t> – cont.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Why is only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CHClCH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(g) observed?</a:t>
            </a:r>
          </a:p>
          <a:p>
            <a:pPr marL="1314450" lvl="2" indent="-514350" eaLnBrk="1" hangingPunct="1">
              <a:defRPr/>
            </a:pPr>
            <a:r>
              <a:rPr lang="en-US" altLang="en-US" dirty="0" err="1" smtClean="0">
                <a:latin typeface="Tahoma" pitchFamily="34" charset="0"/>
              </a:rPr>
              <a:t>Markovnikov’s</a:t>
            </a:r>
            <a:r>
              <a:rPr lang="en-US" altLang="en-US" dirty="0" smtClean="0">
                <a:latin typeface="Tahoma" pitchFamily="34" charset="0"/>
              </a:rPr>
              <a:t> Rule (H added to side with most Hs)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What is expected product of </a:t>
            </a:r>
            <a:r>
              <a:rPr lang="en-US" altLang="en-US" dirty="0" err="1" smtClean="0">
                <a:latin typeface="Tahoma" pitchFamily="34" charset="0"/>
              </a:rPr>
              <a:t>HCl</a:t>
            </a:r>
            <a:r>
              <a:rPr lang="en-US" altLang="en-US" dirty="0" smtClean="0">
                <a:latin typeface="Tahoma" pitchFamily="34" charset="0"/>
              </a:rPr>
              <a:t>(g) + </a:t>
            </a:r>
          </a:p>
          <a:p>
            <a:pPr marL="1314450" lvl="2" indent="-514350" eaLnBrk="1" hangingPunct="1">
              <a:buFontTx/>
              <a:buNone/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1314450" lvl="2" indent="-51435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			?</a:t>
            </a:r>
          </a:p>
          <a:p>
            <a:pPr marL="1314450" lvl="2" indent="-514350" eaLnBrk="1" hangingPunct="1">
              <a:buFontTx/>
              <a:buNone/>
              <a:defRPr/>
            </a:pPr>
            <a:endParaRPr lang="en-US" altLang="en-US" dirty="0" smtClean="0">
              <a:latin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57400" y="47244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57400" y="4495800"/>
            <a:ext cx="3810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400" y="46482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38400" y="47244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95600" y="4724400"/>
            <a:ext cx="2286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00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z="3200" dirty="0" smtClean="0">
                <a:latin typeface="Tahoma" pitchFamily="34" charset="0"/>
              </a:rPr>
              <a:t>Questions</a:t>
            </a:r>
          </a:p>
          <a:p>
            <a:pPr marL="514350" lvl="1" indent="-514350" eaLnBrk="1" hangingPunct="1">
              <a:buFontTx/>
              <a:buAutoNum type="arabicPeriod"/>
            </a:pPr>
            <a:r>
              <a:rPr lang="en-US" altLang="en-US" dirty="0" smtClean="0">
                <a:latin typeface="Tahoma" pitchFamily="34" charset="0"/>
              </a:rPr>
              <a:t>Give the name for the following compounds:</a:t>
            </a:r>
          </a:p>
          <a:p>
            <a:pPr marL="514350" lvl="1" indent="-514350" eaLnBrk="1" hangingPunct="1">
              <a:buFontTx/>
              <a:buAutoNum type="alphaLcParenR"/>
            </a:pP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CH=C(CH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)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endParaRPr lang="en-US" altLang="en-US" dirty="0" smtClean="0">
              <a:latin typeface="Tahoma" pitchFamily="34" charset="0"/>
            </a:endParaRPr>
          </a:p>
          <a:p>
            <a:pPr marL="514350" lvl="1" indent="-514350" eaLnBrk="1" hangingPunct="1">
              <a:buFontTx/>
              <a:buNone/>
            </a:pPr>
            <a:r>
              <a:rPr lang="en-US" altLang="en-US" dirty="0" smtClean="0">
                <a:latin typeface="Tahoma" pitchFamily="34" charset="0"/>
              </a:rPr>
              <a:t>b) 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=C(CH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)CH=CH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endParaRPr lang="en-US" altLang="en-US" dirty="0" smtClean="0">
              <a:latin typeface="Tahoma" pitchFamily="34" charset="0"/>
            </a:endParaRPr>
          </a:p>
          <a:p>
            <a:pPr marL="514350" lvl="1" indent="-514350" eaLnBrk="1" hangingPunct="1">
              <a:buFontTx/>
              <a:buNone/>
            </a:pPr>
            <a:r>
              <a:rPr lang="en-US" altLang="en-US" dirty="0" smtClean="0">
                <a:latin typeface="Tahoma" pitchFamily="34" charset="0"/>
              </a:rPr>
              <a:t>c) (CH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)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CHC=CH</a:t>
            </a:r>
          </a:p>
          <a:p>
            <a:pPr marL="514350" lvl="1" indent="-514350" eaLnBrk="1" hangingPunct="1">
              <a:buFontTx/>
              <a:buNone/>
            </a:pPr>
            <a:r>
              <a:rPr lang="en-US" altLang="en-US" dirty="0" smtClean="0">
                <a:latin typeface="Tahoma" pitchFamily="34" charset="0"/>
              </a:rPr>
              <a:t>2. Predict the product of </a:t>
            </a:r>
            <a:r>
              <a:rPr lang="en-US" altLang="en-US" dirty="0" err="1" smtClean="0">
                <a:latin typeface="Tahoma" pitchFamily="34" charset="0"/>
              </a:rPr>
              <a:t>HBr</a:t>
            </a:r>
            <a:r>
              <a:rPr lang="en-US" altLang="en-US" dirty="0" smtClean="0">
                <a:latin typeface="Tahoma" pitchFamily="34" charset="0"/>
              </a:rPr>
              <a:t>(g) + </a:t>
            </a:r>
          </a:p>
          <a:p>
            <a:pPr marL="514350" lvl="1" indent="-514350" eaLnBrk="1" hangingPunct="1">
              <a:buFontTx/>
              <a:buNone/>
            </a:pPr>
            <a:endParaRPr lang="en-US" altLang="en-US" dirty="0" smtClean="0">
              <a:latin typeface="Tahoma" pitchFamily="34" charset="0"/>
            </a:endParaRPr>
          </a:p>
          <a:p>
            <a:pPr marL="514350" lvl="1" indent="-514350" eaLnBrk="1" hangingPunct="1">
              <a:buFontTx/>
              <a:buAutoNum type="arabicPeriod" startAt="3"/>
            </a:pPr>
            <a:r>
              <a:rPr lang="en-US" altLang="en-US" dirty="0" smtClean="0">
                <a:latin typeface="Tahoma" pitchFamily="34" charset="0"/>
              </a:rPr>
              <a:t>What type of product is produced by hydrogenation of alkenes?</a:t>
            </a:r>
          </a:p>
          <a:p>
            <a:pPr marL="514350" lvl="1" indent="-514350" eaLnBrk="1" hangingPunct="1">
              <a:buFontTx/>
              <a:buNone/>
            </a:pPr>
            <a:r>
              <a:rPr lang="en-US" altLang="en-US" dirty="0" smtClean="0">
                <a:latin typeface="Tahoma" pitchFamily="34" charset="0"/>
              </a:rPr>
              <a:t>a) alkanes	b) alkynes	c) dienes	d) halocarbons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728912" y="3810000"/>
            <a:ext cx="1381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gular Pentagon 5"/>
          <p:cNvSpPr/>
          <p:nvPr/>
        </p:nvSpPr>
        <p:spPr>
          <a:xfrm>
            <a:off x="6096000" y="4038600"/>
            <a:ext cx="762000" cy="685800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248400" y="48006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05600" y="4724400"/>
            <a:ext cx="2286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02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  <p:bldP spid="6" grpId="0" uiExpan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Aromatic compounds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Benzene, the simplest aromatic compound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Formula = C</a:t>
            </a:r>
            <a:r>
              <a:rPr lang="en-US" altLang="en-US" baseline="-25000" dirty="0" smtClean="0">
                <a:latin typeface="Tahoma" pitchFamily="34" charset="0"/>
              </a:rPr>
              <a:t>6</a:t>
            </a:r>
            <a:r>
              <a:rPr lang="en-US" altLang="en-US" dirty="0" smtClean="0">
                <a:latin typeface="Tahoma" pitchFamily="34" charset="0"/>
              </a:rPr>
              <a:t>H</a:t>
            </a:r>
            <a:r>
              <a:rPr lang="en-US" altLang="en-US" baseline="-25000" dirty="0" smtClean="0">
                <a:latin typeface="Tahoma" pitchFamily="34" charset="0"/>
              </a:rPr>
              <a:t>6</a:t>
            </a: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Structure (see below)</a:t>
            </a: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	     =</a:t>
            </a: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However, all C – C bonds are the same length (due to all sp</a:t>
            </a:r>
            <a:r>
              <a:rPr lang="en-US" altLang="en-US" baseline="30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 hybridization which perfectly matches 120° bond angle for hexagon)</a:t>
            </a: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470400" y="4038600"/>
            <a:ext cx="1524000" cy="838200"/>
          </a:xfrm>
          <a:prstGeom prst="hexagon">
            <a:avLst>
              <a:gd name="adj" fmla="val 45455"/>
              <a:gd name="vf" fmla="val 11547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4292600" y="4038600"/>
            <a:ext cx="330200" cy="381000"/>
          </a:xfrm>
          <a:custGeom>
            <a:avLst/>
            <a:gdLst>
              <a:gd name="T0" fmla="*/ 2147483647 w 280"/>
              <a:gd name="T1" fmla="*/ 2147483647 h 336"/>
              <a:gd name="T2" fmla="*/ 2147483647 w 280"/>
              <a:gd name="T3" fmla="*/ 2147483647 h 336"/>
              <a:gd name="T4" fmla="*/ 2147483647 w 280"/>
              <a:gd name="T5" fmla="*/ 2147483647 h 336"/>
              <a:gd name="T6" fmla="*/ 2147483647 w 280"/>
              <a:gd name="T7" fmla="*/ 0 h 336"/>
              <a:gd name="T8" fmla="*/ 2147483647 w 280"/>
              <a:gd name="T9" fmla="*/ 2147483647 h 336"/>
              <a:gd name="T10" fmla="*/ 2147483647 w 280"/>
              <a:gd name="T11" fmla="*/ 2147483647 h 336"/>
              <a:gd name="T12" fmla="*/ 2147483647 w 280"/>
              <a:gd name="T13" fmla="*/ 214748364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0"/>
              <a:gd name="T22" fmla="*/ 0 h 336"/>
              <a:gd name="T23" fmla="*/ 280 w 28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0" h="336">
                <a:moveTo>
                  <a:pt x="112" y="336"/>
                </a:moveTo>
                <a:cubicBezTo>
                  <a:pt x="72" y="336"/>
                  <a:pt x="32" y="280"/>
                  <a:pt x="16" y="240"/>
                </a:cubicBezTo>
                <a:cubicBezTo>
                  <a:pt x="0" y="200"/>
                  <a:pt x="0" y="136"/>
                  <a:pt x="16" y="96"/>
                </a:cubicBezTo>
                <a:cubicBezTo>
                  <a:pt x="32" y="56"/>
                  <a:pt x="72" y="0"/>
                  <a:pt x="112" y="0"/>
                </a:cubicBezTo>
                <a:cubicBezTo>
                  <a:pt x="152" y="0"/>
                  <a:pt x="232" y="56"/>
                  <a:pt x="256" y="96"/>
                </a:cubicBezTo>
                <a:cubicBezTo>
                  <a:pt x="280" y="136"/>
                  <a:pt x="280" y="200"/>
                  <a:pt x="256" y="240"/>
                </a:cubicBezTo>
                <a:cubicBezTo>
                  <a:pt x="232" y="280"/>
                  <a:pt x="152" y="336"/>
                  <a:pt x="112" y="3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4318000" y="4419600"/>
            <a:ext cx="304800" cy="457200"/>
          </a:xfrm>
          <a:custGeom>
            <a:avLst/>
            <a:gdLst>
              <a:gd name="T0" fmla="*/ 2147483647 w 320"/>
              <a:gd name="T1" fmla="*/ 2147483647 h 384"/>
              <a:gd name="T2" fmla="*/ 2147483647 w 320"/>
              <a:gd name="T3" fmla="*/ 2147483647 h 384"/>
              <a:gd name="T4" fmla="*/ 0 w 320"/>
              <a:gd name="T5" fmla="*/ 2147483647 h 384"/>
              <a:gd name="T6" fmla="*/ 2147483647 w 320"/>
              <a:gd name="T7" fmla="*/ 2147483647 h 384"/>
              <a:gd name="T8" fmla="*/ 2147483647 w 320"/>
              <a:gd name="T9" fmla="*/ 2147483647 h 384"/>
              <a:gd name="T10" fmla="*/ 2147483647 w 320"/>
              <a:gd name="T11" fmla="*/ 2147483647 h 384"/>
              <a:gd name="T12" fmla="*/ 2147483647 w 320"/>
              <a:gd name="T13" fmla="*/ 2147483647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0"/>
              <a:gd name="T22" fmla="*/ 0 h 384"/>
              <a:gd name="T23" fmla="*/ 320 w 320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0" h="384">
                <a:moveTo>
                  <a:pt x="144" y="16"/>
                </a:moveTo>
                <a:cubicBezTo>
                  <a:pt x="112" y="0"/>
                  <a:pt x="120" y="24"/>
                  <a:pt x="96" y="64"/>
                </a:cubicBezTo>
                <a:cubicBezTo>
                  <a:pt x="72" y="104"/>
                  <a:pt x="0" y="208"/>
                  <a:pt x="0" y="256"/>
                </a:cubicBezTo>
                <a:cubicBezTo>
                  <a:pt x="0" y="304"/>
                  <a:pt x="48" y="336"/>
                  <a:pt x="96" y="352"/>
                </a:cubicBezTo>
                <a:cubicBezTo>
                  <a:pt x="144" y="368"/>
                  <a:pt x="256" y="384"/>
                  <a:pt x="288" y="352"/>
                </a:cubicBezTo>
                <a:cubicBezTo>
                  <a:pt x="320" y="320"/>
                  <a:pt x="312" y="216"/>
                  <a:pt x="288" y="160"/>
                </a:cubicBezTo>
                <a:cubicBezTo>
                  <a:pt x="264" y="104"/>
                  <a:pt x="176" y="32"/>
                  <a:pt x="144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4724400" y="4800600"/>
            <a:ext cx="304800" cy="457200"/>
          </a:xfrm>
          <a:custGeom>
            <a:avLst/>
            <a:gdLst>
              <a:gd name="T0" fmla="*/ 2147483647 w 320"/>
              <a:gd name="T1" fmla="*/ 2147483647 h 384"/>
              <a:gd name="T2" fmla="*/ 2147483647 w 320"/>
              <a:gd name="T3" fmla="*/ 2147483647 h 384"/>
              <a:gd name="T4" fmla="*/ 0 w 320"/>
              <a:gd name="T5" fmla="*/ 2147483647 h 384"/>
              <a:gd name="T6" fmla="*/ 2147483647 w 320"/>
              <a:gd name="T7" fmla="*/ 2147483647 h 384"/>
              <a:gd name="T8" fmla="*/ 2147483647 w 320"/>
              <a:gd name="T9" fmla="*/ 2147483647 h 384"/>
              <a:gd name="T10" fmla="*/ 2147483647 w 320"/>
              <a:gd name="T11" fmla="*/ 2147483647 h 384"/>
              <a:gd name="T12" fmla="*/ 2147483647 w 320"/>
              <a:gd name="T13" fmla="*/ 2147483647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0"/>
              <a:gd name="T22" fmla="*/ 0 h 384"/>
              <a:gd name="T23" fmla="*/ 320 w 320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0" h="384">
                <a:moveTo>
                  <a:pt x="144" y="16"/>
                </a:moveTo>
                <a:cubicBezTo>
                  <a:pt x="112" y="0"/>
                  <a:pt x="120" y="24"/>
                  <a:pt x="96" y="64"/>
                </a:cubicBezTo>
                <a:cubicBezTo>
                  <a:pt x="72" y="104"/>
                  <a:pt x="0" y="208"/>
                  <a:pt x="0" y="256"/>
                </a:cubicBezTo>
                <a:cubicBezTo>
                  <a:pt x="0" y="304"/>
                  <a:pt x="48" y="336"/>
                  <a:pt x="96" y="352"/>
                </a:cubicBezTo>
                <a:cubicBezTo>
                  <a:pt x="144" y="368"/>
                  <a:pt x="256" y="384"/>
                  <a:pt x="288" y="352"/>
                </a:cubicBezTo>
                <a:cubicBezTo>
                  <a:pt x="320" y="320"/>
                  <a:pt x="312" y="216"/>
                  <a:pt x="288" y="160"/>
                </a:cubicBezTo>
                <a:cubicBezTo>
                  <a:pt x="264" y="104"/>
                  <a:pt x="176" y="32"/>
                  <a:pt x="144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5384800" y="4495800"/>
            <a:ext cx="330200" cy="381000"/>
          </a:xfrm>
          <a:custGeom>
            <a:avLst/>
            <a:gdLst>
              <a:gd name="T0" fmla="*/ 2147483647 w 280"/>
              <a:gd name="T1" fmla="*/ 2147483647 h 336"/>
              <a:gd name="T2" fmla="*/ 2147483647 w 280"/>
              <a:gd name="T3" fmla="*/ 2147483647 h 336"/>
              <a:gd name="T4" fmla="*/ 2147483647 w 280"/>
              <a:gd name="T5" fmla="*/ 2147483647 h 336"/>
              <a:gd name="T6" fmla="*/ 2147483647 w 280"/>
              <a:gd name="T7" fmla="*/ 0 h 336"/>
              <a:gd name="T8" fmla="*/ 2147483647 w 280"/>
              <a:gd name="T9" fmla="*/ 2147483647 h 336"/>
              <a:gd name="T10" fmla="*/ 2147483647 w 280"/>
              <a:gd name="T11" fmla="*/ 2147483647 h 336"/>
              <a:gd name="T12" fmla="*/ 2147483647 w 280"/>
              <a:gd name="T13" fmla="*/ 214748364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0"/>
              <a:gd name="T22" fmla="*/ 0 h 336"/>
              <a:gd name="T23" fmla="*/ 280 w 28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0" h="336">
                <a:moveTo>
                  <a:pt x="112" y="336"/>
                </a:moveTo>
                <a:cubicBezTo>
                  <a:pt x="72" y="336"/>
                  <a:pt x="32" y="280"/>
                  <a:pt x="16" y="240"/>
                </a:cubicBezTo>
                <a:cubicBezTo>
                  <a:pt x="0" y="200"/>
                  <a:pt x="0" y="136"/>
                  <a:pt x="16" y="96"/>
                </a:cubicBezTo>
                <a:cubicBezTo>
                  <a:pt x="32" y="56"/>
                  <a:pt x="72" y="0"/>
                  <a:pt x="112" y="0"/>
                </a:cubicBezTo>
                <a:cubicBezTo>
                  <a:pt x="152" y="0"/>
                  <a:pt x="232" y="56"/>
                  <a:pt x="256" y="96"/>
                </a:cubicBezTo>
                <a:cubicBezTo>
                  <a:pt x="280" y="136"/>
                  <a:pt x="280" y="200"/>
                  <a:pt x="256" y="240"/>
                </a:cubicBezTo>
                <a:cubicBezTo>
                  <a:pt x="232" y="280"/>
                  <a:pt x="152" y="336"/>
                  <a:pt x="112" y="3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5410200" y="4876800"/>
            <a:ext cx="304800" cy="457200"/>
          </a:xfrm>
          <a:custGeom>
            <a:avLst/>
            <a:gdLst>
              <a:gd name="T0" fmla="*/ 2147483647 w 320"/>
              <a:gd name="T1" fmla="*/ 2147483647 h 384"/>
              <a:gd name="T2" fmla="*/ 2147483647 w 320"/>
              <a:gd name="T3" fmla="*/ 2147483647 h 384"/>
              <a:gd name="T4" fmla="*/ 0 w 320"/>
              <a:gd name="T5" fmla="*/ 2147483647 h 384"/>
              <a:gd name="T6" fmla="*/ 2147483647 w 320"/>
              <a:gd name="T7" fmla="*/ 2147483647 h 384"/>
              <a:gd name="T8" fmla="*/ 2147483647 w 320"/>
              <a:gd name="T9" fmla="*/ 2147483647 h 384"/>
              <a:gd name="T10" fmla="*/ 2147483647 w 320"/>
              <a:gd name="T11" fmla="*/ 2147483647 h 384"/>
              <a:gd name="T12" fmla="*/ 2147483647 w 320"/>
              <a:gd name="T13" fmla="*/ 2147483647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0"/>
              <a:gd name="T22" fmla="*/ 0 h 384"/>
              <a:gd name="T23" fmla="*/ 320 w 320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0" h="384">
                <a:moveTo>
                  <a:pt x="144" y="16"/>
                </a:moveTo>
                <a:cubicBezTo>
                  <a:pt x="112" y="0"/>
                  <a:pt x="120" y="24"/>
                  <a:pt x="96" y="64"/>
                </a:cubicBezTo>
                <a:cubicBezTo>
                  <a:pt x="72" y="104"/>
                  <a:pt x="0" y="208"/>
                  <a:pt x="0" y="256"/>
                </a:cubicBezTo>
                <a:cubicBezTo>
                  <a:pt x="0" y="304"/>
                  <a:pt x="48" y="336"/>
                  <a:pt x="96" y="352"/>
                </a:cubicBezTo>
                <a:cubicBezTo>
                  <a:pt x="144" y="368"/>
                  <a:pt x="256" y="384"/>
                  <a:pt x="288" y="352"/>
                </a:cubicBezTo>
                <a:cubicBezTo>
                  <a:pt x="320" y="320"/>
                  <a:pt x="312" y="216"/>
                  <a:pt x="288" y="160"/>
                </a:cubicBezTo>
                <a:cubicBezTo>
                  <a:pt x="264" y="104"/>
                  <a:pt x="176" y="32"/>
                  <a:pt x="144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4699000" y="3657600"/>
            <a:ext cx="330200" cy="381000"/>
          </a:xfrm>
          <a:custGeom>
            <a:avLst/>
            <a:gdLst>
              <a:gd name="T0" fmla="*/ 2147483647 w 280"/>
              <a:gd name="T1" fmla="*/ 2147483647 h 336"/>
              <a:gd name="T2" fmla="*/ 2147483647 w 280"/>
              <a:gd name="T3" fmla="*/ 2147483647 h 336"/>
              <a:gd name="T4" fmla="*/ 2147483647 w 280"/>
              <a:gd name="T5" fmla="*/ 2147483647 h 336"/>
              <a:gd name="T6" fmla="*/ 2147483647 w 280"/>
              <a:gd name="T7" fmla="*/ 0 h 336"/>
              <a:gd name="T8" fmla="*/ 2147483647 w 280"/>
              <a:gd name="T9" fmla="*/ 2147483647 h 336"/>
              <a:gd name="T10" fmla="*/ 2147483647 w 280"/>
              <a:gd name="T11" fmla="*/ 2147483647 h 336"/>
              <a:gd name="T12" fmla="*/ 2147483647 w 280"/>
              <a:gd name="T13" fmla="*/ 214748364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0"/>
              <a:gd name="T22" fmla="*/ 0 h 336"/>
              <a:gd name="T23" fmla="*/ 280 w 28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0" h="336">
                <a:moveTo>
                  <a:pt x="112" y="336"/>
                </a:moveTo>
                <a:cubicBezTo>
                  <a:pt x="72" y="336"/>
                  <a:pt x="32" y="280"/>
                  <a:pt x="16" y="240"/>
                </a:cubicBezTo>
                <a:cubicBezTo>
                  <a:pt x="0" y="200"/>
                  <a:pt x="0" y="136"/>
                  <a:pt x="16" y="96"/>
                </a:cubicBezTo>
                <a:cubicBezTo>
                  <a:pt x="32" y="56"/>
                  <a:pt x="72" y="0"/>
                  <a:pt x="112" y="0"/>
                </a:cubicBezTo>
                <a:cubicBezTo>
                  <a:pt x="152" y="0"/>
                  <a:pt x="232" y="56"/>
                  <a:pt x="256" y="96"/>
                </a:cubicBezTo>
                <a:cubicBezTo>
                  <a:pt x="280" y="136"/>
                  <a:pt x="280" y="200"/>
                  <a:pt x="256" y="240"/>
                </a:cubicBezTo>
                <a:cubicBezTo>
                  <a:pt x="232" y="280"/>
                  <a:pt x="152" y="336"/>
                  <a:pt x="112" y="3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4724400" y="4038600"/>
            <a:ext cx="304800" cy="457200"/>
          </a:xfrm>
          <a:custGeom>
            <a:avLst/>
            <a:gdLst>
              <a:gd name="T0" fmla="*/ 2147483647 w 320"/>
              <a:gd name="T1" fmla="*/ 2147483647 h 384"/>
              <a:gd name="T2" fmla="*/ 2147483647 w 320"/>
              <a:gd name="T3" fmla="*/ 2147483647 h 384"/>
              <a:gd name="T4" fmla="*/ 0 w 320"/>
              <a:gd name="T5" fmla="*/ 2147483647 h 384"/>
              <a:gd name="T6" fmla="*/ 2147483647 w 320"/>
              <a:gd name="T7" fmla="*/ 2147483647 h 384"/>
              <a:gd name="T8" fmla="*/ 2147483647 w 320"/>
              <a:gd name="T9" fmla="*/ 2147483647 h 384"/>
              <a:gd name="T10" fmla="*/ 2147483647 w 320"/>
              <a:gd name="T11" fmla="*/ 2147483647 h 384"/>
              <a:gd name="T12" fmla="*/ 2147483647 w 320"/>
              <a:gd name="T13" fmla="*/ 2147483647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0"/>
              <a:gd name="T22" fmla="*/ 0 h 384"/>
              <a:gd name="T23" fmla="*/ 320 w 320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0" h="384">
                <a:moveTo>
                  <a:pt x="144" y="16"/>
                </a:moveTo>
                <a:cubicBezTo>
                  <a:pt x="112" y="0"/>
                  <a:pt x="120" y="24"/>
                  <a:pt x="96" y="64"/>
                </a:cubicBezTo>
                <a:cubicBezTo>
                  <a:pt x="72" y="104"/>
                  <a:pt x="0" y="208"/>
                  <a:pt x="0" y="256"/>
                </a:cubicBezTo>
                <a:cubicBezTo>
                  <a:pt x="0" y="304"/>
                  <a:pt x="48" y="336"/>
                  <a:pt x="96" y="352"/>
                </a:cubicBezTo>
                <a:cubicBezTo>
                  <a:pt x="144" y="368"/>
                  <a:pt x="256" y="384"/>
                  <a:pt x="288" y="352"/>
                </a:cubicBezTo>
                <a:cubicBezTo>
                  <a:pt x="320" y="320"/>
                  <a:pt x="312" y="216"/>
                  <a:pt x="288" y="160"/>
                </a:cubicBezTo>
                <a:cubicBezTo>
                  <a:pt x="264" y="104"/>
                  <a:pt x="176" y="32"/>
                  <a:pt x="144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461000" y="3657600"/>
            <a:ext cx="330200" cy="381000"/>
          </a:xfrm>
          <a:custGeom>
            <a:avLst/>
            <a:gdLst>
              <a:gd name="T0" fmla="*/ 2147483647 w 280"/>
              <a:gd name="T1" fmla="*/ 2147483647 h 336"/>
              <a:gd name="T2" fmla="*/ 2147483647 w 280"/>
              <a:gd name="T3" fmla="*/ 2147483647 h 336"/>
              <a:gd name="T4" fmla="*/ 2147483647 w 280"/>
              <a:gd name="T5" fmla="*/ 2147483647 h 336"/>
              <a:gd name="T6" fmla="*/ 2147483647 w 280"/>
              <a:gd name="T7" fmla="*/ 0 h 336"/>
              <a:gd name="T8" fmla="*/ 2147483647 w 280"/>
              <a:gd name="T9" fmla="*/ 2147483647 h 336"/>
              <a:gd name="T10" fmla="*/ 2147483647 w 280"/>
              <a:gd name="T11" fmla="*/ 2147483647 h 336"/>
              <a:gd name="T12" fmla="*/ 2147483647 w 280"/>
              <a:gd name="T13" fmla="*/ 214748364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0"/>
              <a:gd name="T22" fmla="*/ 0 h 336"/>
              <a:gd name="T23" fmla="*/ 280 w 28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0" h="336">
                <a:moveTo>
                  <a:pt x="112" y="336"/>
                </a:moveTo>
                <a:cubicBezTo>
                  <a:pt x="72" y="336"/>
                  <a:pt x="32" y="280"/>
                  <a:pt x="16" y="240"/>
                </a:cubicBezTo>
                <a:cubicBezTo>
                  <a:pt x="0" y="200"/>
                  <a:pt x="0" y="136"/>
                  <a:pt x="16" y="96"/>
                </a:cubicBezTo>
                <a:cubicBezTo>
                  <a:pt x="32" y="56"/>
                  <a:pt x="72" y="0"/>
                  <a:pt x="112" y="0"/>
                </a:cubicBezTo>
                <a:cubicBezTo>
                  <a:pt x="152" y="0"/>
                  <a:pt x="232" y="56"/>
                  <a:pt x="256" y="96"/>
                </a:cubicBezTo>
                <a:cubicBezTo>
                  <a:pt x="280" y="136"/>
                  <a:pt x="280" y="200"/>
                  <a:pt x="256" y="240"/>
                </a:cubicBezTo>
                <a:cubicBezTo>
                  <a:pt x="232" y="280"/>
                  <a:pt x="152" y="336"/>
                  <a:pt x="112" y="3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5486400" y="4038600"/>
            <a:ext cx="304800" cy="457200"/>
          </a:xfrm>
          <a:custGeom>
            <a:avLst/>
            <a:gdLst>
              <a:gd name="T0" fmla="*/ 2147483647 w 320"/>
              <a:gd name="T1" fmla="*/ 2147483647 h 384"/>
              <a:gd name="T2" fmla="*/ 2147483647 w 320"/>
              <a:gd name="T3" fmla="*/ 2147483647 h 384"/>
              <a:gd name="T4" fmla="*/ 0 w 320"/>
              <a:gd name="T5" fmla="*/ 2147483647 h 384"/>
              <a:gd name="T6" fmla="*/ 2147483647 w 320"/>
              <a:gd name="T7" fmla="*/ 2147483647 h 384"/>
              <a:gd name="T8" fmla="*/ 2147483647 w 320"/>
              <a:gd name="T9" fmla="*/ 2147483647 h 384"/>
              <a:gd name="T10" fmla="*/ 2147483647 w 320"/>
              <a:gd name="T11" fmla="*/ 2147483647 h 384"/>
              <a:gd name="T12" fmla="*/ 2147483647 w 320"/>
              <a:gd name="T13" fmla="*/ 2147483647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0"/>
              <a:gd name="T22" fmla="*/ 0 h 384"/>
              <a:gd name="T23" fmla="*/ 320 w 320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0" h="384">
                <a:moveTo>
                  <a:pt x="144" y="16"/>
                </a:moveTo>
                <a:cubicBezTo>
                  <a:pt x="112" y="0"/>
                  <a:pt x="120" y="24"/>
                  <a:pt x="96" y="64"/>
                </a:cubicBezTo>
                <a:cubicBezTo>
                  <a:pt x="72" y="104"/>
                  <a:pt x="0" y="208"/>
                  <a:pt x="0" y="256"/>
                </a:cubicBezTo>
                <a:cubicBezTo>
                  <a:pt x="0" y="304"/>
                  <a:pt x="48" y="336"/>
                  <a:pt x="96" y="352"/>
                </a:cubicBezTo>
                <a:cubicBezTo>
                  <a:pt x="144" y="368"/>
                  <a:pt x="256" y="384"/>
                  <a:pt x="288" y="352"/>
                </a:cubicBezTo>
                <a:cubicBezTo>
                  <a:pt x="320" y="320"/>
                  <a:pt x="312" y="216"/>
                  <a:pt x="288" y="160"/>
                </a:cubicBezTo>
                <a:cubicBezTo>
                  <a:pt x="264" y="104"/>
                  <a:pt x="176" y="32"/>
                  <a:pt x="144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5842000" y="4038600"/>
            <a:ext cx="330200" cy="381000"/>
          </a:xfrm>
          <a:custGeom>
            <a:avLst/>
            <a:gdLst>
              <a:gd name="T0" fmla="*/ 2147483647 w 280"/>
              <a:gd name="T1" fmla="*/ 2147483647 h 336"/>
              <a:gd name="T2" fmla="*/ 2147483647 w 280"/>
              <a:gd name="T3" fmla="*/ 2147483647 h 336"/>
              <a:gd name="T4" fmla="*/ 2147483647 w 280"/>
              <a:gd name="T5" fmla="*/ 2147483647 h 336"/>
              <a:gd name="T6" fmla="*/ 2147483647 w 280"/>
              <a:gd name="T7" fmla="*/ 0 h 336"/>
              <a:gd name="T8" fmla="*/ 2147483647 w 280"/>
              <a:gd name="T9" fmla="*/ 2147483647 h 336"/>
              <a:gd name="T10" fmla="*/ 2147483647 w 280"/>
              <a:gd name="T11" fmla="*/ 2147483647 h 336"/>
              <a:gd name="T12" fmla="*/ 2147483647 w 280"/>
              <a:gd name="T13" fmla="*/ 214748364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0"/>
              <a:gd name="T22" fmla="*/ 0 h 336"/>
              <a:gd name="T23" fmla="*/ 280 w 28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0" h="336">
                <a:moveTo>
                  <a:pt x="112" y="336"/>
                </a:moveTo>
                <a:cubicBezTo>
                  <a:pt x="72" y="336"/>
                  <a:pt x="32" y="280"/>
                  <a:pt x="16" y="240"/>
                </a:cubicBezTo>
                <a:cubicBezTo>
                  <a:pt x="0" y="200"/>
                  <a:pt x="0" y="136"/>
                  <a:pt x="16" y="96"/>
                </a:cubicBezTo>
                <a:cubicBezTo>
                  <a:pt x="32" y="56"/>
                  <a:pt x="72" y="0"/>
                  <a:pt x="112" y="0"/>
                </a:cubicBezTo>
                <a:cubicBezTo>
                  <a:pt x="152" y="0"/>
                  <a:pt x="232" y="56"/>
                  <a:pt x="256" y="96"/>
                </a:cubicBezTo>
                <a:cubicBezTo>
                  <a:pt x="280" y="136"/>
                  <a:pt x="280" y="200"/>
                  <a:pt x="256" y="240"/>
                </a:cubicBezTo>
                <a:cubicBezTo>
                  <a:pt x="232" y="280"/>
                  <a:pt x="152" y="336"/>
                  <a:pt x="112" y="3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5867400" y="4419600"/>
            <a:ext cx="304800" cy="457200"/>
          </a:xfrm>
          <a:custGeom>
            <a:avLst/>
            <a:gdLst>
              <a:gd name="T0" fmla="*/ 2147483647 w 320"/>
              <a:gd name="T1" fmla="*/ 2147483647 h 384"/>
              <a:gd name="T2" fmla="*/ 2147483647 w 320"/>
              <a:gd name="T3" fmla="*/ 2147483647 h 384"/>
              <a:gd name="T4" fmla="*/ 0 w 320"/>
              <a:gd name="T5" fmla="*/ 2147483647 h 384"/>
              <a:gd name="T6" fmla="*/ 2147483647 w 320"/>
              <a:gd name="T7" fmla="*/ 2147483647 h 384"/>
              <a:gd name="T8" fmla="*/ 2147483647 w 320"/>
              <a:gd name="T9" fmla="*/ 2147483647 h 384"/>
              <a:gd name="T10" fmla="*/ 2147483647 w 320"/>
              <a:gd name="T11" fmla="*/ 2147483647 h 384"/>
              <a:gd name="T12" fmla="*/ 2147483647 w 320"/>
              <a:gd name="T13" fmla="*/ 2147483647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0"/>
              <a:gd name="T22" fmla="*/ 0 h 384"/>
              <a:gd name="T23" fmla="*/ 320 w 320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0" h="384">
                <a:moveTo>
                  <a:pt x="144" y="16"/>
                </a:moveTo>
                <a:cubicBezTo>
                  <a:pt x="112" y="0"/>
                  <a:pt x="120" y="24"/>
                  <a:pt x="96" y="64"/>
                </a:cubicBezTo>
                <a:cubicBezTo>
                  <a:pt x="72" y="104"/>
                  <a:pt x="0" y="208"/>
                  <a:pt x="0" y="256"/>
                </a:cubicBezTo>
                <a:cubicBezTo>
                  <a:pt x="0" y="304"/>
                  <a:pt x="48" y="336"/>
                  <a:pt x="96" y="352"/>
                </a:cubicBezTo>
                <a:cubicBezTo>
                  <a:pt x="144" y="368"/>
                  <a:pt x="256" y="384"/>
                  <a:pt x="288" y="352"/>
                </a:cubicBezTo>
                <a:cubicBezTo>
                  <a:pt x="320" y="320"/>
                  <a:pt x="312" y="216"/>
                  <a:pt x="288" y="160"/>
                </a:cubicBezTo>
                <a:cubicBezTo>
                  <a:pt x="264" y="104"/>
                  <a:pt x="176" y="32"/>
                  <a:pt x="144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784600" y="4267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H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165600" y="3657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H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318000" y="5029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842000" y="5029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H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842000" y="3581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H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299200" y="4267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H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4089400" y="4419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4394200" y="3886200"/>
            <a:ext cx="457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4546600" y="4800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5994400" y="4419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5613400" y="3886200"/>
            <a:ext cx="3810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5537200" y="4876800"/>
            <a:ext cx="381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37"/>
          <p:cNvSpPr>
            <a:spLocks/>
          </p:cNvSpPr>
          <p:nvPr/>
        </p:nvSpPr>
        <p:spPr bwMode="auto">
          <a:xfrm>
            <a:off x="4699000" y="4419600"/>
            <a:ext cx="330200" cy="381000"/>
          </a:xfrm>
          <a:custGeom>
            <a:avLst/>
            <a:gdLst>
              <a:gd name="T0" fmla="*/ 2147483647 w 280"/>
              <a:gd name="T1" fmla="*/ 2147483647 h 336"/>
              <a:gd name="T2" fmla="*/ 2147483647 w 280"/>
              <a:gd name="T3" fmla="*/ 2147483647 h 336"/>
              <a:gd name="T4" fmla="*/ 2147483647 w 280"/>
              <a:gd name="T5" fmla="*/ 2147483647 h 336"/>
              <a:gd name="T6" fmla="*/ 2147483647 w 280"/>
              <a:gd name="T7" fmla="*/ 0 h 336"/>
              <a:gd name="T8" fmla="*/ 2147483647 w 280"/>
              <a:gd name="T9" fmla="*/ 2147483647 h 336"/>
              <a:gd name="T10" fmla="*/ 2147483647 w 280"/>
              <a:gd name="T11" fmla="*/ 2147483647 h 336"/>
              <a:gd name="T12" fmla="*/ 2147483647 w 280"/>
              <a:gd name="T13" fmla="*/ 214748364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0"/>
              <a:gd name="T22" fmla="*/ 0 h 336"/>
              <a:gd name="T23" fmla="*/ 280 w 28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0" h="336">
                <a:moveTo>
                  <a:pt x="112" y="336"/>
                </a:moveTo>
                <a:cubicBezTo>
                  <a:pt x="72" y="336"/>
                  <a:pt x="32" y="280"/>
                  <a:pt x="16" y="240"/>
                </a:cubicBezTo>
                <a:cubicBezTo>
                  <a:pt x="0" y="200"/>
                  <a:pt x="0" y="136"/>
                  <a:pt x="16" y="96"/>
                </a:cubicBezTo>
                <a:cubicBezTo>
                  <a:pt x="32" y="56"/>
                  <a:pt x="72" y="0"/>
                  <a:pt x="112" y="0"/>
                </a:cubicBezTo>
                <a:cubicBezTo>
                  <a:pt x="152" y="0"/>
                  <a:pt x="232" y="56"/>
                  <a:pt x="256" y="96"/>
                </a:cubicBezTo>
                <a:cubicBezTo>
                  <a:pt x="280" y="136"/>
                  <a:pt x="280" y="200"/>
                  <a:pt x="256" y="240"/>
                </a:cubicBezTo>
                <a:cubicBezTo>
                  <a:pt x="232" y="280"/>
                  <a:pt x="152" y="336"/>
                  <a:pt x="112" y="3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Hexagon 29"/>
          <p:cNvSpPr/>
          <p:nvPr/>
        </p:nvSpPr>
        <p:spPr>
          <a:xfrm>
            <a:off x="1295400" y="4038600"/>
            <a:ext cx="762000" cy="762000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0" y="47244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371600" y="4114800"/>
            <a:ext cx="1524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828800" y="4114800"/>
            <a:ext cx="1524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Hexagon 41"/>
          <p:cNvSpPr/>
          <p:nvPr/>
        </p:nvSpPr>
        <p:spPr>
          <a:xfrm>
            <a:off x="2362200" y="4648200"/>
            <a:ext cx="762000" cy="762000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895600" y="5029200"/>
            <a:ext cx="1524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438400" y="5029200"/>
            <a:ext cx="1524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590800" y="47244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nut 36"/>
          <p:cNvSpPr/>
          <p:nvPr/>
        </p:nvSpPr>
        <p:spPr>
          <a:xfrm>
            <a:off x="4419600" y="4038600"/>
            <a:ext cx="1676400" cy="1143000"/>
          </a:xfrm>
          <a:prstGeom prst="donut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Donut 37"/>
          <p:cNvSpPr/>
          <p:nvPr/>
        </p:nvSpPr>
        <p:spPr>
          <a:xfrm>
            <a:off x="4419600" y="3657600"/>
            <a:ext cx="1676400" cy="1143000"/>
          </a:xfrm>
          <a:prstGeom prst="donut">
            <a:avLst/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0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30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Aromatic compounds – cont.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While adding double bonds makes compounds less thermodynamically stable, benzene and other aromatic compounds (compounds containing benzene ring) are relatively stable both thermodynamically and kinetically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Some due to “resonance stabilization”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Due to stability, reactions are different than </a:t>
            </a:r>
            <a:r>
              <a:rPr lang="en-US" altLang="en-US" dirty="0" err="1" smtClean="0">
                <a:latin typeface="Tahoma" pitchFamily="34" charset="0"/>
              </a:rPr>
              <a:t>alkene</a:t>
            </a:r>
            <a:r>
              <a:rPr lang="en-US" altLang="en-US" dirty="0" smtClean="0">
                <a:latin typeface="Tahoma" pitchFamily="34" charset="0"/>
              </a:rPr>
              <a:t> reactions</a:t>
            </a:r>
          </a:p>
        </p:txBody>
      </p:sp>
    </p:spTree>
    <p:extLst>
      <p:ext uri="{BB962C8B-B14F-4D97-AF65-F5344CB8AC3E}">
        <p14:creationId xmlns:p14="http://schemas.microsoft.com/office/powerpoint/2010/main" val="273270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2743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Aromatic compounds – cont.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Substituted aromatics (benzene ring plus substituent)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Examples of </a:t>
            </a:r>
            <a:r>
              <a:rPr lang="en-US" altLang="en-US" dirty="0" err="1" smtClean="0">
                <a:latin typeface="Tahoma" pitchFamily="34" charset="0"/>
              </a:rPr>
              <a:t>monosubstituted</a:t>
            </a:r>
            <a:r>
              <a:rPr lang="en-US" altLang="en-US" dirty="0" smtClean="0">
                <a:latin typeface="Tahoma" pitchFamily="34" charset="0"/>
              </a:rPr>
              <a:t> aromatics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90600" y="4191000"/>
            <a:ext cx="762000" cy="762000"/>
            <a:chOff x="990600" y="4191000"/>
            <a:chExt cx="762000" cy="762000"/>
          </a:xfrm>
        </p:grpSpPr>
        <p:sp>
          <p:nvSpPr>
            <p:cNvPr id="4" name="Hexagon 3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 flipV="1">
            <a:off x="1524000" y="3886200"/>
            <a:ext cx="2286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" y="51054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methylbenzene = toluene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24200" y="4114800"/>
            <a:ext cx="762000" cy="762000"/>
            <a:chOff x="990600" y="4191000"/>
            <a:chExt cx="762000" cy="762000"/>
          </a:xfrm>
        </p:grpSpPr>
        <p:sp>
          <p:nvSpPr>
            <p:cNvPr id="14" name="Hexagon 13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flipV="1">
            <a:off x="3657600" y="39624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14600" y="50292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chlorobenzene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10000" y="36576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Cl</a:t>
            </a:r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4724400" y="4343400"/>
            <a:ext cx="762000" cy="762000"/>
            <a:chOff x="990600" y="4191000"/>
            <a:chExt cx="762000" cy="762000"/>
          </a:xfrm>
        </p:grpSpPr>
        <p:sp>
          <p:nvSpPr>
            <p:cNvPr id="24" name="Hexagon 23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V="1">
            <a:off x="5257800" y="41910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410200" y="38862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OH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67200" y="51816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hydroxybenzene = phenol</a:t>
            </a: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6629400" y="4267200"/>
            <a:ext cx="762000" cy="762000"/>
            <a:chOff x="990600" y="4191000"/>
            <a:chExt cx="762000" cy="762000"/>
          </a:xfrm>
        </p:grpSpPr>
        <p:sp>
          <p:nvSpPr>
            <p:cNvPr id="32" name="Hexagon 31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/>
          <p:cNvCxnSpPr/>
          <p:nvPr/>
        </p:nvCxnSpPr>
        <p:spPr>
          <a:xfrm flipV="1">
            <a:off x="7162800" y="3962400"/>
            <a:ext cx="2286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400800" y="51054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smtClean="0"/>
              <a:t>2-</a:t>
            </a:r>
            <a:r>
              <a:rPr lang="en-US" altLang="en-US" dirty="0" smtClean="0"/>
              <a:t>butylbenzene </a:t>
            </a:r>
            <a:r>
              <a:rPr lang="en-US" altLang="en-US" dirty="0"/>
              <a:t>or </a:t>
            </a:r>
          </a:p>
          <a:p>
            <a:r>
              <a:rPr lang="en-US" altLang="en-US" dirty="0"/>
              <a:t>2-phenylbutane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7391400" y="3962400"/>
            <a:ext cx="3048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7239000" y="3657600"/>
            <a:ext cx="1524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696200" y="3810000"/>
            <a:ext cx="2286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65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11" grpId="0"/>
      <p:bldP spid="19" grpId="0"/>
      <p:bldP spid="21" grpId="0"/>
      <p:bldP spid="29" grpId="0"/>
      <p:bldP spid="30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2743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Aromatic compounds – cont.</a:t>
            </a:r>
          </a:p>
          <a:p>
            <a:pPr marL="914400" lvl="1" indent="-514350" eaLnBrk="1" hangingPunct="1">
              <a:defRPr/>
            </a:pPr>
            <a:r>
              <a:rPr lang="en-US" altLang="en-US" dirty="0" err="1" smtClean="0">
                <a:latin typeface="Tahoma" pitchFamily="34" charset="0"/>
              </a:rPr>
              <a:t>Disubstituted</a:t>
            </a:r>
            <a:r>
              <a:rPr lang="en-US" altLang="en-US" dirty="0" smtClean="0">
                <a:latin typeface="Tahoma" pitchFamily="34" charset="0"/>
              </a:rPr>
              <a:t> aromatics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Number around ring starting with earlier (alphabetical) constituent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90600" y="4191000"/>
            <a:ext cx="762000" cy="762000"/>
            <a:chOff x="990600" y="4191000"/>
            <a:chExt cx="762000" cy="762000"/>
          </a:xfrm>
        </p:grpSpPr>
        <p:sp>
          <p:nvSpPr>
            <p:cNvPr id="4" name="Hexagon 3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 flipV="1">
            <a:off x="1524000" y="3886200"/>
            <a:ext cx="2286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" y="54102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hydroxy before methyl so right C = #1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752600" y="45720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057400" y="4343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OH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676400" y="4648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295400" y="3886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914400" y="3886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85800" y="43434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838200" y="48006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371600" y="4876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895600" y="38862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name = 1-hydroxy-2-methylbenzene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048000" y="46482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1, 2 disubstitution is also known as “ortho”</a:t>
            </a: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6400800" y="4114800"/>
            <a:ext cx="762000" cy="762000"/>
            <a:chOff x="990600" y="4191000"/>
            <a:chExt cx="762000" cy="762000"/>
          </a:xfrm>
        </p:grpSpPr>
        <p:sp>
          <p:nvSpPr>
            <p:cNvPr id="54" name="Hexagon 53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/>
          <p:cNvCxnSpPr/>
          <p:nvPr/>
        </p:nvCxnSpPr>
        <p:spPr>
          <a:xfrm flipV="1">
            <a:off x="6934200" y="39624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7086600" y="36576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Cl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324600" y="4876800"/>
            <a:ext cx="2286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6324600" y="5181600"/>
            <a:ext cx="15240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172200" y="57150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name = ?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1828800" y="6324600"/>
            <a:ext cx="617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1,3-disubstitution = “meta” and 1-4-disubstitution = “para”</a:t>
            </a:r>
          </a:p>
        </p:txBody>
      </p:sp>
    </p:spTree>
    <p:extLst>
      <p:ext uri="{BB962C8B-B14F-4D97-AF65-F5344CB8AC3E}">
        <p14:creationId xmlns:p14="http://schemas.microsoft.com/office/powerpoint/2010/main" val="92114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11" grpId="0"/>
      <p:bldP spid="41" grpId="0"/>
      <p:bldP spid="45" grpId="0"/>
      <p:bldP spid="45" grpId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9" grpId="0"/>
      <p:bldP spid="64" grpId="0"/>
      <p:bldP spid="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1371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Aromatic compounds – cont.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Substituent Naming (other than alkyl)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200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Substituent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-Br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Bromo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Cl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Chloro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-OH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Hydroxy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-NH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Amino-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57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1371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Aromatic compounds – cont.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Reactions: substitution reactions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Examples:</a:t>
            </a: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3505200"/>
            <a:ext cx="762000" cy="762000"/>
            <a:chOff x="990600" y="4191000"/>
            <a:chExt cx="762000" cy="762000"/>
          </a:xfrm>
        </p:grpSpPr>
        <p:sp>
          <p:nvSpPr>
            <p:cNvPr id="6" name="Hexagon 5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5" name="TextBox 10"/>
          <p:cNvSpPr txBox="1">
            <a:spLocks noChangeArrowheads="1"/>
          </p:cNvSpPr>
          <p:nvPr/>
        </p:nvSpPr>
        <p:spPr bwMode="auto">
          <a:xfrm>
            <a:off x="2133600" y="36576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+ Cl</a:t>
            </a:r>
            <a:r>
              <a:rPr lang="en-US" altLang="en-US" baseline="-25000" dirty="0"/>
              <a:t>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4200" y="38862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TextBox 13"/>
          <p:cNvSpPr txBox="1">
            <a:spLocks noChangeArrowheads="1"/>
          </p:cNvSpPr>
          <p:nvPr/>
        </p:nvSpPr>
        <p:spPr bwMode="auto">
          <a:xfrm>
            <a:off x="3048000" y="3352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FeCl</a:t>
            </a:r>
            <a:r>
              <a:rPr lang="en-US" altLang="en-US" baseline="-25000" dirty="0"/>
              <a:t>3</a:t>
            </a:r>
          </a:p>
        </p:txBody>
      </p:sp>
      <p:sp>
        <p:nvSpPr>
          <p:cNvPr id="20488" name="TextBox 14"/>
          <p:cNvSpPr txBox="1">
            <a:spLocks noChangeArrowheads="1"/>
          </p:cNvSpPr>
          <p:nvPr/>
        </p:nvSpPr>
        <p:spPr bwMode="auto">
          <a:xfrm>
            <a:off x="3048000" y="39624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(catalyst)</a:t>
            </a:r>
            <a:endParaRPr lang="en-US" altLang="en-US" baseline="-25000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267200" y="3581400"/>
            <a:ext cx="762000" cy="762000"/>
            <a:chOff x="990600" y="4191000"/>
            <a:chExt cx="762000" cy="762000"/>
          </a:xfrm>
        </p:grpSpPr>
        <p:sp>
          <p:nvSpPr>
            <p:cNvPr id="17" name="Hexagon 16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 flipV="1">
            <a:off x="4800600" y="34290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53000" y="31242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Cl</a:t>
            </a:r>
          </a:p>
        </p:txBody>
      </p:sp>
      <p:sp>
        <p:nvSpPr>
          <p:cNvPr id="20492" name="TextBox 22"/>
          <p:cNvSpPr txBox="1">
            <a:spLocks noChangeArrowheads="1"/>
          </p:cNvSpPr>
          <p:nvPr/>
        </p:nvSpPr>
        <p:spPr bwMode="auto">
          <a:xfrm>
            <a:off x="5486400" y="36576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+ HCl</a:t>
            </a:r>
            <a:endParaRPr lang="en-US" altLang="en-US" baseline="-25000"/>
          </a:p>
        </p:txBody>
      </p:sp>
      <p:sp>
        <p:nvSpPr>
          <p:cNvPr id="20493" name="TextBox 23"/>
          <p:cNvSpPr txBox="1">
            <a:spLocks noChangeArrowheads="1"/>
          </p:cNvSpPr>
          <p:nvPr/>
        </p:nvSpPr>
        <p:spPr bwMode="auto">
          <a:xfrm>
            <a:off x="1676400" y="44958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Cl replaces H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143000" y="5257800"/>
            <a:ext cx="762000" cy="762000"/>
            <a:chOff x="990600" y="4191000"/>
            <a:chExt cx="762000" cy="762000"/>
          </a:xfrm>
        </p:grpSpPr>
        <p:sp>
          <p:nvSpPr>
            <p:cNvPr id="26" name="Hexagon 25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95" name="TextBox 29"/>
          <p:cNvSpPr txBox="1">
            <a:spLocks noChangeArrowheads="1"/>
          </p:cNvSpPr>
          <p:nvPr/>
        </p:nvSpPr>
        <p:spPr bwMode="auto">
          <a:xfrm>
            <a:off x="1981200" y="54102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+ CH</a:t>
            </a:r>
            <a:r>
              <a:rPr lang="en-US" altLang="en-US" baseline="-25000"/>
              <a:t>3</a:t>
            </a:r>
            <a:r>
              <a:rPr lang="en-US" altLang="en-US"/>
              <a:t>Cl</a:t>
            </a:r>
            <a:endParaRPr lang="en-US" altLang="en-US" baseline="-2500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200400" y="56388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7" name="TextBox 31"/>
          <p:cNvSpPr txBox="1">
            <a:spLocks noChangeArrowheads="1"/>
          </p:cNvSpPr>
          <p:nvPr/>
        </p:nvSpPr>
        <p:spPr bwMode="auto">
          <a:xfrm>
            <a:off x="3124200" y="51054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AlCl</a:t>
            </a:r>
            <a:r>
              <a:rPr lang="en-US" altLang="en-US" baseline="-25000"/>
              <a:t>3</a:t>
            </a:r>
          </a:p>
        </p:txBody>
      </p:sp>
      <p:sp>
        <p:nvSpPr>
          <p:cNvPr id="20498" name="TextBox 32"/>
          <p:cNvSpPr txBox="1">
            <a:spLocks noChangeArrowheads="1"/>
          </p:cNvSpPr>
          <p:nvPr/>
        </p:nvSpPr>
        <p:spPr bwMode="auto">
          <a:xfrm>
            <a:off x="3124200" y="57150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(catalyst)</a:t>
            </a:r>
            <a:endParaRPr lang="en-US" altLang="en-US" baseline="-25000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4343400" y="5334000"/>
            <a:ext cx="762000" cy="762000"/>
            <a:chOff x="990600" y="4191000"/>
            <a:chExt cx="762000" cy="762000"/>
          </a:xfrm>
        </p:grpSpPr>
        <p:sp>
          <p:nvSpPr>
            <p:cNvPr id="35" name="Hexagon 34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Connector 38"/>
          <p:cNvCxnSpPr/>
          <p:nvPr/>
        </p:nvCxnSpPr>
        <p:spPr>
          <a:xfrm flipV="1">
            <a:off x="4899025" y="5029200"/>
            <a:ext cx="2286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1" name="TextBox 40"/>
          <p:cNvSpPr txBox="1">
            <a:spLocks noChangeArrowheads="1"/>
          </p:cNvSpPr>
          <p:nvPr/>
        </p:nvSpPr>
        <p:spPr bwMode="auto">
          <a:xfrm>
            <a:off x="5562600" y="5410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+ HCl</a:t>
            </a:r>
            <a:endParaRPr lang="en-US" altLang="en-US" baseline="-25000"/>
          </a:p>
        </p:txBody>
      </p:sp>
      <p:sp>
        <p:nvSpPr>
          <p:cNvPr id="20502" name="TextBox 41"/>
          <p:cNvSpPr txBox="1">
            <a:spLocks noChangeArrowheads="1"/>
          </p:cNvSpPr>
          <p:nvPr/>
        </p:nvSpPr>
        <p:spPr bwMode="auto">
          <a:xfrm>
            <a:off x="1752600" y="63246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CH</a:t>
            </a:r>
            <a:r>
              <a:rPr lang="en-US" altLang="en-US" baseline="-25000"/>
              <a:t>3</a:t>
            </a:r>
            <a:r>
              <a:rPr lang="en-US" altLang="en-US"/>
              <a:t> replaces H</a:t>
            </a:r>
          </a:p>
        </p:txBody>
      </p:sp>
    </p:spTree>
    <p:extLst>
      <p:ext uri="{BB962C8B-B14F-4D97-AF65-F5344CB8AC3E}">
        <p14:creationId xmlns:p14="http://schemas.microsoft.com/office/powerpoint/2010/main" val="378490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20485" grpId="0"/>
      <p:bldP spid="20487" grpId="0"/>
      <p:bldP spid="20488" grpId="0"/>
      <p:bldP spid="22" grpId="0"/>
      <p:bldP spid="20492" grpId="0"/>
      <p:bldP spid="20493" grpId="0"/>
      <p:bldP spid="20495" grpId="0"/>
      <p:bldP spid="20497" grpId="0"/>
      <p:bldP spid="20498" grpId="0"/>
      <p:bldP spid="20501" grpId="0"/>
      <p:bldP spid="205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 #3 - Results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Average = 77.8%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Best average so far for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2400" dirty="0" smtClean="0">
                <a:latin typeface="Tahoma" panose="020B0604030504040204" pitchFamily="34" charset="0"/>
              </a:rPr>
              <a:t> 1B 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Only a few questions had poor performance (reducing agent and bonus)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Performance on work out problem was not great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Overall class </a:t>
            </a:r>
            <a:r>
              <a:rPr lang="en-US" altLang="en-US" sz="2400" dirty="0" smtClean="0">
                <a:latin typeface="Tahoma" panose="020B0604030504040204" pitchFamily="34" charset="0"/>
              </a:rPr>
              <a:t>average </a:t>
            </a:r>
            <a:r>
              <a:rPr lang="en-US" altLang="en-US" sz="2400" dirty="0" smtClean="0">
                <a:latin typeface="Tahoma" panose="020B0604030504040204" pitchFamily="34" charset="0"/>
              </a:rPr>
              <a:t>now ~ </a:t>
            </a:r>
            <a:r>
              <a:rPr lang="en-US" altLang="en-US" sz="2400" dirty="0" smtClean="0">
                <a:latin typeface="Tahoma" panose="020B0604030504040204" pitchFamily="34" charset="0"/>
              </a:rPr>
              <a:t>70%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296599"/>
              </p:ext>
            </p:extLst>
          </p:nvPr>
        </p:nvGraphicFramePr>
        <p:xfrm>
          <a:off x="5257800" y="2242542"/>
          <a:ext cx="359772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864">
                  <a:extLst>
                    <a:ext uri="{9D8B030D-6E8A-4147-A177-3AD203B41FA5}">
                      <a16:colId xmlns:a16="http://schemas.microsoft.com/office/drawing/2014/main" val="532981639"/>
                    </a:ext>
                  </a:extLst>
                </a:gridCol>
                <a:gridCol w="1798864">
                  <a:extLst>
                    <a:ext uri="{9D8B030D-6E8A-4147-A177-3AD203B41FA5}">
                      <a16:colId xmlns:a16="http://schemas.microsoft.com/office/drawing/2014/main" val="1736458953"/>
                    </a:ext>
                  </a:extLst>
                </a:gridCol>
              </a:tblGrid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Score Range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# Students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1770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90-104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983212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901603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30789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23622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704371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28879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5400" y="5105400"/>
            <a:ext cx="3750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Solutions </a:t>
            </a:r>
            <a:r>
              <a:rPr lang="en-US" dirty="0" smtClean="0">
                <a:solidFill>
                  <a:srgbClr val="FF0000"/>
                </a:solidFill>
              </a:rPr>
              <a:t>posted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99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3657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mtClean="0">
                <a:latin typeface="Tahoma" pitchFamily="34" charset="0"/>
              </a:rPr>
              <a:t>More Questions</a:t>
            </a:r>
          </a:p>
          <a:p>
            <a:pPr marL="514350" lvl="1" indent="-514350" eaLnBrk="1" hangingPunct="1">
              <a:buFontTx/>
              <a:buAutoNum type="arabicPeriod"/>
            </a:pPr>
            <a:r>
              <a:rPr lang="en-US" altLang="en-US" smtClean="0">
                <a:latin typeface="Tahoma" pitchFamily="34" charset="0"/>
              </a:rPr>
              <a:t>Predict the product of the following reactions:</a:t>
            </a:r>
          </a:p>
          <a:p>
            <a:pPr marL="514350" lvl="1" indent="-514350" eaLnBrk="1" hangingPunct="1">
              <a:buFontTx/>
              <a:buAutoNum type="alphaLcParenR"/>
            </a:pPr>
            <a:r>
              <a:rPr lang="en-US" altLang="en-US" smtClean="0">
                <a:latin typeface="Tahoma" pitchFamily="34" charset="0"/>
              </a:rPr>
              <a:t>(CH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)CH=CH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 + Br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 </a:t>
            </a:r>
            <a:r>
              <a:rPr lang="en-US" altLang="en-US" smtClean="0">
                <a:cs typeface="Arial" charset="0"/>
              </a:rPr>
              <a:t>→</a:t>
            </a:r>
          </a:p>
          <a:p>
            <a:pPr marL="514350" lvl="1" indent="-514350" eaLnBrk="1" hangingPunct="1">
              <a:buFontTx/>
              <a:buAutoNum type="alphaLcParenR"/>
            </a:pPr>
            <a:r>
              <a:rPr lang="en-US" altLang="en-US" smtClean="0">
                <a:latin typeface="Tahoma" pitchFamily="34" charset="0"/>
              </a:rPr>
              <a:t>trans (CH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)CH=CH(CH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) + H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(g) </a:t>
            </a:r>
            <a:r>
              <a:rPr lang="en-US" altLang="en-US" smtClean="0">
                <a:cs typeface="Arial" charset="0"/>
              </a:rPr>
              <a:t>→</a:t>
            </a:r>
            <a:endParaRPr lang="en-US" altLang="en-US" smtClean="0">
              <a:latin typeface="Tahoma" pitchFamily="34" charset="0"/>
            </a:endParaRPr>
          </a:p>
          <a:p>
            <a:pPr marL="514350" lvl="1" indent="-514350" eaLnBrk="1" hangingPunct="1">
              <a:buFontTx/>
              <a:buAutoNum type="alphaLcParenR"/>
            </a:pPr>
            <a:r>
              <a:rPr lang="en-US" altLang="en-US" smtClean="0">
                <a:latin typeface="Tahoma" pitchFamily="34" charset="0"/>
              </a:rPr>
              <a:t>(CH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)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C=CH(CH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) + HBr </a:t>
            </a:r>
            <a:r>
              <a:rPr lang="en-US" altLang="en-US" smtClean="0">
                <a:cs typeface="Arial" charset="0"/>
              </a:rPr>
              <a:t>→</a:t>
            </a:r>
            <a:endParaRPr lang="en-US" altLang="en-US" smtClean="0">
              <a:latin typeface="Tahoma" pitchFamily="34" charset="0"/>
            </a:endParaRPr>
          </a:p>
          <a:p>
            <a:pPr marL="514350" lvl="1" indent="-514350" eaLnBrk="1" hangingPunct="1">
              <a:buFontTx/>
              <a:buNone/>
            </a:pPr>
            <a:r>
              <a:rPr lang="en-US" altLang="en-US" smtClean="0">
                <a:latin typeface="Tahoma" pitchFamily="34" charset="0"/>
              </a:rPr>
              <a:t>2.	Give the names of the following compounds: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4724400"/>
            <a:ext cx="762000" cy="762000"/>
            <a:chOff x="990600" y="4191000"/>
            <a:chExt cx="762000" cy="762000"/>
          </a:xfrm>
        </p:grpSpPr>
        <p:sp>
          <p:nvSpPr>
            <p:cNvPr id="5" name="Hexagon 4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>
            <a:off x="1447800" y="51054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09600" y="5486400"/>
            <a:ext cx="2286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" y="5791200"/>
            <a:ext cx="2286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76400" y="4953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NH</a:t>
            </a:r>
            <a:r>
              <a:rPr lang="en-US" altLang="en-US" baseline="-25000"/>
              <a:t>2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019800" y="5029200"/>
            <a:ext cx="762000" cy="762000"/>
            <a:chOff x="990600" y="4191000"/>
            <a:chExt cx="762000" cy="762000"/>
          </a:xfrm>
        </p:grpSpPr>
        <p:sp>
          <p:nvSpPr>
            <p:cNvPr id="18" name="Hexagon 17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/>
          <p:nvPr/>
        </p:nvCxnSpPr>
        <p:spPr>
          <a:xfrm>
            <a:off x="3886200" y="55626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91000" y="55626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91000" y="56388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91000" y="54864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95800" y="55626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00600" y="5562600"/>
            <a:ext cx="2286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124200" y="5181600"/>
            <a:ext cx="762000" cy="762000"/>
            <a:chOff x="990600" y="4191000"/>
            <a:chExt cx="762000" cy="762000"/>
          </a:xfrm>
        </p:grpSpPr>
        <p:sp>
          <p:nvSpPr>
            <p:cNvPr id="33" name="Hexagon 32"/>
            <p:cNvSpPr/>
            <p:nvPr/>
          </p:nvSpPr>
          <p:spPr>
            <a:xfrm>
              <a:off x="990600" y="4191000"/>
              <a:ext cx="762000" cy="762000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219200" y="48768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10668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524000" y="4267200"/>
              <a:ext cx="1524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6553200" y="5791200"/>
            <a:ext cx="2286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38800" y="54102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42" idx="0"/>
          </p:cNvCxnSpPr>
          <p:nvPr/>
        </p:nvCxnSpPr>
        <p:spPr>
          <a:xfrm flipH="1">
            <a:off x="6057900" y="5791200"/>
            <a:ext cx="1143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715000" y="5943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Br</a:t>
            </a:r>
            <a:endParaRPr lang="en-US" altLang="en-US" baseline="-25000"/>
          </a:p>
        </p:txBody>
      </p:sp>
    </p:spTree>
    <p:extLst>
      <p:ext uri="{BB962C8B-B14F-4D97-AF65-F5344CB8AC3E}">
        <p14:creationId xmlns:p14="http://schemas.microsoft.com/office/powerpoint/2010/main" val="202911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16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648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dirty="0" smtClean="0">
                <a:latin typeface="Tahoma" pitchFamily="34" charset="0"/>
              </a:rPr>
              <a:t>Functional Groups</a:t>
            </a:r>
          </a:p>
          <a:p>
            <a:pPr marL="514350" lvl="1" indent="-514350" eaLnBrk="1" hangingPunct="1">
              <a:buFontTx/>
              <a:buChar char="•"/>
            </a:pPr>
            <a:r>
              <a:rPr lang="en-US" altLang="en-US" dirty="0" smtClean="0">
                <a:latin typeface="Tahoma" pitchFamily="34" charset="0"/>
              </a:rPr>
              <a:t>What you need to know: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Class name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Identification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Polar groups</a:t>
            </a:r>
          </a:p>
          <a:p>
            <a:pPr marL="514350" lvl="1" indent="-514350" eaLnBrk="1" hangingPunct="1">
              <a:buFontTx/>
              <a:buChar char="•"/>
            </a:pPr>
            <a:r>
              <a:rPr lang="en-US" altLang="en-US" dirty="0" smtClean="0">
                <a:latin typeface="Tahoma" pitchFamily="34" charset="0"/>
              </a:rPr>
              <a:t>Alcohols ROH (R = rest of molecule)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OH group is polar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Example: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OH (methanol)</a:t>
            </a:r>
          </a:p>
          <a:p>
            <a:pPr marL="514350" lvl="1" indent="-514350" eaLnBrk="1" hangingPunct="1">
              <a:buFontTx/>
              <a:buChar char="•"/>
            </a:pPr>
            <a:r>
              <a:rPr lang="en-US" altLang="en-US" dirty="0" smtClean="0">
                <a:latin typeface="Tahoma" pitchFamily="34" charset="0"/>
              </a:rPr>
              <a:t>Ethers ROR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Example (CH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OCH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 = diethyl ether</a:t>
            </a:r>
            <a:r>
              <a:rPr lang="en-US" altLang="en-US" dirty="0" smtClean="0">
                <a:latin typeface="Tahoma" pitchFamily="34" charset="0"/>
              </a:rPr>
              <a:t>)</a:t>
            </a:r>
          </a:p>
          <a:p>
            <a:pPr marL="914400" lvl="2" indent="-514350" eaLnBrk="1" hangingPunct="1"/>
            <a:r>
              <a:rPr lang="en-US" altLang="en-US" dirty="0" smtClean="0">
                <a:latin typeface="Tahoma" pitchFamily="34" charset="0"/>
              </a:rPr>
              <a:t>Not as polar as alcohols</a:t>
            </a:r>
            <a:endParaRPr lang="en-US" alt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0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6482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</a:pPr>
            <a:r>
              <a:rPr lang="en-US" altLang="en-US" smtClean="0">
                <a:latin typeface="Tahoma" pitchFamily="34" charset="0"/>
              </a:rPr>
              <a:t>Functional Groups – cont.</a:t>
            </a:r>
          </a:p>
          <a:p>
            <a:pPr marL="514350" lvl="1" indent="-514350" eaLnBrk="1" hangingPunct="1">
              <a:buFontTx/>
              <a:buChar char="•"/>
            </a:pPr>
            <a:r>
              <a:rPr lang="en-US" altLang="en-US" smtClean="0">
                <a:latin typeface="Tahoma" pitchFamily="34" charset="0"/>
              </a:rPr>
              <a:t>Ketones (R-C-R)</a:t>
            </a:r>
          </a:p>
          <a:p>
            <a:pPr marL="514350" lvl="1" indent="-514350" eaLnBrk="1" hangingPunct="1">
              <a:buFontTx/>
              <a:buNone/>
            </a:pPr>
            <a:r>
              <a:rPr lang="en-US" altLang="en-US" smtClean="0">
                <a:latin typeface="Tahoma" pitchFamily="34" charset="0"/>
              </a:rPr>
              <a:t>		             O</a:t>
            </a:r>
          </a:p>
          <a:p>
            <a:pPr marL="914400" lvl="2" indent="-514350" eaLnBrk="1" hangingPunct="1"/>
            <a:r>
              <a:rPr lang="en-US" altLang="en-US" smtClean="0">
                <a:latin typeface="Tahoma" pitchFamily="34" charset="0"/>
              </a:rPr>
              <a:t>example: acetone</a:t>
            </a:r>
          </a:p>
          <a:p>
            <a:pPr marL="914400" lvl="2" indent="-514350" eaLnBrk="1" hangingPunct="1"/>
            <a:r>
              <a:rPr lang="en-US" altLang="en-US" smtClean="0">
                <a:latin typeface="Tahoma" pitchFamily="34" charset="0"/>
              </a:rPr>
              <a:t>somewhat polar</a:t>
            </a:r>
          </a:p>
          <a:p>
            <a:pPr marL="514350" lvl="1" indent="-514350" eaLnBrk="1" hangingPunct="1">
              <a:buFontTx/>
              <a:buChar char="•"/>
            </a:pPr>
            <a:r>
              <a:rPr lang="en-US" altLang="en-US" smtClean="0">
                <a:latin typeface="Tahoma" pitchFamily="34" charset="0"/>
              </a:rPr>
              <a:t>Carboxylic Acids (R-C-OH)</a:t>
            </a:r>
          </a:p>
          <a:p>
            <a:pPr marL="514350" lvl="1" indent="-514350" eaLnBrk="1" hangingPunct="1">
              <a:buFontTx/>
              <a:buNone/>
            </a:pPr>
            <a:r>
              <a:rPr lang="en-US" altLang="en-US" smtClean="0">
                <a:latin typeface="Tahoma" pitchFamily="34" charset="0"/>
              </a:rPr>
              <a:t>		                         O</a:t>
            </a:r>
          </a:p>
          <a:p>
            <a:pPr marL="914400" lvl="2" indent="-514350" eaLnBrk="1" hangingPunct="1"/>
            <a:r>
              <a:rPr lang="en-US" altLang="en-US" smtClean="0">
                <a:latin typeface="Tahoma" pitchFamily="34" charset="0"/>
              </a:rPr>
              <a:t>Polar and acidic</a:t>
            </a:r>
          </a:p>
          <a:p>
            <a:pPr marL="514350" lvl="1" indent="-514350" eaLnBrk="1" hangingPunct="1">
              <a:buFontTx/>
              <a:buChar char="•"/>
            </a:pPr>
            <a:r>
              <a:rPr lang="en-US" altLang="en-US" smtClean="0">
                <a:latin typeface="Tahoma" pitchFamily="34" charset="0"/>
              </a:rPr>
              <a:t>Amines (R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N) – note here one or two Rs can be Hs</a:t>
            </a:r>
          </a:p>
          <a:p>
            <a:pPr marL="914400" lvl="2" indent="-514350" eaLnBrk="1" hangingPunct="1"/>
            <a:r>
              <a:rPr lang="en-US" altLang="en-US" smtClean="0">
                <a:latin typeface="Tahoma" pitchFamily="34" charset="0"/>
              </a:rPr>
              <a:t>Polar and basic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2514600"/>
            <a:ext cx="0" cy="152400"/>
          </a:xfrm>
          <a:prstGeom prst="line">
            <a:avLst/>
          </a:prstGeom>
          <a:ln w="317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0" y="2514600"/>
            <a:ext cx="0" cy="152400"/>
          </a:xfrm>
          <a:prstGeom prst="line">
            <a:avLst/>
          </a:prstGeom>
          <a:ln w="317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7200" y="4343400"/>
            <a:ext cx="0" cy="152400"/>
          </a:xfrm>
          <a:prstGeom prst="line">
            <a:avLst/>
          </a:prstGeom>
          <a:ln w="317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43400" y="4343400"/>
            <a:ext cx="0" cy="152400"/>
          </a:xfrm>
          <a:prstGeom prst="line">
            <a:avLst/>
          </a:prstGeom>
          <a:ln w="317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83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</a:t>
            </a:r>
            <a:r>
              <a:rPr lang="en-US" altLang="en-US" sz="4000" dirty="0" smtClean="0">
                <a:latin typeface="Tahoma" panose="020B0604030504040204" pitchFamily="34" charset="0"/>
              </a:rPr>
              <a:t>II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Lab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Lab Final Wednesday and Thursday in Lab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On Material Since Lab Midterm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Mastering</a:t>
            </a:r>
            <a:endParaRPr lang="en-US" altLang="en-US" sz="2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Ch. </a:t>
            </a:r>
            <a:r>
              <a:rPr lang="en-US" altLang="en-US" sz="2400" dirty="0" smtClean="0">
                <a:latin typeface="Tahoma" panose="020B0604030504040204" pitchFamily="34" charset="0"/>
              </a:rPr>
              <a:t>20 </a:t>
            </a:r>
            <a:r>
              <a:rPr lang="en-US" altLang="en-US" sz="2400" dirty="0">
                <a:latin typeface="Tahoma" panose="020B0604030504040204" pitchFamily="34" charset="0"/>
              </a:rPr>
              <a:t>assignment </a:t>
            </a:r>
            <a:r>
              <a:rPr lang="en-US" altLang="en-US" sz="2400" dirty="0" smtClean="0">
                <a:latin typeface="Tahoma" panose="020B0604030504040204" pitchFamily="34" charset="0"/>
              </a:rPr>
              <a:t>(Organic Chemistry) due 12/10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4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</a:t>
            </a:r>
            <a:r>
              <a:rPr lang="en-US" altLang="en-US" sz="4000" dirty="0" smtClean="0">
                <a:latin typeface="Tahoma" panose="020B0604030504040204" pitchFamily="34" charset="0"/>
              </a:rPr>
              <a:t>III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Tahoma" panose="020B0604030504040204" pitchFamily="34" charset="0"/>
              </a:rPr>
              <a:t>Will post </a:t>
            </a:r>
            <a:r>
              <a:rPr lang="en-US" altLang="en-US" sz="2800" dirty="0" smtClean="0">
                <a:latin typeface="Tahoma" panose="020B0604030504040204" pitchFamily="34" charset="0"/>
              </a:rPr>
              <a:t>a practice quiz on organic chemistry</a:t>
            </a:r>
            <a:endParaRPr lang="en-US" altLang="en-US" sz="2800" dirty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Final </a:t>
            </a:r>
            <a:r>
              <a:rPr lang="en-US" altLang="en-US" sz="2800" dirty="0" smtClean="0">
                <a:latin typeface="Tahoma" panose="020B0604030504040204" pitchFamily="34" charset="0"/>
              </a:rPr>
              <a:t>Exam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Thurs., 12/15 12:45 to 2:45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40 multiple choice questions – no work out problem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About 4 </a:t>
            </a:r>
            <a:r>
              <a:rPr lang="en-US" altLang="en-US" sz="2400" dirty="0" smtClean="0">
                <a:latin typeface="Tahoma" panose="020B0604030504040204" pitchFamily="34" charset="0"/>
              </a:rPr>
              <a:t>questions each </a:t>
            </a:r>
            <a:r>
              <a:rPr lang="en-US" altLang="en-US" sz="2400" dirty="0" smtClean="0">
                <a:latin typeface="Tahoma" panose="020B0604030504040204" pitchFamily="34" charset="0"/>
              </a:rPr>
              <a:t>for Ch. 14, 15, 17, and 24 and about 8 </a:t>
            </a:r>
            <a:r>
              <a:rPr lang="en-US" altLang="en-US" sz="2400" dirty="0" smtClean="0">
                <a:latin typeface="Tahoma" panose="020B0604030504040204" pitchFamily="34" charset="0"/>
              </a:rPr>
              <a:t>questions each </a:t>
            </a:r>
            <a:r>
              <a:rPr lang="en-US" altLang="en-US" sz="2400" dirty="0" smtClean="0">
                <a:latin typeface="Tahoma" panose="020B0604030504040204" pitchFamily="34" charset="0"/>
              </a:rPr>
              <a:t>for Ch. 16, 18, and 20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Less calculation intensive than exams 1 and </a:t>
            </a:r>
            <a:r>
              <a:rPr lang="en-US" altLang="en-US" sz="2400" dirty="0" smtClean="0">
                <a:latin typeface="Tahoma" panose="020B0604030504040204" pitchFamily="34" charset="0"/>
              </a:rPr>
              <a:t>2</a:t>
            </a: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</a:t>
            </a:r>
            <a:r>
              <a:rPr lang="en-US" altLang="en-US" sz="4000" dirty="0" smtClean="0">
                <a:latin typeface="Tahoma" panose="020B0604030504040204" pitchFamily="34" charset="0"/>
              </a:rPr>
              <a:t>IV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Thursday’s Lecture – will have teaching evaluations at end</a:t>
            </a:r>
          </a:p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Today’s </a:t>
            </a:r>
            <a:r>
              <a:rPr lang="en-US" altLang="en-US" dirty="0">
                <a:latin typeface="Tahoma" panose="020B0604030504040204" pitchFamily="34" charset="0"/>
              </a:rPr>
              <a:t>Lecture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Organic Chemistry (Ch. 20)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Alkynes (triple bonds)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Reactions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Aromatics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Functional Groups</a:t>
            </a:r>
            <a:endParaRPr lang="en-US" altLang="en-US" dirty="0">
              <a:latin typeface="Tahoma" panose="020B0604030504040204" pitchFamily="34" charset="0"/>
            </a:endParaRPr>
          </a:p>
          <a:p>
            <a:pPr marL="914400" lvl="2" indent="0" eaLnBrk="1" hangingPunct="1">
              <a:buNone/>
            </a:pPr>
            <a:endParaRPr lang="en-US" altLang="en-US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3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Alkynes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Contain at least 1 carbon-carbon triple bond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Naming (replace –</a:t>
            </a:r>
            <a:r>
              <a:rPr lang="en-US" altLang="en-US" dirty="0" err="1" smtClean="0">
                <a:latin typeface="Tahoma" pitchFamily="34" charset="0"/>
              </a:rPr>
              <a:t>ane</a:t>
            </a:r>
            <a:r>
              <a:rPr lang="en-US" altLang="en-US" dirty="0" smtClean="0">
                <a:latin typeface="Tahoma" pitchFamily="34" charset="0"/>
              </a:rPr>
              <a:t> ending with –</a:t>
            </a:r>
            <a:r>
              <a:rPr lang="en-US" altLang="en-US" dirty="0" err="1" smtClean="0">
                <a:latin typeface="Tahoma" pitchFamily="34" charset="0"/>
              </a:rPr>
              <a:t>yne</a:t>
            </a:r>
            <a:r>
              <a:rPr lang="en-US" altLang="en-US" dirty="0" smtClean="0">
                <a:latin typeface="Tahoma" pitchFamily="34" charset="0"/>
              </a:rPr>
              <a:t> with number referring to end of triple bond closest to the #1 carbon)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Triple bond uses sp hybridization and leads to a linear structure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Example: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CH=CHCH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 is 2-butyne (linear)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Carbon skeleton structure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743200" y="55626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60960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48400" y="60198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48400" y="60960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248400" y="61722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60960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31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Alkynes – cont.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Alkynes are considerably more energetic than alkenes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Used less by organic chemists (harder to synthesize, fewer uses)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Used by Dr. Spence in </a:t>
            </a:r>
            <a:r>
              <a:rPr lang="en-US" altLang="en-US" dirty="0" err="1" smtClean="0">
                <a:latin typeface="Tahoma" pitchFamily="34" charset="0"/>
              </a:rPr>
              <a:t>ene-diyne</a:t>
            </a:r>
            <a:r>
              <a:rPr lang="en-US" altLang="en-US" dirty="0" smtClean="0">
                <a:latin typeface="Tahoma" pitchFamily="34" charset="0"/>
              </a:rPr>
              <a:t> compounds (generates cyclic radical)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 rot="-2651675">
            <a:off x="2124075" y="5614988"/>
            <a:ext cx="1524000" cy="152400"/>
            <a:chOff x="5715000" y="6019800"/>
            <a:chExt cx="1524000" cy="1524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715140" y="6095638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248402" y="6016293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248400" y="60960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248304" y="6168973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81629" y="6094117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>
            <a:off x="3429000" y="51816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429000" y="52578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1"/>
          <p:cNvGrpSpPr>
            <a:grpSpLocks/>
          </p:cNvGrpSpPr>
          <p:nvPr/>
        </p:nvGrpSpPr>
        <p:grpSpPr bwMode="auto">
          <a:xfrm rot="2602561">
            <a:off x="3654425" y="5608638"/>
            <a:ext cx="1524000" cy="152400"/>
            <a:chOff x="5715000" y="6019800"/>
            <a:chExt cx="1524000" cy="152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712754" y="6095412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246011" y="6021815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248400" y="60960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245146" y="6171147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779558" y="609646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98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Some Basic Hydrocarbon Reactions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Combustion (all types, but alkynes generate more energy than alkenes and </a:t>
            </a:r>
            <a:r>
              <a:rPr lang="en-US" altLang="en-US" dirty="0" err="1" smtClean="0">
                <a:latin typeface="Tahoma" pitchFamily="34" charset="0"/>
              </a:rPr>
              <a:t>alkanes</a:t>
            </a:r>
            <a:r>
              <a:rPr lang="en-US" altLang="en-US" dirty="0" smtClean="0">
                <a:latin typeface="Tahoma" pitchFamily="34" charset="0"/>
              </a:rPr>
              <a:t> generate the least energy)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	</a:t>
            </a:r>
            <a:r>
              <a:rPr lang="en-US" altLang="en-US" dirty="0" err="1" smtClean="0">
                <a:latin typeface="Tahoma" pitchFamily="34" charset="0"/>
              </a:rPr>
              <a:t>H</a:t>
            </a:r>
            <a:r>
              <a:rPr lang="en-US" altLang="en-US" baseline="-25000" dirty="0" err="1" smtClean="0">
                <a:latin typeface="Tahoma" pitchFamily="34" charset="0"/>
              </a:rPr>
              <a:t>x</a:t>
            </a:r>
            <a:r>
              <a:rPr lang="en-US" altLang="en-US" dirty="0" err="1" smtClean="0">
                <a:latin typeface="Tahoma" pitchFamily="34" charset="0"/>
              </a:rPr>
              <a:t>C</a:t>
            </a:r>
            <a:r>
              <a:rPr lang="en-US" altLang="en-US" baseline="-25000" dirty="0" err="1" smtClean="0">
                <a:latin typeface="Tahoma" pitchFamily="34" charset="0"/>
              </a:rPr>
              <a:t>y</a:t>
            </a:r>
            <a:r>
              <a:rPr lang="en-US" altLang="en-US" dirty="0" smtClean="0">
                <a:latin typeface="Tahoma" pitchFamily="34" charset="0"/>
              </a:rPr>
              <a:t> + O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</a:t>
            </a:r>
            <a:r>
              <a:rPr lang="en-US" altLang="en-US" dirty="0" smtClean="0">
                <a:cs typeface="Arial"/>
              </a:rPr>
              <a:t>→</a:t>
            </a:r>
            <a:r>
              <a:rPr lang="en-US" altLang="en-US" dirty="0" smtClean="0">
                <a:latin typeface="Tahoma" pitchFamily="34" charset="0"/>
              </a:rPr>
              <a:t> CO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+ 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O(g) (unbalanced, but be able to balance)</a:t>
            </a:r>
          </a:p>
          <a:p>
            <a:pPr marL="914400" lvl="1" indent="-514350" eaLnBrk="1" hangingPunct="1">
              <a:defRPr/>
            </a:pPr>
            <a:r>
              <a:rPr lang="en-US" altLang="en-US" dirty="0" err="1" smtClean="0">
                <a:latin typeface="Tahoma" pitchFamily="34" charset="0"/>
              </a:rPr>
              <a:t>Halogenation</a:t>
            </a:r>
            <a:r>
              <a:rPr lang="en-US" altLang="en-US" dirty="0" smtClean="0">
                <a:latin typeface="Tahoma" pitchFamily="34" charset="0"/>
              </a:rPr>
              <a:t> of </a:t>
            </a:r>
            <a:r>
              <a:rPr lang="en-US" altLang="en-US" dirty="0" err="1" smtClean="0">
                <a:latin typeface="Tahoma" pitchFamily="34" charset="0"/>
              </a:rPr>
              <a:t>Alkanes</a:t>
            </a:r>
            <a:endParaRPr lang="en-US" altLang="en-US" dirty="0" smtClean="0">
              <a:latin typeface="Tahoma" pitchFamily="34" charset="0"/>
            </a:endParaRP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Example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(g) + Cl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</a:t>
            </a:r>
            <a:r>
              <a:rPr lang="en-US" altLang="en-US" dirty="0" smtClean="0">
                <a:cs typeface="Arial"/>
              </a:rPr>
              <a:t>→</a:t>
            </a:r>
            <a:r>
              <a:rPr lang="en-US" altLang="en-US" dirty="0" smtClean="0">
                <a:latin typeface="Tahoma" pitchFamily="34" charset="0"/>
              </a:rPr>
              <a:t>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Cl(g) + </a:t>
            </a:r>
            <a:r>
              <a:rPr lang="en-US" altLang="en-US" dirty="0" err="1" smtClean="0">
                <a:latin typeface="Tahoma" pitchFamily="34" charset="0"/>
              </a:rPr>
              <a:t>HCl</a:t>
            </a:r>
            <a:r>
              <a:rPr lang="en-US" altLang="en-US" dirty="0" smtClean="0">
                <a:latin typeface="Tahoma" pitchFamily="34" charset="0"/>
              </a:rPr>
              <a:t>(g)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Products are typically more stable than reactants (C-X bonds are pretty stable)</a:t>
            </a:r>
          </a:p>
        </p:txBody>
      </p:sp>
    </p:spTree>
    <p:extLst>
      <p:ext uri="{BB962C8B-B14F-4D97-AF65-F5344CB8AC3E}">
        <p14:creationId xmlns:p14="http://schemas.microsoft.com/office/powerpoint/2010/main" val="297846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20 Organic 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419600"/>
          </a:xfrm>
        </p:spPr>
        <p:txBody>
          <a:bodyPr/>
          <a:lstStyle/>
          <a:p>
            <a:pPr marL="514350" lvl="1" indent="-51435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Some Basic Hydrocarbon Reactions</a:t>
            </a:r>
          </a:p>
          <a:p>
            <a:pPr marL="914400" lvl="1" indent="-514350" eaLnBrk="1" hangingPunct="1">
              <a:defRPr/>
            </a:pPr>
            <a:r>
              <a:rPr lang="en-US" altLang="en-US" dirty="0" err="1" smtClean="0">
                <a:latin typeface="Tahoma" pitchFamily="34" charset="0"/>
              </a:rPr>
              <a:t>Halogenation</a:t>
            </a:r>
            <a:r>
              <a:rPr lang="en-US" altLang="en-US" dirty="0" smtClean="0">
                <a:latin typeface="Tahoma" pitchFamily="34" charset="0"/>
              </a:rPr>
              <a:t> of </a:t>
            </a:r>
            <a:r>
              <a:rPr lang="en-US" altLang="en-US" dirty="0" err="1" smtClean="0">
                <a:latin typeface="Tahoma" pitchFamily="34" charset="0"/>
              </a:rPr>
              <a:t>Alkanes</a:t>
            </a:r>
            <a:r>
              <a:rPr lang="en-US" altLang="en-US" dirty="0" smtClean="0">
                <a:latin typeface="Tahoma" pitchFamily="34" charset="0"/>
              </a:rPr>
              <a:t> – cont.</a:t>
            </a:r>
          </a:p>
          <a:p>
            <a:pPr marL="1314450" lvl="2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Occurs by “free radical” mechanism:</a:t>
            </a:r>
          </a:p>
          <a:p>
            <a:pPr marL="1314450" lvl="2" indent="-51435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Cl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+ heat or light </a:t>
            </a:r>
            <a:r>
              <a:rPr lang="en-US" altLang="en-US" dirty="0" smtClean="0">
                <a:cs typeface="Arial"/>
              </a:rPr>
              <a:t>→</a:t>
            </a:r>
            <a:r>
              <a:rPr lang="en-US" altLang="en-US" dirty="0" smtClean="0">
                <a:latin typeface="Tahoma" pitchFamily="34" charset="0"/>
              </a:rPr>
              <a:t> 2Cl•(g) (where “•” shows free radical)</a:t>
            </a:r>
          </a:p>
          <a:p>
            <a:pPr marL="1314450" lvl="2" indent="-514350" eaLnBrk="1" hangingPunct="1">
              <a:buFontTx/>
              <a:buNone/>
              <a:defRPr/>
            </a:pPr>
            <a:r>
              <a:rPr lang="en-US" altLang="en-US" dirty="0" err="1" smtClean="0">
                <a:latin typeface="Tahoma" pitchFamily="34" charset="0"/>
              </a:rPr>
              <a:t>Cl</a:t>
            </a:r>
            <a:r>
              <a:rPr lang="en-US" altLang="en-US" dirty="0" smtClean="0">
                <a:latin typeface="Tahoma" pitchFamily="34" charset="0"/>
              </a:rPr>
              <a:t>•(g) +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(g) </a:t>
            </a:r>
            <a:r>
              <a:rPr lang="en-US" altLang="en-US" dirty="0" smtClean="0">
                <a:cs typeface="Arial"/>
              </a:rPr>
              <a:t>→</a:t>
            </a:r>
            <a:r>
              <a:rPr lang="en-US" altLang="en-US" dirty="0" smtClean="0">
                <a:latin typeface="Tahoma" pitchFamily="34" charset="0"/>
              </a:rPr>
              <a:t> </a:t>
            </a:r>
            <a:r>
              <a:rPr lang="en-US" altLang="en-US" dirty="0" err="1" smtClean="0">
                <a:latin typeface="Tahoma" pitchFamily="34" charset="0"/>
              </a:rPr>
              <a:t>HCl</a:t>
            </a:r>
            <a:r>
              <a:rPr lang="en-US" altLang="en-US" dirty="0" smtClean="0">
                <a:latin typeface="Tahoma" pitchFamily="34" charset="0"/>
              </a:rPr>
              <a:t>(g) +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•(g)</a:t>
            </a:r>
          </a:p>
          <a:p>
            <a:pPr marL="1314450" lvl="2" indent="-51435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•(g) + Cl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(g) </a:t>
            </a:r>
            <a:r>
              <a:rPr lang="en-US" altLang="en-US" dirty="0" smtClean="0">
                <a:cs typeface="Arial"/>
              </a:rPr>
              <a:t>→</a:t>
            </a:r>
            <a:r>
              <a:rPr lang="en-US" altLang="en-US" dirty="0" smtClean="0">
                <a:latin typeface="Tahoma" pitchFamily="34" charset="0"/>
              </a:rPr>
              <a:t> CH</a:t>
            </a:r>
            <a:r>
              <a:rPr lang="en-US" altLang="en-US" baseline="-25000" dirty="0" smtClean="0">
                <a:latin typeface="Tahoma" pitchFamily="34" charset="0"/>
              </a:rPr>
              <a:t>3</a:t>
            </a:r>
            <a:r>
              <a:rPr lang="en-US" altLang="en-US" dirty="0" smtClean="0">
                <a:latin typeface="Tahoma" pitchFamily="34" charset="0"/>
              </a:rPr>
              <a:t>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Cl(g) + </a:t>
            </a:r>
            <a:r>
              <a:rPr lang="en-US" altLang="en-US" dirty="0" err="1" smtClean="0">
                <a:latin typeface="Tahoma" pitchFamily="34" charset="0"/>
              </a:rPr>
              <a:t>Cl</a:t>
            </a:r>
            <a:r>
              <a:rPr lang="en-US" altLang="en-US" dirty="0" smtClean="0">
                <a:latin typeface="Tahoma" pitchFamily="34" charset="0"/>
              </a:rPr>
              <a:t>•(g) </a:t>
            </a:r>
          </a:p>
          <a:p>
            <a:pPr marL="1314450" lvl="2" indent="-51435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•	Free radical reactions are hard to control, so will also produce related compounds (e.g. 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ClCH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Cl(g))</a:t>
            </a:r>
          </a:p>
          <a:p>
            <a:pPr marL="1314450" lvl="2" indent="-514350" eaLnBrk="1" hangingPunct="1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</a:rPr>
              <a:t>•	</a:t>
            </a:r>
            <a:r>
              <a:rPr lang="en-US" altLang="en-US" dirty="0" err="1" smtClean="0">
                <a:latin typeface="Tahoma" pitchFamily="34" charset="0"/>
              </a:rPr>
              <a:t>Syngas</a:t>
            </a:r>
            <a:r>
              <a:rPr lang="en-US" altLang="en-US" dirty="0" smtClean="0">
                <a:latin typeface="Tahoma" pitchFamily="34" charset="0"/>
              </a:rPr>
              <a:t> reactions also are free radical reactions</a:t>
            </a:r>
          </a:p>
        </p:txBody>
      </p:sp>
    </p:spTree>
    <p:extLst>
      <p:ext uri="{BB962C8B-B14F-4D97-AF65-F5344CB8AC3E}">
        <p14:creationId xmlns:p14="http://schemas.microsoft.com/office/powerpoint/2010/main" val="129533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8934</TotalTime>
  <Words>972</Words>
  <Application>Microsoft Office PowerPoint</Application>
  <PresentationFormat>On-screen Show (4:3)</PresentationFormat>
  <Paragraphs>254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Tahoma</vt:lpstr>
      <vt:lpstr>Default Design</vt:lpstr>
      <vt:lpstr>Chem. 1B – 12/6 Lecture</vt:lpstr>
      <vt:lpstr>Announcements I </vt:lpstr>
      <vt:lpstr>Announcements II </vt:lpstr>
      <vt:lpstr>Announcements III </vt:lpstr>
      <vt:lpstr>Announcements IV 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  <vt:lpstr>Chapter 20 Organic Chemistry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876</cp:revision>
  <dcterms:created xsi:type="dcterms:W3CDTF">2005-09-14T19:27:31Z</dcterms:created>
  <dcterms:modified xsi:type="dcterms:W3CDTF">2016-12-06T18:56:06Z</dcterms:modified>
</cp:coreProperties>
</file>