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sldIdLst>
    <p:sldId id="280" r:id="rId2"/>
    <p:sldId id="660" r:id="rId3"/>
    <p:sldId id="662" r:id="rId4"/>
    <p:sldId id="599" r:id="rId5"/>
    <p:sldId id="663" r:id="rId6"/>
    <p:sldId id="664" r:id="rId7"/>
    <p:sldId id="665" r:id="rId8"/>
    <p:sldId id="666" r:id="rId9"/>
    <p:sldId id="667" r:id="rId10"/>
    <p:sldId id="668" r:id="rId11"/>
    <p:sldId id="669" r:id="rId12"/>
    <p:sldId id="67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  <a:srgbClr val="F658B2"/>
    <a:srgbClr val="E9658B"/>
    <a:srgbClr val="FC286A"/>
    <a:srgbClr val="0000FF"/>
    <a:srgbClr val="FE5F26"/>
    <a:srgbClr val="FDBB27"/>
    <a:srgbClr val="FFD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EF929D-1A10-4FB1-B971-3EBEDA364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42A0F4-1929-4784-B09C-58299118A5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539BE9-665B-43A5-BA15-38D6582A34DF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FD655A-1321-41F7-9E5D-7CFD85786E9C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8892AB-8153-47C3-B94A-4E41302344C3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94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94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45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CD3254-7D50-4D82-A28C-BA6CB07FC40B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CD3254-7D50-4D82-A28C-BA6CB07FC40B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CD3254-7D50-4D82-A28C-BA6CB07FC40B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4308494-5884-424C-8B0B-E253A0596510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4478A52-513A-476A-9BB3-AF3AA29118BD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206F-62B1-4B61-9B5F-51090A072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1E2-4CF6-41F8-8663-2A63B58CD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2C604-8956-4436-B832-828173966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6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388F8-DA81-4DE4-92C1-62F1B44E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2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37736-0CC6-436D-90B8-5F06C0240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382C9-5808-44C3-8F55-BC8B3ACEC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AFC5D-7A6E-4FEC-93F2-AA1F30EDE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0117-BFFA-4EE0-8A3C-71075B3D8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8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3544-EBDD-412D-A815-374ADDF2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1F092-BBCA-49B8-B257-E0050D7C3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9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C15C8-CF09-41C3-A068-39881D8FF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5BC4-ADE7-4D63-BEFC-0F65E8D0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F7974-296B-418D-9820-00CE1E9FB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F84B56-9FF0-4FDC-AC2C-B3B0E0861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itchFamily="34" charset="0"/>
              </a:rPr>
              <a:t>Chem. 1B – 12/8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latin typeface="Tahoma" pitchFamily="34" charset="0"/>
              </a:rPr>
              <a:t>Chapter 20 Review</a:t>
            </a:r>
            <a:endParaRPr lang="en-US" altLang="en-US" sz="3200" dirty="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6482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sz="3200" dirty="0" smtClean="0">
                <a:latin typeface="Tahoma" pitchFamily="34" charset="0"/>
              </a:rPr>
              <a:t>Chapter 20 – Alkenes – cont.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Be able to identify cis- and trans- isomers and alkenes without cis-/trans- isomers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Know effect of double bonds on melting points</a:t>
            </a:r>
          </a:p>
          <a:p>
            <a:pPr marL="514350" lvl="1" indent="-514350" eaLnBrk="1" hangingPunct="1">
              <a:buFontTx/>
              <a:buChar char="•"/>
            </a:pPr>
            <a:r>
              <a:rPr lang="en-US" altLang="en-US" sz="3200" dirty="0">
                <a:latin typeface="Tahoma" pitchFamily="34" charset="0"/>
              </a:rPr>
              <a:t>Chapter 20 – Alkynes</a:t>
            </a:r>
          </a:p>
          <a:p>
            <a:pPr marL="914400" lvl="2" indent="-514350" eaLnBrk="1" hangingPunct="1"/>
            <a:r>
              <a:rPr lang="en-US" altLang="en-US" dirty="0">
                <a:latin typeface="Tahoma" pitchFamily="34" charset="0"/>
              </a:rPr>
              <a:t>Be able to identify, name and recognize carbon skeleton </a:t>
            </a:r>
            <a:r>
              <a:rPr lang="en-US" altLang="en-US" dirty="0" smtClean="0">
                <a:latin typeface="Tahoma" pitchFamily="34" charset="0"/>
              </a:rPr>
              <a:t>structure</a:t>
            </a:r>
          </a:p>
          <a:p>
            <a:pPr marL="514350" lvl="1" indent="-514350" eaLnBrk="1" hangingPunct="1">
              <a:buFontTx/>
              <a:buChar char="•"/>
            </a:pPr>
            <a:r>
              <a:rPr lang="en-US" altLang="en-US" sz="3200" dirty="0">
                <a:latin typeface="Tahoma" pitchFamily="34" charset="0"/>
              </a:rPr>
              <a:t>Chapter 20 – Reactions</a:t>
            </a:r>
          </a:p>
          <a:p>
            <a:pPr marL="914400" lvl="2" indent="-514350" eaLnBrk="1" hangingPunct="1"/>
            <a:r>
              <a:rPr lang="en-US" altLang="en-US" dirty="0">
                <a:latin typeface="Tahoma" pitchFamily="34" charset="0"/>
              </a:rPr>
              <a:t>Be able to predict products and balance stoichiometry for combustion </a:t>
            </a:r>
            <a:r>
              <a:rPr lang="en-US" altLang="en-US" dirty="0" smtClean="0">
                <a:latin typeface="Tahoma" pitchFamily="34" charset="0"/>
              </a:rPr>
              <a:t>reactions</a:t>
            </a:r>
            <a:endParaRPr lang="en-US" altLang="en-US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2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latin typeface="Tahoma" pitchFamily="34" charset="0"/>
              </a:rPr>
              <a:t>Chapter 20 Review</a:t>
            </a:r>
            <a:endParaRPr lang="en-US" altLang="en-US" sz="3200" dirty="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6482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sz="3200" dirty="0" smtClean="0">
                <a:latin typeface="Tahoma" pitchFamily="34" charset="0"/>
              </a:rPr>
              <a:t>Chapter 20 – Reactions – cont.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Be able to predict products and balance stoichiometry for combustion reactions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Know halogenation reactions of alkanes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Be able to predict products of hydrogenation and halogenation reactions involving alkenes (both + X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 and + HX types)</a:t>
            </a:r>
          </a:p>
          <a:p>
            <a:pPr marL="914400" lvl="2" indent="-514350" eaLnBrk="1" hangingPunct="1"/>
            <a:r>
              <a:rPr lang="en-US" altLang="en-US" dirty="0">
                <a:latin typeface="Tahoma" pitchFamily="34" charset="0"/>
              </a:rPr>
              <a:t>Know differences between alkene reactions and other </a:t>
            </a:r>
            <a:r>
              <a:rPr lang="en-US" altLang="en-US" dirty="0" smtClean="0">
                <a:latin typeface="Tahoma" pitchFamily="34" charset="0"/>
              </a:rPr>
              <a:t>reactions</a:t>
            </a:r>
          </a:p>
          <a:p>
            <a:pPr marL="514350" lvl="1" indent="-514350" eaLnBrk="1" hangingPunct="1">
              <a:buFontTx/>
              <a:buChar char="•"/>
            </a:pPr>
            <a:endParaRPr lang="en-US" altLang="en-US" sz="3200" dirty="0" smtClean="0">
              <a:latin typeface="Tahoma" pitchFamily="34" charset="0"/>
            </a:endParaRPr>
          </a:p>
          <a:p>
            <a:pPr marL="914400" lvl="2" indent="-514350" eaLnBrk="1" hangingPunct="1"/>
            <a:endParaRPr lang="en-US" alt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46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Tahoma" pitchFamily="34" charset="0"/>
              </a:rPr>
              <a:t>Chapter 20 Review</a:t>
            </a:r>
            <a:endParaRPr lang="en-US" altLang="en-US" sz="3200" dirty="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6482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sz="3200" dirty="0" smtClean="0">
                <a:latin typeface="Tahoma" pitchFamily="34" charset="0"/>
              </a:rPr>
              <a:t>Chapter 20 – Aromatics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Be able to identify, name and recognize carbon skeleton structure (up to two substituents plus common substituents mentioned)</a:t>
            </a:r>
          </a:p>
          <a:p>
            <a:pPr marL="514350" lvl="1" indent="-514350" eaLnBrk="1" hangingPunct="1">
              <a:buFontTx/>
              <a:buChar char="•"/>
            </a:pPr>
            <a:r>
              <a:rPr lang="en-US" altLang="en-US" sz="3200" dirty="0" smtClean="0">
                <a:latin typeface="Tahoma" pitchFamily="34" charset="0"/>
              </a:rPr>
              <a:t>Chapter 20 – Functional Groups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Be able to identify alcohol, ether, ketone, carboxylic acid, and amine functional groups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Know which are functional groups are polar</a:t>
            </a:r>
          </a:p>
          <a:p>
            <a:pPr marL="514350" lvl="1" indent="-514350" eaLnBrk="1" hangingPunct="1">
              <a:buFontTx/>
              <a:buChar char="•"/>
            </a:pPr>
            <a:endParaRPr lang="en-US" altLang="en-US" sz="3200" dirty="0" smtClean="0">
              <a:latin typeface="Tahoma" pitchFamily="34" charset="0"/>
            </a:endParaRPr>
          </a:p>
          <a:p>
            <a:pPr marL="914400" lvl="2" indent="-514350" eaLnBrk="1" hangingPunct="1"/>
            <a:endParaRPr lang="en-US" alt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6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Mastering 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Ch</a:t>
            </a:r>
            <a:r>
              <a:rPr lang="en-US" altLang="en-US" sz="2400" dirty="0">
                <a:latin typeface="Tahoma" panose="020B0604030504040204" pitchFamily="34" charset="0"/>
              </a:rPr>
              <a:t>. </a:t>
            </a:r>
            <a:r>
              <a:rPr lang="en-US" altLang="en-US" sz="2400" dirty="0" smtClean="0">
                <a:latin typeface="Tahoma" panose="020B0604030504040204" pitchFamily="34" charset="0"/>
              </a:rPr>
              <a:t>20 </a:t>
            </a:r>
            <a:r>
              <a:rPr lang="en-US" altLang="en-US" sz="2400" dirty="0">
                <a:latin typeface="Tahoma" panose="020B0604030504040204" pitchFamily="34" charset="0"/>
              </a:rPr>
              <a:t>assignment </a:t>
            </a:r>
            <a:r>
              <a:rPr lang="en-US" altLang="en-US" sz="2400" dirty="0" smtClean="0">
                <a:latin typeface="Tahoma" panose="020B0604030504040204" pitchFamily="34" charset="0"/>
              </a:rPr>
              <a:t>(Organic Chemistry) due 12/10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After that (and the hand grading problem), I will assign class points (probably some bonus to reflect some bad homework problems)</a:t>
            </a:r>
          </a:p>
          <a:p>
            <a:pPr eaLnBrk="1" hangingPunct="1"/>
            <a:r>
              <a:rPr lang="en-US" altLang="en-US" sz="2800" dirty="0">
                <a:latin typeface="Tahoma" panose="020B0604030504040204" pitchFamily="34" charset="0"/>
              </a:rPr>
              <a:t>Final Exam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Thurs., 12/15 12:45 to 2:45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42 </a:t>
            </a:r>
            <a:r>
              <a:rPr lang="en-US" altLang="en-US" sz="2400" dirty="0">
                <a:latin typeface="Tahoma" panose="020B0604030504040204" pitchFamily="34" charset="0"/>
              </a:rPr>
              <a:t>multiple choice questions </a:t>
            </a:r>
            <a:r>
              <a:rPr lang="en-US" altLang="en-US" sz="2400" dirty="0" smtClean="0">
                <a:latin typeface="Tahoma" panose="020B0604030504040204" pitchFamily="34" charset="0"/>
              </a:rPr>
              <a:t>(2 bonus, but no work out type)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Using SC-982E </a:t>
            </a:r>
            <a:r>
              <a:rPr lang="en-US" altLang="en-US" sz="2400" dirty="0" err="1">
                <a:latin typeface="Tahoma" panose="020B0604030504040204" pitchFamily="34" charset="0"/>
              </a:rPr>
              <a:t>Scantron</a:t>
            </a:r>
            <a:r>
              <a:rPr lang="en-US" altLang="en-US" sz="2400" dirty="0">
                <a:latin typeface="Tahoma" panose="020B0604030504040204" pitchFamily="34" charset="0"/>
              </a:rPr>
              <a:t> form (Blue version used previously</a:t>
            </a:r>
            <a:r>
              <a:rPr lang="en-US" altLang="en-US" sz="2400" dirty="0" smtClean="0">
                <a:latin typeface="Tahoma" panose="020B0604030504040204" pitchFamily="34" charset="0"/>
              </a:rPr>
              <a:t>)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4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Final Exam – cont.</a:t>
            </a:r>
            <a:endParaRPr lang="en-US" altLang="en-US" sz="28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About </a:t>
            </a:r>
            <a:r>
              <a:rPr lang="en-US" altLang="en-US" sz="2400" dirty="0">
                <a:latin typeface="Tahoma" panose="020B0604030504040204" pitchFamily="34" charset="0"/>
              </a:rPr>
              <a:t>4 questions each for Ch. 14, 15, 17, and 24 and about 8 questions each for Ch. 16, 18, and 20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Less calculation intensive than exams 1 and 2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Sect. 7 in Lab room (Sequoia 426)</a:t>
            </a:r>
          </a:p>
          <a:p>
            <a:pPr lvl="1" eaLnBrk="1" hangingPunct="1"/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24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Today’s </a:t>
            </a:r>
            <a:r>
              <a:rPr lang="en-US" altLang="en-US" dirty="0">
                <a:latin typeface="Tahoma" panose="020B0604030504040204" pitchFamily="34" charset="0"/>
              </a:rPr>
              <a:t>Lecture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Organic Chemistry (Ch. 20)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Questions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Review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Teaching Evaluations</a:t>
            </a:r>
          </a:p>
          <a:p>
            <a:pPr marL="914400" lvl="2" indent="0" eaLnBrk="1" hangingPunct="1">
              <a:buNone/>
            </a:pPr>
            <a:endParaRPr lang="en-US" altLang="en-US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3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Tahoma" pitchFamily="34" charset="0"/>
              </a:rPr>
              <a:t>Chapter 20 Organic Chemistry</a:t>
            </a:r>
            <a:br>
              <a:rPr lang="en-US" altLang="en-US" sz="4000" dirty="0" smtClean="0">
                <a:latin typeface="Tahoma" pitchFamily="34" charset="0"/>
              </a:rPr>
            </a:br>
            <a:r>
              <a:rPr lang="en-US" altLang="en-US" sz="3600" dirty="0" smtClean="0">
                <a:latin typeface="Tahoma" pitchFamily="34" charset="0"/>
              </a:rPr>
              <a:t>Questions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3200400"/>
          </a:xfrm>
        </p:spPr>
        <p:txBody>
          <a:bodyPr/>
          <a:lstStyle/>
          <a:p>
            <a:pPr marL="514350" lvl="1" indent="-514350" eaLnBrk="1" hangingPunct="1">
              <a:buFontTx/>
              <a:buAutoNum type="arabicPeriod"/>
            </a:pPr>
            <a:r>
              <a:rPr lang="en-US" altLang="en-US" dirty="0" smtClean="0">
                <a:latin typeface="Tahoma" pitchFamily="34" charset="0"/>
              </a:rPr>
              <a:t>The carbon skeleton structure for 3-bromo-1-butene is:</a:t>
            </a:r>
          </a:p>
          <a:p>
            <a:pPr marL="0" lvl="1" indent="0" eaLnBrk="1" hangingPunct="1">
              <a:buNone/>
            </a:pPr>
            <a:endParaRPr lang="en-US" altLang="en-US" dirty="0" smtClean="0">
              <a:latin typeface="Tahoma" pitchFamily="34" charset="0"/>
            </a:endParaRPr>
          </a:p>
          <a:p>
            <a:pPr marL="0" lvl="1" indent="0" eaLnBrk="1" hangingPunct="1">
              <a:buNone/>
            </a:pPr>
            <a:endParaRPr lang="en-US" altLang="en-US" dirty="0">
              <a:latin typeface="Tahoma" pitchFamily="34" charset="0"/>
            </a:endParaRPr>
          </a:p>
          <a:p>
            <a:pPr marL="0" lvl="1" indent="0" eaLnBrk="1" hangingPunct="1">
              <a:buNone/>
            </a:pPr>
            <a:endParaRPr lang="en-US" altLang="en-US" dirty="0" smtClean="0">
              <a:latin typeface="Tahoma" pitchFamily="34" charset="0"/>
            </a:endParaRPr>
          </a:p>
          <a:p>
            <a:pPr marL="0" lvl="1" indent="0" eaLnBrk="1" hangingPunct="1">
              <a:buNone/>
            </a:pPr>
            <a:endParaRPr lang="en-US" altLang="en-US" dirty="0" smtClean="0">
              <a:latin typeface="Tahoma" pitchFamily="34" charset="0"/>
            </a:endParaRPr>
          </a:p>
          <a:p>
            <a:pPr marL="514350" lvl="1" indent="-514350" eaLnBrk="1" hangingPunct="1">
              <a:buFontTx/>
              <a:buAutoNum type="arabicPeriod" startAt="2"/>
            </a:pPr>
            <a:r>
              <a:rPr lang="en-US" altLang="en-US" dirty="0" smtClean="0">
                <a:latin typeface="Tahoma" pitchFamily="34" charset="0"/>
              </a:rPr>
              <a:t>What isomers, if any, does 3-bromo-1-butene have?</a:t>
            </a:r>
          </a:p>
          <a:p>
            <a:pPr marL="0" lvl="1" indent="0" eaLnBrk="1" hangingPunct="1">
              <a:buNone/>
            </a:pPr>
            <a:r>
              <a:rPr lang="en-US" altLang="en-US" dirty="0" smtClean="0">
                <a:latin typeface="Tahoma" pitchFamily="34" charset="0"/>
              </a:rPr>
              <a:t>a) Cis and trans	b) optical	c) none</a:t>
            </a:r>
          </a:p>
          <a:p>
            <a:pPr marL="514350" lvl="1" indent="-514350" eaLnBrk="1" hangingPunct="1">
              <a:buFontTx/>
              <a:buNone/>
            </a:pPr>
            <a:endParaRPr lang="en-US" altLang="en-US" dirty="0" smtClean="0">
              <a:latin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720436" y="3491345"/>
            <a:ext cx="457200" cy="4572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91491" y="3512126"/>
            <a:ext cx="381000" cy="4572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487882" y="3525982"/>
            <a:ext cx="457200" cy="4572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558637" y="3512126"/>
            <a:ext cx="457200" cy="4572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572491" y="3629890"/>
            <a:ext cx="457200" cy="4572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29691" y="3629890"/>
            <a:ext cx="457200" cy="3048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62400" y="3491345"/>
            <a:ext cx="533400" cy="290945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86891" y="3782290"/>
            <a:ext cx="561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523509" y="3809998"/>
            <a:ext cx="658091" cy="341624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8929" y="3759136"/>
            <a:ext cx="658091" cy="341624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95800" y="3892939"/>
            <a:ext cx="658091" cy="341624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16482" y="2895600"/>
            <a:ext cx="561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611090" y="3574469"/>
            <a:ext cx="457200" cy="4572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40581" y="3581398"/>
            <a:ext cx="381000" cy="4572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386946" y="3493715"/>
            <a:ext cx="457200" cy="4572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400800" y="3611479"/>
            <a:ext cx="457200" cy="4572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60472" y="3080266"/>
            <a:ext cx="228600" cy="487277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49191" y="2710934"/>
            <a:ext cx="561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8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uiExpand="1" build="p"/>
      <p:bldP spid="13" grpId="0"/>
      <p:bldP spid="25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Tahoma" pitchFamily="34" charset="0"/>
              </a:rPr>
              <a:t>Chapter 20 Organic Chemistry</a:t>
            </a:r>
            <a:br>
              <a:rPr lang="en-US" altLang="en-US" sz="4000" dirty="0" smtClean="0">
                <a:latin typeface="Tahoma" pitchFamily="34" charset="0"/>
              </a:rPr>
            </a:br>
            <a:r>
              <a:rPr lang="en-US" altLang="en-US" sz="3600" dirty="0" smtClean="0">
                <a:latin typeface="Tahoma" pitchFamily="34" charset="0"/>
              </a:rPr>
              <a:t>Questions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3200400"/>
          </a:xfrm>
        </p:spPr>
        <p:txBody>
          <a:bodyPr/>
          <a:lstStyle/>
          <a:p>
            <a:pPr marL="0" lvl="1" indent="0" eaLnBrk="1" hangingPunct="1">
              <a:buNone/>
            </a:pPr>
            <a:r>
              <a:rPr lang="en-US" altLang="en-US" dirty="0" smtClean="0">
                <a:latin typeface="Tahoma" pitchFamily="34" charset="0"/>
              </a:rPr>
              <a:t>3. Which of the following are isomers of n-pentane?</a:t>
            </a:r>
          </a:p>
          <a:p>
            <a:pPr marL="0" lvl="1" indent="0" eaLnBrk="1" hangingPunct="1">
              <a:buNone/>
            </a:pPr>
            <a:endParaRPr lang="en-US" altLang="en-US" dirty="0">
              <a:latin typeface="Tahoma" pitchFamily="34" charset="0"/>
            </a:endParaRPr>
          </a:p>
          <a:p>
            <a:pPr marL="0" lvl="1" indent="0" eaLnBrk="1" hangingPunct="1">
              <a:buNone/>
            </a:pPr>
            <a:endParaRPr lang="en-US" altLang="en-US" dirty="0" smtClean="0">
              <a:latin typeface="Tahoma" pitchFamily="34" charset="0"/>
            </a:endParaRPr>
          </a:p>
          <a:p>
            <a:pPr marL="0" lvl="1" indent="0" eaLnBrk="1" hangingPunct="1">
              <a:buNone/>
            </a:pPr>
            <a:endParaRPr lang="en-US" altLang="en-US" dirty="0" smtClean="0">
              <a:latin typeface="Tahoma" pitchFamily="34" charset="0"/>
            </a:endParaRPr>
          </a:p>
          <a:p>
            <a:pPr marL="0" lvl="1" indent="0" eaLnBrk="1" hangingPunct="1">
              <a:buNone/>
            </a:pPr>
            <a:r>
              <a:rPr lang="en-US" altLang="en-US" dirty="0" smtClean="0">
                <a:latin typeface="Tahoma" pitchFamily="34" charset="0"/>
              </a:rPr>
              <a:t>4. Will the above isomer be more or less volatile than n-pentane?</a:t>
            </a:r>
          </a:p>
          <a:p>
            <a:pPr marL="514350" lvl="1" indent="-514350" eaLnBrk="1" hangingPunct="1">
              <a:buFontTx/>
              <a:buAutoNum type="arabicPeriod" startAt="5"/>
            </a:pPr>
            <a:r>
              <a:rPr lang="en-US" altLang="en-US" dirty="0" smtClean="0">
                <a:latin typeface="Tahoma" pitchFamily="34" charset="0"/>
              </a:rPr>
              <a:t>An unknown alkene is reacted with Br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 and the product is </a:t>
            </a:r>
          </a:p>
          <a:p>
            <a:pPr marL="0" lvl="1" indent="0" eaLnBrk="1" hangingPunct="1">
              <a:buNone/>
            </a:pPr>
            <a:endParaRPr lang="en-US" altLang="en-US" dirty="0">
              <a:latin typeface="Tahoma" pitchFamily="34" charset="0"/>
            </a:endParaRPr>
          </a:p>
          <a:p>
            <a:pPr marL="0" lvl="1" indent="0" eaLnBrk="1" hangingPunct="1">
              <a:buNone/>
            </a:pPr>
            <a:r>
              <a:rPr lang="en-US" altLang="en-US" dirty="0" smtClean="0">
                <a:latin typeface="Tahoma" pitchFamily="34" charset="0"/>
              </a:rPr>
              <a:t>What was the alkene?</a:t>
            </a:r>
            <a:endParaRPr lang="en-US" altLang="en-US" dirty="0">
              <a:latin typeface="Tahoma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3151909"/>
            <a:ext cx="1066800" cy="0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00200" y="2708564"/>
            <a:ext cx="0" cy="838200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590800" y="2784764"/>
            <a:ext cx="685800" cy="519545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76600" y="2826327"/>
            <a:ext cx="533400" cy="477982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810000" y="2784764"/>
            <a:ext cx="685800" cy="519545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95800" y="2812473"/>
            <a:ext cx="457200" cy="339436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810000" y="3311237"/>
            <a:ext cx="0" cy="768927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gular Pentagon 41"/>
          <p:cNvSpPr/>
          <p:nvPr/>
        </p:nvSpPr>
        <p:spPr>
          <a:xfrm>
            <a:off x="5715000" y="2708564"/>
            <a:ext cx="1219200" cy="1143000"/>
          </a:xfrm>
          <a:prstGeom prst="pentagon">
            <a:avLst/>
          </a:prstGeom>
          <a:noFill/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4262004" y="5794665"/>
            <a:ext cx="474518" cy="339435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19204" y="5794664"/>
            <a:ext cx="457200" cy="339436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176404" y="6134100"/>
            <a:ext cx="1148196" cy="10393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750502" y="5730587"/>
            <a:ext cx="0" cy="838200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38900" y="5949434"/>
            <a:ext cx="561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4736522" y="6149688"/>
            <a:ext cx="448541" cy="419099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262004" y="6384121"/>
            <a:ext cx="561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6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uiExpand="1" build="p"/>
      <p:bldP spid="42" grpId="0" animBg="1"/>
      <p:bldP spid="52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Tahoma" pitchFamily="34" charset="0"/>
              </a:rPr>
              <a:t>Chapter 20 Organic Chemistry</a:t>
            </a:r>
            <a:br>
              <a:rPr lang="en-US" altLang="en-US" sz="4000" dirty="0" smtClean="0">
                <a:latin typeface="Tahoma" pitchFamily="34" charset="0"/>
              </a:rPr>
            </a:br>
            <a:r>
              <a:rPr lang="en-US" altLang="en-US" sz="3600" dirty="0" smtClean="0">
                <a:latin typeface="Tahoma" pitchFamily="34" charset="0"/>
              </a:rPr>
              <a:t>Questions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3200400"/>
          </a:xfrm>
        </p:spPr>
        <p:txBody>
          <a:bodyPr/>
          <a:lstStyle/>
          <a:p>
            <a:pPr marL="0" lvl="1" indent="0" eaLnBrk="1" hangingPunct="1">
              <a:buNone/>
            </a:pPr>
            <a:r>
              <a:rPr lang="en-US" altLang="en-US" sz="2400" dirty="0" smtClean="0">
                <a:latin typeface="Tahoma" pitchFamily="34" charset="0"/>
              </a:rPr>
              <a:t>6. Which </a:t>
            </a:r>
            <a:r>
              <a:rPr lang="en-US" altLang="en-US" sz="2400" dirty="0" smtClean="0">
                <a:latin typeface="Tahoma" pitchFamily="34" charset="0"/>
              </a:rPr>
              <a:t>compound has cis- trans- isomerism?</a:t>
            </a:r>
          </a:p>
          <a:p>
            <a:pPr marL="0" lvl="1" indent="0" eaLnBrk="1" hangingPunct="1">
              <a:buNone/>
            </a:pPr>
            <a:endParaRPr lang="en-US" altLang="en-US" dirty="0">
              <a:latin typeface="Tahoma" pitchFamily="34" charset="0"/>
            </a:endParaRPr>
          </a:p>
          <a:p>
            <a:pPr marL="0" lvl="1" indent="0" eaLnBrk="1" hangingPunct="1">
              <a:buNone/>
            </a:pPr>
            <a:endParaRPr lang="en-US" altLang="en-US" dirty="0" smtClean="0">
              <a:latin typeface="Tahoma" pitchFamily="34" charset="0"/>
            </a:endParaRPr>
          </a:p>
          <a:p>
            <a:pPr marL="0" lvl="1" indent="0" eaLnBrk="1" hangingPunct="1">
              <a:buNone/>
            </a:pPr>
            <a:endParaRPr lang="en-US" altLang="en-US" dirty="0" smtClean="0">
              <a:latin typeface="Tahoma" pitchFamily="34" charset="0"/>
            </a:endParaRPr>
          </a:p>
          <a:p>
            <a:pPr marL="514350" lvl="1" indent="-514350" eaLnBrk="1" hangingPunct="1">
              <a:buFontTx/>
              <a:buNone/>
            </a:pPr>
            <a:r>
              <a:rPr lang="en-US" altLang="en-US" sz="2400" dirty="0" smtClean="0">
                <a:latin typeface="Tahoma" pitchFamily="34" charset="0"/>
              </a:rPr>
              <a:t>7. </a:t>
            </a:r>
            <a:r>
              <a:rPr lang="en-US" altLang="en-US" sz="2400" dirty="0" smtClean="0">
                <a:latin typeface="Tahoma" pitchFamily="34" charset="0"/>
              </a:rPr>
              <a:t>Given </a:t>
            </a:r>
            <a:r>
              <a:rPr lang="en-US" altLang="en-US" sz="2400" dirty="0">
                <a:latin typeface="Tahoma" pitchFamily="34" charset="0"/>
              </a:rPr>
              <a:t>the compound below, what functional groups does it have?</a:t>
            </a:r>
          </a:p>
          <a:p>
            <a:pPr marL="514350" lvl="1" indent="-514350" eaLnBrk="1" hangingPunct="1">
              <a:buFontTx/>
              <a:buChar char="•"/>
            </a:pPr>
            <a:endParaRPr lang="en-US" altLang="en-US" sz="2400" dirty="0">
              <a:latin typeface="Tahoma" pitchFamily="34" charset="0"/>
            </a:endParaRPr>
          </a:p>
          <a:p>
            <a:pPr marL="514350" lvl="1" indent="-514350" eaLnBrk="1" hangingPunct="1">
              <a:buFontTx/>
              <a:buChar char="•"/>
            </a:pPr>
            <a:endParaRPr lang="en-US" altLang="en-US" sz="2400" dirty="0">
              <a:latin typeface="Tahoma" pitchFamily="34" charset="0"/>
            </a:endParaRPr>
          </a:p>
          <a:p>
            <a:pPr marL="514350" lvl="1" indent="-514350" eaLnBrk="1" hangingPunct="1">
              <a:buFontTx/>
              <a:buAutoNum type="alphaLcParenR"/>
            </a:pPr>
            <a:r>
              <a:rPr lang="en-US" altLang="en-US" sz="2400" dirty="0">
                <a:latin typeface="Tahoma" pitchFamily="34" charset="0"/>
              </a:rPr>
              <a:t>alcohol	b) amine	c) alcohol and amine</a:t>
            </a:r>
          </a:p>
          <a:p>
            <a:pPr marL="514350" lvl="1" indent="-514350" eaLnBrk="1" hangingPunct="1">
              <a:buFontTx/>
              <a:buNone/>
            </a:pPr>
            <a:r>
              <a:rPr lang="en-US" altLang="en-US" sz="2400" dirty="0">
                <a:latin typeface="Tahoma" pitchFamily="34" charset="0"/>
              </a:rPr>
              <a:t>d) ketone and amine	e) ketone and alcohol</a:t>
            </a:r>
          </a:p>
          <a:p>
            <a:pPr marL="514350" lvl="1" indent="-514350" eaLnBrk="1" hangingPunct="1">
              <a:buFontTx/>
              <a:buNone/>
            </a:pPr>
            <a:r>
              <a:rPr lang="en-US" altLang="en-US" sz="2400" dirty="0" smtClean="0">
                <a:latin typeface="Tahoma" pitchFamily="34" charset="0"/>
              </a:rPr>
              <a:t>8. </a:t>
            </a:r>
            <a:r>
              <a:rPr lang="en-US" altLang="en-US" sz="2400" dirty="0" smtClean="0">
                <a:latin typeface="Tahoma" pitchFamily="34" charset="0"/>
              </a:rPr>
              <a:t>Is </a:t>
            </a:r>
            <a:r>
              <a:rPr lang="en-US" altLang="en-US" sz="2400" dirty="0">
                <a:latin typeface="Tahoma" pitchFamily="34" charset="0"/>
              </a:rPr>
              <a:t>that compound polar or non-polar?</a:t>
            </a:r>
          </a:p>
          <a:p>
            <a:pPr marL="514350" lvl="1" indent="-514350" eaLnBrk="1" hangingPunct="1">
              <a:buFontTx/>
              <a:buNone/>
            </a:pPr>
            <a:endParaRPr lang="en-US" altLang="en-US" dirty="0" smtClean="0">
              <a:latin typeface="Tahoma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66800" y="2937162"/>
            <a:ext cx="1066800" cy="0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00200" y="2493817"/>
            <a:ext cx="0" cy="838200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3400" y="2942998"/>
            <a:ext cx="561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147454" y="2728251"/>
            <a:ext cx="561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</a:t>
            </a:r>
            <a:endParaRPr lang="en-US" dirty="0"/>
          </a:p>
        </p:txBody>
      </p:sp>
      <p:grpSp>
        <p:nvGrpSpPr>
          <p:cNvPr id="35" name="Group 7"/>
          <p:cNvGrpSpPr>
            <a:grpSpLocks/>
          </p:cNvGrpSpPr>
          <p:nvPr/>
        </p:nvGrpSpPr>
        <p:grpSpPr bwMode="auto">
          <a:xfrm>
            <a:off x="3352800" y="2493817"/>
            <a:ext cx="762000" cy="762000"/>
            <a:chOff x="990600" y="4191000"/>
            <a:chExt cx="762000" cy="762000"/>
          </a:xfrm>
        </p:grpSpPr>
        <p:sp>
          <p:nvSpPr>
            <p:cNvPr id="36" name="Hexagon 35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 flipV="1">
            <a:off x="3886200" y="2189017"/>
            <a:ext cx="2286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114800" y="2874817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419600" y="2646217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OH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5320145" y="2570016"/>
            <a:ext cx="457200" cy="4572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91200" y="2590797"/>
            <a:ext cx="381000" cy="4572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6158346" y="2590797"/>
            <a:ext cx="457200" cy="4572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172200" y="2708561"/>
            <a:ext cx="457200" cy="4572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629400" y="2708561"/>
            <a:ext cx="457200" cy="3048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883777"/>
              </p:ext>
            </p:extLst>
          </p:nvPr>
        </p:nvGraphicFramePr>
        <p:xfrm>
          <a:off x="3001962" y="3886200"/>
          <a:ext cx="14636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emSketch" r:id="rId4" imgW="1463040" imgH="886968" progId="ACD.ChemSketch.20">
                  <p:embed/>
                </p:oleObj>
              </mc:Choice>
              <mc:Fallback>
                <p:oleObj name="ChemSketch" r:id="rId4" imgW="1463040" imgH="886968" progId="ACD.ChemSketch.2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2" y="3886200"/>
                        <a:ext cx="14636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76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uiExpand="1" build="p"/>
      <p:bldP spid="33" grpId="0"/>
      <p:bldP spid="34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itchFamily="34" charset="0"/>
              </a:rPr>
              <a:t>Chapter 20 Review</a:t>
            </a:r>
            <a:endParaRPr lang="en-US" altLang="en-US" sz="3200" dirty="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6482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sz="3200" dirty="0" smtClean="0">
                <a:latin typeface="Tahoma" pitchFamily="34" charset="0"/>
              </a:rPr>
              <a:t>Chapter 20 – Carbon Bonding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Know number of bonds formed by carbon in organic compounds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Know hybridization and geometries (sp</a:t>
            </a:r>
            <a:r>
              <a:rPr lang="en-US" altLang="en-US" baseline="30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, sp</a:t>
            </a:r>
            <a:r>
              <a:rPr lang="en-US" altLang="en-US" baseline="30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, and </a:t>
            </a:r>
            <a:r>
              <a:rPr lang="en-US" altLang="en-US" dirty="0" err="1" smtClean="0">
                <a:latin typeface="Tahoma" pitchFamily="34" charset="0"/>
              </a:rPr>
              <a:t>sp</a:t>
            </a:r>
            <a:r>
              <a:rPr lang="en-US" altLang="en-US" dirty="0" smtClean="0">
                <a:latin typeface="Tahoma" pitchFamily="34" charset="0"/>
              </a:rPr>
              <a:t> for alkanes, alkene Cs, and alkyne Cs)</a:t>
            </a:r>
          </a:p>
          <a:p>
            <a:pPr marL="514350" lvl="1" indent="-514350" eaLnBrk="1" hangingPunct="1">
              <a:buFontTx/>
              <a:buChar char="•"/>
            </a:pPr>
            <a:r>
              <a:rPr lang="en-US" altLang="en-US" sz="3200" dirty="0">
                <a:latin typeface="Tahoma" pitchFamily="34" charset="0"/>
              </a:rPr>
              <a:t>Chapter 20 – Alkanes</a:t>
            </a:r>
          </a:p>
          <a:p>
            <a:pPr marL="914400" lvl="2" indent="-514350" eaLnBrk="1" hangingPunct="1"/>
            <a:r>
              <a:rPr lang="en-US" altLang="en-US" dirty="0">
                <a:latin typeface="Tahoma" pitchFamily="34" charset="0"/>
              </a:rPr>
              <a:t>Know full structure and carbon skeleton representations</a:t>
            </a:r>
          </a:p>
          <a:p>
            <a:pPr marL="914400" lvl="2" indent="-514350" eaLnBrk="1" hangingPunct="1"/>
            <a:r>
              <a:rPr lang="en-US" altLang="en-US" dirty="0">
                <a:latin typeface="Tahoma" pitchFamily="34" charset="0"/>
              </a:rPr>
              <a:t>Know names of alkanes (linear chain up to 10 carbons)</a:t>
            </a:r>
          </a:p>
          <a:p>
            <a:pPr marL="914400" lvl="2" indent="-514350" eaLnBrk="1" hangingPunct="1"/>
            <a:endParaRPr lang="en-US" alt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41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latin typeface="Tahoma" pitchFamily="34" charset="0"/>
              </a:rPr>
              <a:t>Chapter 20 Review</a:t>
            </a:r>
            <a:endParaRPr lang="en-US" altLang="en-US" sz="3200" dirty="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6482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sz="3200" dirty="0" smtClean="0">
                <a:latin typeface="Tahoma" pitchFamily="34" charset="0"/>
              </a:rPr>
              <a:t>Chapter 20 – Alkanes – cont.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Understand how a branched alkane is an isomer (plus how to name mono- and di-substituted alkanes)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Be able to identify optical isomers and chiral carbons (not just for alkanes)</a:t>
            </a:r>
          </a:p>
          <a:p>
            <a:pPr marL="514350" lvl="1" indent="-514350" eaLnBrk="1" hangingPunct="1">
              <a:buFontTx/>
              <a:buChar char="•"/>
            </a:pPr>
            <a:r>
              <a:rPr lang="en-US" altLang="en-US" sz="3200" dirty="0">
                <a:latin typeface="Tahoma" pitchFamily="34" charset="0"/>
              </a:rPr>
              <a:t>Chapter 20 – Alkenes</a:t>
            </a:r>
          </a:p>
          <a:p>
            <a:pPr marL="914400" lvl="2" indent="-514350" eaLnBrk="1" hangingPunct="1"/>
            <a:r>
              <a:rPr lang="en-US" altLang="en-US" dirty="0">
                <a:latin typeface="Tahoma" pitchFamily="34" charset="0"/>
              </a:rPr>
              <a:t>Be able to identify alkenes + know carbon skeleton representation</a:t>
            </a:r>
          </a:p>
          <a:p>
            <a:pPr marL="914400" lvl="2" indent="-514350" eaLnBrk="1" hangingPunct="1"/>
            <a:r>
              <a:rPr lang="en-US" altLang="en-US" dirty="0">
                <a:latin typeface="Tahoma" pitchFamily="34" charset="0"/>
              </a:rPr>
              <a:t>Be able to give names of linear and branched </a:t>
            </a:r>
            <a:r>
              <a:rPr lang="en-US" altLang="en-US" dirty="0" smtClean="0">
                <a:latin typeface="Tahoma" pitchFamily="34" charset="0"/>
              </a:rPr>
              <a:t>alkenes</a:t>
            </a:r>
            <a:endParaRPr lang="en-US" altLang="en-US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83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9010</TotalTime>
  <Words>569</Words>
  <Application>Microsoft Office PowerPoint</Application>
  <PresentationFormat>On-screen Show (4:3)</PresentationFormat>
  <Paragraphs>102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Tahoma</vt:lpstr>
      <vt:lpstr>Default Design</vt:lpstr>
      <vt:lpstr>ChemSketch</vt:lpstr>
      <vt:lpstr>Chem. 1B – 12/8 Lecture</vt:lpstr>
      <vt:lpstr>Announcements I </vt:lpstr>
      <vt:lpstr>Announcements II </vt:lpstr>
      <vt:lpstr>Announcements III </vt:lpstr>
      <vt:lpstr>Chapter 20 Organic Chemistry Questions</vt:lpstr>
      <vt:lpstr>Chapter 20 Organic Chemistry Questions</vt:lpstr>
      <vt:lpstr>Chapter 20 Organic Chemistry Questions</vt:lpstr>
      <vt:lpstr>Chapter 20 Review</vt:lpstr>
      <vt:lpstr>Chapter 20 Review</vt:lpstr>
      <vt:lpstr>Chapter 20 Review</vt:lpstr>
      <vt:lpstr>Chapter 20 Review</vt:lpstr>
      <vt:lpstr>Chapter 20 Review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892</cp:revision>
  <dcterms:created xsi:type="dcterms:W3CDTF">2005-09-14T19:27:31Z</dcterms:created>
  <dcterms:modified xsi:type="dcterms:W3CDTF">2016-12-08T20:25:29Z</dcterms:modified>
</cp:coreProperties>
</file>