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308" r:id="rId3"/>
    <p:sldId id="262" r:id="rId4"/>
    <p:sldId id="268" r:id="rId5"/>
    <p:sldId id="302" r:id="rId6"/>
    <p:sldId id="289" r:id="rId7"/>
    <p:sldId id="269" r:id="rId8"/>
    <p:sldId id="257" r:id="rId9"/>
    <p:sldId id="264" r:id="rId10"/>
    <p:sldId id="263" r:id="rId11"/>
    <p:sldId id="298" r:id="rId12"/>
    <p:sldId id="277" r:id="rId13"/>
    <p:sldId id="270" r:id="rId14"/>
    <p:sldId id="290" r:id="rId15"/>
    <p:sldId id="317" r:id="rId16"/>
    <p:sldId id="279" r:id="rId17"/>
    <p:sldId id="278" r:id="rId18"/>
    <p:sldId id="280" r:id="rId19"/>
    <p:sldId id="292" r:id="rId20"/>
    <p:sldId id="281" r:id="rId21"/>
    <p:sldId id="283" r:id="rId22"/>
    <p:sldId id="296" r:id="rId23"/>
    <p:sldId id="284" r:id="rId24"/>
    <p:sldId id="303" r:id="rId25"/>
    <p:sldId id="299" r:id="rId26"/>
    <p:sldId id="272" r:id="rId27"/>
    <p:sldId id="309" r:id="rId28"/>
    <p:sldId id="301" r:id="rId29"/>
    <p:sldId id="335" r:id="rId30"/>
    <p:sldId id="259" r:id="rId31"/>
    <p:sldId id="331" r:id="rId32"/>
    <p:sldId id="320" r:id="rId33"/>
    <p:sldId id="321" r:id="rId34"/>
    <p:sldId id="322" r:id="rId35"/>
    <p:sldId id="323" r:id="rId36"/>
    <p:sldId id="324" r:id="rId37"/>
    <p:sldId id="325" r:id="rId38"/>
    <p:sldId id="326" r:id="rId39"/>
    <p:sldId id="327" r:id="rId40"/>
    <p:sldId id="328" r:id="rId41"/>
    <p:sldId id="329" r:id="rId42"/>
    <p:sldId id="332" r:id="rId43"/>
    <p:sldId id="333" r:id="rId44"/>
    <p:sldId id="330" r:id="rId45"/>
    <p:sldId id="334" r:id="rId46"/>
    <p:sldId id="336" r:id="rId47"/>
    <p:sldId id="337" r:id="rId48"/>
    <p:sldId id="338" r:id="rId49"/>
    <p:sldId id="319" r:id="rId50"/>
    <p:sldId id="315" r:id="rId51"/>
    <p:sldId id="316" r:id="rId52"/>
    <p:sldId id="271" r:id="rId53"/>
    <p:sldId id="275" r:id="rId54"/>
    <p:sldId id="276" r:id="rId55"/>
    <p:sldId id="287" r:id="rId56"/>
    <p:sldId id="285" r:id="rId57"/>
    <p:sldId id="260" r:id="rId58"/>
    <p:sldId id="261" r:id="rId59"/>
    <p:sldId id="274" r:id="rId60"/>
    <p:sldId id="312" r:id="rId61"/>
    <p:sldId id="313" r:id="rId62"/>
    <p:sldId id="314" r:id="rId63"/>
    <p:sldId id="306" r:id="rId64"/>
    <p:sldId id="307" r:id="rId65"/>
    <p:sldId id="305" r:id="rId66"/>
    <p:sldId id="310"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1F"/>
    <a:srgbClr val="FF2407"/>
    <a:srgbClr val="14F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2718" autoAdjust="0"/>
  </p:normalViewPr>
  <p:slideViewPr>
    <p:cSldViewPr snapToGrid="0" snapToObjects="1">
      <p:cViewPr>
        <p:scale>
          <a:sx n="85" d="100"/>
          <a:sy n="85" d="100"/>
        </p:scale>
        <p:origin x="-1544"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F0DCFD-B8CA-48E1-937C-05A6A3E3C69F}" type="datetimeFigureOut">
              <a:rPr lang="en-US" smtClean="0"/>
              <a:pPr/>
              <a:t>12/8/14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B5C6F-4425-4A57-BF47-C9B72FB4E89E}" type="slidenum">
              <a:rPr lang="en-US" smtClean="0"/>
              <a:pPr/>
              <a:t>‹#›</a:t>
            </a:fld>
            <a:endParaRPr lang="en-US"/>
          </a:p>
        </p:txBody>
      </p:sp>
    </p:spTree>
    <p:extLst>
      <p:ext uri="{BB962C8B-B14F-4D97-AF65-F5344CB8AC3E}">
        <p14:creationId xmlns:p14="http://schemas.microsoft.com/office/powerpoint/2010/main" val="424063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B5C6F-4425-4A57-BF47-C9B72FB4E89E}"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B5C6F-4425-4A57-BF47-C9B72FB4E89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a:t>
            </a:r>
            <a:r>
              <a:rPr lang="en-US" sz="1200" baseline="-25000" dirty="0" smtClean="0"/>
              <a:t>1</a:t>
            </a:r>
            <a:r>
              <a:rPr lang="en-US" sz="1200" dirty="0" smtClean="0"/>
              <a:t>=OH, H, R</a:t>
            </a:r>
            <a:r>
              <a:rPr lang="en-US" sz="1200" baseline="-25000" dirty="0" smtClean="0"/>
              <a:t>2</a:t>
            </a:r>
            <a:r>
              <a:rPr lang="en-US" sz="1200" dirty="0" smtClean="0"/>
              <a:t>=</a:t>
            </a:r>
            <a:r>
              <a:rPr lang="en-US" sz="1200" dirty="0" err="1" smtClean="0"/>
              <a:t>Glc</a:t>
            </a:r>
            <a:r>
              <a:rPr lang="en-US" sz="1200" dirty="0" smtClean="0"/>
              <a:t>, </a:t>
            </a:r>
            <a:r>
              <a:rPr lang="en-US" sz="1200" dirty="0" err="1" smtClean="0"/>
              <a:t>Glc</a:t>
            </a:r>
            <a:r>
              <a:rPr lang="en-US" sz="1200" dirty="0" smtClean="0"/>
              <a:t>-Gal, </a:t>
            </a:r>
            <a:r>
              <a:rPr lang="en-US" sz="1200" dirty="0" err="1" smtClean="0"/>
              <a:t>sambubioside</a:t>
            </a:r>
            <a:r>
              <a:rPr lang="en-US" sz="1200" dirty="0" smtClean="0"/>
              <a:t>, </a:t>
            </a:r>
            <a:r>
              <a:rPr lang="en-US" sz="1200" dirty="0" err="1" smtClean="0"/>
              <a:t>Rutinose</a:t>
            </a:r>
            <a:r>
              <a:rPr lang="en-US" sz="1200" dirty="0" smtClean="0"/>
              <a:t>, </a:t>
            </a:r>
            <a:r>
              <a:rPr lang="en-US" sz="1200" dirty="0" err="1" smtClean="0"/>
              <a:t>Glc</a:t>
            </a:r>
            <a:r>
              <a:rPr lang="en-US" sz="1200" dirty="0" smtClean="0"/>
              <a:t>-Gal-</a:t>
            </a:r>
            <a:r>
              <a:rPr lang="en-US" sz="1200" i="1" dirty="0" smtClean="0"/>
              <a:t>E</a:t>
            </a:r>
            <a:r>
              <a:rPr lang="en-US" sz="1200" dirty="0" smtClean="0"/>
              <a:t>-</a:t>
            </a:r>
            <a:r>
              <a:rPr lang="en-US" sz="1200" dirty="0" err="1" smtClean="0"/>
              <a:t>feruloyl</a:t>
            </a:r>
            <a:r>
              <a:rPr lang="en-US" sz="1200" dirty="0" smtClean="0"/>
              <a:t>, R</a:t>
            </a:r>
            <a:r>
              <a:rPr lang="en-US" sz="1200" baseline="-25000" dirty="0" smtClean="0"/>
              <a:t>3</a:t>
            </a:r>
            <a:r>
              <a:rPr lang="en-US" sz="1200" baseline="0" dirty="0" smtClean="0"/>
              <a:t>=6-</a:t>
            </a:r>
            <a:r>
              <a:rPr lang="en-US" sz="1200" i="1" baseline="0" dirty="0" smtClean="0"/>
              <a:t>O</a:t>
            </a:r>
            <a:r>
              <a:rPr lang="en-US" sz="1200" baseline="0" dirty="0" smtClean="0"/>
              <a:t>-p-coumaroyl, </a:t>
            </a:r>
            <a:r>
              <a:rPr lang="en-US" sz="1200" baseline="0" dirty="0" err="1" smtClean="0"/>
              <a:t>feruloyl</a:t>
            </a:r>
            <a:r>
              <a:rPr lang="en-US" sz="1200" baseline="0" dirty="0" smtClean="0"/>
              <a:t>, 6-</a:t>
            </a:r>
            <a:r>
              <a:rPr lang="en-US" sz="1200" i="1" baseline="0" dirty="0" smtClean="0"/>
              <a:t>O-</a:t>
            </a:r>
            <a:r>
              <a:rPr lang="en-US" sz="1200" i="0" baseline="0" dirty="0" smtClean="0"/>
              <a:t>p-methoxycinnamoyl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How do they call this RP-RP? Based on the columns I would think its NP-RP…..isn’t a –CN column and </a:t>
            </a:r>
            <a:r>
              <a:rPr lang="en-US" sz="1200" i="0" baseline="0" dirty="0" err="1" smtClean="0"/>
              <a:t>normallike</a:t>
            </a:r>
            <a:r>
              <a:rPr lang="en-US" sz="1200" i="0" baseline="0" dirty="0" smtClean="0"/>
              <a:t> Stationary phase for NP?</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7AB5C6F-4425-4A57-BF47-C9B72FB4E89E}" type="slidenum">
              <a:rPr lang="en-US" smtClean="0"/>
              <a:pPr/>
              <a:t>38</a:t>
            </a:fld>
            <a:endParaRPr lang="en-US"/>
          </a:p>
        </p:txBody>
      </p:sp>
    </p:spTree>
    <p:extLst>
      <p:ext uri="{BB962C8B-B14F-4D97-AF65-F5344CB8AC3E}">
        <p14:creationId xmlns:p14="http://schemas.microsoft.com/office/powerpoint/2010/main" val="99755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B5C6F-4425-4A57-BF47-C9B72FB4E89E}"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B5C6F-4425-4A57-BF47-C9B72FB4E89E}"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61C3C3-6F0C-D042-AF6C-E88BBBF943C3}" type="datetimeFigureOut">
              <a:rPr lang="en-US" smtClean="0"/>
              <a:pPr/>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313127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1C3C3-6F0C-D042-AF6C-E88BBBF943C3}" type="datetimeFigureOut">
              <a:rPr lang="en-US" smtClean="0"/>
              <a:pPr/>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284542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1C3C3-6F0C-D042-AF6C-E88BBBF943C3}" type="datetimeFigureOut">
              <a:rPr lang="en-US" smtClean="0"/>
              <a:pPr/>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22568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1C3C3-6F0C-D042-AF6C-E88BBBF943C3}" type="datetimeFigureOut">
              <a:rPr lang="en-US" smtClean="0"/>
              <a:pPr/>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236083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1C3C3-6F0C-D042-AF6C-E88BBBF943C3}" type="datetimeFigureOut">
              <a:rPr lang="en-US" smtClean="0"/>
              <a:pPr/>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269632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61C3C3-6F0C-D042-AF6C-E88BBBF943C3}" type="datetimeFigureOut">
              <a:rPr lang="en-US" smtClean="0"/>
              <a:pPr/>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216195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61C3C3-6F0C-D042-AF6C-E88BBBF943C3}" type="datetimeFigureOut">
              <a:rPr lang="en-US" smtClean="0"/>
              <a:pPr/>
              <a:t>12/8/14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71421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61C3C3-6F0C-D042-AF6C-E88BBBF943C3}" type="datetimeFigureOut">
              <a:rPr lang="en-US" smtClean="0"/>
              <a:pPr/>
              <a:t>12/8/14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139854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1C3C3-6F0C-D042-AF6C-E88BBBF943C3}" type="datetimeFigureOut">
              <a:rPr lang="en-US" smtClean="0"/>
              <a:pPr/>
              <a:t>12/8/14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336690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1C3C3-6F0C-D042-AF6C-E88BBBF943C3}" type="datetimeFigureOut">
              <a:rPr lang="en-US" smtClean="0"/>
              <a:pPr/>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360970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1C3C3-6F0C-D042-AF6C-E88BBBF943C3}" type="datetimeFigureOut">
              <a:rPr lang="en-US" smtClean="0"/>
              <a:pPr/>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A9F04-DA33-0E4D-89F1-2382C909B6DF}" type="slidenum">
              <a:rPr lang="en-US" smtClean="0"/>
              <a:pPr/>
              <a:t>‹#›</a:t>
            </a:fld>
            <a:endParaRPr lang="en-US"/>
          </a:p>
        </p:txBody>
      </p:sp>
    </p:spTree>
    <p:extLst>
      <p:ext uri="{BB962C8B-B14F-4D97-AF65-F5344CB8AC3E}">
        <p14:creationId xmlns:p14="http://schemas.microsoft.com/office/powerpoint/2010/main" val="21691803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1C3C3-6F0C-D042-AF6C-E88BBBF943C3}" type="datetimeFigureOut">
              <a:rPr lang="en-US" smtClean="0"/>
              <a:pPr/>
              <a:t>12/8/14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A9F04-DA33-0E4D-89F1-2382C909B6DF}" type="slidenum">
              <a:rPr lang="en-US" smtClean="0"/>
              <a:pPr/>
              <a:t>‹#›</a:t>
            </a:fld>
            <a:endParaRPr lang="en-US"/>
          </a:p>
        </p:txBody>
      </p:sp>
    </p:spTree>
    <p:extLst>
      <p:ext uri="{BB962C8B-B14F-4D97-AF65-F5344CB8AC3E}">
        <p14:creationId xmlns:p14="http://schemas.microsoft.com/office/powerpoint/2010/main" val="143017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 Id="rId3" Type="http://schemas.openxmlformats.org/officeDocument/2006/relationships/image" Target="../media/image16.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iencedirect.com.proxy.lib.csus.edu/science/article/pii/S0021967313016889?np=y"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si.shimadzu.com/products/product.cfm?product=nexera-e_2" TargetMode="External"/><Relationship Id="rId3" Type="http://schemas.openxmlformats.org/officeDocument/2006/relationships/image" Target="../media/image4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ubs.rsc.org/en/results?searchtext=Author:Kristaps%20Klavin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6175"/>
            <a:ext cx="7772400" cy="1470025"/>
          </a:xfrm>
        </p:spPr>
        <p:txBody>
          <a:bodyPr/>
          <a:lstStyle/>
          <a:p>
            <a:r>
              <a:rPr lang="en-US" dirty="0" smtClean="0"/>
              <a:t>2-D (LC x LC) Chromatography</a:t>
            </a:r>
            <a:endParaRPr lang="en-US" dirty="0"/>
          </a:p>
        </p:txBody>
      </p:sp>
      <p:sp>
        <p:nvSpPr>
          <p:cNvPr id="3" name="Subtitle 2"/>
          <p:cNvSpPr>
            <a:spLocks noGrp="1"/>
          </p:cNvSpPr>
          <p:nvPr>
            <p:ph type="subTitle" idx="1"/>
          </p:nvPr>
        </p:nvSpPr>
        <p:spPr>
          <a:xfrm>
            <a:off x="1048215" y="3305175"/>
            <a:ext cx="6724185" cy="1162050"/>
          </a:xfrm>
        </p:spPr>
        <p:txBody>
          <a:bodyPr/>
          <a:lstStyle/>
          <a:p>
            <a:r>
              <a:rPr lang="en-US" dirty="0" smtClean="0"/>
              <a:t>A High Pressure Liquid Chromatography (HPLC) technique</a:t>
            </a:r>
            <a:endParaRPr lang="en-US" dirty="0"/>
          </a:p>
        </p:txBody>
      </p:sp>
      <p:sp>
        <p:nvSpPr>
          <p:cNvPr id="4" name="TextBox 3"/>
          <p:cNvSpPr txBox="1"/>
          <p:nvPr/>
        </p:nvSpPr>
        <p:spPr>
          <a:xfrm>
            <a:off x="2130989" y="5364628"/>
            <a:ext cx="4782905" cy="369332"/>
          </a:xfrm>
          <a:prstGeom prst="rect">
            <a:avLst/>
          </a:prstGeom>
          <a:noFill/>
        </p:spPr>
        <p:txBody>
          <a:bodyPr wrap="none" rtlCol="0">
            <a:spAutoFit/>
          </a:bodyPr>
          <a:lstStyle/>
          <a:p>
            <a:r>
              <a:rPr lang="en-US" dirty="0" smtClean="0"/>
              <a:t>By Dina, Dustin &amp; Rich Nov. 9</a:t>
            </a:r>
            <a:r>
              <a:rPr lang="en-US" baseline="30000" dirty="0" smtClean="0"/>
              <a:t>th</a:t>
            </a:r>
            <a:r>
              <a:rPr lang="en-US" dirty="0" smtClean="0"/>
              <a:t> 2014 Fall CHE 230</a:t>
            </a:r>
            <a:endParaRPr lang="en-US" dirty="0"/>
          </a:p>
        </p:txBody>
      </p:sp>
    </p:spTree>
    <p:extLst>
      <p:ext uri="{BB962C8B-B14F-4D97-AF65-F5344CB8AC3E}">
        <p14:creationId xmlns:p14="http://schemas.microsoft.com/office/powerpoint/2010/main" val="40947974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Method: LC x LC</a:t>
            </a:r>
            <a:endParaRPr lang="en-US" dirty="0"/>
          </a:p>
        </p:txBody>
      </p:sp>
      <p:sp>
        <p:nvSpPr>
          <p:cNvPr id="3" name="Content Placeholder 2"/>
          <p:cNvSpPr>
            <a:spLocks noGrp="1"/>
          </p:cNvSpPr>
          <p:nvPr>
            <p:ph idx="1"/>
          </p:nvPr>
        </p:nvSpPr>
        <p:spPr/>
        <p:txBody>
          <a:bodyPr>
            <a:normAutofit/>
          </a:bodyPr>
          <a:lstStyle/>
          <a:p>
            <a:pPr lvl="0" fontAlgn="base"/>
            <a:r>
              <a:rPr lang="en-US" dirty="0" smtClean="0"/>
              <a:t>slow first-dimension (such as 1 hour or longer) </a:t>
            </a:r>
          </a:p>
          <a:p>
            <a:pPr lvl="0" fontAlgn="base"/>
            <a:r>
              <a:rPr lang="en-US" dirty="0" smtClean="0"/>
              <a:t>fractions collected in a loop of switching valve </a:t>
            </a:r>
          </a:p>
          <a:p>
            <a:pPr lvl="0" fontAlgn="base"/>
            <a:r>
              <a:rPr lang="en-US" dirty="0" smtClean="0"/>
              <a:t>fraction injected on second column - much faster time (minute or less)</a:t>
            </a:r>
          </a:p>
          <a:p>
            <a:pPr lvl="0" fontAlgn="base"/>
            <a:r>
              <a:rPr lang="en-US" dirty="0" smtClean="0"/>
              <a:t>while this fraction is analyzed </a:t>
            </a:r>
          </a:p>
          <a:p>
            <a:pPr lvl="0" fontAlgn="base"/>
            <a:r>
              <a:rPr lang="en-US" dirty="0" smtClean="0"/>
              <a:t>another collects in different loop to same the valve or to another valve</a:t>
            </a:r>
          </a:p>
          <a:p>
            <a:pPr lvl="0" fontAlgn="base"/>
            <a:r>
              <a:rPr lang="en-US" dirty="0" smtClean="0"/>
              <a:t>detection after second column</a:t>
            </a:r>
          </a:p>
          <a:p>
            <a:pPr lvl="1"/>
            <a:endParaRPr lang="en-US" dirty="0" smtClean="0"/>
          </a:p>
          <a:p>
            <a:pPr lvl="1"/>
            <a:endParaRPr lang="en-US" dirty="0"/>
          </a:p>
        </p:txBody>
      </p:sp>
      <p:sp>
        <p:nvSpPr>
          <p:cNvPr id="4" name="TextBox 3"/>
          <p:cNvSpPr txBox="1"/>
          <p:nvPr/>
        </p:nvSpPr>
        <p:spPr>
          <a:xfrm>
            <a:off x="2479807" y="6275973"/>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spTree>
    <p:extLst>
      <p:ext uri="{BB962C8B-B14F-4D97-AF65-F5344CB8AC3E}">
        <p14:creationId xmlns:p14="http://schemas.microsoft.com/office/powerpoint/2010/main" val="36937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PLCxSEC.jpg"/>
          <p:cNvPicPr>
            <a:picLocks noGrp="1" noChangeAspect="1"/>
          </p:cNvPicPr>
          <p:nvPr>
            <p:ph idx="1"/>
          </p:nvPr>
        </p:nvPicPr>
        <p:blipFill>
          <a:blip r:embed="rId2"/>
          <a:stretch>
            <a:fillRect/>
          </a:stretch>
        </p:blipFill>
        <p:spPr>
          <a:xfrm>
            <a:off x="332017" y="1527717"/>
            <a:ext cx="6552421" cy="4226312"/>
          </a:xfrm>
        </p:spPr>
      </p:pic>
      <p:sp>
        <p:nvSpPr>
          <p:cNvPr id="5" name="TextBox 4"/>
          <p:cNvSpPr txBox="1"/>
          <p:nvPr/>
        </p:nvSpPr>
        <p:spPr>
          <a:xfrm>
            <a:off x="1929161" y="6032810"/>
            <a:ext cx="4750419" cy="600164"/>
          </a:xfrm>
          <a:prstGeom prst="rect">
            <a:avLst/>
          </a:prstGeom>
          <a:noFill/>
        </p:spPr>
        <p:txBody>
          <a:bodyPr wrap="square" rtlCol="0">
            <a:spAutoFit/>
          </a:bodyPr>
          <a:lstStyle/>
          <a:p>
            <a:r>
              <a:rPr lang="en-US" sz="1100" dirty="0" smtClean="0"/>
              <a:t>http://www.americanlaboratory.com/914-Application-Notes/982-Characterization-of-Functionalized-Polyolefins-by-High-Temperature-Two-Dimensional-Liquid-Chromatography/</a:t>
            </a:r>
            <a:endParaRPr lang="en-US" sz="1100" dirty="0"/>
          </a:p>
        </p:txBody>
      </p:sp>
      <p:pic>
        <p:nvPicPr>
          <p:cNvPr id="6" name="Picture 5" descr="photo LCxLC.jpg"/>
          <p:cNvPicPr>
            <a:picLocks noChangeAspect="1"/>
          </p:cNvPicPr>
          <p:nvPr/>
        </p:nvPicPr>
        <p:blipFill>
          <a:blip r:embed="rId3"/>
          <a:stretch>
            <a:fillRect/>
          </a:stretch>
        </p:blipFill>
        <p:spPr>
          <a:xfrm>
            <a:off x="6049859" y="250457"/>
            <a:ext cx="2614639" cy="1957484"/>
          </a:xfrm>
          <a:prstGeom prst="rect">
            <a:avLst/>
          </a:prstGeom>
        </p:spPr>
      </p:pic>
      <p:sp>
        <p:nvSpPr>
          <p:cNvPr id="2" name="TextBox 1"/>
          <p:cNvSpPr txBox="1"/>
          <p:nvPr/>
        </p:nvSpPr>
        <p:spPr>
          <a:xfrm>
            <a:off x="508000" y="418353"/>
            <a:ext cx="4716205" cy="523220"/>
          </a:xfrm>
          <a:prstGeom prst="rect">
            <a:avLst/>
          </a:prstGeom>
          <a:noFill/>
        </p:spPr>
        <p:txBody>
          <a:bodyPr wrap="none" rtlCol="0">
            <a:spAutoFit/>
          </a:bodyPr>
          <a:lstStyle/>
          <a:p>
            <a:r>
              <a:rPr lang="en-US" sz="2800" b="1" dirty="0" smtClean="0"/>
              <a:t>2-D </a:t>
            </a:r>
            <a:r>
              <a:rPr lang="en-US" sz="2800" b="1" dirty="0" err="1" smtClean="0"/>
              <a:t>LCxLC</a:t>
            </a:r>
            <a:r>
              <a:rPr lang="en-US" sz="2800" b="1" dirty="0" smtClean="0"/>
              <a:t> Experimental Set-up</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Capacity</a:t>
            </a:r>
            <a:endParaRPr lang="en-US" dirty="0"/>
          </a:p>
        </p:txBody>
      </p:sp>
      <p:sp>
        <p:nvSpPr>
          <p:cNvPr id="3" name="Content Placeholder 2"/>
          <p:cNvSpPr>
            <a:spLocks noGrp="1"/>
          </p:cNvSpPr>
          <p:nvPr>
            <p:ph idx="1"/>
          </p:nvPr>
        </p:nvSpPr>
        <p:spPr>
          <a:xfrm>
            <a:off x="457200" y="1450790"/>
            <a:ext cx="8229600" cy="4525963"/>
          </a:xfrm>
        </p:spPr>
        <p:txBody>
          <a:bodyPr>
            <a:normAutofit lnSpcReduction="10000"/>
          </a:bodyPr>
          <a:lstStyle/>
          <a:p>
            <a:r>
              <a:rPr lang="en-US" dirty="0" smtClean="0"/>
              <a:t>key quality descriptor of any LC separation</a:t>
            </a:r>
          </a:p>
          <a:p>
            <a:r>
              <a:rPr lang="en-US" dirty="0" smtClean="0"/>
              <a:t>1</a:t>
            </a:r>
            <a:r>
              <a:rPr lang="en-US" dirty="0" smtClean="0"/>
              <a:t>-D LC peak capacity  </a:t>
            </a:r>
            <a:r>
              <a:rPr lang="en-US" dirty="0" err="1" smtClean="0"/>
              <a:t>n</a:t>
            </a:r>
            <a:r>
              <a:rPr lang="en-US" baseline="-25000" dirty="0" err="1" smtClean="0"/>
              <a:t>c</a:t>
            </a:r>
            <a:r>
              <a:rPr lang="en-US" dirty="0" smtClean="0"/>
              <a:t> is defined as maximum number of peaks with prescribed resolution</a:t>
            </a:r>
          </a:p>
          <a:p>
            <a:r>
              <a:rPr lang="en-US" dirty="0" smtClean="0"/>
              <a:t>2</a:t>
            </a:r>
            <a:r>
              <a:rPr lang="en-US" dirty="0" smtClean="0"/>
              <a:t>-D LC peak capacity </a:t>
            </a:r>
            <a:r>
              <a:rPr lang="en-US" dirty="0" err="1" smtClean="0"/>
              <a:t>n</a:t>
            </a:r>
            <a:r>
              <a:rPr lang="en-US" baseline="-25000" dirty="0" err="1" smtClean="0"/>
              <a:t>c</a:t>
            </a:r>
            <a:r>
              <a:rPr lang="en-US" baseline="-25000" dirty="0" smtClean="0"/>
              <a:t>, tot  </a:t>
            </a:r>
            <a:r>
              <a:rPr lang="en-US" dirty="0" smtClean="0"/>
              <a:t>related to peak capacity of two underlying separations by </a:t>
            </a:r>
            <a:endParaRPr lang="en-US" dirty="0" smtClean="0"/>
          </a:p>
          <a:p>
            <a:pPr marL="0" indent="0">
              <a:buNone/>
            </a:pPr>
            <a:r>
              <a:rPr lang="en-US" sz="3600" dirty="0">
                <a:solidFill>
                  <a:srgbClr val="FF0000"/>
                </a:solidFill>
              </a:rPr>
              <a:t>	</a:t>
            </a:r>
            <a:endParaRPr lang="en-US" sz="3600" dirty="0" smtClean="0">
              <a:solidFill>
                <a:srgbClr val="FF0000"/>
              </a:solidFill>
            </a:endParaRPr>
          </a:p>
          <a:p>
            <a:pPr marL="0" indent="0">
              <a:buNone/>
            </a:pPr>
            <a:r>
              <a:rPr lang="en-US" sz="3600" dirty="0">
                <a:solidFill>
                  <a:srgbClr val="FF0000"/>
                </a:solidFill>
              </a:rPr>
              <a:t>	</a:t>
            </a:r>
            <a:r>
              <a:rPr lang="en-US" sz="3600" dirty="0" smtClean="0">
                <a:solidFill>
                  <a:srgbClr val="FF0000"/>
                </a:solidFill>
              </a:rPr>
              <a:t>product </a:t>
            </a:r>
            <a:r>
              <a:rPr lang="en-US" sz="3600" dirty="0" smtClean="0">
                <a:solidFill>
                  <a:srgbClr val="FF0000"/>
                </a:solidFill>
              </a:rPr>
              <a:t>rule </a:t>
            </a:r>
            <a:r>
              <a:rPr lang="en-US" sz="3600" dirty="0" err="1" smtClean="0">
                <a:solidFill>
                  <a:srgbClr val="FF0000"/>
                </a:solidFill>
              </a:rPr>
              <a:t>n</a:t>
            </a:r>
            <a:r>
              <a:rPr lang="en-US" sz="3600" baseline="-25000" dirty="0" err="1" smtClean="0">
                <a:solidFill>
                  <a:srgbClr val="FF0000"/>
                </a:solidFill>
              </a:rPr>
              <a:t>c</a:t>
            </a:r>
            <a:r>
              <a:rPr lang="en-US" sz="3600" baseline="-25000" dirty="0" smtClean="0">
                <a:solidFill>
                  <a:srgbClr val="FF0000"/>
                </a:solidFill>
              </a:rPr>
              <a:t>, tot  </a:t>
            </a:r>
            <a:r>
              <a:rPr lang="en-US" sz="3600" dirty="0" smtClean="0">
                <a:solidFill>
                  <a:srgbClr val="FF0000"/>
                </a:solidFill>
              </a:rPr>
              <a:t>=  </a:t>
            </a:r>
            <a:r>
              <a:rPr lang="en-US" sz="3600" baseline="30000" dirty="0" smtClean="0">
                <a:solidFill>
                  <a:srgbClr val="FF0000"/>
                </a:solidFill>
              </a:rPr>
              <a:t>1</a:t>
            </a:r>
            <a:r>
              <a:rPr lang="en-US" sz="3600" dirty="0" smtClean="0">
                <a:solidFill>
                  <a:srgbClr val="FF0000"/>
                </a:solidFill>
              </a:rPr>
              <a:t>n</a:t>
            </a:r>
            <a:r>
              <a:rPr lang="en-US" sz="3600" baseline="-25000" dirty="0" smtClean="0">
                <a:solidFill>
                  <a:srgbClr val="FF0000"/>
                </a:solidFill>
              </a:rPr>
              <a:t>c, x  </a:t>
            </a:r>
            <a:r>
              <a:rPr lang="en-US" sz="3600" dirty="0" smtClean="0">
                <a:solidFill>
                  <a:srgbClr val="FF0000"/>
                </a:solidFill>
              </a:rPr>
              <a:t> </a:t>
            </a:r>
            <a:r>
              <a:rPr lang="en-US" sz="3600" baseline="30000" dirty="0" smtClean="0">
                <a:solidFill>
                  <a:srgbClr val="FF0000"/>
                </a:solidFill>
              </a:rPr>
              <a:t>2</a:t>
            </a:r>
            <a:r>
              <a:rPr lang="en-US" sz="3600" dirty="0" smtClean="0">
                <a:solidFill>
                  <a:srgbClr val="FF0000"/>
                </a:solidFill>
              </a:rPr>
              <a:t>n</a:t>
            </a:r>
            <a:r>
              <a:rPr lang="en-US" sz="3600" baseline="-25000" dirty="0" smtClean="0">
                <a:solidFill>
                  <a:srgbClr val="FF0000"/>
                </a:solidFill>
              </a:rPr>
              <a:t>c</a:t>
            </a:r>
            <a:endParaRPr lang="en-US" sz="3600" dirty="0" smtClean="0">
              <a:solidFill>
                <a:srgbClr val="FF0000"/>
              </a:solidFill>
            </a:endParaRPr>
          </a:p>
          <a:p>
            <a:endParaRPr lang="en-US" dirty="0"/>
          </a:p>
        </p:txBody>
      </p:sp>
      <p:sp>
        <p:nvSpPr>
          <p:cNvPr id="4" name="TextBox 3"/>
          <p:cNvSpPr txBox="1"/>
          <p:nvPr/>
        </p:nvSpPr>
        <p:spPr>
          <a:xfrm>
            <a:off x="2167573" y="6428855"/>
            <a:ext cx="5277663" cy="338554"/>
          </a:xfrm>
          <a:prstGeom prst="rect">
            <a:avLst/>
          </a:prstGeom>
          <a:noFill/>
        </p:spPr>
        <p:txBody>
          <a:bodyPr wrap="none" rtlCol="0">
            <a:spAutoFit/>
          </a:bodyPr>
          <a:lstStyle/>
          <a:p>
            <a:r>
              <a:rPr lang="en-US" sz="1600" dirty="0" err="1" smtClean="0"/>
              <a:t>Bedani</a:t>
            </a:r>
            <a:r>
              <a:rPr lang="en-US" sz="1600" dirty="0" smtClean="0"/>
              <a:t>, F., </a:t>
            </a:r>
            <a:r>
              <a:rPr lang="en-US" sz="1600" dirty="0" err="1" smtClean="0"/>
              <a:t>Schoenmakers</a:t>
            </a:r>
            <a:r>
              <a:rPr lang="en-US" sz="1600" dirty="0" smtClean="0"/>
              <a:t>, P., Janssen, H.  </a:t>
            </a:r>
            <a:r>
              <a:rPr lang="en-US" sz="1600" i="1" dirty="0" smtClean="0"/>
              <a:t>J. Sep. Sci.</a:t>
            </a:r>
            <a:r>
              <a:rPr lang="en-US" sz="1600" dirty="0" smtClean="0"/>
              <a:t> </a:t>
            </a:r>
            <a:r>
              <a:rPr lang="en-US" sz="1600" b="1" dirty="0" smtClean="0"/>
              <a:t>2012</a:t>
            </a:r>
            <a:r>
              <a:rPr lang="en-US" sz="1600" dirty="0" smtClean="0"/>
              <a:t>, 35.</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21791"/>
          </a:xfrm>
        </p:spPr>
        <p:txBody>
          <a:bodyPr>
            <a:normAutofit/>
          </a:bodyPr>
          <a:lstStyle/>
          <a:p>
            <a:r>
              <a:rPr lang="en-US" dirty="0" smtClean="0"/>
              <a:t>IDEAL PEAK </a:t>
            </a:r>
            <a:r>
              <a:rPr lang="en-US" dirty="0" smtClean="0"/>
              <a:t>CAPACITY</a:t>
            </a:r>
            <a:r>
              <a:rPr lang="en-US" dirty="0" smtClean="0"/>
              <a:t/>
            </a:r>
            <a:br>
              <a:rPr lang="en-US" dirty="0" smtClean="0"/>
            </a:br>
            <a:r>
              <a:rPr lang="en-US" dirty="0" smtClean="0">
                <a:solidFill>
                  <a:srgbClr val="FF0000"/>
                </a:solidFill>
              </a:rPr>
              <a:t> </a:t>
            </a:r>
            <a:r>
              <a:rPr lang="en-US" dirty="0" err="1" smtClean="0">
                <a:solidFill>
                  <a:srgbClr val="FF0000"/>
                </a:solidFill>
              </a:rPr>
              <a:t>n</a:t>
            </a:r>
            <a:r>
              <a:rPr lang="en-US" baseline="-25000" dirty="0" err="1" smtClean="0">
                <a:solidFill>
                  <a:srgbClr val="FF0000"/>
                </a:solidFill>
              </a:rPr>
              <a:t>c</a:t>
            </a:r>
            <a:r>
              <a:rPr lang="en-US" baseline="-25000" dirty="0" smtClean="0">
                <a:solidFill>
                  <a:srgbClr val="FF0000"/>
                </a:solidFill>
              </a:rPr>
              <a:t>, tot  </a:t>
            </a:r>
            <a:r>
              <a:rPr lang="en-US" dirty="0" smtClean="0">
                <a:solidFill>
                  <a:srgbClr val="FF0000"/>
                </a:solidFill>
              </a:rPr>
              <a:t>=  </a:t>
            </a:r>
            <a:r>
              <a:rPr lang="en-US" baseline="30000" dirty="0" smtClean="0">
                <a:solidFill>
                  <a:srgbClr val="FF0000"/>
                </a:solidFill>
              </a:rPr>
              <a:t>1</a:t>
            </a:r>
            <a:r>
              <a:rPr lang="en-US" dirty="0" smtClean="0">
                <a:solidFill>
                  <a:srgbClr val="FF0000"/>
                </a:solidFill>
              </a:rPr>
              <a:t>n</a:t>
            </a:r>
            <a:r>
              <a:rPr lang="en-US" baseline="-25000" dirty="0" smtClean="0">
                <a:solidFill>
                  <a:srgbClr val="FF0000"/>
                </a:solidFill>
              </a:rPr>
              <a:t>c </a:t>
            </a:r>
            <a:r>
              <a:rPr lang="en-US" dirty="0" smtClean="0">
                <a:solidFill>
                  <a:srgbClr val="FF0000"/>
                </a:solidFill>
              </a:rPr>
              <a:t>    </a:t>
            </a:r>
            <a:r>
              <a:rPr lang="en-US" baseline="30000" dirty="0" smtClean="0">
                <a:solidFill>
                  <a:srgbClr val="FF0000"/>
                </a:solidFill>
              </a:rPr>
              <a:t>2</a:t>
            </a:r>
            <a:r>
              <a:rPr lang="en-US" dirty="0" smtClean="0">
                <a:solidFill>
                  <a:srgbClr val="FF0000"/>
                </a:solidFill>
              </a:rPr>
              <a:t>n</a:t>
            </a:r>
            <a:r>
              <a:rPr lang="en-US" baseline="-25000" dirty="0" smtClean="0">
                <a:solidFill>
                  <a:srgbClr val="FF0000"/>
                </a:solidFill>
              </a:rPr>
              <a:t>c</a:t>
            </a:r>
            <a:endParaRPr lang="en-US" dirty="0"/>
          </a:p>
        </p:txBody>
      </p:sp>
      <p:sp>
        <p:nvSpPr>
          <p:cNvPr id="5" name="Content Placeholder 4"/>
          <p:cNvSpPr>
            <a:spLocks noGrp="1"/>
          </p:cNvSpPr>
          <p:nvPr>
            <p:ph idx="1"/>
          </p:nvPr>
        </p:nvSpPr>
        <p:spPr>
          <a:xfrm>
            <a:off x="457200" y="2408663"/>
            <a:ext cx="8229600" cy="3717500"/>
          </a:xfrm>
        </p:spPr>
        <p:txBody>
          <a:bodyPr>
            <a:normAutofit/>
          </a:bodyPr>
          <a:lstStyle/>
          <a:p>
            <a:r>
              <a:rPr lang="en-US" dirty="0" smtClean="0"/>
              <a:t>Assumes </a:t>
            </a:r>
            <a:r>
              <a:rPr lang="en-US" dirty="0" smtClean="0">
                <a:solidFill>
                  <a:srgbClr val="FF0000"/>
                </a:solidFill>
              </a:rPr>
              <a:t>NO loss of peak capacity </a:t>
            </a:r>
            <a:r>
              <a:rPr lang="en-US" dirty="0" smtClean="0"/>
              <a:t>in the two separate columns </a:t>
            </a:r>
          </a:p>
          <a:p>
            <a:r>
              <a:rPr lang="en-US" dirty="0" smtClean="0"/>
              <a:t>Completely Orthogonal – separated along two distinction dimensions</a:t>
            </a:r>
          </a:p>
          <a:p>
            <a:r>
              <a:rPr lang="en-US" dirty="0" smtClean="0"/>
              <a:t>Optimization required to maximize that potential (details to follow)</a:t>
            </a:r>
          </a:p>
        </p:txBody>
      </p:sp>
      <p:sp>
        <p:nvSpPr>
          <p:cNvPr id="8" name="TextBox 7"/>
          <p:cNvSpPr txBox="1"/>
          <p:nvPr/>
        </p:nvSpPr>
        <p:spPr>
          <a:xfrm>
            <a:off x="2290236" y="6126163"/>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sp>
        <p:nvSpPr>
          <p:cNvPr id="9" name="TextBox 8"/>
          <p:cNvSpPr txBox="1"/>
          <p:nvPr/>
        </p:nvSpPr>
        <p:spPr>
          <a:xfrm>
            <a:off x="5374888" y="1315844"/>
            <a:ext cx="302942" cy="461665"/>
          </a:xfrm>
          <a:prstGeom prst="rect">
            <a:avLst/>
          </a:prstGeom>
          <a:noFill/>
        </p:spPr>
        <p:txBody>
          <a:bodyPr wrap="square" rtlCol="0">
            <a:spAutoFit/>
          </a:bodyPr>
          <a:lstStyle/>
          <a:p>
            <a:r>
              <a:rPr lang="en-US" sz="2400" dirty="0" smtClean="0">
                <a:solidFill>
                  <a:srgbClr val="FF0000"/>
                </a:solidFill>
              </a:rPr>
              <a:t>x</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7758" y="1938299"/>
            <a:ext cx="8285357" cy="4045621"/>
            <a:chOff x="761145" y="1667290"/>
            <a:chExt cx="8285357" cy="4045621"/>
          </a:xfrm>
        </p:grpSpPr>
        <p:pic>
          <p:nvPicPr>
            <p:cNvPr id="36866" name="Picture 2"/>
            <p:cNvPicPr>
              <a:picLocks noChangeAspect="1" noChangeArrowheads="1"/>
            </p:cNvPicPr>
            <p:nvPr/>
          </p:nvPicPr>
          <p:blipFill>
            <a:blip r:embed="rId2"/>
            <a:srcRect/>
            <a:stretch>
              <a:fillRect/>
            </a:stretch>
          </p:blipFill>
          <p:spPr bwMode="auto">
            <a:xfrm>
              <a:off x="761145" y="4677241"/>
              <a:ext cx="8285356" cy="1035670"/>
            </a:xfrm>
            <a:prstGeom prst="rect">
              <a:avLst/>
            </a:prstGeom>
            <a:noFill/>
            <a:ln w="9525">
              <a:noFill/>
              <a:miter lim="800000"/>
              <a:headEnd/>
              <a:tailEnd/>
            </a:ln>
          </p:spPr>
        </p:pic>
        <p:grpSp>
          <p:nvGrpSpPr>
            <p:cNvPr id="7" name="Group 6"/>
            <p:cNvGrpSpPr/>
            <p:nvPr/>
          </p:nvGrpSpPr>
          <p:grpSpPr>
            <a:xfrm>
              <a:off x="761145" y="1667290"/>
              <a:ext cx="8285357" cy="3009952"/>
              <a:chOff x="761145" y="1667290"/>
              <a:chExt cx="8285357" cy="3009952"/>
            </a:xfrm>
          </p:grpSpPr>
          <p:pic>
            <p:nvPicPr>
              <p:cNvPr id="36867" name="Picture 3"/>
              <p:cNvPicPr>
                <a:picLocks noChangeAspect="1" noChangeArrowheads="1"/>
              </p:cNvPicPr>
              <p:nvPr/>
            </p:nvPicPr>
            <p:blipFill>
              <a:blip r:embed="rId3"/>
              <a:srcRect/>
              <a:stretch>
                <a:fillRect/>
              </a:stretch>
            </p:blipFill>
            <p:spPr bwMode="auto">
              <a:xfrm>
                <a:off x="761145" y="3634668"/>
                <a:ext cx="8285356" cy="1042574"/>
              </a:xfrm>
              <a:prstGeom prst="rect">
                <a:avLst/>
              </a:prstGeom>
              <a:noFill/>
              <a:ln w="9525">
                <a:noFill/>
                <a:miter lim="800000"/>
                <a:headEnd/>
                <a:tailEnd/>
              </a:ln>
            </p:spPr>
          </p:pic>
          <p:pic>
            <p:nvPicPr>
              <p:cNvPr id="36868" name="Picture 4"/>
              <p:cNvPicPr>
                <a:picLocks noChangeAspect="1" noChangeArrowheads="1"/>
              </p:cNvPicPr>
              <p:nvPr/>
            </p:nvPicPr>
            <p:blipFill>
              <a:blip r:embed="rId4"/>
              <a:srcRect/>
              <a:stretch>
                <a:fillRect/>
              </a:stretch>
            </p:blipFill>
            <p:spPr bwMode="auto">
              <a:xfrm>
                <a:off x="761146" y="2709864"/>
                <a:ext cx="8285356" cy="1045040"/>
              </a:xfrm>
              <a:prstGeom prst="rect">
                <a:avLst/>
              </a:prstGeom>
              <a:noFill/>
              <a:ln w="9525">
                <a:noFill/>
                <a:miter lim="800000"/>
                <a:headEnd/>
                <a:tailEnd/>
              </a:ln>
            </p:spPr>
          </p:pic>
          <p:pic>
            <p:nvPicPr>
              <p:cNvPr id="36869" name="Picture 5"/>
              <p:cNvPicPr>
                <a:picLocks noChangeAspect="1" noChangeArrowheads="1"/>
              </p:cNvPicPr>
              <p:nvPr/>
            </p:nvPicPr>
            <p:blipFill>
              <a:blip r:embed="rId5"/>
              <a:srcRect/>
              <a:stretch>
                <a:fillRect/>
              </a:stretch>
            </p:blipFill>
            <p:spPr bwMode="auto">
              <a:xfrm>
                <a:off x="761145" y="1667290"/>
                <a:ext cx="8285356" cy="1042574"/>
              </a:xfrm>
              <a:prstGeom prst="rect">
                <a:avLst/>
              </a:prstGeom>
              <a:noFill/>
              <a:ln w="9525">
                <a:noFill/>
                <a:miter lim="800000"/>
                <a:headEnd/>
                <a:tailEnd/>
              </a:ln>
            </p:spPr>
          </p:pic>
        </p:grpSp>
      </p:grpSp>
      <p:sp>
        <p:nvSpPr>
          <p:cNvPr id="6" name="TextBox 5"/>
          <p:cNvSpPr txBox="1"/>
          <p:nvPr/>
        </p:nvSpPr>
        <p:spPr>
          <a:xfrm>
            <a:off x="1780478" y="6397083"/>
            <a:ext cx="6055112" cy="261610"/>
          </a:xfrm>
          <a:prstGeom prst="rect">
            <a:avLst/>
          </a:prstGeom>
          <a:noFill/>
        </p:spPr>
        <p:txBody>
          <a:bodyPr wrap="square" rtlCol="0">
            <a:spAutoFit/>
          </a:bodyPr>
          <a:lstStyle/>
          <a:p>
            <a:r>
              <a:rPr lang="en-US" sz="1100" i="1" dirty="0" smtClean="0"/>
              <a:t>www.cosmoscience.org/.../Speaker%202-Some%20practical%20Aspects...</a:t>
            </a:r>
            <a:endParaRPr lang="en-US" sz="1100" dirty="0"/>
          </a:p>
        </p:txBody>
      </p:sp>
      <p:sp>
        <p:nvSpPr>
          <p:cNvPr id="9" name="TextBox 8"/>
          <p:cNvSpPr txBox="1"/>
          <p:nvPr/>
        </p:nvSpPr>
        <p:spPr>
          <a:xfrm>
            <a:off x="657922" y="579863"/>
            <a:ext cx="7471316" cy="1077218"/>
          </a:xfrm>
          <a:prstGeom prst="rect">
            <a:avLst/>
          </a:prstGeom>
          <a:noFill/>
        </p:spPr>
        <p:txBody>
          <a:bodyPr wrap="square" rtlCol="0">
            <a:spAutoFit/>
          </a:bodyPr>
          <a:lstStyle/>
          <a:p>
            <a:r>
              <a:rPr lang="en-US" sz="3200" dirty="0" smtClean="0"/>
              <a:t>Fractions from first column collect in loop and injected on second column</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437758" y="1938299"/>
            <a:ext cx="8285357" cy="4045621"/>
            <a:chOff x="761145" y="1667290"/>
            <a:chExt cx="8285357" cy="4045621"/>
          </a:xfrm>
        </p:grpSpPr>
        <p:pic>
          <p:nvPicPr>
            <p:cNvPr id="36866" name="Picture 2"/>
            <p:cNvPicPr>
              <a:picLocks noChangeAspect="1" noChangeArrowheads="1"/>
            </p:cNvPicPr>
            <p:nvPr/>
          </p:nvPicPr>
          <p:blipFill>
            <a:blip r:embed="rId2"/>
            <a:srcRect/>
            <a:stretch>
              <a:fillRect/>
            </a:stretch>
          </p:blipFill>
          <p:spPr bwMode="auto">
            <a:xfrm>
              <a:off x="761145" y="4677241"/>
              <a:ext cx="8285356" cy="1035670"/>
            </a:xfrm>
            <a:prstGeom prst="rect">
              <a:avLst/>
            </a:prstGeom>
            <a:noFill/>
            <a:ln w="9525">
              <a:noFill/>
              <a:miter lim="800000"/>
              <a:headEnd/>
              <a:tailEnd/>
            </a:ln>
          </p:spPr>
        </p:pic>
        <p:grpSp>
          <p:nvGrpSpPr>
            <p:cNvPr id="3" name="Group 6"/>
            <p:cNvGrpSpPr/>
            <p:nvPr/>
          </p:nvGrpSpPr>
          <p:grpSpPr>
            <a:xfrm>
              <a:off x="761145" y="1667290"/>
              <a:ext cx="8285357" cy="3009952"/>
              <a:chOff x="761145" y="1667290"/>
              <a:chExt cx="8285357" cy="3009952"/>
            </a:xfrm>
          </p:grpSpPr>
          <p:pic>
            <p:nvPicPr>
              <p:cNvPr id="36867" name="Picture 3"/>
              <p:cNvPicPr>
                <a:picLocks noChangeAspect="1" noChangeArrowheads="1"/>
              </p:cNvPicPr>
              <p:nvPr/>
            </p:nvPicPr>
            <p:blipFill>
              <a:blip r:embed="rId3"/>
              <a:srcRect/>
              <a:stretch>
                <a:fillRect/>
              </a:stretch>
            </p:blipFill>
            <p:spPr bwMode="auto">
              <a:xfrm>
                <a:off x="761145" y="3634668"/>
                <a:ext cx="8285356" cy="1042574"/>
              </a:xfrm>
              <a:prstGeom prst="rect">
                <a:avLst/>
              </a:prstGeom>
              <a:noFill/>
              <a:ln w="9525">
                <a:noFill/>
                <a:miter lim="800000"/>
                <a:headEnd/>
                <a:tailEnd/>
              </a:ln>
            </p:spPr>
          </p:pic>
          <p:pic>
            <p:nvPicPr>
              <p:cNvPr id="36868" name="Picture 4"/>
              <p:cNvPicPr>
                <a:picLocks noChangeAspect="1" noChangeArrowheads="1"/>
              </p:cNvPicPr>
              <p:nvPr/>
            </p:nvPicPr>
            <p:blipFill>
              <a:blip r:embed="rId4"/>
              <a:srcRect/>
              <a:stretch>
                <a:fillRect/>
              </a:stretch>
            </p:blipFill>
            <p:spPr bwMode="auto">
              <a:xfrm>
                <a:off x="761146" y="2709864"/>
                <a:ext cx="8285356" cy="1045040"/>
              </a:xfrm>
              <a:prstGeom prst="rect">
                <a:avLst/>
              </a:prstGeom>
              <a:noFill/>
              <a:ln w="9525">
                <a:noFill/>
                <a:miter lim="800000"/>
                <a:headEnd/>
                <a:tailEnd/>
              </a:ln>
            </p:spPr>
          </p:pic>
          <p:pic>
            <p:nvPicPr>
              <p:cNvPr id="36869" name="Picture 5"/>
              <p:cNvPicPr>
                <a:picLocks noChangeAspect="1" noChangeArrowheads="1"/>
              </p:cNvPicPr>
              <p:nvPr/>
            </p:nvPicPr>
            <p:blipFill>
              <a:blip r:embed="rId5"/>
              <a:srcRect/>
              <a:stretch>
                <a:fillRect/>
              </a:stretch>
            </p:blipFill>
            <p:spPr bwMode="auto">
              <a:xfrm>
                <a:off x="761145" y="1667290"/>
                <a:ext cx="8285356" cy="1042574"/>
              </a:xfrm>
              <a:prstGeom prst="rect">
                <a:avLst/>
              </a:prstGeom>
              <a:noFill/>
              <a:ln w="9525">
                <a:noFill/>
                <a:miter lim="800000"/>
                <a:headEnd/>
                <a:tailEnd/>
              </a:ln>
            </p:spPr>
          </p:pic>
        </p:grpSp>
      </p:grpSp>
      <p:sp>
        <p:nvSpPr>
          <p:cNvPr id="6" name="TextBox 5"/>
          <p:cNvSpPr txBox="1"/>
          <p:nvPr/>
        </p:nvSpPr>
        <p:spPr>
          <a:xfrm>
            <a:off x="1780478" y="6397083"/>
            <a:ext cx="6055112" cy="261610"/>
          </a:xfrm>
          <a:prstGeom prst="rect">
            <a:avLst/>
          </a:prstGeom>
          <a:noFill/>
        </p:spPr>
        <p:txBody>
          <a:bodyPr wrap="square" rtlCol="0">
            <a:spAutoFit/>
          </a:bodyPr>
          <a:lstStyle/>
          <a:p>
            <a:r>
              <a:rPr lang="en-US" sz="1100" i="1" dirty="0" smtClean="0"/>
              <a:t>www.cosmoscience.org/.../Speaker%202-Some%20practical%20Aspects...</a:t>
            </a:r>
            <a:endParaRPr lang="en-US" sz="1100" dirty="0"/>
          </a:p>
        </p:txBody>
      </p:sp>
      <p:sp>
        <p:nvSpPr>
          <p:cNvPr id="9" name="TextBox 8"/>
          <p:cNvSpPr txBox="1"/>
          <p:nvPr/>
        </p:nvSpPr>
        <p:spPr>
          <a:xfrm>
            <a:off x="1048214" y="434898"/>
            <a:ext cx="7471316" cy="2062103"/>
          </a:xfrm>
          <a:prstGeom prst="rect">
            <a:avLst/>
          </a:prstGeom>
          <a:noFill/>
        </p:spPr>
        <p:txBody>
          <a:bodyPr wrap="square" rtlCol="0">
            <a:spAutoFit/>
          </a:bodyPr>
          <a:lstStyle/>
          <a:p>
            <a:r>
              <a:rPr lang="en-US" sz="3200" dirty="0" smtClean="0"/>
              <a:t>Some loss of peak capacity (</a:t>
            </a:r>
            <a:r>
              <a:rPr lang="en-US" sz="3200" baseline="30000" dirty="0" smtClean="0">
                <a:solidFill>
                  <a:srgbClr val="FF0000"/>
                </a:solidFill>
              </a:rPr>
              <a:t>1</a:t>
            </a:r>
            <a:r>
              <a:rPr lang="en-US" sz="3200" dirty="0" smtClean="0">
                <a:solidFill>
                  <a:srgbClr val="FF0000"/>
                </a:solidFill>
              </a:rPr>
              <a:t>n</a:t>
            </a:r>
            <a:r>
              <a:rPr lang="en-US" sz="3200" baseline="-25000" dirty="0" smtClean="0">
                <a:solidFill>
                  <a:srgbClr val="FF0000"/>
                </a:solidFill>
              </a:rPr>
              <a:t>c</a:t>
            </a:r>
            <a:r>
              <a:rPr lang="en-US" sz="3200" dirty="0" smtClean="0"/>
              <a:t>) from first column – as sample is collected in loop prior to injection onto second column</a:t>
            </a:r>
          </a:p>
          <a:p>
            <a:endParaRPr lang="en-US" sz="3200" dirty="0"/>
          </a:p>
        </p:txBody>
      </p:sp>
      <p:sp>
        <p:nvSpPr>
          <p:cNvPr id="10" name="TextBox 9"/>
          <p:cNvSpPr txBox="1"/>
          <p:nvPr/>
        </p:nvSpPr>
        <p:spPr>
          <a:xfrm>
            <a:off x="5107259" y="3468029"/>
            <a:ext cx="3858321" cy="1938992"/>
          </a:xfrm>
          <a:prstGeom prst="rect">
            <a:avLst/>
          </a:prstGeom>
          <a:solidFill>
            <a:srgbClr val="FF0000"/>
          </a:solidFill>
        </p:spPr>
        <p:txBody>
          <a:bodyPr wrap="square" rtlCol="0">
            <a:spAutoFit/>
          </a:bodyPr>
          <a:lstStyle/>
          <a:p>
            <a:pPr algn="ctr"/>
            <a:r>
              <a:rPr lang="en-US" sz="2400" dirty="0" smtClean="0">
                <a:solidFill>
                  <a:schemeClr val="bg1"/>
                </a:solidFill>
              </a:rPr>
              <a:t>Some loss of peak capacity </a:t>
            </a:r>
            <a:r>
              <a:rPr lang="en-US" sz="2400" dirty="0" smtClean="0">
                <a:solidFill>
                  <a:schemeClr val="bg1"/>
                </a:solidFill>
              </a:rPr>
              <a:t>(</a:t>
            </a:r>
            <a:r>
              <a:rPr lang="en-US" sz="2400" baseline="30000" dirty="0">
                <a:solidFill>
                  <a:schemeClr val="bg1"/>
                </a:solidFill>
              </a:rPr>
              <a:t>2</a:t>
            </a:r>
            <a:r>
              <a:rPr lang="en-US" sz="2400" dirty="0" smtClean="0">
                <a:solidFill>
                  <a:schemeClr val="bg1"/>
                </a:solidFill>
              </a:rPr>
              <a:t>n</a:t>
            </a:r>
            <a:r>
              <a:rPr lang="en-US" sz="2400" baseline="-25000" dirty="0" smtClean="0">
                <a:solidFill>
                  <a:schemeClr val="bg1"/>
                </a:solidFill>
              </a:rPr>
              <a:t>c</a:t>
            </a:r>
            <a:r>
              <a:rPr lang="en-US" sz="2400" dirty="0" smtClean="0">
                <a:solidFill>
                  <a:schemeClr val="bg1"/>
                </a:solidFill>
              </a:rPr>
              <a:t>) </a:t>
            </a:r>
          </a:p>
          <a:p>
            <a:pPr algn="ctr"/>
            <a:r>
              <a:rPr lang="en-US" sz="2400" dirty="0" smtClean="0">
                <a:solidFill>
                  <a:schemeClr val="bg1"/>
                </a:solidFill>
              </a:rPr>
              <a:t>due to peak broadening </a:t>
            </a:r>
          </a:p>
          <a:p>
            <a:pPr algn="ctr"/>
            <a:r>
              <a:rPr lang="en-US" sz="2400" dirty="0" smtClean="0">
                <a:solidFill>
                  <a:schemeClr val="bg1"/>
                </a:solidFill>
              </a:rPr>
              <a:t>based on injection volume onto second column</a:t>
            </a:r>
            <a:endParaRPr lang="en-US" sz="24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down)">
                                      <p:cBhvr>
                                        <p:cTn id="18" dur="500"/>
                                        <p:tgtEl>
                                          <p:spTgt spid="10">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down)">
                                      <p:cBhvr>
                                        <p:cTn id="2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2D Peak Capacity</a:t>
            </a:r>
            <a:endParaRPr lang="en-US" dirty="0"/>
          </a:p>
        </p:txBody>
      </p:sp>
      <p:sp>
        <p:nvSpPr>
          <p:cNvPr id="3" name="Content Placeholder 2"/>
          <p:cNvSpPr>
            <a:spLocks noGrp="1"/>
          </p:cNvSpPr>
          <p:nvPr>
            <p:ph idx="1"/>
          </p:nvPr>
        </p:nvSpPr>
        <p:spPr>
          <a:xfrm>
            <a:off x="457200" y="1600200"/>
            <a:ext cx="8229600" cy="4809565"/>
          </a:xfrm>
        </p:spPr>
        <p:txBody>
          <a:bodyPr>
            <a:normAutofit lnSpcReduction="10000"/>
          </a:bodyPr>
          <a:lstStyle/>
          <a:p>
            <a:r>
              <a:rPr lang="en-US" dirty="0" smtClean="0"/>
              <a:t>2</a:t>
            </a:r>
            <a:r>
              <a:rPr lang="en-US" dirty="0" smtClean="0"/>
              <a:t>-D LC peak capacity </a:t>
            </a:r>
            <a:r>
              <a:rPr lang="en-US" dirty="0" err="1" smtClean="0"/>
              <a:t>n</a:t>
            </a:r>
            <a:r>
              <a:rPr lang="en-US" baseline="-25000" dirty="0" err="1" smtClean="0"/>
              <a:t>c</a:t>
            </a:r>
            <a:r>
              <a:rPr lang="en-US" baseline="-25000" dirty="0" smtClean="0"/>
              <a:t>, tot  </a:t>
            </a:r>
            <a:r>
              <a:rPr lang="en-US" dirty="0" smtClean="0"/>
              <a:t>related to peak capacity of two underlying separations by product rule </a:t>
            </a:r>
          </a:p>
          <a:p>
            <a:pPr>
              <a:buNone/>
            </a:pPr>
            <a:r>
              <a:rPr lang="en-US" dirty="0" smtClean="0"/>
              <a:t>				</a:t>
            </a:r>
            <a:r>
              <a:rPr lang="en-US" sz="4400" dirty="0" err="1" smtClean="0">
                <a:solidFill>
                  <a:srgbClr val="FF0000"/>
                </a:solidFill>
              </a:rPr>
              <a:t>n</a:t>
            </a:r>
            <a:r>
              <a:rPr lang="en-US" sz="4400" baseline="-25000" dirty="0" err="1" smtClean="0">
                <a:solidFill>
                  <a:srgbClr val="FF0000"/>
                </a:solidFill>
              </a:rPr>
              <a:t>c</a:t>
            </a:r>
            <a:r>
              <a:rPr lang="en-US" sz="4400" baseline="-25000" dirty="0" smtClean="0">
                <a:solidFill>
                  <a:srgbClr val="FF0000"/>
                </a:solidFill>
              </a:rPr>
              <a:t>, tot  </a:t>
            </a:r>
            <a:r>
              <a:rPr lang="en-US" sz="4400" dirty="0" smtClean="0">
                <a:solidFill>
                  <a:srgbClr val="FF0000"/>
                </a:solidFill>
              </a:rPr>
              <a:t>=  </a:t>
            </a:r>
            <a:r>
              <a:rPr lang="en-US" sz="4400" baseline="30000" dirty="0" smtClean="0">
                <a:solidFill>
                  <a:srgbClr val="FF0000"/>
                </a:solidFill>
              </a:rPr>
              <a:t>1</a:t>
            </a:r>
            <a:r>
              <a:rPr lang="en-US" sz="4400" dirty="0" smtClean="0">
                <a:solidFill>
                  <a:srgbClr val="FF0000"/>
                </a:solidFill>
              </a:rPr>
              <a:t>n</a:t>
            </a:r>
            <a:r>
              <a:rPr lang="en-US" sz="4400" baseline="-25000" dirty="0" smtClean="0">
                <a:solidFill>
                  <a:srgbClr val="FF0000"/>
                </a:solidFill>
              </a:rPr>
              <a:t>c, x  </a:t>
            </a:r>
            <a:r>
              <a:rPr lang="en-US" sz="4400" dirty="0" smtClean="0">
                <a:solidFill>
                  <a:srgbClr val="FF0000"/>
                </a:solidFill>
              </a:rPr>
              <a:t> </a:t>
            </a:r>
            <a:r>
              <a:rPr lang="en-US" sz="4400" baseline="30000" dirty="0" smtClean="0">
                <a:solidFill>
                  <a:srgbClr val="FF0000"/>
                </a:solidFill>
              </a:rPr>
              <a:t>2</a:t>
            </a:r>
            <a:r>
              <a:rPr lang="en-US" sz="4400" dirty="0" smtClean="0">
                <a:solidFill>
                  <a:srgbClr val="FF0000"/>
                </a:solidFill>
              </a:rPr>
              <a:t>n</a:t>
            </a:r>
            <a:r>
              <a:rPr lang="en-US" sz="4400" baseline="-25000" dirty="0" smtClean="0">
                <a:solidFill>
                  <a:srgbClr val="FF0000"/>
                </a:solidFill>
              </a:rPr>
              <a:t>c</a:t>
            </a:r>
          </a:p>
          <a:p>
            <a:pPr>
              <a:buNone/>
            </a:pPr>
            <a:endParaRPr lang="en-US" sz="4400" baseline="-25000" dirty="0" smtClean="0">
              <a:solidFill>
                <a:srgbClr val="FF0000"/>
              </a:solidFill>
            </a:endParaRPr>
          </a:p>
          <a:p>
            <a:r>
              <a:rPr lang="en-US" dirty="0" smtClean="0"/>
              <a:t>but total peak capacity </a:t>
            </a:r>
            <a:r>
              <a:rPr lang="en-US" b="1" i="1" dirty="0" smtClean="0">
                <a:solidFill>
                  <a:srgbClr val="FF0000"/>
                </a:solidFill>
              </a:rPr>
              <a:t>only</a:t>
            </a:r>
            <a:r>
              <a:rPr lang="en-US" dirty="0" smtClean="0"/>
              <a:t> if complete orthogonality and maintain independent resolving power of each column - meeting both requirement is </a:t>
            </a:r>
            <a:r>
              <a:rPr lang="en-US" dirty="0" smtClean="0"/>
              <a:t>complex.</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Optimization</a:t>
            </a:r>
            <a:endParaRPr lang="en-US" dirty="0"/>
          </a:p>
        </p:txBody>
      </p:sp>
      <p:sp>
        <p:nvSpPr>
          <p:cNvPr id="3" name="Content Placeholder 2"/>
          <p:cNvSpPr>
            <a:spLocks noGrp="1"/>
          </p:cNvSpPr>
          <p:nvPr>
            <p:ph idx="1"/>
          </p:nvPr>
        </p:nvSpPr>
        <p:spPr>
          <a:xfrm>
            <a:off x="457200" y="1600200"/>
            <a:ext cx="8229600" cy="4899212"/>
          </a:xfrm>
        </p:spPr>
        <p:txBody>
          <a:bodyPr>
            <a:normAutofit/>
          </a:bodyPr>
          <a:lstStyle/>
          <a:p>
            <a:r>
              <a:rPr lang="en-US" dirty="0" smtClean="0"/>
              <a:t>complete orthogonality - challenging given absence of theories to maximize selectivity and sample complexity</a:t>
            </a:r>
          </a:p>
          <a:p>
            <a:endParaRPr lang="en-US" dirty="0" smtClean="0"/>
          </a:p>
          <a:p>
            <a:r>
              <a:rPr lang="en-US" dirty="0" smtClean="0"/>
              <a:t>maintain independent resolving power of each column </a:t>
            </a:r>
          </a:p>
          <a:p>
            <a:pPr lvl="1"/>
            <a:r>
              <a:rPr lang="en-US" dirty="0" smtClean="0"/>
              <a:t>undersampling of 1D and</a:t>
            </a:r>
          </a:p>
          <a:p>
            <a:pPr lvl="1"/>
            <a:r>
              <a:rPr lang="en-US" dirty="0" smtClean="0"/>
              <a:t>2D injection peak broadening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a:t>
            </a:r>
            <a:r>
              <a:rPr lang="en-US" dirty="0" smtClean="0"/>
              <a:t>2-D </a:t>
            </a:r>
            <a:r>
              <a:rPr lang="en-US" dirty="0" smtClean="0"/>
              <a:t>Peak Capacity</a:t>
            </a:r>
            <a:endParaRPr lang="en-US" dirty="0"/>
          </a:p>
        </p:txBody>
      </p:sp>
      <p:sp>
        <p:nvSpPr>
          <p:cNvPr id="3" name="Content Placeholder 2"/>
          <p:cNvSpPr>
            <a:spLocks noGrp="1"/>
          </p:cNvSpPr>
          <p:nvPr>
            <p:ph idx="1"/>
          </p:nvPr>
        </p:nvSpPr>
        <p:spPr>
          <a:xfrm>
            <a:off x="457200" y="1984917"/>
            <a:ext cx="8229600" cy="4141246"/>
          </a:xfrm>
        </p:spPr>
        <p:txBody>
          <a:bodyPr/>
          <a:lstStyle/>
          <a:p>
            <a:pPr algn="ctr">
              <a:buNone/>
            </a:pPr>
            <a:r>
              <a:rPr lang="en-US" dirty="0" smtClean="0">
                <a:solidFill>
                  <a:srgbClr val="FF0000"/>
                </a:solidFill>
              </a:rPr>
              <a:t>[</a:t>
            </a:r>
            <a:r>
              <a:rPr lang="en-US" dirty="0" err="1" smtClean="0">
                <a:solidFill>
                  <a:srgbClr val="FF0000"/>
                </a:solidFill>
              </a:rPr>
              <a:t>n</a:t>
            </a:r>
            <a:r>
              <a:rPr lang="en-US" baseline="-25000" dirty="0" err="1" smtClean="0">
                <a:solidFill>
                  <a:srgbClr val="FF0000"/>
                </a:solidFill>
              </a:rPr>
              <a:t>c</a:t>
            </a:r>
            <a:r>
              <a:rPr lang="en-US" baseline="-25000" dirty="0" smtClean="0">
                <a:solidFill>
                  <a:srgbClr val="FF0000"/>
                </a:solidFill>
              </a:rPr>
              <a:t>, tot</a:t>
            </a:r>
            <a:r>
              <a:rPr lang="en-US" dirty="0" smtClean="0">
                <a:solidFill>
                  <a:srgbClr val="FF0000"/>
                </a:solidFill>
              </a:rPr>
              <a:t>]</a:t>
            </a:r>
            <a:r>
              <a:rPr lang="en-US" baseline="-25000" dirty="0" err="1" smtClean="0">
                <a:solidFill>
                  <a:srgbClr val="FF0000"/>
                </a:solidFill>
              </a:rPr>
              <a:t>eff</a:t>
            </a:r>
            <a:r>
              <a:rPr lang="en-US" baseline="-25000" dirty="0" smtClean="0">
                <a:solidFill>
                  <a:srgbClr val="FF0000"/>
                </a:solidFill>
              </a:rPr>
              <a:t> </a:t>
            </a:r>
            <a:r>
              <a:rPr lang="en-US" dirty="0" smtClean="0">
                <a:solidFill>
                  <a:srgbClr val="FF0000"/>
                </a:solidFill>
              </a:rPr>
              <a:t>=  </a:t>
            </a:r>
            <a:r>
              <a:rPr lang="en-US" baseline="30000" dirty="0" smtClean="0">
                <a:solidFill>
                  <a:srgbClr val="FF0000"/>
                </a:solidFill>
              </a:rPr>
              <a:t>1</a:t>
            </a:r>
            <a:r>
              <a:rPr lang="en-US" dirty="0" smtClean="0">
                <a:solidFill>
                  <a:srgbClr val="FF0000"/>
                </a:solidFill>
              </a:rPr>
              <a:t>n</a:t>
            </a:r>
            <a:r>
              <a:rPr lang="en-US" baseline="-25000" dirty="0" smtClean="0">
                <a:solidFill>
                  <a:srgbClr val="FF0000"/>
                </a:solidFill>
              </a:rPr>
              <a:t>c,  </a:t>
            </a:r>
            <a:r>
              <a:rPr lang="en-US" dirty="0" smtClean="0">
                <a:solidFill>
                  <a:srgbClr val="FF0000"/>
                </a:solidFill>
              </a:rPr>
              <a:t>x</a:t>
            </a:r>
            <a:r>
              <a:rPr lang="en-US" baseline="-25000" dirty="0" smtClean="0">
                <a:solidFill>
                  <a:srgbClr val="FF0000"/>
                </a:solidFill>
              </a:rPr>
              <a:t> </a:t>
            </a:r>
            <a:r>
              <a:rPr lang="en-US" dirty="0" smtClean="0">
                <a:solidFill>
                  <a:srgbClr val="FF0000"/>
                </a:solidFill>
              </a:rPr>
              <a:t> </a:t>
            </a:r>
            <a:r>
              <a:rPr lang="en-US" baseline="30000" dirty="0" smtClean="0">
                <a:solidFill>
                  <a:srgbClr val="FF0000"/>
                </a:solidFill>
              </a:rPr>
              <a:t>2</a:t>
            </a:r>
            <a:r>
              <a:rPr lang="en-US" dirty="0" smtClean="0">
                <a:solidFill>
                  <a:srgbClr val="FF0000"/>
                </a:solidFill>
              </a:rPr>
              <a:t>n</a:t>
            </a:r>
            <a:r>
              <a:rPr lang="en-US" baseline="-25000" dirty="0" smtClean="0">
                <a:solidFill>
                  <a:srgbClr val="FF0000"/>
                </a:solidFill>
              </a:rPr>
              <a:t>c </a:t>
            </a:r>
            <a:r>
              <a:rPr lang="en-US" dirty="0" smtClean="0">
                <a:solidFill>
                  <a:srgbClr val="FF0000"/>
                </a:solidFill>
              </a:rPr>
              <a:t>x 1</a:t>
            </a:r>
            <a:r>
              <a:rPr lang="en-US" dirty="0" smtClean="0">
                <a:solidFill>
                  <a:srgbClr val="FF0000"/>
                </a:solidFill>
                <a:latin typeface="Clarendon Condensed" pitchFamily="18" charset="0"/>
              </a:rPr>
              <a:t>α</a:t>
            </a:r>
            <a:r>
              <a:rPr lang="en-US" dirty="0" smtClean="0">
                <a:solidFill>
                  <a:srgbClr val="FF0000"/>
                </a:solidFill>
              </a:rPr>
              <a:t>  x 2 </a:t>
            </a:r>
            <a:r>
              <a:rPr lang="en-US" dirty="0" smtClean="0">
                <a:solidFill>
                  <a:srgbClr val="FF0000"/>
                </a:solidFill>
                <a:latin typeface="Clarendon Condensed" pitchFamily="18" charset="0"/>
              </a:rPr>
              <a:t>γ</a:t>
            </a:r>
            <a:r>
              <a:rPr lang="en-US" dirty="0" smtClean="0">
                <a:solidFill>
                  <a:srgbClr val="FF0000"/>
                </a:solidFill>
              </a:rPr>
              <a:t> x </a:t>
            </a:r>
            <a:r>
              <a:rPr lang="en-US" dirty="0" smtClean="0">
                <a:solidFill>
                  <a:srgbClr val="FF0000"/>
                </a:solidFill>
                <a:latin typeface="Clarendon Condensed" pitchFamily="18" charset="0"/>
              </a:rPr>
              <a:t>ƒ</a:t>
            </a:r>
          </a:p>
          <a:p>
            <a:pPr algn="ctr">
              <a:buNone/>
            </a:pPr>
            <a:r>
              <a:rPr lang="en-US" dirty="0" smtClean="0"/>
              <a:t> </a:t>
            </a:r>
          </a:p>
          <a:p>
            <a:pPr algn="ctr">
              <a:buNone/>
            </a:pPr>
            <a:r>
              <a:rPr lang="en-US" baseline="30000" dirty="0" smtClean="0"/>
              <a:t>Correction factors</a:t>
            </a:r>
            <a:r>
              <a:rPr lang="en-US" dirty="0" smtClean="0"/>
              <a:t> </a:t>
            </a:r>
            <a:r>
              <a:rPr lang="en-US" baseline="30000" dirty="0" smtClean="0"/>
              <a:t>account:</a:t>
            </a:r>
          </a:p>
          <a:p>
            <a:pPr algn="ctr">
              <a:buNone/>
            </a:pPr>
            <a:r>
              <a:rPr lang="en-US" baseline="30000" dirty="0" smtClean="0"/>
              <a:t>1</a:t>
            </a:r>
            <a:r>
              <a:rPr lang="en-US" dirty="0" smtClean="0">
                <a:latin typeface="Clarendon Condensed" pitchFamily="18" charset="0"/>
              </a:rPr>
              <a:t>α</a:t>
            </a:r>
            <a:r>
              <a:rPr lang="en-US" dirty="0" smtClean="0"/>
              <a:t> - 1D undersampling</a:t>
            </a:r>
          </a:p>
          <a:p>
            <a:pPr algn="ctr">
              <a:buNone/>
            </a:pPr>
            <a:r>
              <a:rPr lang="en-US" baseline="30000" dirty="0" smtClean="0"/>
              <a:t>2</a:t>
            </a:r>
            <a:r>
              <a:rPr lang="en-US" dirty="0" smtClean="0">
                <a:latin typeface="Clarendon Condensed" pitchFamily="18" charset="0"/>
              </a:rPr>
              <a:t>γ</a:t>
            </a:r>
            <a:r>
              <a:rPr lang="en-US" dirty="0" smtClean="0"/>
              <a:t> - 2D peak broadening</a:t>
            </a:r>
          </a:p>
          <a:p>
            <a:pPr algn="ctr">
              <a:buNone/>
            </a:pPr>
            <a:r>
              <a:rPr lang="en-US" dirty="0" smtClean="0"/>
              <a:t> </a:t>
            </a:r>
            <a:r>
              <a:rPr lang="en-US" dirty="0" smtClean="0">
                <a:latin typeface="Clarendon Condensed" pitchFamily="18" charset="0"/>
              </a:rPr>
              <a:t>ƒ</a:t>
            </a:r>
            <a:r>
              <a:rPr lang="en-US" dirty="0" smtClean="0"/>
              <a:t> - </a:t>
            </a:r>
            <a:r>
              <a:rPr lang="en-US" dirty="0" err="1" smtClean="0"/>
              <a:t>orthogonality</a:t>
            </a:r>
            <a:endParaRPr lang="en-US" dirty="0" smtClean="0"/>
          </a:p>
          <a:p>
            <a:pPr>
              <a:buNone/>
            </a:pPr>
            <a:r>
              <a:rPr lang="en-US" dirty="0" smtClean="0"/>
              <a:t> </a:t>
            </a:r>
          </a:p>
          <a:p>
            <a:endParaRPr lang="en-US" dirty="0"/>
          </a:p>
        </p:txBody>
      </p:sp>
      <p:sp>
        <p:nvSpPr>
          <p:cNvPr id="4" name="TextBox 3"/>
          <p:cNvSpPr txBox="1"/>
          <p:nvPr/>
        </p:nvSpPr>
        <p:spPr>
          <a:xfrm>
            <a:off x="2167573" y="6010507"/>
            <a:ext cx="5277663" cy="338554"/>
          </a:xfrm>
          <a:prstGeom prst="rect">
            <a:avLst/>
          </a:prstGeom>
          <a:noFill/>
        </p:spPr>
        <p:txBody>
          <a:bodyPr wrap="none" rtlCol="0">
            <a:spAutoFit/>
          </a:bodyPr>
          <a:lstStyle/>
          <a:p>
            <a:r>
              <a:rPr lang="en-US" sz="1600" dirty="0" err="1" smtClean="0"/>
              <a:t>Bedani</a:t>
            </a:r>
            <a:r>
              <a:rPr lang="en-US" sz="1600" dirty="0" smtClean="0"/>
              <a:t>, F., </a:t>
            </a:r>
            <a:r>
              <a:rPr lang="en-US" sz="1600" dirty="0" err="1" smtClean="0"/>
              <a:t>Schoenmakers</a:t>
            </a:r>
            <a:r>
              <a:rPr lang="en-US" sz="1600" dirty="0" smtClean="0"/>
              <a:t>, P., Janssen, H.  </a:t>
            </a:r>
            <a:r>
              <a:rPr lang="en-US" sz="1600" i="1" dirty="0" smtClean="0"/>
              <a:t>J. Sep. Sci.</a:t>
            </a:r>
            <a:r>
              <a:rPr lang="en-US" sz="1600" dirty="0" smtClean="0"/>
              <a:t> </a:t>
            </a:r>
            <a:r>
              <a:rPr lang="en-US" sz="1600" b="1" dirty="0" smtClean="0"/>
              <a:t>2012</a:t>
            </a:r>
            <a:r>
              <a:rPr lang="en-US" sz="1600" dirty="0" smtClean="0"/>
              <a:t>, 35.</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30000" dirty="0" smtClean="0"/>
              <a:t>1</a:t>
            </a:r>
            <a:r>
              <a:rPr lang="en-US" dirty="0" smtClean="0">
                <a:latin typeface="Clarendon Condensed" pitchFamily="18" charset="0"/>
              </a:rPr>
              <a:t>α</a:t>
            </a:r>
            <a:r>
              <a:rPr lang="en-US" dirty="0" smtClean="0"/>
              <a:t> - 1D undersampling</a:t>
            </a:r>
          </a:p>
        </p:txBody>
      </p:sp>
      <p:sp>
        <p:nvSpPr>
          <p:cNvPr id="3" name="Content Placeholder 2"/>
          <p:cNvSpPr>
            <a:spLocks noGrp="1"/>
          </p:cNvSpPr>
          <p:nvPr>
            <p:ph idx="1"/>
          </p:nvPr>
        </p:nvSpPr>
        <p:spPr/>
        <p:txBody>
          <a:bodyPr>
            <a:normAutofit/>
          </a:bodyPr>
          <a:lstStyle/>
          <a:p>
            <a:r>
              <a:rPr lang="en-US" dirty="0" smtClean="0"/>
              <a:t>transferring fractions of 1D to 2D leads to some recombination of already separated compounds 	</a:t>
            </a:r>
            <a:endParaRPr lang="en-US" dirty="0" smtClean="0"/>
          </a:p>
          <a:p>
            <a:pPr marL="0" indent="0">
              <a:buNone/>
            </a:pPr>
            <a:endParaRPr lang="en-US" dirty="0" smtClean="0"/>
          </a:p>
          <a:p>
            <a:r>
              <a:rPr lang="en-US" dirty="0" smtClean="0"/>
              <a:t>Sampling step between columns – depends upon the number of </a:t>
            </a:r>
            <a:r>
              <a:rPr lang="en-US" dirty="0" smtClean="0"/>
              <a:t>fractions</a:t>
            </a:r>
          </a:p>
          <a:p>
            <a:pPr marL="0" indent="0">
              <a:buNone/>
            </a:pPr>
            <a:endParaRPr lang="en-US" dirty="0" smtClean="0"/>
          </a:p>
          <a:p>
            <a:r>
              <a:rPr lang="en-US" dirty="0" smtClean="0"/>
              <a:t>1D under sampling results in losses of </a:t>
            </a:r>
            <a:r>
              <a:rPr lang="en-US" baseline="30000" dirty="0" smtClean="0"/>
              <a:t>1</a:t>
            </a:r>
            <a:r>
              <a:rPr lang="en-US" dirty="0" smtClean="0"/>
              <a:t>n</a:t>
            </a:r>
            <a:r>
              <a:rPr lang="en-US" baseline="-25000" dirty="0" smtClean="0"/>
              <a:t>c</a:t>
            </a: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Origins, Introduction, Background </a:t>
            </a:r>
            <a:endParaRPr lang="en-US" dirty="0" smtClean="0"/>
          </a:p>
          <a:p>
            <a:pPr lvl="1"/>
            <a:r>
              <a:rPr lang="en-US" dirty="0" smtClean="0"/>
              <a:t>Peak Capacity Potential</a:t>
            </a:r>
          </a:p>
          <a:p>
            <a:pPr lvl="1"/>
            <a:r>
              <a:rPr lang="en-US" dirty="0" smtClean="0"/>
              <a:t>Basic Method</a:t>
            </a:r>
          </a:p>
          <a:p>
            <a:pPr lvl="1"/>
            <a:r>
              <a:rPr lang="en-US" dirty="0" smtClean="0"/>
              <a:t>Limitations to Peak Capacity</a:t>
            </a:r>
          </a:p>
          <a:p>
            <a:r>
              <a:rPr lang="en-US" dirty="0" smtClean="0"/>
              <a:t>Advantages and Disadvantages</a:t>
            </a:r>
          </a:p>
          <a:p>
            <a:r>
              <a:rPr lang="en-US" dirty="0" smtClean="0"/>
              <a:t>Applications #1, 2, &amp; 3</a:t>
            </a:r>
          </a:p>
          <a:p>
            <a:r>
              <a:rPr lang="en-US" dirty="0" smtClean="0"/>
              <a:t>Conclusions &amp; Future Work</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30000" dirty="0" smtClean="0"/>
              <a:t>1</a:t>
            </a:r>
            <a:r>
              <a:rPr lang="en-US" dirty="0" smtClean="0">
                <a:latin typeface="Clarendon Condensed" pitchFamily="18" charset="0"/>
              </a:rPr>
              <a:t>α</a:t>
            </a:r>
            <a:r>
              <a:rPr lang="en-US" dirty="0" smtClean="0"/>
              <a:t> - 1D undersampling</a:t>
            </a:r>
          </a:p>
        </p:txBody>
      </p:sp>
      <p:sp>
        <p:nvSpPr>
          <p:cNvPr id="3" name="Content Placeholder 2"/>
          <p:cNvSpPr>
            <a:spLocks noGrp="1"/>
          </p:cNvSpPr>
          <p:nvPr>
            <p:ph idx="1"/>
          </p:nvPr>
        </p:nvSpPr>
        <p:spPr>
          <a:xfrm>
            <a:off x="457200" y="1600200"/>
            <a:ext cx="8229600" cy="4187283"/>
          </a:xfrm>
        </p:spPr>
        <p:txBody>
          <a:bodyPr>
            <a:normAutofit fontScale="92500" lnSpcReduction="10000"/>
          </a:bodyPr>
          <a:lstStyle/>
          <a:p>
            <a:r>
              <a:rPr lang="en-US" dirty="0" smtClean="0"/>
              <a:t>Correction factor (</a:t>
            </a:r>
            <a:r>
              <a:rPr lang="el-GR" dirty="0" smtClean="0"/>
              <a:t>β</a:t>
            </a:r>
            <a:r>
              <a:rPr lang="en-US" dirty="0" smtClean="0"/>
              <a:t>) include the </a:t>
            </a:r>
            <a:r>
              <a:rPr lang="en-US" dirty="0" err="1" smtClean="0"/>
              <a:t>t</a:t>
            </a:r>
            <a:r>
              <a:rPr lang="en-US" baseline="-25000" dirty="0" err="1" smtClean="0"/>
              <a:t>s</a:t>
            </a:r>
            <a:r>
              <a:rPr lang="en-US" dirty="0" smtClean="0"/>
              <a:t> (sampling time from 1D) and peak width 1D. </a:t>
            </a:r>
          </a:p>
          <a:p>
            <a:r>
              <a:rPr lang="en-US" dirty="0" smtClean="0"/>
              <a:t>Complicated if you increase 1D sampling – decreases 2D elution time thus decreasing 2D peak capacity</a:t>
            </a:r>
          </a:p>
          <a:p>
            <a:r>
              <a:rPr lang="en-US" dirty="0" smtClean="0"/>
              <a:t>Optimizing – 2 to 3.6 times std dev</a:t>
            </a:r>
          </a:p>
          <a:p>
            <a:pPr lvl="1"/>
            <a:r>
              <a:rPr lang="en-US" dirty="0" smtClean="0"/>
              <a:t>Compromises decrease due to undersampling 1D</a:t>
            </a:r>
          </a:p>
          <a:p>
            <a:pPr lvl="1"/>
            <a:r>
              <a:rPr lang="en-US" dirty="0" smtClean="0"/>
              <a:t>And decrease elution time for 2D (reduces peak capacity 2D)</a:t>
            </a:r>
          </a:p>
        </p:txBody>
      </p:sp>
      <p:sp>
        <p:nvSpPr>
          <p:cNvPr id="4" name="TextBox 3"/>
          <p:cNvSpPr txBox="1"/>
          <p:nvPr/>
        </p:nvSpPr>
        <p:spPr>
          <a:xfrm>
            <a:off x="2167573" y="6010507"/>
            <a:ext cx="5277663" cy="338554"/>
          </a:xfrm>
          <a:prstGeom prst="rect">
            <a:avLst/>
          </a:prstGeom>
          <a:noFill/>
        </p:spPr>
        <p:txBody>
          <a:bodyPr wrap="none" rtlCol="0">
            <a:spAutoFit/>
          </a:bodyPr>
          <a:lstStyle/>
          <a:p>
            <a:r>
              <a:rPr lang="en-US" sz="1600" dirty="0" err="1" smtClean="0"/>
              <a:t>Bedani</a:t>
            </a:r>
            <a:r>
              <a:rPr lang="en-US" sz="1600" dirty="0" smtClean="0"/>
              <a:t>, F., </a:t>
            </a:r>
            <a:r>
              <a:rPr lang="en-US" sz="1600" dirty="0" err="1" smtClean="0"/>
              <a:t>Schoenmakers</a:t>
            </a:r>
            <a:r>
              <a:rPr lang="en-US" sz="1600" dirty="0" smtClean="0"/>
              <a:t>, P., Janssen, H.  </a:t>
            </a:r>
            <a:r>
              <a:rPr lang="en-US" sz="1600" i="1" dirty="0" smtClean="0"/>
              <a:t>J. Sep. Sci.</a:t>
            </a:r>
            <a:r>
              <a:rPr lang="en-US" sz="1600" dirty="0" smtClean="0"/>
              <a:t> </a:t>
            </a:r>
            <a:r>
              <a:rPr lang="en-US" sz="1600" b="1" dirty="0" smtClean="0"/>
              <a:t>2012</a:t>
            </a:r>
            <a:r>
              <a:rPr lang="en-US" sz="1600" dirty="0" smtClean="0"/>
              <a:t>, 35.</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2D analysis time must equal the sampling time of 1D- samples sequentially analyzed</a:t>
            </a:r>
          </a:p>
          <a:p>
            <a:r>
              <a:rPr lang="en-US" dirty="0" smtClean="0"/>
              <a:t>Increasing number of fractions of 1D collected decreases the allowable analysis time for 2D</a:t>
            </a:r>
          </a:p>
          <a:p>
            <a:r>
              <a:rPr lang="en-US" dirty="0" smtClean="0"/>
              <a:t>Short 2D separations </a:t>
            </a:r>
            <a:r>
              <a:rPr lang="en-US" dirty="0" smtClean="0">
                <a:sym typeface="Wingdings" pitchFamily="2" charset="2"/>
              </a:rPr>
              <a:t> lower peak capacity for 2D</a:t>
            </a:r>
            <a:endParaRPr lang="en-US" dirty="0" smtClean="0"/>
          </a:p>
          <a:p>
            <a:r>
              <a:rPr lang="en-US" dirty="0" smtClean="0"/>
              <a:t>Transfer volumes to 2D – if larger volumes injected onto second column</a:t>
            </a:r>
            <a:r>
              <a:rPr lang="en-US" dirty="0" smtClean="0">
                <a:sym typeface="Wingdings" pitchFamily="2" charset="2"/>
              </a:rPr>
              <a:t>  peak broadening </a:t>
            </a:r>
            <a:endParaRPr lang="en-US" dirty="0" smtClean="0"/>
          </a:p>
        </p:txBody>
      </p:sp>
      <p:sp>
        <p:nvSpPr>
          <p:cNvPr id="4" name="Title 1"/>
          <p:cNvSpPr>
            <a:spLocks noGrp="1"/>
          </p:cNvSpPr>
          <p:nvPr>
            <p:ph type="title"/>
          </p:nvPr>
        </p:nvSpPr>
        <p:spPr/>
        <p:txBody>
          <a:bodyPr>
            <a:normAutofit/>
          </a:bodyPr>
          <a:lstStyle/>
          <a:p>
            <a:r>
              <a:rPr lang="en-US" baseline="30000" dirty="0" smtClean="0"/>
              <a:t>2</a:t>
            </a:r>
            <a:r>
              <a:rPr lang="en-US" dirty="0" smtClean="0">
                <a:latin typeface="Clarendon Condensed" pitchFamily="18" charset="0"/>
              </a:rPr>
              <a:t>γ</a:t>
            </a:r>
            <a:r>
              <a:rPr lang="en-US" dirty="0" smtClean="0"/>
              <a:t> - 2D peak broadening</a:t>
            </a:r>
            <a:endParaRPr lang="en-US" dirty="0"/>
          </a:p>
        </p:txBody>
      </p:sp>
      <p:sp>
        <p:nvSpPr>
          <p:cNvPr id="5" name="TextBox 4"/>
          <p:cNvSpPr txBox="1"/>
          <p:nvPr/>
        </p:nvSpPr>
        <p:spPr>
          <a:xfrm>
            <a:off x="2167573" y="6010507"/>
            <a:ext cx="5277663" cy="338554"/>
          </a:xfrm>
          <a:prstGeom prst="rect">
            <a:avLst/>
          </a:prstGeom>
          <a:noFill/>
        </p:spPr>
        <p:txBody>
          <a:bodyPr wrap="none" rtlCol="0">
            <a:spAutoFit/>
          </a:bodyPr>
          <a:lstStyle/>
          <a:p>
            <a:r>
              <a:rPr lang="en-US" sz="1600" dirty="0" err="1" smtClean="0"/>
              <a:t>Bedani</a:t>
            </a:r>
            <a:r>
              <a:rPr lang="en-US" sz="1600" dirty="0" smtClean="0"/>
              <a:t>, F., </a:t>
            </a:r>
            <a:r>
              <a:rPr lang="en-US" sz="1600" dirty="0" err="1" smtClean="0"/>
              <a:t>Schoenmakers</a:t>
            </a:r>
            <a:r>
              <a:rPr lang="en-US" sz="1600" dirty="0" smtClean="0"/>
              <a:t>, P., Janssen, H.  </a:t>
            </a:r>
            <a:r>
              <a:rPr lang="en-US" sz="1600" i="1" dirty="0" smtClean="0"/>
              <a:t>J. Sep. Sci.</a:t>
            </a:r>
            <a:r>
              <a:rPr lang="en-US" sz="1600" dirty="0" smtClean="0"/>
              <a:t> </a:t>
            </a:r>
            <a:r>
              <a:rPr lang="en-US" sz="1600" b="1" dirty="0" smtClean="0"/>
              <a:t>2012</a:t>
            </a:r>
            <a:r>
              <a:rPr lang="en-US" sz="1600" dirty="0" smtClean="0"/>
              <a:t>, 35.</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2D variance due to injection depends upon 1F and 2F, the flow rates in each column and the retention factor at the inlet to 2D</a:t>
            </a:r>
          </a:p>
          <a:p>
            <a:r>
              <a:rPr lang="en-US" dirty="0" smtClean="0"/>
              <a:t>Changing ratio of column diameters will change ratio of flow rates.</a:t>
            </a:r>
          </a:p>
          <a:p>
            <a:r>
              <a:rPr lang="en-US" dirty="0" smtClean="0"/>
              <a:t>Focusing may occur if analytes in solvent of lower eluting strength than mobile phase – focused as a narrow band at top of second column and then pushed forward by the mobile phase</a:t>
            </a:r>
          </a:p>
        </p:txBody>
      </p:sp>
      <p:sp>
        <p:nvSpPr>
          <p:cNvPr id="4" name="Title 1"/>
          <p:cNvSpPr>
            <a:spLocks noGrp="1"/>
          </p:cNvSpPr>
          <p:nvPr>
            <p:ph type="title"/>
          </p:nvPr>
        </p:nvSpPr>
        <p:spPr/>
        <p:txBody>
          <a:bodyPr>
            <a:normAutofit/>
          </a:bodyPr>
          <a:lstStyle/>
          <a:p>
            <a:r>
              <a:rPr lang="en-US" baseline="30000" dirty="0" smtClean="0"/>
              <a:t>2</a:t>
            </a:r>
            <a:r>
              <a:rPr lang="en-US" dirty="0" smtClean="0">
                <a:latin typeface="Clarendon Condensed" pitchFamily="18" charset="0"/>
              </a:rPr>
              <a:t>γ</a:t>
            </a:r>
            <a:r>
              <a:rPr lang="en-US" dirty="0" smtClean="0"/>
              <a:t> - 2D peak broadening</a:t>
            </a:r>
            <a:endParaRPr lang="en-US" dirty="0"/>
          </a:p>
        </p:txBody>
      </p:sp>
      <p:sp>
        <p:nvSpPr>
          <p:cNvPr id="5" name="TextBox 4"/>
          <p:cNvSpPr txBox="1"/>
          <p:nvPr/>
        </p:nvSpPr>
        <p:spPr>
          <a:xfrm>
            <a:off x="2167573" y="6010507"/>
            <a:ext cx="5277663" cy="338554"/>
          </a:xfrm>
          <a:prstGeom prst="rect">
            <a:avLst/>
          </a:prstGeom>
          <a:noFill/>
        </p:spPr>
        <p:txBody>
          <a:bodyPr wrap="none" rtlCol="0">
            <a:spAutoFit/>
          </a:bodyPr>
          <a:lstStyle/>
          <a:p>
            <a:r>
              <a:rPr lang="en-US" sz="1600" dirty="0" err="1" smtClean="0"/>
              <a:t>Bedani</a:t>
            </a:r>
            <a:r>
              <a:rPr lang="en-US" sz="1600" dirty="0" smtClean="0"/>
              <a:t>, F., </a:t>
            </a:r>
            <a:r>
              <a:rPr lang="en-US" sz="1600" dirty="0" err="1" smtClean="0"/>
              <a:t>Schoenmakers</a:t>
            </a:r>
            <a:r>
              <a:rPr lang="en-US" sz="1600" dirty="0" smtClean="0"/>
              <a:t>, P., Janssen, H.  </a:t>
            </a:r>
            <a:r>
              <a:rPr lang="en-US" sz="1600" i="1" dirty="0" smtClean="0"/>
              <a:t>J. Sep. Sci.</a:t>
            </a:r>
            <a:r>
              <a:rPr lang="en-US" sz="1600" dirty="0" smtClean="0"/>
              <a:t> </a:t>
            </a:r>
            <a:r>
              <a:rPr lang="en-US" sz="1600" b="1" dirty="0" smtClean="0"/>
              <a:t>2012</a:t>
            </a:r>
            <a:r>
              <a:rPr lang="en-US" sz="1600" dirty="0" smtClean="0"/>
              <a:t>, 35.</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latin typeface="Clarendon Condensed" pitchFamily="18" charset="0"/>
              </a:rPr>
              <a:t>ƒ</a:t>
            </a:r>
            <a:r>
              <a:rPr lang="en-US" dirty="0" smtClean="0"/>
              <a:t> - </a:t>
            </a:r>
            <a:r>
              <a:rPr lang="en-US" dirty="0" err="1" smtClean="0"/>
              <a:t>orthogonality</a:t>
            </a:r>
            <a:endParaRPr lang="en-US" dirty="0"/>
          </a:p>
        </p:txBody>
      </p:sp>
      <p:sp>
        <p:nvSpPr>
          <p:cNvPr id="3" name="Content Placeholder 2"/>
          <p:cNvSpPr>
            <a:spLocks noGrp="1"/>
          </p:cNvSpPr>
          <p:nvPr>
            <p:ph idx="1"/>
          </p:nvPr>
        </p:nvSpPr>
        <p:spPr/>
        <p:txBody>
          <a:bodyPr/>
          <a:lstStyle/>
          <a:p>
            <a:r>
              <a:rPr lang="en-US" dirty="0" smtClean="0"/>
              <a:t>Maximum peak capacity if both dimensions completely independent</a:t>
            </a:r>
          </a:p>
          <a:p>
            <a:r>
              <a:rPr lang="en-US" dirty="0" smtClean="0"/>
              <a:t>Prediction based upon sample interaction with two stationary/mobile phases – retention and selectivity</a:t>
            </a:r>
          </a:p>
          <a:p>
            <a:r>
              <a:rPr lang="en-US" dirty="0" smtClean="0"/>
              <a:t>Ideal – peaks equally dispersed over the entire field but only if retention factors completely independent such as mass, charge, or polarity</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mg.medscape.com/article/761/523/761523-fig1.jpg"/>
          <p:cNvPicPr>
            <a:picLocks noChangeAspect="1" noChangeArrowheads="1"/>
          </p:cNvPicPr>
          <p:nvPr/>
        </p:nvPicPr>
        <p:blipFill>
          <a:blip r:embed="rId2"/>
          <a:srcRect/>
          <a:stretch>
            <a:fillRect/>
          </a:stretch>
        </p:blipFill>
        <p:spPr bwMode="auto">
          <a:xfrm>
            <a:off x="182508" y="691375"/>
            <a:ext cx="8811337" cy="4843930"/>
          </a:xfrm>
          <a:prstGeom prst="rect">
            <a:avLst/>
          </a:prstGeom>
          <a:noFill/>
        </p:spPr>
      </p:pic>
      <p:sp>
        <p:nvSpPr>
          <p:cNvPr id="3" name="Title 1"/>
          <p:cNvSpPr txBox="1">
            <a:spLocks/>
          </p:cNvSpPr>
          <p:nvPr/>
        </p:nvSpPr>
        <p:spPr>
          <a:xfrm>
            <a:off x="4206833" y="446049"/>
            <a:ext cx="4638907" cy="557561"/>
          </a:xfrm>
          <a:prstGeom prst="rect">
            <a:avLst/>
          </a:prstGeom>
          <a:solidFill>
            <a:schemeClr val="accent1"/>
          </a:solidFill>
        </p:spPr>
        <p:txBody>
          <a:bodyP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ORTHOGONALITY</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latin typeface="Clarendon Condensed" pitchFamily="18" charset="0"/>
              </a:rPr>
              <a:t>ƒ</a:t>
            </a:r>
            <a:r>
              <a:rPr lang="en-US" dirty="0" smtClean="0"/>
              <a:t> - </a:t>
            </a:r>
            <a:r>
              <a:rPr lang="en-US" dirty="0" err="1" smtClean="0"/>
              <a:t>orthogonality</a:t>
            </a:r>
            <a:endParaRPr lang="en-US" dirty="0"/>
          </a:p>
        </p:txBody>
      </p:sp>
      <p:pic>
        <p:nvPicPr>
          <p:cNvPr id="4" name="Content Placeholder 3" descr="max separation orthogonal.jpg"/>
          <p:cNvPicPr>
            <a:picLocks noGrp="1" noChangeAspect="1"/>
          </p:cNvPicPr>
          <p:nvPr>
            <p:ph idx="1"/>
          </p:nvPr>
        </p:nvPicPr>
        <p:blipFill>
          <a:blip r:embed="rId2"/>
          <a:stretch>
            <a:fillRect/>
          </a:stretch>
        </p:blipFill>
        <p:spPr>
          <a:xfrm>
            <a:off x="1" y="2267163"/>
            <a:ext cx="9144000" cy="2230244"/>
          </a:xfrm>
        </p:spPr>
      </p:pic>
      <p:sp>
        <p:nvSpPr>
          <p:cNvPr id="5" name="TextBox 4"/>
          <p:cNvSpPr txBox="1"/>
          <p:nvPr/>
        </p:nvSpPr>
        <p:spPr>
          <a:xfrm>
            <a:off x="1527717" y="4906537"/>
            <a:ext cx="6389649" cy="369332"/>
          </a:xfrm>
          <a:prstGeom prst="rect">
            <a:avLst/>
          </a:prstGeom>
          <a:noFill/>
        </p:spPr>
        <p:txBody>
          <a:bodyPr wrap="square" rtlCol="0">
            <a:spAutoFit/>
          </a:bodyPr>
          <a:lstStyle/>
          <a:p>
            <a:r>
              <a:rPr lang="en-US" dirty="0" smtClean="0"/>
              <a:t>http://www.shimadzu.com/an/hplc/nexera/e_index.html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books/en/a/a3/2D_Chromatography.gif"/>
          <p:cNvPicPr>
            <a:picLocks noChangeAspect="1" noChangeArrowheads="1"/>
          </p:cNvPicPr>
          <p:nvPr/>
        </p:nvPicPr>
        <p:blipFill>
          <a:blip r:embed="rId2"/>
          <a:srcRect/>
          <a:stretch>
            <a:fillRect/>
          </a:stretch>
        </p:blipFill>
        <p:spPr bwMode="auto">
          <a:xfrm>
            <a:off x="457200" y="708102"/>
            <a:ext cx="3855889" cy="2383163"/>
          </a:xfrm>
          <a:prstGeom prst="rect">
            <a:avLst/>
          </a:prstGeom>
          <a:noFill/>
        </p:spPr>
      </p:pic>
      <p:sp>
        <p:nvSpPr>
          <p:cNvPr id="2" name="Title 1"/>
          <p:cNvSpPr>
            <a:spLocks noGrp="1"/>
          </p:cNvSpPr>
          <p:nvPr>
            <p:ph type="title"/>
          </p:nvPr>
        </p:nvSpPr>
        <p:spPr>
          <a:xfrm>
            <a:off x="4206833" y="457199"/>
            <a:ext cx="4638907" cy="1143000"/>
          </a:xfrm>
        </p:spPr>
        <p:txBody>
          <a:bodyPr>
            <a:normAutofit/>
          </a:bodyPr>
          <a:lstStyle/>
          <a:p>
            <a:r>
              <a:rPr lang="en-US" dirty="0" smtClean="0"/>
              <a:t>ORTHOGONALITY</a:t>
            </a:r>
            <a:endParaRPr lang="en-US" dirty="0"/>
          </a:p>
        </p:txBody>
      </p:sp>
      <p:sp>
        <p:nvSpPr>
          <p:cNvPr id="3" name="Content Placeholder 2"/>
          <p:cNvSpPr>
            <a:spLocks noGrp="1"/>
          </p:cNvSpPr>
          <p:nvPr>
            <p:ph idx="1"/>
          </p:nvPr>
        </p:nvSpPr>
        <p:spPr>
          <a:xfrm>
            <a:off x="457200" y="2422400"/>
            <a:ext cx="3133493" cy="4042317"/>
          </a:xfrm>
        </p:spPr>
        <p:txBody>
          <a:bodyPr>
            <a:normAutofit fontScale="85000" lnSpcReduction="20000"/>
          </a:bodyPr>
          <a:lstStyle/>
          <a:p>
            <a:r>
              <a:rPr lang="en-US" sz="2800" dirty="0" smtClean="0"/>
              <a:t>horizontal (1D)- separation based upon chemical composition (RP)</a:t>
            </a:r>
          </a:p>
          <a:p>
            <a:r>
              <a:rPr lang="en-US" sz="2800" dirty="0" smtClean="0"/>
              <a:t>vertical (2D) - separation based upon size of molecules (SEC)</a:t>
            </a:r>
          </a:p>
          <a:p>
            <a:r>
              <a:rPr lang="en-US" sz="2800" dirty="0" smtClean="0"/>
              <a:t>allows separation on the entire plane-  thus using the entire peak capacity</a:t>
            </a:r>
          </a:p>
        </p:txBody>
      </p:sp>
      <p:pic>
        <p:nvPicPr>
          <p:cNvPr id="4" name="Content Placeholder 3" descr="fig 4 schoenmakers peters article.gif"/>
          <p:cNvPicPr>
            <a:picLocks noChangeAspect="1"/>
          </p:cNvPicPr>
          <p:nvPr/>
        </p:nvPicPr>
        <p:blipFill>
          <a:blip r:embed="rId3"/>
          <a:stretch>
            <a:fillRect/>
          </a:stretch>
        </p:blipFill>
        <p:spPr>
          <a:xfrm>
            <a:off x="4206833" y="1600200"/>
            <a:ext cx="4479967" cy="4525963"/>
          </a:xfrm>
          <a:prstGeom prst="rect">
            <a:avLst/>
          </a:prstGeom>
        </p:spPr>
      </p:pic>
      <p:sp>
        <p:nvSpPr>
          <p:cNvPr id="5" name="TextBox 4"/>
          <p:cNvSpPr txBox="1"/>
          <p:nvPr/>
        </p:nvSpPr>
        <p:spPr>
          <a:xfrm>
            <a:off x="3866620" y="6126163"/>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 paired with SEC</a:t>
            </a:r>
            <a:endParaRPr lang="en-US" dirty="0"/>
          </a:p>
        </p:txBody>
      </p:sp>
      <p:pic>
        <p:nvPicPr>
          <p:cNvPr id="4" name="Content Placeholder 4" descr="ex HPLC x SEC.jpg"/>
          <p:cNvPicPr>
            <a:picLocks noGrp="1" noChangeAspect="1"/>
          </p:cNvPicPr>
          <p:nvPr>
            <p:ph idx="1"/>
          </p:nvPr>
        </p:nvPicPr>
        <p:blipFill>
          <a:blip r:embed="rId2"/>
          <a:stretch>
            <a:fillRect/>
          </a:stretch>
        </p:blipFill>
        <p:spPr>
          <a:xfrm>
            <a:off x="341673" y="1417638"/>
            <a:ext cx="8345127" cy="4270511"/>
          </a:xfrm>
        </p:spPr>
      </p:pic>
      <p:sp>
        <p:nvSpPr>
          <p:cNvPr id="5" name="TextBox 4"/>
          <p:cNvSpPr txBox="1"/>
          <p:nvPr/>
        </p:nvSpPr>
        <p:spPr>
          <a:xfrm>
            <a:off x="1884556" y="5688149"/>
            <a:ext cx="5843239" cy="523220"/>
          </a:xfrm>
          <a:prstGeom prst="rect">
            <a:avLst/>
          </a:prstGeom>
          <a:noFill/>
        </p:spPr>
        <p:txBody>
          <a:bodyPr wrap="square" rtlCol="0">
            <a:spAutoFit/>
          </a:bodyPr>
          <a:lstStyle/>
          <a:p>
            <a:r>
              <a:rPr lang="en-US" sz="1400" dirty="0" smtClean="0"/>
              <a:t>http://www.sepscience.com/Techniques/LC/Articles/1378-/Analysis-of-Macromolecules-using-Two-Dimensional-Liquid-Chromatography</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Example: IEX with RP </a:t>
            </a:r>
            <a:endParaRPr lang="en-US" dirty="0"/>
          </a:p>
        </p:txBody>
      </p:sp>
      <p:pic>
        <p:nvPicPr>
          <p:cNvPr id="5" name="Content Placeholder 3" descr="shimadzu.jpg"/>
          <p:cNvPicPr>
            <a:picLocks noChangeAspect="1"/>
          </p:cNvPicPr>
          <p:nvPr/>
        </p:nvPicPr>
        <p:blipFill>
          <a:blip r:embed="rId2"/>
          <a:stretch>
            <a:fillRect/>
          </a:stretch>
        </p:blipFill>
        <p:spPr>
          <a:xfrm>
            <a:off x="3903741" y="2083846"/>
            <a:ext cx="5050688" cy="3650959"/>
          </a:xfrm>
          <a:prstGeom prst="rect">
            <a:avLst/>
          </a:prstGeom>
        </p:spPr>
      </p:pic>
      <p:sp>
        <p:nvSpPr>
          <p:cNvPr id="6" name="Content Placeholder 2"/>
          <p:cNvSpPr txBox="1">
            <a:spLocks/>
          </p:cNvSpPr>
          <p:nvPr/>
        </p:nvSpPr>
        <p:spPr>
          <a:xfrm>
            <a:off x="134471" y="1620675"/>
            <a:ext cx="4049057" cy="4724369"/>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horizontal (1D)- separation ion</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noProof="0" dirty="0" smtClean="0">
                <a:ln>
                  <a:noFill/>
                </a:ln>
                <a:solidFill>
                  <a:schemeClr val="tx1"/>
                </a:solidFill>
                <a:effectLst/>
                <a:uLnTx/>
                <a:uFillTx/>
                <a:latin typeface="+mn-lt"/>
                <a:ea typeface="+mn-ea"/>
                <a:cs typeface="+mn-cs"/>
              </a:rPr>
              <a:t>exchange</a:t>
            </a:r>
          </a:p>
          <a:p>
            <a:pPr marR="0" lvl="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vertical (2D) - separation based polarity (RP</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R="0" lvl="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allows separation on the entire plane-  thus using the entire peak capacity</a:t>
            </a:r>
          </a:p>
        </p:txBody>
      </p:sp>
      <p:sp>
        <p:nvSpPr>
          <p:cNvPr id="7" name="TextBox 6"/>
          <p:cNvSpPr txBox="1"/>
          <p:nvPr/>
        </p:nvSpPr>
        <p:spPr>
          <a:xfrm>
            <a:off x="6110869" y="5883379"/>
            <a:ext cx="2286000" cy="461665"/>
          </a:xfrm>
          <a:prstGeom prst="rect">
            <a:avLst/>
          </a:prstGeom>
          <a:noFill/>
        </p:spPr>
        <p:txBody>
          <a:bodyPr wrap="square" rtlCol="0">
            <a:spAutoFit/>
          </a:bodyPr>
          <a:lstStyle/>
          <a:p>
            <a:r>
              <a:rPr lang="en-US" sz="1200" dirty="0" smtClean="0"/>
              <a:t>http://www.shimadzu.com/an/hplc/support/lib/lctalk/2dlc.html</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imadzu.jpg"/>
          <p:cNvPicPr>
            <a:picLocks noGrp="1" noChangeAspect="1"/>
          </p:cNvPicPr>
          <p:nvPr>
            <p:ph idx="1"/>
          </p:nvPr>
        </p:nvPicPr>
        <p:blipFill>
          <a:blip r:embed="rId3"/>
          <a:stretch>
            <a:fillRect/>
          </a:stretch>
        </p:blipFill>
        <p:spPr>
          <a:xfrm>
            <a:off x="1807587" y="3229614"/>
            <a:ext cx="4826576" cy="3488957"/>
          </a:xfrm>
        </p:spPr>
      </p:pic>
      <p:sp>
        <p:nvSpPr>
          <p:cNvPr id="3" name="TextBox 2"/>
          <p:cNvSpPr txBox="1"/>
          <p:nvPr/>
        </p:nvSpPr>
        <p:spPr>
          <a:xfrm>
            <a:off x="478118" y="776935"/>
            <a:ext cx="8217647" cy="2308324"/>
          </a:xfrm>
          <a:prstGeom prst="rect">
            <a:avLst/>
          </a:prstGeom>
          <a:noFill/>
        </p:spPr>
        <p:txBody>
          <a:bodyPr wrap="square" rtlCol="0">
            <a:spAutoFit/>
          </a:bodyPr>
          <a:lstStyle/>
          <a:p>
            <a:r>
              <a:rPr lang="en-US" sz="1600" dirty="0" smtClean="0"/>
              <a:t>Shimadzu </a:t>
            </a:r>
            <a:r>
              <a:rPr lang="en-US" sz="1600" dirty="0"/>
              <a:t>example of a </a:t>
            </a:r>
            <a:r>
              <a:rPr lang="en-US" sz="1600" dirty="0" err="1"/>
              <a:t>tryptic</a:t>
            </a:r>
            <a:r>
              <a:rPr lang="en-US" sz="1600" dirty="0"/>
              <a:t> digest of bovine serum albumin using a comprehensive two-dimensional LC system. The sample was separated using an ion-exchange column (1 mm I.D.×50 mm long, 50 </a:t>
            </a:r>
            <a:r>
              <a:rPr lang="en-US" sz="1600" dirty="0" err="1"/>
              <a:t>μL</a:t>
            </a:r>
            <a:r>
              <a:rPr lang="en-US" sz="1600" dirty="0"/>
              <a:t>/min flow rate) as the first-dimension column and a reverse-phase column (2 mm I.D.×50 mm long, 600μL/min flow rate) as the second-dimension column.</a:t>
            </a:r>
            <a:br>
              <a:rPr lang="en-US" sz="1600" dirty="0"/>
            </a:br>
            <a:r>
              <a:rPr lang="en-US" sz="1600" dirty="0"/>
              <a:t/>
            </a:r>
            <a:br>
              <a:rPr lang="en-US" sz="1600" dirty="0"/>
            </a:br>
            <a:r>
              <a:rPr lang="en-US" sz="1600" dirty="0"/>
              <a:t>The alignment of peaks in the vertical-axis (second-dimension) direction indicates separation of components in the second-dimension column that could not be separated in the first-dimension column. Therefore, it can be said that comprehensive two-dimensional LC is able to separate components at the second-dimension that could not be separated at the first-dimension. </a:t>
            </a:r>
          </a:p>
        </p:txBody>
      </p:sp>
      <p:sp>
        <p:nvSpPr>
          <p:cNvPr id="5" name="TextBox 4"/>
          <p:cNvSpPr txBox="1"/>
          <p:nvPr/>
        </p:nvSpPr>
        <p:spPr>
          <a:xfrm>
            <a:off x="1120597" y="134471"/>
            <a:ext cx="7122112" cy="461665"/>
          </a:xfrm>
          <a:prstGeom prst="rect">
            <a:avLst/>
          </a:prstGeom>
          <a:noFill/>
        </p:spPr>
        <p:txBody>
          <a:bodyPr wrap="none" rtlCol="0">
            <a:spAutoFit/>
          </a:bodyPr>
          <a:lstStyle/>
          <a:p>
            <a:r>
              <a:rPr lang="en-US" sz="2400" b="1" dirty="0"/>
              <a:t>Comprehensive Two-Dimensional LC Analysis </a:t>
            </a:r>
            <a:r>
              <a:rPr lang="en-US" sz="2400" b="1" dirty="0" smtClean="0"/>
              <a:t>Example</a:t>
            </a:r>
            <a:endParaRPr lang="en-US" sz="2400" dirty="0"/>
          </a:p>
        </p:txBody>
      </p:sp>
    </p:spTree>
    <p:extLst>
      <p:ext uri="{BB962C8B-B14F-4D97-AF65-F5344CB8AC3E}">
        <p14:creationId xmlns:p14="http://schemas.microsoft.com/office/powerpoint/2010/main" val="991548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90"/>
            <a:ext cx="8229600" cy="979600"/>
          </a:xfrm>
        </p:spPr>
        <p:txBody>
          <a:bodyPr>
            <a:normAutofit fontScale="90000"/>
          </a:bodyPr>
          <a:lstStyle/>
          <a:p>
            <a:r>
              <a:rPr lang="en-US" dirty="0" smtClean="0"/>
              <a:t>Origins – older than you might </a:t>
            </a:r>
            <a:r>
              <a:rPr lang="en-US" dirty="0" smtClean="0"/>
              <a:t>expect!</a:t>
            </a:r>
            <a:endParaRPr lang="en-US" dirty="0"/>
          </a:p>
        </p:txBody>
      </p:sp>
      <p:sp>
        <p:nvSpPr>
          <p:cNvPr id="3" name="Content Placeholder 2"/>
          <p:cNvSpPr>
            <a:spLocks noGrp="1"/>
          </p:cNvSpPr>
          <p:nvPr>
            <p:ph idx="1"/>
          </p:nvPr>
        </p:nvSpPr>
        <p:spPr>
          <a:xfrm>
            <a:off x="218798" y="1188775"/>
            <a:ext cx="5744432" cy="4593465"/>
          </a:xfrm>
        </p:spPr>
        <p:txBody>
          <a:bodyPr>
            <a:normAutofit/>
          </a:bodyPr>
          <a:lstStyle/>
          <a:p>
            <a:pPr marL="342900" lvl="1" indent="-342900">
              <a:buFont typeface="Arial"/>
              <a:buChar char="•"/>
            </a:pPr>
            <a:r>
              <a:rPr lang="en-US" sz="2400" dirty="0" smtClean="0"/>
              <a:t>Origins </a:t>
            </a:r>
            <a:r>
              <a:rPr lang="en-US" sz="2400" dirty="0" smtClean="0"/>
              <a:t>in 2-Dimensional </a:t>
            </a:r>
            <a:r>
              <a:rPr lang="en-US" sz="2400" dirty="0" smtClean="0"/>
              <a:t>Chromatography</a:t>
            </a:r>
          </a:p>
          <a:p>
            <a:pPr marL="0" lvl="1" indent="0">
              <a:buNone/>
            </a:pPr>
            <a:endParaRPr lang="en-US" sz="2400" dirty="0" smtClean="0"/>
          </a:p>
          <a:p>
            <a:pPr marL="342900" lvl="1" indent="-342900">
              <a:buFont typeface="Arial"/>
              <a:buChar char="•"/>
            </a:pPr>
            <a:r>
              <a:rPr lang="en-US" sz="2400" dirty="0" smtClean="0"/>
              <a:t>2-D Thin Layer </a:t>
            </a:r>
            <a:r>
              <a:rPr lang="en-US" sz="2400" dirty="0" smtClean="0"/>
              <a:t>Chromatography</a:t>
            </a:r>
            <a:endParaRPr lang="en-US" sz="2400" dirty="0" smtClean="0"/>
          </a:p>
          <a:p>
            <a:pPr marL="342900" lvl="1" indent="-342900">
              <a:buNone/>
            </a:pPr>
            <a:r>
              <a:rPr lang="en-US" sz="2400" dirty="0" smtClean="0"/>
              <a:t>	is </a:t>
            </a:r>
            <a:r>
              <a:rPr lang="en-US" sz="2400" dirty="0" smtClean="0"/>
              <a:t>more </a:t>
            </a:r>
            <a:r>
              <a:rPr lang="en-US" sz="2400" dirty="0" smtClean="0"/>
              <a:t>than ½ century old</a:t>
            </a:r>
            <a:r>
              <a:rPr lang="en-US" sz="2400" dirty="0" smtClean="0"/>
              <a:t>!</a:t>
            </a:r>
          </a:p>
          <a:p>
            <a:pPr marL="342900" lvl="1" indent="-342900">
              <a:buNone/>
            </a:pPr>
            <a:endParaRPr lang="en-US" sz="2400" dirty="0" smtClean="0"/>
          </a:p>
          <a:p>
            <a:r>
              <a:rPr lang="en-US" sz="2400" dirty="0" smtClean="0"/>
              <a:t>In 1978 </a:t>
            </a:r>
            <a:r>
              <a:rPr lang="en-US" sz="2400" dirty="0" err="1" smtClean="0"/>
              <a:t>Erni</a:t>
            </a:r>
            <a:r>
              <a:rPr lang="en-US" sz="2400" dirty="0" smtClean="0"/>
              <a:t> and </a:t>
            </a:r>
            <a:r>
              <a:rPr lang="en-US" sz="2400" dirty="0" err="1" smtClean="0"/>
              <a:t>Frei</a:t>
            </a:r>
            <a:r>
              <a:rPr lang="en-US" sz="2400" dirty="0" smtClean="0"/>
              <a:t> </a:t>
            </a:r>
            <a:r>
              <a:rPr lang="en-US" sz="2400" dirty="0" smtClean="0"/>
              <a:t>demonstrated the use of two </a:t>
            </a:r>
            <a:r>
              <a:rPr lang="en-US" sz="2400" dirty="0" smtClean="0"/>
              <a:t>columns with valve switching </a:t>
            </a:r>
          </a:p>
          <a:p>
            <a:pPr>
              <a:buNone/>
            </a:pPr>
            <a:r>
              <a:rPr lang="en-US" sz="2400" dirty="0" smtClean="0"/>
              <a:t>	between </a:t>
            </a:r>
            <a:r>
              <a:rPr lang="en-US" sz="2400" dirty="0" smtClean="0"/>
              <a:t>them (</a:t>
            </a:r>
            <a:r>
              <a:rPr lang="en-US" sz="2400" dirty="0" smtClean="0"/>
              <a:t>RP &amp; SEC</a:t>
            </a:r>
            <a:r>
              <a:rPr lang="en-US" sz="2400" dirty="0" smtClean="0"/>
              <a:t>).</a:t>
            </a:r>
          </a:p>
          <a:p>
            <a:pPr>
              <a:buNone/>
            </a:pPr>
            <a:r>
              <a:rPr lang="en-US" sz="2400" dirty="0"/>
              <a:t>	</a:t>
            </a:r>
            <a:endParaRPr lang="en-US" sz="2400" dirty="0" smtClean="0"/>
          </a:p>
          <a:p>
            <a:pPr lvl="1">
              <a:buFont typeface="Wingdings" charset="2"/>
              <a:buChar char="Ø"/>
            </a:pPr>
            <a:r>
              <a:rPr lang="en-US" sz="2000" dirty="0"/>
              <a:t>	</a:t>
            </a:r>
            <a:r>
              <a:rPr lang="en-US" sz="2000" dirty="0" smtClean="0"/>
              <a:t>considerably </a:t>
            </a:r>
            <a:r>
              <a:rPr lang="en-US" sz="2000" dirty="0" smtClean="0"/>
              <a:t>before </a:t>
            </a:r>
            <a:r>
              <a:rPr lang="en-US" sz="2000" dirty="0" err="1" smtClean="0"/>
              <a:t>GCxGC</a:t>
            </a:r>
            <a:r>
              <a:rPr lang="en-US" sz="2000" dirty="0" err="1" smtClean="0"/>
              <a:t>’s</a:t>
            </a:r>
            <a:r>
              <a:rPr lang="en-US" sz="2000" dirty="0" smtClean="0"/>
              <a:t> emergence.</a:t>
            </a:r>
            <a:endParaRPr lang="en-US" sz="2000" dirty="0" smtClean="0"/>
          </a:p>
        </p:txBody>
      </p:sp>
      <p:sp>
        <p:nvSpPr>
          <p:cNvPr id="4" name="TextBox 3"/>
          <p:cNvSpPr txBox="1"/>
          <p:nvPr/>
        </p:nvSpPr>
        <p:spPr>
          <a:xfrm>
            <a:off x="2156421" y="6430472"/>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pic>
        <p:nvPicPr>
          <p:cNvPr id="44034" name="Picture 2" descr="https://www3.nd.edu/%7Easeriann/CHAP6B.html/img014.gif"/>
          <p:cNvPicPr>
            <a:picLocks noChangeAspect="1" noChangeArrowheads="1"/>
          </p:cNvPicPr>
          <p:nvPr/>
        </p:nvPicPr>
        <p:blipFill>
          <a:blip r:embed="rId2"/>
          <a:srcRect l="20028" t="10686" r="22698" b="10686"/>
          <a:stretch>
            <a:fillRect/>
          </a:stretch>
        </p:blipFill>
        <p:spPr bwMode="auto">
          <a:xfrm>
            <a:off x="5963230" y="1696347"/>
            <a:ext cx="2992508" cy="308111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7"/>
            <a:ext cx="8229600" cy="1143000"/>
          </a:xfrm>
        </p:spPr>
        <p:txBody>
          <a:bodyPr/>
          <a:lstStyle/>
          <a:p>
            <a:r>
              <a:rPr lang="en-US" dirty="0" smtClean="0"/>
              <a:t>LC x LC Chromatogram</a:t>
            </a:r>
            <a:endParaRPr lang="en-US" dirty="0"/>
          </a:p>
        </p:txBody>
      </p:sp>
      <p:pic>
        <p:nvPicPr>
          <p:cNvPr id="4" name="Picture 3"/>
          <p:cNvPicPr>
            <a:picLocks noChangeAspect="1"/>
          </p:cNvPicPr>
          <p:nvPr/>
        </p:nvPicPr>
        <p:blipFill>
          <a:blip r:embed="rId2"/>
          <a:stretch>
            <a:fillRect/>
          </a:stretch>
        </p:blipFill>
        <p:spPr>
          <a:xfrm>
            <a:off x="151891" y="1057445"/>
            <a:ext cx="5150971" cy="5041376"/>
          </a:xfrm>
          <a:prstGeom prst="rect">
            <a:avLst/>
          </a:prstGeom>
        </p:spPr>
      </p:pic>
      <p:sp>
        <p:nvSpPr>
          <p:cNvPr id="5" name="TextBox 4"/>
          <p:cNvSpPr txBox="1"/>
          <p:nvPr/>
        </p:nvSpPr>
        <p:spPr>
          <a:xfrm>
            <a:off x="5707529" y="1404473"/>
            <a:ext cx="3092824" cy="5109092"/>
          </a:xfrm>
          <a:prstGeom prst="rect">
            <a:avLst/>
          </a:prstGeom>
          <a:noFill/>
        </p:spPr>
        <p:txBody>
          <a:bodyPr wrap="square" rtlCol="0">
            <a:spAutoFit/>
          </a:bodyPr>
          <a:lstStyle/>
          <a:p>
            <a:r>
              <a:rPr lang="en-US" sz="2000" b="1" dirty="0" smtClean="0"/>
              <a:t>Quality Characteristics:</a:t>
            </a:r>
          </a:p>
          <a:p>
            <a:endParaRPr lang="en-US" dirty="0"/>
          </a:p>
          <a:p>
            <a:pPr marL="285750" indent="-285750">
              <a:buFont typeface="Courier New"/>
              <a:buChar char="o"/>
            </a:pPr>
            <a:r>
              <a:rPr lang="en-US" dirty="0" smtClean="0"/>
              <a:t>Fast</a:t>
            </a:r>
          </a:p>
          <a:p>
            <a:pPr marL="285750" indent="-285750">
              <a:buFont typeface="Courier New"/>
              <a:buChar char="o"/>
            </a:pPr>
            <a:endParaRPr lang="en-US" dirty="0"/>
          </a:p>
          <a:p>
            <a:pPr marL="285750" indent="-285750">
              <a:buFont typeface="Courier New"/>
              <a:buChar char="o"/>
            </a:pPr>
            <a:r>
              <a:rPr lang="en-US" dirty="0" smtClean="0"/>
              <a:t>Good orthogonality</a:t>
            </a:r>
          </a:p>
          <a:p>
            <a:endParaRPr lang="en-US" dirty="0"/>
          </a:p>
          <a:p>
            <a:pPr marL="285750" indent="-285750">
              <a:buFont typeface="Courier New"/>
              <a:buChar char="o"/>
            </a:pPr>
            <a:r>
              <a:rPr lang="en-US" dirty="0" smtClean="0"/>
              <a:t>Resolution in 1-D maintained despite cutting.</a:t>
            </a:r>
          </a:p>
          <a:p>
            <a:pPr marL="285750" indent="-285750">
              <a:buFont typeface="Courier New"/>
              <a:buChar char="o"/>
            </a:pPr>
            <a:endParaRPr lang="en-US" dirty="0"/>
          </a:p>
          <a:p>
            <a:pPr marL="285750" indent="-285750">
              <a:buFont typeface="Courier New"/>
              <a:buChar char="o"/>
            </a:pPr>
            <a:r>
              <a:rPr lang="en-US" dirty="0" smtClean="0"/>
              <a:t>2-4 fractions / peak for 2-D</a:t>
            </a:r>
            <a:r>
              <a:rPr lang="en-US" baseline="30000" dirty="0" smtClean="0"/>
              <a:t> </a:t>
            </a:r>
            <a:r>
              <a:rPr lang="en-US" dirty="0" smtClean="0"/>
              <a:t>criteria.</a:t>
            </a:r>
          </a:p>
          <a:p>
            <a:pPr marL="285750" indent="-285750">
              <a:buFont typeface="Courier New"/>
              <a:buChar char="o"/>
            </a:pPr>
            <a:endParaRPr lang="en-US" dirty="0"/>
          </a:p>
          <a:p>
            <a:r>
              <a:rPr lang="en-US" b="1" dirty="0" smtClean="0"/>
              <a:t>How?</a:t>
            </a:r>
          </a:p>
          <a:p>
            <a:pPr marL="285750" indent="-285750">
              <a:buFont typeface="Wingdings" charset="2"/>
              <a:buChar char="Ø"/>
            </a:pPr>
            <a:r>
              <a:rPr lang="en-US" dirty="0" smtClean="0"/>
              <a:t>100’s of 2-D chromatograms are combined into a data matrix &amp; displayed as a contour plot.</a:t>
            </a:r>
            <a:endParaRPr lang="en-US" b="1" dirty="0" smtClean="0"/>
          </a:p>
        </p:txBody>
      </p:sp>
      <p:sp>
        <p:nvSpPr>
          <p:cNvPr id="6" name="TextBox 5"/>
          <p:cNvSpPr txBox="1"/>
          <p:nvPr/>
        </p:nvSpPr>
        <p:spPr>
          <a:xfrm>
            <a:off x="1237785" y="6098821"/>
            <a:ext cx="3858322" cy="646331"/>
          </a:xfrm>
          <a:prstGeom prst="rect">
            <a:avLst/>
          </a:prstGeom>
          <a:noFill/>
        </p:spPr>
        <p:txBody>
          <a:bodyPr wrap="square" rtlCol="0">
            <a:spAutoFit/>
          </a:bodyPr>
          <a:lstStyle/>
          <a:p>
            <a:r>
              <a:rPr lang="en-US" sz="1200" dirty="0" smtClean="0"/>
              <a:t>http://www.chromatographyonline.com/lcgc/Column%3A+Column+Watch/LCxLC-Comprehensive-Two-Dimensional-Liquid-Chromat/ArticleStandard/Article/detail/529357</a:t>
            </a:r>
            <a:endParaRPr lang="en-US" sz="1200" dirty="0"/>
          </a:p>
        </p:txBody>
      </p:sp>
    </p:spTree>
    <p:extLst>
      <p:ext uri="{BB962C8B-B14F-4D97-AF65-F5344CB8AC3E}">
        <p14:creationId xmlns:p14="http://schemas.microsoft.com/office/powerpoint/2010/main" val="38375232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31"/>
            <a:ext cx="8229600" cy="924581"/>
          </a:xfrm>
        </p:spPr>
        <p:txBody>
          <a:bodyPr/>
          <a:lstStyle/>
          <a:p>
            <a:r>
              <a:rPr lang="en-US" dirty="0" smtClean="0"/>
              <a:t>Pros &amp; Cons: </a:t>
            </a:r>
            <a:r>
              <a:rPr lang="en-US" dirty="0" err="1" smtClean="0"/>
              <a:t>LCxLC</a:t>
            </a:r>
            <a:r>
              <a:rPr lang="en-US" dirty="0" smtClean="0"/>
              <a:t> </a:t>
            </a:r>
            <a:endParaRPr lang="en-US" dirty="0"/>
          </a:p>
        </p:txBody>
      </p:sp>
      <p:sp>
        <p:nvSpPr>
          <p:cNvPr id="3" name="Content Placeholder 2"/>
          <p:cNvSpPr>
            <a:spLocks noGrp="1"/>
          </p:cNvSpPr>
          <p:nvPr>
            <p:ph idx="1"/>
          </p:nvPr>
        </p:nvSpPr>
        <p:spPr>
          <a:xfrm>
            <a:off x="164353" y="987615"/>
            <a:ext cx="4153647" cy="5309593"/>
          </a:xfrm>
        </p:spPr>
        <p:txBody>
          <a:bodyPr>
            <a:normAutofit/>
          </a:bodyPr>
          <a:lstStyle/>
          <a:p>
            <a:pPr marL="0" indent="0" algn="ctr">
              <a:buNone/>
            </a:pPr>
            <a:r>
              <a:rPr lang="en-US" sz="2800" b="1" dirty="0" smtClean="0"/>
              <a:t>Pros</a:t>
            </a:r>
            <a:r>
              <a:rPr lang="en-US" sz="2800" b="1" dirty="0" smtClean="0"/>
              <a:t>:</a:t>
            </a:r>
            <a:endParaRPr lang="en-US" sz="2400" dirty="0" smtClean="0"/>
          </a:p>
          <a:p>
            <a:pPr>
              <a:buFont typeface="Courier New"/>
              <a:buChar char="o"/>
            </a:pPr>
            <a:r>
              <a:rPr lang="en-US" sz="2400" dirty="0" smtClean="0"/>
              <a:t>Resolution of complex mixtures</a:t>
            </a:r>
          </a:p>
          <a:p>
            <a:pPr>
              <a:buFont typeface="Courier New"/>
              <a:buChar char="o"/>
            </a:pPr>
            <a:r>
              <a:rPr lang="en-US" sz="2400" dirty="0" smtClean="0"/>
              <a:t>Increased </a:t>
            </a:r>
            <a:r>
              <a:rPr lang="en-US" sz="2400" dirty="0" smtClean="0"/>
              <a:t>peak </a:t>
            </a:r>
            <a:r>
              <a:rPr lang="en-US" sz="2400" dirty="0" smtClean="0"/>
              <a:t>capacity</a:t>
            </a:r>
          </a:p>
          <a:p>
            <a:pPr lvl="1">
              <a:buFont typeface="Courier New"/>
              <a:buChar char="o"/>
            </a:pPr>
            <a:r>
              <a:rPr lang="en-US" sz="2000" dirty="0" smtClean="0"/>
              <a:t>Results in </a:t>
            </a:r>
            <a:r>
              <a:rPr lang="en-US" sz="2000" dirty="0"/>
              <a:t>i</a:t>
            </a:r>
            <a:r>
              <a:rPr lang="en-US" sz="2000" dirty="0" smtClean="0"/>
              <a:t>ncreased separation potential</a:t>
            </a:r>
            <a:endParaRPr lang="en-US" sz="2000" dirty="0" smtClean="0"/>
          </a:p>
          <a:p>
            <a:pPr>
              <a:buFont typeface="Courier New"/>
              <a:buChar char="o"/>
            </a:pPr>
            <a:r>
              <a:rPr lang="en-US" sz="2400" dirty="0" smtClean="0"/>
              <a:t>Sample dimensionality</a:t>
            </a:r>
          </a:p>
          <a:p>
            <a:pPr>
              <a:buFont typeface="Courier New"/>
              <a:buChar char="o"/>
            </a:pPr>
            <a:r>
              <a:rPr lang="en-US" sz="2400" dirty="0" smtClean="0"/>
              <a:t>Easily interpretable chromatograms</a:t>
            </a:r>
          </a:p>
          <a:p>
            <a:pPr>
              <a:buFont typeface="Courier New"/>
              <a:buChar char="o"/>
            </a:pPr>
            <a:r>
              <a:rPr lang="en-US" sz="2400" dirty="0" smtClean="0"/>
              <a:t>Improved separation</a:t>
            </a:r>
          </a:p>
          <a:p>
            <a:pPr>
              <a:buFont typeface="Courier New"/>
              <a:buChar char="o"/>
            </a:pPr>
            <a:r>
              <a:rPr lang="en-US" sz="2400" dirty="0" smtClean="0"/>
              <a:t>Improved </a:t>
            </a:r>
            <a:r>
              <a:rPr lang="en-US" sz="2400" dirty="0" smtClean="0"/>
              <a:t>resolution</a:t>
            </a:r>
          </a:p>
        </p:txBody>
      </p:sp>
      <p:sp>
        <p:nvSpPr>
          <p:cNvPr id="4" name="TextBox 3"/>
          <p:cNvSpPr txBox="1"/>
          <p:nvPr/>
        </p:nvSpPr>
        <p:spPr>
          <a:xfrm>
            <a:off x="4437529" y="957733"/>
            <a:ext cx="4512236" cy="5940087"/>
          </a:xfrm>
          <a:prstGeom prst="rect">
            <a:avLst/>
          </a:prstGeom>
          <a:noFill/>
        </p:spPr>
        <p:txBody>
          <a:bodyPr wrap="square" rtlCol="0">
            <a:spAutoFit/>
          </a:bodyPr>
          <a:lstStyle/>
          <a:p>
            <a:pPr algn="ctr"/>
            <a:r>
              <a:rPr lang="en-US" sz="2800" b="1" dirty="0" smtClean="0"/>
              <a:t>Cons:</a:t>
            </a:r>
          </a:p>
          <a:p>
            <a:pPr marL="285750" indent="-285750">
              <a:buFont typeface="Courier New"/>
              <a:buChar char="o"/>
            </a:pPr>
            <a:r>
              <a:rPr lang="en-US" sz="2400" dirty="0" smtClean="0"/>
              <a:t>Slow in 1-D (~1hr) + 2-D time</a:t>
            </a:r>
          </a:p>
          <a:p>
            <a:pPr marL="285750" indent="-285750">
              <a:buFont typeface="Courier New"/>
              <a:buChar char="o"/>
            </a:pPr>
            <a:r>
              <a:rPr lang="en-US" sz="2400" dirty="0" smtClean="0"/>
              <a:t>Detectors </a:t>
            </a:r>
            <a:r>
              <a:rPr lang="en-US" sz="2400" dirty="0" smtClean="0"/>
              <a:t>	</a:t>
            </a:r>
          </a:p>
          <a:p>
            <a:pPr marL="800100" lvl="1" indent="-342900">
              <a:buFont typeface="Wingdings" charset="2"/>
              <a:buChar char="Ø"/>
            </a:pPr>
            <a:r>
              <a:rPr lang="en-US" sz="2000" dirty="0" smtClean="0"/>
              <a:t>complication compounded by dilution with </a:t>
            </a:r>
            <a:r>
              <a:rPr lang="en-US" sz="2000" dirty="0" smtClean="0"/>
              <a:t>UV det.</a:t>
            </a:r>
            <a:endParaRPr lang="en-US" sz="2000" dirty="0" smtClean="0"/>
          </a:p>
          <a:p>
            <a:pPr marL="285750" indent="-285750">
              <a:buFont typeface="Courier New"/>
              <a:buChar char="o"/>
            </a:pPr>
            <a:r>
              <a:rPr lang="en-US" sz="2400" dirty="0" smtClean="0"/>
              <a:t>Software </a:t>
            </a:r>
          </a:p>
          <a:p>
            <a:pPr marL="800100" lvl="1" indent="-342900">
              <a:buFont typeface="Wingdings" charset="2"/>
              <a:buChar char="Ø"/>
            </a:pPr>
            <a:r>
              <a:rPr lang="en-US" sz="2000" dirty="0" smtClean="0"/>
              <a:t>data collection and </a:t>
            </a:r>
            <a:r>
              <a:rPr lang="en-US" sz="2000" dirty="0" smtClean="0"/>
              <a:t>manipulation</a:t>
            </a:r>
            <a:endParaRPr lang="en-US" sz="2400" dirty="0" smtClean="0"/>
          </a:p>
          <a:p>
            <a:pPr marL="285750" indent="-285750">
              <a:buFont typeface="Courier New"/>
              <a:buChar char="o"/>
            </a:pPr>
            <a:r>
              <a:rPr lang="en-US" sz="2400" dirty="0" smtClean="0"/>
              <a:t>Method optimization </a:t>
            </a:r>
          </a:p>
          <a:p>
            <a:pPr marL="800100" lvl="1" indent="-342900">
              <a:buFont typeface="Wingdings" charset="2"/>
              <a:buChar char="Ø"/>
            </a:pPr>
            <a:r>
              <a:rPr lang="en-US" sz="2000" dirty="0" smtClean="0"/>
              <a:t>problems optimizing systems of opposite </a:t>
            </a:r>
            <a:r>
              <a:rPr lang="en-US" sz="2000" dirty="0" smtClean="0"/>
              <a:t>polarity.</a:t>
            </a:r>
          </a:p>
          <a:p>
            <a:pPr marL="800100" lvl="1" indent="-342900">
              <a:buFont typeface="Wingdings" charset="2"/>
              <a:buChar char="Ø"/>
            </a:pPr>
            <a:r>
              <a:rPr lang="en-US" sz="2000" dirty="0" smtClean="0"/>
              <a:t>Theories to max. selectivity are absent.</a:t>
            </a:r>
          </a:p>
          <a:p>
            <a:pPr marL="800100" lvl="1" indent="-342900">
              <a:buFont typeface="Wingdings" charset="2"/>
              <a:buChar char="Ø"/>
            </a:pPr>
            <a:r>
              <a:rPr lang="en-US" sz="2000" dirty="0" smtClean="0"/>
              <a:t>Undersampling, peak broadening</a:t>
            </a:r>
            <a:endParaRPr lang="en-US" sz="2000" dirty="0" smtClean="0"/>
          </a:p>
          <a:p>
            <a:pPr marL="285750" indent="-285750">
              <a:buFont typeface="Courier New"/>
              <a:buChar char="o"/>
            </a:pPr>
            <a:r>
              <a:rPr lang="en-US" sz="2400" dirty="0" smtClean="0"/>
              <a:t>Mobile phase compatibility </a:t>
            </a:r>
          </a:p>
          <a:p>
            <a:pPr marL="285750" indent="-285750">
              <a:buFont typeface="Courier New"/>
              <a:buChar char="o"/>
            </a:pPr>
            <a:r>
              <a:rPr lang="en-US" sz="2400" dirty="0" smtClean="0"/>
              <a:t>No cryogenic modulation like GC</a:t>
            </a:r>
          </a:p>
          <a:p>
            <a:pPr marL="285750" indent="-285750">
              <a:buFont typeface="Courier New"/>
              <a:buChar char="o"/>
            </a:pPr>
            <a:r>
              <a:rPr lang="en-US" sz="2400" dirty="0" smtClean="0"/>
              <a:t>Complicated equipment</a:t>
            </a:r>
          </a:p>
          <a:p>
            <a:pPr marL="285750" indent="-285750">
              <a:buFont typeface="Courier New"/>
              <a:buChar char="o"/>
            </a:pPr>
            <a:r>
              <a:rPr lang="en-US" sz="2400" dirty="0" smtClean="0"/>
              <a:t>$.....a.k.a. HPLC</a:t>
            </a:r>
            <a:endParaRPr lang="en-US" sz="2400" dirty="0" smtClean="0"/>
          </a:p>
        </p:txBody>
      </p:sp>
    </p:spTree>
    <p:extLst>
      <p:ext uri="{BB962C8B-B14F-4D97-AF65-F5344CB8AC3E}">
        <p14:creationId xmlns:p14="http://schemas.microsoft.com/office/powerpoint/2010/main" val="40092321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05"/>
            <a:ext cx="8229600" cy="1143000"/>
          </a:xfrm>
        </p:spPr>
        <p:txBody>
          <a:bodyPr/>
          <a:lstStyle/>
          <a:p>
            <a:r>
              <a:rPr lang="en-US" dirty="0" smtClean="0"/>
              <a:t>Applications</a:t>
            </a:r>
            <a:endParaRPr lang="en-US" dirty="0"/>
          </a:p>
        </p:txBody>
      </p:sp>
      <p:sp>
        <p:nvSpPr>
          <p:cNvPr id="3" name="Content Placeholder 2"/>
          <p:cNvSpPr>
            <a:spLocks noGrp="1"/>
          </p:cNvSpPr>
          <p:nvPr>
            <p:ph idx="1"/>
          </p:nvPr>
        </p:nvSpPr>
        <p:spPr>
          <a:xfrm>
            <a:off x="457199" y="1404191"/>
            <a:ext cx="8373035" cy="4975691"/>
          </a:xfrm>
        </p:spPr>
        <p:txBody>
          <a:bodyPr>
            <a:normAutofit/>
          </a:bodyPr>
          <a:lstStyle/>
          <a:p>
            <a:r>
              <a:rPr lang="en-US" b="1" dirty="0" smtClean="0"/>
              <a:t>App #1</a:t>
            </a:r>
            <a:r>
              <a:rPr lang="en-US" dirty="0" smtClean="0"/>
              <a:t>- </a:t>
            </a:r>
            <a:r>
              <a:rPr lang="en-US" dirty="0" err="1" smtClean="0"/>
              <a:t>LCxLC</a:t>
            </a:r>
            <a:r>
              <a:rPr lang="en-US" dirty="0" smtClean="0"/>
              <a:t> Impact of Peak Description on Quantitation Abilities –</a:t>
            </a:r>
            <a:r>
              <a:rPr lang="en-US" i="1" u="sng" dirty="0" smtClean="0"/>
              <a:t>Dustin</a:t>
            </a:r>
          </a:p>
          <a:p>
            <a:pPr marL="0" indent="0">
              <a:buNone/>
            </a:pPr>
            <a:endParaRPr lang="en-US" dirty="0" smtClean="0"/>
          </a:p>
          <a:p>
            <a:r>
              <a:rPr lang="en-US" b="1" dirty="0" smtClean="0"/>
              <a:t>App #2</a:t>
            </a:r>
            <a:r>
              <a:rPr lang="en-US" dirty="0" smtClean="0"/>
              <a:t>- UHPLC </a:t>
            </a:r>
            <a:r>
              <a:rPr lang="en-US" dirty="0" smtClean="0"/>
              <a:t>and </a:t>
            </a:r>
            <a:r>
              <a:rPr lang="en-US" dirty="0" smtClean="0"/>
              <a:t>HT-</a:t>
            </a:r>
            <a:r>
              <a:rPr lang="en-US" dirty="0" smtClean="0"/>
              <a:t>UHPLC in the 2</a:t>
            </a:r>
            <a:r>
              <a:rPr lang="en-US" baseline="30000" dirty="0" smtClean="0"/>
              <a:t>nd</a:t>
            </a:r>
            <a:r>
              <a:rPr lang="en-US" dirty="0" smtClean="0"/>
              <a:t> </a:t>
            </a:r>
            <a:r>
              <a:rPr lang="en-US" dirty="0" smtClean="0"/>
              <a:t>dimension –</a:t>
            </a:r>
            <a:r>
              <a:rPr lang="en-US" i="1" u="sng" dirty="0" smtClean="0"/>
              <a:t>Dustin</a:t>
            </a:r>
          </a:p>
          <a:p>
            <a:pPr marL="0" indent="0">
              <a:buNone/>
            </a:pPr>
            <a:endParaRPr lang="en-US" dirty="0" smtClean="0"/>
          </a:p>
          <a:p>
            <a:r>
              <a:rPr lang="en-US" b="1" dirty="0" smtClean="0"/>
              <a:t>App #3</a:t>
            </a:r>
            <a:r>
              <a:rPr lang="en-US" dirty="0" smtClean="0"/>
              <a:t>- Tandem DAD/QTOF-MS analysis of compounds in Chinese Herbal Medicines (CHM) </a:t>
            </a:r>
            <a:r>
              <a:rPr lang="en-US" dirty="0"/>
              <a:t>–</a:t>
            </a:r>
            <a:r>
              <a:rPr lang="en-US" i="1" u="sng" dirty="0" smtClean="0"/>
              <a:t>Rich</a:t>
            </a:r>
            <a:endParaRPr lang="en-US" i="1" u="sng"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515948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2196"/>
            <a:ext cx="8229600" cy="556275"/>
          </a:xfrm>
        </p:spPr>
        <p:txBody>
          <a:bodyPr>
            <a:normAutofit fontScale="90000"/>
          </a:bodyPr>
          <a:lstStyle/>
          <a:p>
            <a:r>
              <a:rPr lang="en-US" dirty="0" smtClean="0"/>
              <a:t>App #1-Dustin</a:t>
            </a:r>
            <a:endParaRPr lang="en-US" dirty="0"/>
          </a:p>
        </p:txBody>
      </p:sp>
      <p:sp>
        <p:nvSpPr>
          <p:cNvPr id="5" name="Content Placeholder 4"/>
          <p:cNvSpPr>
            <a:spLocks noGrp="1"/>
          </p:cNvSpPr>
          <p:nvPr>
            <p:ph idx="1"/>
          </p:nvPr>
        </p:nvSpPr>
        <p:spPr>
          <a:xfrm>
            <a:off x="1" y="1063202"/>
            <a:ext cx="9093284" cy="1641146"/>
          </a:xfrm>
        </p:spPr>
        <p:txBody>
          <a:bodyPr>
            <a:normAutofit/>
          </a:bodyPr>
          <a:lstStyle/>
          <a:p>
            <a:r>
              <a:rPr lang="en-US" dirty="0" smtClean="0"/>
              <a:t>Evaluation of the Impact of Peak Description on the Quantitative Capabilities of Comprehensive Two-Dimensional liquid Chromatography</a:t>
            </a:r>
            <a:endParaRPr lang="en-US" dirty="0"/>
          </a:p>
        </p:txBody>
      </p:sp>
      <p:sp>
        <p:nvSpPr>
          <p:cNvPr id="6" name="TextBox 5"/>
          <p:cNvSpPr txBox="1"/>
          <p:nvPr/>
        </p:nvSpPr>
        <p:spPr>
          <a:xfrm>
            <a:off x="457200" y="2810059"/>
            <a:ext cx="8286155" cy="923330"/>
          </a:xfrm>
          <a:prstGeom prst="rect">
            <a:avLst/>
          </a:prstGeom>
          <a:noFill/>
        </p:spPr>
        <p:txBody>
          <a:bodyPr wrap="none" rtlCol="0">
            <a:spAutoFit/>
          </a:bodyPr>
          <a:lstStyle/>
          <a:p>
            <a:r>
              <a:rPr lang="en-US" dirty="0" smtClean="0"/>
              <a:t>Focusing on quantitation of polycyclic aromatic hydrocarbons (PAHs) by LC x LC</a:t>
            </a:r>
          </a:p>
          <a:p>
            <a:r>
              <a:rPr lang="en-US" dirty="0"/>
              <a:t>	</a:t>
            </a:r>
            <a:r>
              <a:rPr lang="en-US" dirty="0" smtClean="0"/>
              <a:t>HALO fused-core C18 with 2.7 mm particle size, 150 mm x 4.6 mm (1</a:t>
            </a:r>
            <a:r>
              <a:rPr lang="en-US" baseline="30000" dirty="0" smtClean="0"/>
              <a:t>st</a:t>
            </a:r>
            <a:r>
              <a:rPr lang="en-US" dirty="0" smtClean="0"/>
              <a:t> dimension)</a:t>
            </a:r>
          </a:p>
          <a:p>
            <a:r>
              <a:rPr lang="en-US" dirty="0"/>
              <a:t>	</a:t>
            </a:r>
            <a:r>
              <a:rPr lang="en-US" dirty="0" err="1" smtClean="0"/>
              <a:t>Zorbax</a:t>
            </a:r>
            <a:r>
              <a:rPr lang="en-US" dirty="0" smtClean="0"/>
              <a:t> PAH column with 1.8 mm particle size, 100 mm x 4.6 mm (2</a:t>
            </a:r>
            <a:r>
              <a:rPr lang="en-US" baseline="30000" dirty="0" smtClean="0"/>
              <a:t>nd</a:t>
            </a:r>
            <a:r>
              <a:rPr lang="en-US" dirty="0" smtClean="0"/>
              <a:t> dimension)</a:t>
            </a:r>
            <a:endParaRPr lang="en-US" dirty="0"/>
          </a:p>
        </p:txBody>
      </p:sp>
      <p:sp>
        <p:nvSpPr>
          <p:cNvPr id="7" name="TextBox 6"/>
          <p:cNvSpPr txBox="1"/>
          <p:nvPr/>
        </p:nvSpPr>
        <p:spPr>
          <a:xfrm>
            <a:off x="457200" y="3720268"/>
            <a:ext cx="8229600" cy="923330"/>
          </a:xfrm>
          <a:prstGeom prst="rect">
            <a:avLst/>
          </a:prstGeom>
          <a:noFill/>
        </p:spPr>
        <p:txBody>
          <a:bodyPr wrap="square" rtlCol="0">
            <a:spAutoFit/>
          </a:bodyPr>
          <a:lstStyle/>
          <a:p>
            <a:r>
              <a:rPr lang="en-US" dirty="0" smtClean="0"/>
              <a:t>Difficulty with quantitation since needing a 2</a:t>
            </a:r>
            <a:r>
              <a:rPr lang="en-US" baseline="30000" dirty="0" smtClean="0"/>
              <a:t>nd</a:t>
            </a:r>
            <a:r>
              <a:rPr lang="en-US" dirty="0" smtClean="0"/>
              <a:t> dimension:</a:t>
            </a:r>
          </a:p>
          <a:p>
            <a:r>
              <a:rPr lang="en-US" dirty="0"/>
              <a:t>	</a:t>
            </a:r>
            <a:r>
              <a:rPr lang="en-US" dirty="0" smtClean="0"/>
              <a:t>2D descriptive integration, fully descriptive integration, select slices integration, manual integration, height/summed height</a:t>
            </a:r>
            <a:endParaRPr lang="en-US" dirty="0"/>
          </a:p>
        </p:txBody>
      </p:sp>
      <p:sp>
        <p:nvSpPr>
          <p:cNvPr id="9" name="TextBox 8"/>
          <p:cNvSpPr txBox="1"/>
          <p:nvPr/>
        </p:nvSpPr>
        <p:spPr>
          <a:xfrm>
            <a:off x="457200" y="4676071"/>
            <a:ext cx="8376429" cy="1200329"/>
          </a:xfrm>
          <a:prstGeom prst="rect">
            <a:avLst/>
          </a:prstGeom>
          <a:noFill/>
        </p:spPr>
        <p:txBody>
          <a:bodyPr wrap="square" rtlCol="0">
            <a:spAutoFit/>
          </a:bodyPr>
          <a:lstStyle/>
          <a:p>
            <a:r>
              <a:rPr lang="en-US" dirty="0" smtClean="0"/>
              <a:t>Advantages: Can optimize both precision and accuracy for quantitation</a:t>
            </a:r>
          </a:p>
          <a:p>
            <a:endParaRPr lang="en-US" dirty="0"/>
          </a:p>
          <a:p>
            <a:r>
              <a:rPr lang="en-US" dirty="0" smtClean="0"/>
              <a:t>Disadvantages: Time-consuming, tedious, somewhat subjective, must have peaks slices manually integrated and summed, also won’t work for all LC x LC</a:t>
            </a:r>
            <a:endParaRPr lang="en-US" dirty="0"/>
          </a:p>
        </p:txBody>
      </p:sp>
      <p:sp>
        <p:nvSpPr>
          <p:cNvPr id="2" name="TextBox 1"/>
          <p:cNvSpPr txBox="1"/>
          <p:nvPr/>
        </p:nvSpPr>
        <p:spPr>
          <a:xfrm>
            <a:off x="50715" y="6435142"/>
            <a:ext cx="9093285" cy="507831"/>
          </a:xfrm>
          <a:prstGeom prst="rect">
            <a:avLst/>
          </a:prstGeom>
          <a:noFill/>
        </p:spPr>
        <p:txBody>
          <a:bodyPr wrap="square" rtlCol="0">
            <a:spAutoFit/>
          </a:bodyPr>
          <a:lstStyle/>
          <a:p>
            <a:r>
              <a:rPr lang="en-US" sz="900" dirty="0"/>
              <a:t>1.	Place, B.J., et al., </a:t>
            </a:r>
            <a:r>
              <a:rPr lang="en-US" sz="900" i="1" dirty="0"/>
              <a:t>Evaluation of the impact of peak description on the quantitative capabilities of comprehensive two-dimensional liquid chromatography.</a:t>
            </a:r>
            <a:r>
              <a:rPr lang="en-US" sz="900" dirty="0"/>
              <a:t> Journal of Chromatography A, 2014. </a:t>
            </a:r>
            <a:r>
              <a:rPr lang="en-US" sz="900" b="1" dirty="0"/>
              <a:t>1368</a:t>
            </a:r>
            <a:r>
              <a:rPr lang="en-US" sz="900" dirty="0"/>
              <a:t>(0): p. 107-115.</a:t>
            </a:r>
          </a:p>
          <a:p>
            <a:endParaRPr lang="en-US" sz="900" dirty="0"/>
          </a:p>
        </p:txBody>
      </p:sp>
    </p:spTree>
    <p:extLst>
      <p:ext uri="{BB962C8B-B14F-4D97-AF65-F5344CB8AC3E}">
        <p14:creationId xmlns:p14="http://schemas.microsoft.com/office/powerpoint/2010/main" val="12254660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2196"/>
            <a:ext cx="8229600" cy="556275"/>
          </a:xfrm>
        </p:spPr>
        <p:txBody>
          <a:bodyPr>
            <a:normAutofit fontScale="90000"/>
          </a:bodyPr>
          <a:lstStyle/>
          <a:p>
            <a:r>
              <a:rPr lang="en-US" dirty="0" smtClean="0"/>
              <a:t>App #1</a:t>
            </a:r>
            <a:endParaRPr lang="en-US" dirty="0"/>
          </a:p>
        </p:txBody>
      </p:sp>
      <p:pic>
        <p:nvPicPr>
          <p:cNvPr id="2" name="Picture 1" descr="Screen Shot 2014-12-07 at 11.54.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720" y="819076"/>
            <a:ext cx="6191576" cy="5732086"/>
          </a:xfrm>
          <a:prstGeom prst="rect">
            <a:avLst/>
          </a:prstGeom>
        </p:spPr>
      </p:pic>
      <p:sp>
        <p:nvSpPr>
          <p:cNvPr id="8" name="TextBox 7"/>
          <p:cNvSpPr txBox="1"/>
          <p:nvPr/>
        </p:nvSpPr>
        <p:spPr>
          <a:xfrm>
            <a:off x="0" y="6355513"/>
            <a:ext cx="9093285" cy="507831"/>
          </a:xfrm>
          <a:prstGeom prst="rect">
            <a:avLst/>
          </a:prstGeom>
          <a:noFill/>
        </p:spPr>
        <p:txBody>
          <a:bodyPr wrap="square" rtlCol="0">
            <a:spAutoFit/>
          </a:bodyPr>
          <a:lstStyle/>
          <a:p>
            <a:r>
              <a:rPr lang="en-US" sz="900" dirty="0"/>
              <a:t>1.	Place, B.J., et al., </a:t>
            </a:r>
            <a:r>
              <a:rPr lang="en-US" sz="900" i="1" dirty="0"/>
              <a:t>Evaluation of the impact of peak description on the quantitative capabilities of comprehensive two-dimensional liquid chromatography.</a:t>
            </a:r>
            <a:r>
              <a:rPr lang="en-US" sz="900" dirty="0"/>
              <a:t> Journal of Chromatography A, 2014. </a:t>
            </a:r>
            <a:r>
              <a:rPr lang="en-US" sz="900" b="1" dirty="0"/>
              <a:t>1368</a:t>
            </a:r>
            <a:r>
              <a:rPr lang="en-US" sz="900" dirty="0"/>
              <a:t>(0): p. 107-115.</a:t>
            </a:r>
          </a:p>
          <a:p>
            <a:endParaRPr lang="en-US" sz="900" dirty="0"/>
          </a:p>
        </p:txBody>
      </p:sp>
    </p:spTree>
    <p:extLst>
      <p:ext uri="{BB962C8B-B14F-4D97-AF65-F5344CB8AC3E}">
        <p14:creationId xmlns:p14="http://schemas.microsoft.com/office/powerpoint/2010/main" val="38542925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2196"/>
            <a:ext cx="8229600" cy="556275"/>
          </a:xfrm>
        </p:spPr>
        <p:txBody>
          <a:bodyPr>
            <a:normAutofit fontScale="90000"/>
          </a:bodyPr>
          <a:lstStyle/>
          <a:p>
            <a:r>
              <a:rPr lang="en-US" dirty="0" smtClean="0"/>
              <a:t>App #1</a:t>
            </a:r>
            <a:endParaRPr lang="en-US" dirty="0"/>
          </a:p>
        </p:txBody>
      </p:sp>
      <p:pic>
        <p:nvPicPr>
          <p:cNvPr id="3" name="Picture 2" descr="Screen Shot 2014-12-07 at 11.55.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31745"/>
          </a:xfrm>
          <a:prstGeom prst="rect">
            <a:avLst/>
          </a:prstGeom>
        </p:spPr>
      </p:pic>
      <p:sp>
        <p:nvSpPr>
          <p:cNvPr id="5" name="TextBox 4"/>
          <p:cNvSpPr txBox="1"/>
          <p:nvPr/>
        </p:nvSpPr>
        <p:spPr>
          <a:xfrm>
            <a:off x="95538" y="6435060"/>
            <a:ext cx="9093285" cy="507831"/>
          </a:xfrm>
          <a:prstGeom prst="rect">
            <a:avLst/>
          </a:prstGeom>
          <a:noFill/>
        </p:spPr>
        <p:txBody>
          <a:bodyPr wrap="square" rtlCol="0">
            <a:spAutoFit/>
          </a:bodyPr>
          <a:lstStyle/>
          <a:p>
            <a:r>
              <a:rPr lang="en-US" sz="900" dirty="0"/>
              <a:t>1.	Place, B.J., et al., </a:t>
            </a:r>
            <a:r>
              <a:rPr lang="en-US" sz="900" i="1" dirty="0"/>
              <a:t>Evaluation of the impact of peak description on the quantitative capabilities of comprehensive two-dimensional liquid chromatography.</a:t>
            </a:r>
            <a:r>
              <a:rPr lang="en-US" sz="900" dirty="0"/>
              <a:t> Journal of Chromatography A, 2014. </a:t>
            </a:r>
            <a:r>
              <a:rPr lang="en-US" sz="900" b="1" dirty="0"/>
              <a:t>1368</a:t>
            </a:r>
            <a:r>
              <a:rPr lang="en-US" sz="900" dirty="0"/>
              <a:t>(0): p. 107-115.</a:t>
            </a:r>
          </a:p>
          <a:p>
            <a:endParaRPr lang="en-US" sz="900" dirty="0"/>
          </a:p>
        </p:txBody>
      </p:sp>
    </p:spTree>
    <p:extLst>
      <p:ext uri="{BB962C8B-B14F-4D97-AF65-F5344CB8AC3E}">
        <p14:creationId xmlns:p14="http://schemas.microsoft.com/office/powerpoint/2010/main" val="9883740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2196"/>
            <a:ext cx="8229600" cy="556275"/>
          </a:xfrm>
        </p:spPr>
        <p:txBody>
          <a:bodyPr>
            <a:normAutofit fontScale="90000"/>
          </a:bodyPr>
          <a:lstStyle/>
          <a:p>
            <a:r>
              <a:rPr lang="en-US" dirty="0" smtClean="0"/>
              <a:t>App #2-Dustin</a:t>
            </a:r>
            <a:endParaRPr lang="en-US" dirty="0"/>
          </a:p>
        </p:txBody>
      </p:sp>
      <p:sp>
        <p:nvSpPr>
          <p:cNvPr id="5" name="Content Placeholder 4"/>
          <p:cNvSpPr>
            <a:spLocks noGrp="1"/>
          </p:cNvSpPr>
          <p:nvPr>
            <p:ph idx="1"/>
          </p:nvPr>
        </p:nvSpPr>
        <p:spPr>
          <a:xfrm>
            <a:off x="1" y="1018379"/>
            <a:ext cx="9093284" cy="1082465"/>
          </a:xfrm>
        </p:spPr>
        <p:txBody>
          <a:bodyPr>
            <a:normAutofit/>
          </a:bodyPr>
          <a:lstStyle/>
          <a:p>
            <a:r>
              <a:rPr lang="en-US" dirty="0" smtClean="0"/>
              <a:t>Theoretical and Practical </a:t>
            </a:r>
            <a:r>
              <a:rPr lang="en-US" dirty="0"/>
              <a:t>I</a:t>
            </a:r>
            <a:r>
              <a:rPr lang="en-US" dirty="0" smtClean="0"/>
              <a:t>nterest in UHPLC Technology for 2D-LC</a:t>
            </a:r>
            <a:endParaRPr lang="en-US" dirty="0"/>
          </a:p>
        </p:txBody>
      </p:sp>
      <p:sp>
        <p:nvSpPr>
          <p:cNvPr id="6" name="TextBox 5"/>
          <p:cNvSpPr txBox="1"/>
          <p:nvPr/>
        </p:nvSpPr>
        <p:spPr>
          <a:xfrm>
            <a:off x="167814" y="2392661"/>
            <a:ext cx="8833628" cy="1477328"/>
          </a:xfrm>
          <a:prstGeom prst="rect">
            <a:avLst/>
          </a:prstGeom>
          <a:noFill/>
        </p:spPr>
        <p:txBody>
          <a:bodyPr wrap="square" rtlCol="0">
            <a:spAutoFit/>
          </a:bodyPr>
          <a:lstStyle/>
          <a:p>
            <a:r>
              <a:rPr lang="en-US" dirty="0" smtClean="0"/>
              <a:t>LC x UHPLC: for food analysis (compounds in </a:t>
            </a:r>
            <a:r>
              <a:rPr lang="en-US" dirty="0" smtClean="0"/>
              <a:t>wines, like phenolic compounds)</a:t>
            </a:r>
            <a:endParaRPr lang="en-US" dirty="0" smtClean="0"/>
          </a:p>
          <a:p>
            <a:r>
              <a:rPr lang="en-US" dirty="0" smtClean="0"/>
              <a:t>Advantages: small sample size: Peak capacity, corrected for under-sampling and </a:t>
            </a:r>
            <a:r>
              <a:rPr lang="en-US" dirty="0" smtClean="0"/>
              <a:t>orthogonality.</a:t>
            </a:r>
            <a:endParaRPr lang="en-US" dirty="0" smtClean="0"/>
          </a:p>
          <a:p>
            <a:endParaRPr lang="en-US" dirty="0" smtClean="0"/>
          </a:p>
          <a:p>
            <a:r>
              <a:rPr lang="en-US" dirty="0" smtClean="0"/>
              <a:t>Disadvantages: If larger sample will cause under-sampling</a:t>
            </a:r>
            <a:endParaRPr lang="en-US" dirty="0"/>
          </a:p>
        </p:txBody>
      </p:sp>
      <p:sp>
        <p:nvSpPr>
          <p:cNvPr id="7" name="TextBox 6"/>
          <p:cNvSpPr txBox="1"/>
          <p:nvPr/>
        </p:nvSpPr>
        <p:spPr>
          <a:xfrm>
            <a:off x="248198" y="3984225"/>
            <a:ext cx="8753243" cy="1477328"/>
          </a:xfrm>
          <a:prstGeom prst="rect">
            <a:avLst/>
          </a:prstGeom>
          <a:noFill/>
        </p:spPr>
        <p:txBody>
          <a:bodyPr wrap="square" rtlCol="0">
            <a:spAutoFit/>
          </a:bodyPr>
          <a:lstStyle/>
          <a:p>
            <a:r>
              <a:rPr lang="en-US" dirty="0" smtClean="0"/>
              <a:t>UHPLC x UHPSEC: for polymer analysis (polyurethane and </a:t>
            </a:r>
            <a:r>
              <a:rPr lang="en-US" dirty="0" err="1" smtClean="0"/>
              <a:t>polymethacrylate</a:t>
            </a:r>
            <a:r>
              <a:rPr lang="en-US" dirty="0" smtClean="0"/>
              <a:t>)</a:t>
            </a:r>
          </a:p>
          <a:p>
            <a:r>
              <a:rPr lang="en-US" dirty="0" smtClean="0"/>
              <a:t>Advantages: Short analysis time, info about relevant to assess the composition of the polymer, reduce the gradient time increase peak capacity</a:t>
            </a:r>
          </a:p>
          <a:p>
            <a:endParaRPr lang="en-US" dirty="0" smtClean="0"/>
          </a:p>
          <a:p>
            <a:r>
              <a:rPr lang="en-US" dirty="0" smtClean="0"/>
              <a:t>Disadvantages:</a:t>
            </a:r>
            <a:endParaRPr lang="en-US" dirty="0"/>
          </a:p>
        </p:txBody>
      </p:sp>
      <p:sp>
        <p:nvSpPr>
          <p:cNvPr id="2" name="TextBox 1"/>
          <p:cNvSpPr txBox="1"/>
          <p:nvPr/>
        </p:nvSpPr>
        <p:spPr>
          <a:xfrm>
            <a:off x="248198" y="6575435"/>
            <a:ext cx="8728922" cy="246221"/>
          </a:xfrm>
          <a:prstGeom prst="rect">
            <a:avLst/>
          </a:prstGeom>
          <a:noFill/>
        </p:spPr>
        <p:txBody>
          <a:bodyPr wrap="none" rtlCol="0">
            <a:spAutoFit/>
          </a:bodyPr>
          <a:lstStyle/>
          <a:p>
            <a:r>
              <a:rPr lang="en-US" sz="1000" dirty="0" err="1"/>
              <a:t>Sarrut</a:t>
            </a:r>
            <a:r>
              <a:rPr lang="en-US" sz="1000" dirty="0"/>
              <a:t>, M., G. </a:t>
            </a:r>
            <a:r>
              <a:rPr lang="en-US" sz="1000" dirty="0" err="1"/>
              <a:t>Crétier</a:t>
            </a:r>
            <a:r>
              <a:rPr lang="en-US" sz="1000" dirty="0"/>
              <a:t>, and S. </a:t>
            </a:r>
            <a:r>
              <a:rPr lang="en-US" sz="1000" dirty="0" err="1"/>
              <a:t>Heinisch</a:t>
            </a:r>
            <a:r>
              <a:rPr lang="en-US" sz="1000" dirty="0"/>
              <a:t>, </a:t>
            </a:r>
            <a:r>
              <a:rPr lang="en-US" sz="1000" i="1" dirty="0"/>
              <a:t>Theoretical and practical interest in UHPLC technology for 2D-LC.</a:t>
            </a:r>
            <a:r>
              <a:rPr lang="en-US" sz="1000" dirty="0"/>
              <a:t> </a:t>
            </a:r>
            <a:r>
              <a:rPr lang="en-US" sz="1000" dirty="0" err="1"/>
              <a:t>TrAC</a:t>
            </a:r>
            <a:r>
              <a:rPr lang="en-US" sz="1000" dirty="0"/>
              <a:t> Trends in Analytical Chemistry, 2014. </a:t>
            </a:r>
            <a:r>
              <a:rPr lang="en-US" sz="1000" b="1" dirty="0"/>
              <a:t>63</a:t>
            </a:r>
            <a:r>
              <a:rPr lang="en-US" sz="1000" dirty="0"/>
              <a:t>(0): p. 104-112. </a:t>
            </a:r>
          </a:p>
        </p:txBody>
      </p:sp>
    </p:spTree>
    <p:extLst>
      <p:ext uri="{BB962C8B-B14F-4D97-AF65-F5344CB8AC3E}">
        <p14:creationId xmlns:p14="http://schemas.microsoft.com/office/powerpoint/2010/main" val="28045167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286" y="114980"/>
            <a:ext cx="4990353" cy="556275"/>
          </a:xfrm>
        </p:spPr>
        <p:txBody>
          <a:bodyPr>
            <a:normAutofit fontScale="90000"/>
          </a:bodyPr>
          <a:lstStyle/>
          <a:p>
            <a:r>
              <a:rPr lang="en-US" dirty="0" smtClean="0"/>
              <a:t>App #2-Dustin</a:t>
            </a:r>
            <a:endParaRPr lang="en-US" dirty="0"/>
          </a:p>
        </p:txBody>
      </p:sp>
      <p:pic>
        <p:nvPicPr>
          <p:cNvPr id="3" name="Picture 2" descr="Screen Shot 2014-12-07 at 12.0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755" y="688471"/>
            <a:ext cx="3956477" cy="5787819"/>
          </a:xfrm>
          <a:prstGeom prst="rect">
            <a:avLst/>
          </a:prstGeom>
        </p:spPr>
      </p:pic>
      <p:sp>
        <p:nvSpPr>
          <p:cNvPr id="8" name="TextBox 7"/>
          <p:cNvSpPr txBox="1"/>
          <p:nvPr/>
        </p:nvSpPr>
        <p:spPr>
          <a:xfrm>
            <a:off x="364363" y="6476290"/>
            <a:ext cx="8728922" cy="246221"/>
          </a:xfrm>
          <a:prstGeom prst="rect">
            <a:avLst/>
          </a:prstGeom>
          <a:noFill/>
        </p:spPr>
        <p:txBody>
          <a:bodyPr wrap="none" rtlCol="0">
            <a:spAutoFit/>
          </a:bodyPr>
          <a:lstStyle/>
          <a:p>
            <a:r>
              <a:rPr lang="en-US" sz="1000" dirty="0" err="1"/>
              <a:t>Sarrut</a:t>
            </a:r>
            <a:r>
              <a:rPr lang="en-US" sz="1000" dirty="0"/>
              <a:t>, M., G. </a:t>
            </a:r>
            <a:r>
              <a:rPr lang="en-US" sz="1000" dirty="0" err="1"/>
              <a:t>Crétier</a:t>
            </a:r>
            <a:r>
              <a:rPr lang="en-US" sz="1000" dirty="0"/>
              <a:t>, and S. </a:t>
            </a:r>
            <a:r>
              <a:rPr lang="en-US" sz="1000" dirty="0" err="1"/>
              <a:t>Heinisch</a:t>
            </a:r>
            <a:r>
              <a:rPr lang="en-US" sz="1000" dirty="0"/>
              <a:t>, </a:t>
            </a:r>
            <a:r>
              <a:rPr lang="en-US" sz="1000" i="1" dirty="0"/>
              <a:t>Theoretical and practical interest in UHPLC technology for 2D-LC.</a:t>
            </a:r>
            <a:r>
              <a:rPr lang="en-US" sz="1000" dirty="0"/>
              <a:t> </a:t>
            </a:r>
            <a:r>
              <a:rPr lang="en-US" sz="1000" dirty="0" err="1"/>
              <a:t>TrAC</a:t>
            </a:r>
            <a:r>
              <a:rPr lang="en-US" sz="1000" dirty="0"/>
              <a:t> Trends in Analytical Chemistry, 2014. </a:t>
            </a:r>
            <a:r>
              <a:rPr lang="en-US" sz="1000" b="1" dirty="0"/>
              <a:t>63</a:t>
            </a:r>
            <a:r>
              <a:rPr lang="en-US" sz="1000" dirty="0"/>
              <a:t>(0): p. 104-112. </a:t>
            </a:r>
          </a:p>
        </p:txBody>
      </p:sp>
    </p:spTree>
    <p:extLst>
      <p:ext uri="{BB962C8B-B14F-4D97-AF65-F5344CB8AC3E}">
        <p14:creationId xmlns:p14="http://schemas.microsoft.com/office/powerpoint/2010/main" val="17603778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302" y="2693476"/>
            <a:ext cx="9005955" cy="3876252"/>
            <a:chOff x="250535" y="2857827"/>
            <a:chExt cx="9005955" cy="3876252"/>
          </a:xfrm>
        </p:grpSpPr>
        <p:pic>
          <p:nvPicPr>
            <p:cNvPr id="5" name="Picture 4"/>
            <p:cNvPicPr>
              <a:picLocks noChangeAspect="1"/>
            </p:cNvPicPr>
            <p:nvPr/>
          </p:nvPicPr>
          <p:blipFill>
            <a:blip r:embed="rId3"/>
            <a:stretch>
              <a:fillRect/>
            </a:stretch>
          </p:blipFill>
          <p:spPr>
            <a:xfrm>
              <a:off x="250535" y="2857827"/>
              <a:ext cx="8654403" cy="3876252"/>
            </a:xfrm>
            <a:prstGeom prst="rect">
              <a:avLst/>
            </a:prstGeom>
          </p:spPr>
        </p:pic>
        <p:sp>
          <p:nvSpPr>
            <p:cNvPr id="16" name="TextBox 15"/>
            <p:cNvSpPr txBox="1"/>
            <p:nvPr/>
          </p:nvSpPr>
          <p:spPr>
            <a:xfrm>
              <a:off x="3556005" y="3045178"/>
              <a:ext cx="2164299" cy="307777"/>
            </a:xfrm>
            <a:prstGeom prst="rect">
              <a:avLst/>
            </a:prstGeom>
            <a:noFill/>
          </p:spPr>
          <p:txBody>
            <a:bodyPr wrap="none" rtlCol="0">
              <a:spAutoFit/>
            </a:bodyPr>
            <a:lstStyle/>
            <a:p>
              <a:r>
                <a:rPr lang="en-US" sz="1400" dirty="0" smtClean="0"/>
                <a:t>Luna CN/150x2mm/3.0μm</a:t>
              </a:r>
              <a:endParaRPr lang="en-US" sz="1400" dirty="0"/>
            </a:p>
          </p:txBody>
        </p:sp>
        <p:sp>
          <p:nvSpPr>
            <p:cNvPr id="17" name="TextBox 16"/>
            <p:cNvSpPr txBox="1"/>
            <p:nvPr/>
          </p:nvSpPr>
          <p:spPr>
            <a:xfrm>
              <a:off x="3705427" y="6081216"/>
              <a:ext cx="1824337" cy="307777"/>
            </a:xfrm>
            <a:prstGeom prst="rect">
              <a:avLst/>
            </a:prstGeom>
            <a:noFill/>
          </p:spPr>
          <p:txBody>
            <a:bodyPr wrap="none" rtlCol="0">
              <a:spAutoFit/>
            </a:bodyPr>
            <a:lstStyle/>
            <a:p>
              <a:r>
                <a:rPr lang="en-US" sz="1400" dirty="0" smtClean="0"/>
                <a:t>C</a:t>
              </a:r>
              <a:r>
                <a:rPr lang="en-US" sz="1400" baseline="-25000" dirty="0" smtClean="0"/>
                <a:t>18</a:t>
              </a:r>
              <a:r>
                <a:rPr lang="en-US" sz="1400" dirty="0" smtClean="0"/>
                <a:t>/50x3.0mm/2.6μm</a:t>
              </a:r>
              <a:endParaRPr lang="en-US" sz="1400" dirty="0"/>
            </a:p>
          </p:txBody>
        </p:sp>
        <p:sp>
          <p:nvSpPr>
            <p:cNvPr id="18" name="TextBox 17"/>
            <p:cNvSpPr txBox="1"/>
            <p:nvPr/>
          </p:nvSpPr>
          <p:spPr>
            <a:xfrm>
              <a:off x="6798866" y="5402904"/>
              <a:ext cx="2457624" cy="307777"/>
            </a:xfrm>
            <a:prstGeom prst="rect">
              <a:avLst/>
            </a:prstGeom>
            <a:noFill/>
          </p:spPr>
          <p:txBody>
            <a:bodyPr wrap="none" rtlCol="0">
              <a:spAutoFit/>
            </a:bodyPr>
            <a:lstStyle/>
            <a:p>
              <a:r>
                <a:rPr lang="en-US" sz="1400" dirty="0" smtClean="0"/>
                <a:t>H</a:t>
              </a:r>
              <a:r>
                <a:rPr lang="en-US" sz="1400" baseline="-25000" dirty="0" smtClean="0"/>
                <a:t>2</a:t>
              </a:r>
              <a:r>
                <a:rPr lang="en-US" sz="1400" dirty="0" smtClean="0"/>
                <a:t>O/ACN/0.05% FA/@2ml/min</a:t>
              </a:r>
              <a:endParaRPr lang="en-US" sz="1400" dirty="0"/>
            </a:p>
          </p:txBody>
        </p:sp>
        <p:sp>
          <p:nvSpPr>
            <p:cNvPr id="19" name="TextBox 18"/>
            <p:cNvSpPr txBox="1"/>
            <p:nvPr/>
          </p:nvSpPr>
          <p:spPr>
            <a:xfrm>
              <a:off x="1567331" y="4023236"/>
              <a:ext cx="1018966" cy="307777"/>
            </a:xfrm>
            <a:prstGeom prst="rect">
              <a:avLst/>
            </a:prstGeom>
            <a:noFill/>
          </p:spPr>
          <p:txBody>
            <a:bodyPr wrap="none" rtlCol="0">
              <a:spAutoFit/>
            </a:bodyPr>
            <a:lstStyle/>
            <a:p>
              <a:r>
                <a:rPr lang="en-US" sz="1400" dirty="0" smtClean="0"/>
                <a:t>H</a:t>
              </a:r>
              <a:r>
                <a:rPr lang="en-US" sz="1400" baseline="-25000" dirty="0" smtClean="0"/>
                <a:t>2</a:t>
              </a:r>
              <a:r>
                <a:rPr lang="en-US" sz="1400" dirty="0" smtClean="0"/>
                <a:t>O/</a:t>
              </a:r>
              <a:r>
                <a:rPr lang="en-US" sz="1400" dirty="0" err="1" smtClean="0"/>
                <a:t>MeOH</a:t>
              </a:r>
              <a:endParaRPr lang="en-US" sz="1400" dirty="0"/>
            </a:p>
          </p:txBody>
        </p:sp>
        <p:sp>
          <p:nvSpPr>
            <p:cNvPr id="20" name="Rectangle 19"/>
            <p:cNvSpPr/>
            <p:nvPr/>
          </p:nvSpPr>
          <p:spPr>
            <a:xfrm>
              <a:off x="502023" y="6335058"/>
              <a:ext cx="4219389" cy="1480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02023" y="-29879"/>
            <a:ext cx="8229600" cy="879758"/>
          </a:xfrm>
        </p:spPr>
        <p:txBody>
          <a:bodyPr>
            <a:normAutofit/>
          </a:bodyPr>
          <a:lstStyle/>
          <a:p>
            <a:r>
              <a:rPr lang="en-US" dirty="0" smtClean="0"/>
              <a:t>App #3-Rich</a:t>
            </a:r>
            <a:endParaRPr lang="en-US" dirty="0"/>
          </a:p>
        </p:txBody>
      </p:sp>
      <p:sp>
        <p:nvSpPr>
          <p:cNvPr id="4" name="TextBox 3"/>
          <p:cNvSpPr txBox="1"/>
          <p:nvPr/>
        </p:nvSpPr>
        <p:spPr>
          <a:xfrm>
            <a:off x="1889310" y="920142"/>
            <a:ext cx="3973603" cy="400110"/>
          </a:xfrm>
          <a:prstGeom prst="rect">
            <a:avLst/>
          </a:prstGeom>
          <a:noFill/>
        </p:spPr>
        <p:txBody>
          <a:bodyPr wrap="square" rtlCol="0">
            <a:spAutoFit/>
          </a:bodyPr>
          <a:lstStyle/>
          <a:p>
            <a:pPr marL="285750" indent="-285750">
              <a:buFont typeface="Wingdings" charset="2"/>
              <a:buChar char="Ø"/>
            </a:pPr>
            <a:r>
              <a:rPr lang="en-US" sz="2000" dirty="0" smtClean="0"/>
              <a:t>Chinese Herbal Medicines (CHM)</a:t>
            </a:r>
            <a:endParaRPr lang="en-US" sz="2000" dirty="0"/>
          </a:p>
        </p:txBody>
      </p:sp>
      <p:sp>
        <p:nvSpPr>
          <p:cNvPr id="9" name="TextBox 8"/>
          <p:cNvSpPr txBox="1"/>
          <p:nvPr/>
        </p:nvSpPr>
        <p:spPr>
          <a:xfrm>
            <a:off x="2076814" y="6438304"/>
            <a:ext cx="5376492" cy="338554"/>
          </a:xfrm>
          <a:prstGeom prst="rect">
            <a:avLst/>
          </a:prstGeom>
          <a:noFill/>
        </p:spPr>
        <p:txBody>
          <a:bodyPr wrap="none" rtlCol="0">
            <a:spAutoFit/>
          </a:bodyPr>
          <a:lstStyle/>
          <a:p>
            <a:r>
              <a:rPr lang="en-US" sz="1600" dirty="0"/>
              <a:t>Li, D.; Schmitz, O. J. </a:t>
            </a:r>
            <a:r>
              <a:rPr lang="en-US" sz="1600" i="1" dirty="0"/>
              <a:t>Anal. </a:t>
            </a:r>
            <a:r>
              <a:rPr lang="en-US" sz="1600" i="1" dirty="0" err="1"/>
              <a:t>Bioanal</a:t>
            </a:r>
            <a:r>
              <a:rPr lang="en-US" sz="1600" i="1" dirty="0"/>
              <a:t>. Chem.</a:t>
            </a:r>
            <a:r>
              <a:rPr lang="en-US" sz="1600" dirty="0"/>
              <a:t> </a:t>
            </a:r>
            <a:r>
              <a:rPr lang="en-US" sz="1600" b="1" dirty="0"/>
              <a:t>2014</a:t>
            </a:r>
            <a:r>
              <a:rPr lang="en-US" sz="1600" dirty="0"/>
              <a:t>, Ahead of Print.</a:t>
            </a:r>
            <a:endParaRPr lang="en-US" sz="1600" dirty="0"/>
          </a:p>
        </p:txBody>
      </p:sp>
      <p:grpSp>
        <p:nvGrpSpPr>
          <p:cNvPr id="15" name="Group 14"/>
          <p:cNvGrpSpPr/>
          <p:nvPr/>
        </p:nvGrpSpPr>
        <p:grpSpPr>
          <a:xfrm>
            <a:off x="5795956" y="731695"/>
            <a:ext cx="3314700" cy="2260600"/>
            <a:chOff x="5795956" y="731695"/>
            <a:chExt cx="3314700" cy="2260600"/>
          </a:xfrm>
        </p:grpSpPr>
        <p:pic>
          <p:nvPicPr>
            <p:cNvPr id="7" name="Picture 6"/>
            <p:cNvPicPr>
              <a:picLocks noChangeAspect="1"/>
            </p:cNvPicPr>
            <p:nvPr/>
          </p:nvPicPr>
          <p:blipFill>
            <a:blip r:embed="rId4"/>
            <a:stretch>
              <a:fillRect/>
            </a:stretch>
          </p:blipFill>
          <p:spPr>
            <a:xfrm>
              <a:off x="5795956" y="731695"/>
              <a:ext cx="3314700" cy="2260600"/>
            </a:xfrm>
            <a:prstGeom prst="rect">
              <a:avLst/>
            </a:prstGeom>
          </p:spPr>
        </p:pic>
        <p:sp>
          <p:nvSpPr>
            <p:cNvPr id="10" name="TextBox 9"/>
            <p:cNvSpPr txBox="1"/>
            <p:nvPr/>
          </p:nvSpPr>
          <p:spPr>
            <a:xfrm>
              <a:off x="5976471" y="829603"/>
              <a:ext cx="1987168" cy="646331"/>
            </a:xfrm>
            <a:prstGeom prst="rect">
              <a:avLst/>
            </a:prstGeom>
            <a:noFill/>
          </p:spPr>
          <p:txBody>
            <a:bodyPr wrap="square" rtlCol="0">
              <a:spAutoFit/>
            </a:bodyPr>
            <a:lstStyle/>
            <a:p>
              <a:r>
                <a:rPr lang="en-US" b="1" dirty="0" smtClean="0"/>
                <a:t>#1-7, 20 </a:t>
              </a:r>
              <a:r>
                <a:rPr lang="en-US" dirty="0" smtClean="0"/>
                <a:t>Flavonol glycosides (FGs)</a:t>
              </a:r>
              <a:endParaRPr lang="en-US" dirty="0"/>
            </a:p>
          </p:txBody>
        </p:sp>
      </p:grpSp>
      <p:grpSp>
        <p:nvGrpSpPr>
          <p:cNvPr id="14" name="Group 13"/>
          <p:cNvGrpSpPr/>
          <p:nvPr/>
        </p:nvGrpSpPr>
        <p:grpSpPr>
          <a:xfrm>
            <a:off x="109818" y="889960"/>
            <a:ext cx="1749610" cy="2513802"/>
            <a:chOff x="109818" y="2757431"/>
            <a:chExt cx="1749610" cy="2513802"/>
          </a:xfrm>
        </p:grpSpPr>
        <p:sp>
          <p:nvSpPr>
            <p:cNvPr id="11" name="TextBox 10"/>
            <p:cNvSpPr txBox="1"/>
            <p:nvPr/>
          </p:nvSpPr>
          <p:spPr>
            <a:xfrm>
              <a:off x="109818" y="2757431"/>
              <a:ext cx="1623358" cy="646331"/>
            </a:xfrm>
            <a:prstGeom prst="rect">
              <a:avLst/>
            </a:prstGeom>
            <a:noFill/>
          </p:spPr>
          <p:txBody>
            <a:bodyPr wrap="square" rtlCol="0">
              <a:spAutoFit/>
            </a:bodyPr>
            <a:lstStyle/>
            <a:p>
              <a:r>
                <a:rPr lang="en-US" b="1" dirty="0" smtClean="0"/>
                <a:t>#8-10 </a:t>
              </a:r>
              <a:r>
                <a:rPr lang="en-US" dirty="0" smtClean="0"/>
                <a:t>Iridoid glycosides (</a:t>
              </a:r>
              <a:r>
                <a:rPr lang="en-US" dirty="0"/>
                <a:t>I</a:t>
              </a:r>
              <a:r>
                <a:rPr lang="en-US" dirty="0" smtClean="0"/>
                <a:t>Gs)</a:t>
              </a:r>
              <a:endParaRPr lang="en-US" dirty="0"/>
            </a:p>
          </p:txBody>
        </p:sp>
        <p:pic>
          <p:nvPicPr>
            <p:cNvPr id="12" name="Picture 11"/>
            <p:cNvPicPr>
              <a:picLocks noChangeAspect="1"/>
            </p:cNvPicPr>
            <p:nvPr/>
          </p:nvPicPr>
          <p:blipFill>
            <a:blip r:embed="rId5"/>
            <a:stretch>
              <a:fillRect/>
            </a:stretch>
          </p:blipFill>
          <p:spPr>
            <a:xfrm>
              <a:off x="119528" y="3582133"/>
              <a:ext cx="1739900" cy="1689100"/>
            </a:xfrm>
            <a:prstGeom prst="rect">
              <a:avLst/>
            </a:prstGeom>
          </p:spPr>
        </p:pic>
      </p:grpSp>
      <p:sp>
        <p:nvSpPr>
          <p:cNvPr id="22" name="TextBox 21"/>
          <p:cNvSpPr txBox="1"/>
          <p:nvPr/>
        </p:nvSpPr>
        <p:spPr>
          <a:xfrm>
            <a:off x="2108185" y="1490546"/>
            <a:ext cx="3403892" cy="1200329"/>
          </a:xfrm>
          <a:prstGeom prst="rect">
            <a:avLst/>
          </a:prstGeom>
          <a:noFill/>
        </p:spPr>
        <p:txBody>
          <a:bodyPr wrap="square" rtlCol="0">
            <a:spAutoFit/>
          </a:bodyPr>
          <a:lstStyle/>
          <a:p>
            <a:pPr marL="285750" indent="-285750">
              <a:buFont typeface="Wingdings" charset="2"/>
              <a:buChar char="Ø"/>
            </a:pPr>
            <a:r>
              <a:rPr lang="en-US" dirty="0" smtClean="0"/>
              <a:t>Compounds of medium polarity analyzed after SPE extraction of strongly polar compounds. Ideal for </a:t>
            </a:r>
            <a:r>
              <a:rPr lang="en-US" dirty="0" err="1" smtClean="0"/>
              <a:t>RPxRP</a:t>
            </a:r>
            <a:r>
              <a:rPr lang="en-US" dirty="0" smtClean="0"/>
              <a:t>!</a:t>
            </a:r>
            <a:endParaRPr lang="en-US" dirty="0"/>
          </a:p>
        </p:txBody>
      </p:sp>
    </p:spTree>
    <p:extLst>
      <p:ext uri="{BB962C8B-B14F-4D97-AF65-F5344CB8AC3E}">
        <p14:creationId xmlns:p14="http://schemas.microsoft.com/office/powerpoint/2010/main" val="12644999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2-D Chromatogram-App #3</a:t>
            </a:r>
            <a:endParaRPr lang="en-US" sz="5400" dirty="0"/>
          </a:p>
        </p:txBody>
      </p:sp>
      <p:sp>
        <p:nvSpPr>
          <p:cNvPr id="3" name="Oval 2"/>
          <p:cNvSpPr/>
          <p:nvPr/>
        </p:nvSpPr>
        <p:spPr>
          <a:xfrm>
            <a:off x="5005295" y="5737412"/>
            <a:ext cx="343647" cy="343648"/>
          </a:xfrm>
          <a:prstGeom prst="ellipse">
            <a:avLst/>
          </a:prstGeom>
          <a:noFill/>
          <a:ln w="12700" cmpd="sng">
            <a:solidFill>
              <a:srgbClr val="FFED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7" idx="1"/>
          </p:cNvCxnSpPr>
          <p:nvPr/>
        </p:nvCxnSpPr>
        <p:spPr>
          <a:xfrm flipV="1">
            <a:off x="5348942" y="4760700"/>
            <a:ext cx="1120588" cy="976713"/>
          </a:xfrm>
          <a:prstGeom prst="straightConnector1">
            <a:avLst/>
          </a:prstGeom>
          <a:ln>
            <a:solidFill>
              <a:srgbClr val="FFED1F"/>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469530" y="4437534"/>
            <a:ext cx="2330824" cy="646331"/>
          </a:xfrm>
          <a:prstGeom prst="rect">
            <a:avLst/>
          </a:prstGeom>
          <a:noFill/>
        </p:spPr>
        <p:txBody>
          <a:bodyPr wrap="square" rtlCol="0">
            <a:spAutoFit/>
          </a:bodyPr>
          <a:lstStyle/>
          <a:p>
            <a:r>
              <a:rPr lang="en-US" dirty="0" smtClean="0"/>
              <a:t>Novel acylated flavonol glycoside</a:t>
            </a:r>
            <a:endParaRPr lang="en-US" dirty="0"/>
          </a:p>
        </p:txBody>
      </p:sp>
      <p:grpSp>
        <p:nvGrpSpPr>
          <p:cNvPr id="11" name="Group 10"/>
          <p:cNvGrpSpPr/>
          <p:nvPr/>
        </p:nvGrpSpPr>
        <p:grpSpPr>
          <a:xfrm>
            <a:off x="0" y="1428085"/>
            <a:ext cx="9144000" cy="4887839"/>
            <a:chOff x="0" y="1816551"/>
            <a:chExt cx="9144000" cy="4887839"/>
          </a:xfrm>
        </p:grpSpPr>
        <p:pic>
          <p:nvPicPr>
            <p:cNvPr id="4" name="Picture 3"/>
            <p:cNvPicPr>
              <a:picLocks noChangeAspect="1"/>
            </p:cNvPicPr>
            <p:nvPr/>
          </p:nvPicPr>
          <p:blipFill>
            <a:blip r:embed="rId2"/>
            <a:stretch>
              <a:fillRect/>
            </a:stretch>
          </p:blipFill>
          <p:spPr>
            <a:xfrm>
              <a:off x="0" y="2126119"/>
              <a:ext cx="9144000" cy="4349518"/>
            </a:xfrm>
            <a:prstGeom prst="rect">
              <a:avLst/>
            </a:prstGeom>
          </p:spPr>
        </p:pic>
        <p:sp>
          <p:nvSpPr>
            <p:cNvPr id="9" name="TextBox 8"/>
            <p:cNvSpPr txBox="1"/>
            <p:nvPr/>
          </p:nvSpPr>
          <p:spPr>
            <a:xfrm>
              <a:off x="3451411" y="6335058"/>
              <a:ext cx="2151529" cy="369332"/>
            </a:xfrm>
            <a:prstGeom prst="rect">
              <a:avLst/>
            </a:prstGeom>
            <a:noFill/>
          </p:spPr>
          <p:txBody>
            <a:bodyPr wrap="square" rtlCol="0">
              <a:spAutoFit/>
            </a:bodyPr>
            <a:lstStyle/>
            <a:p>
              <a:r>
                <a:rPr lang="en-US" dirty="0" smtClean="0"/>
                <a:t>Flavonoids </a:t>
              </a:r>
              <a:r>
                <a:rPr lang="en-US" b="1" dirty="0" smtClean="0"/>
                <a:t>#1-7, 11</a:t>
              </a:r>
              <a:endParaRPr lang="en-US" b="1" dirty="0"/>
            </a:p>
          </p:txBody>
        </p:sp>
        <p:sp>
          <p:nvSpPr>
            <p:cNvPr id="10" name="TextBox 9"/>
            <p:cNvSpPr txBox="1"/>
            <p:nvPr/>
          </p:nvSpPr>
          <p:spPr>
            <a:xfrm>
              <a:off x="4052047" y="1816551"/>
              <a:ext cx="2402542" cy="369332"/>
            </a:xfrm>
            <a:prstGeom prst="rect">
              <a:avLst/>
            </a:prstGeom>
            <a:noFill/>
          </p:spPr>
          <p:txBody>
            <a:bodyPr wrap="square" rtlCol="0">
              <a:spAutoFit/>
            </a:bodyPr>
            <a:lstStyle/>
            <a:p>
              <a:r>
                <a:rPr lang="en-US" dirty="0" smtClean="0"/>
                <a:t>Iridoid glycosides </a:t>
              </a:r>
              <a:r>
                <a:rPr lang="en-US" b="1" dirty="0" smtClean="0"/>
                <a:t>#8-10</a:t>
              </a:r>
              <a:endParaRPr lang="en-US" b="1" dirty="0"/>
            </a:p>
          </p:txBody>
        </p:sp>
      </p:grpSp>
      <p:sp>
        <p:nvSpPr>
          <p:cNvPr id="12" name="TextBox 11"/>
          <p:cNvSpPr txBox="1"/>
          <p:nvPr/>
        </p:nvSpPr>
        <p:spPr>
          <a:xfrm>
            <a:off x="2076814" y="6438304"/>
            <a:ext cx="5376492" cy="338554"/>
          </a:xfrm>
          <a:prstGeom prst="rect">
            <a:avLst/>
          </a:prstGeom>
          <a:noFill/>
        </p:spPr>
        <p:txBody>
          <a:bodyPr wrap="none" rtlCol="0">
            <a:spAutoFit/>
          </a:bodyPr>
          <a:lstStyle/>
          <a:p>
            <a:r>
              <a:rPr lang="en-US" sz="1600" dirty="0"/>
              <a:t>Li, D.; Schmitz, O. J. </a:t>
            </a:r>
            <a:r>
              <a:rPr lang="en-US" sz="1600" i="1" dirty="0"/>
              <a:t>Anal. </a:t>
            </a:r>
            <a:r>
              <a:rPr lang="en-US" sz="1600" i="1" dirty="0" err="1"/>
              <a:t>Bioanal</a:t>
            </a:r>
            <a:r>
              <a:rPr lang="en-US" sz="1600" i="1" dirty="0"/>
              <a:t>. Chem.</a:t>
            </a:r>
            <a:r>
              <a:rPr lang="en-US" sz="1600" dirty="0"/>
              <a:t> </a:t>
            </a:r>
            <a:r>
              <a:rPr lang="en-US" sz="1600" b="1" dirty="0"/>
              <a:t>2014</a:t>
            </a:r>
            <a:r>
              <a:rPr lang="en-US" sz="1600" dirty="0"/>
              <a:t>, Ahead of Print.</a:t>
            </a:r>
            <a:endParaRPr lang="en-US" sz="1600" dirty="0"/>
          </a:p>
        </p:txBody>
      </p:sp>
    </p:spTree>
    <p:extLst>
      <p:ext uri="{BB962C8B-B14F-4D97-AF65-F5344CB8AC3E}">
        <p14:creationId xmlns:p14="http://schemas.microsoft.com/office/powerpoint/2010/main" val="29240047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78" y="274638"/>
            <a:ext cx="8430322" cy="1143000"/>
          </a:xfrm>
        </p:spPr>
        <p:txBody>
          <a:bodyPr>
            <a:normAutofit fontScale="90000"/>
          </a:bodyPr>
          <a:lstStyle/>
          <a:p>
            <a:r>
              <a:rPr lang="en-US" dirty="0" smtClean="0"/>
              <a:t>PEAK CAPACITY (</a:t>
            </a:r>
            <a:r>
              <a:rPr lang="en-US" dirty="0" err="1" smtClean="0"/>
              <a:t>n</a:t>
            </a:r>
            <a:r>
              <a:rPr lang="en-US" baseline="-25000" dirty="0" err="1" smtClean="0"/>
              <a:t>c</a:t>
            </a:r>
            <a:r>
              <a:rPr lang="en-US" dirty="0" smtClean="0"/>
              <a:t>) of One Dimensional</a:t>
            </a:r>
            <a:endParaRPr lang="en-US" dirty="0"/>
          </a:p>
        </p:txBody>
      </p:sp>
      <p:sp>
        <p:nvSpPr>
          <p:cNvPr id="3" name="Content Placeholder 2"/>
          <p:cNvSpPr>
            <a:spLocks noGrp="1"/>
          </p:cNvSpPr>
          <p:nvPr>
            <p:ph idx="1"/>
          </p:nvPr>
        </p:nvSpPr>
        <p:spPr>
          <a:xfrm>
            <a:off x="457200" y="1600200"/>
            <a:ext cx="4003288" cy="4525963"/>
          </a:xfrm>
        </p:spPr>
        <p:txBody>
          <a:bodyPr>
            <a:normAutofit/>
          </a:bodyPr>
          <a:lstStyle/>
          <a:p>
            <a:r>
              <a:rPr lang="en-US" sz="2800" dirty="0" smtClean="0"/>
              <a:t>Maximum number of peaks that can be separated with a specific resolution</a:t>
            </a:r>
          </a:p>
          <a:p>
            <a:r>
              <a:rPr lang="en-US" sz="2800" dirty="0" smtClean="0"/>
              <a:t>Higher peak capacity - greater separation potential</a:t>
            </a:r>
          </a:p>
          <a:p>
            <a:endParaRPr lang="en-US" dirty="0"/>
          </a:p>
        </p:txBody>
      </p:sp>
      <p:sp>
        <p:nvSpPr>
          <p:cNvPr id="4" name="TextBox 3"/>
          <p:cNvSpPr txBox="1"/>
          <p:nvPr/>
        </p:nvSpPr>
        <p:spPr>
          <a:xfrm>
            <a:off x="2290236" y="6126163"/>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pic>
        <p:nvPicPr>
          <p:cNvPr id="5" name="Picture 2" descr="hplc system"/>
          <p:cNvPicPr>
            <a:picLocks noChangeAspect="1" noChangeArrowheads="1"/>
          </p:cNvPicPr>
          <p:nvPr/>
        </p:nvPicPr>
        <p:blipFill>
          <a:blip r:embed="rId2"/>
          <a:srcRect/>
          <a:stretch>
            <a:fillRect/>
          </a:stretch>
        </p:blipFill>
        <p:spPr bwMode="auto">
          <a:xfrm>
            <a:off x="4294916" y="1417638"/>
            <a:ext cx="4525699" cy="2501301"/>
          </a:xfrm>
          <a:prstGeom prst="rect">
            <a:avLst/>
          </a:prstGeom>
          <a:noFill/>
        </p:spPr>
      </p:pic>
      <p:sp>
        <p:nvSpPr>
          <p:cNvPr id="6" name="TextBox 5"/>
          <p:cNvSpPr txBox="1"/>
          <p:nvPr/>
        </p:nvSpPr>
        <p:spPr>
          <a:xfrm>
            <a:off x="5108807" y="3918939"/>
            <a:ext cx="2999678" cy="461665"/>
          </a:xfrm>
          <a:prstGeom prst="rect">
            <a:avLst/>
          </a:prstGeom>
          <a:noFill/>
        </p:spPr>
        <p:txBody>
          <a:bodyPr wrap="square" rtlCol="0">
            <a:spAutoFit/>
          </a:bodyPr>
          <a:lstStyle/>
          <a:p>
            <a:r>
              <a:rPr lang="en-US" sz="800" dirty="0" smtClean="0"/>
              <a:t>http://www.waters.com/waters/en_US/How-Does-High-Performance-Liquid-Chromatography-Work%3F/nav.htm?cid=10049055&amp;locale=en_US</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10"/>
            <a:ext cx="8229600" cy="948765"/>
          </a:xfrm>
        </p:spPr>
        <p:txBody>
          <a:bodyPr/>
          <a:lstStyle/>
          <a:p>
            <a:r>
              <a:rPr lang="en-US" dirty="0" smtClean="0"/>
              <a:t>App #3-Zoomed-in Region</a:t>
            </a:r>
            <a:endParaRPr lang="en-US" dirty="0"/>
          </a:p>
        </p:txBody>
      </p:sp>
      <p:pic>
        <p:nvPicPr>
          <p:cNvPr id="4" name="Picture 3"/>
          <p:cNvPicPr>
            <a:picLocks noChangeAspect="1"/>
          </p:cNvPicPr>
          <p:nvPr/>
        </p:nvPicPr>
        <p:blipFill>
          <a:blip r:embed="rId2"/>
          <a:stretch>
            <a:fillRect/>
          </a:stretch>
        </p:blipFill>
        <p:spPr>
          <a:xfrm>
            <a:off x="3974353" y="3296081"/>
            <a:ext cx="5050095" cy="3555935"/>
          </a:xfrm>
          <a:prstGeom prst="rect">
            <a:avLst/>
          </a:prstGeom>
        </p:spPr>
      </p:pic>
      <p:pic>
        <p:nvPicPr>
          <p:cNvPr id="3" name="Picture 2"/>
          <p:cNvPicPr>
            <a:picLocks noChangeAspect="1"/>
          </p:cNvPicPr>
          <p:nvPr/>
        </p:nvPicPr>
        <p:blipFill>
          <a:blip r:embed="rId3"/>
          <a:stretch>
            <a:fillRect/>
          </a:stretch>
        </p:blipFill>
        <p:spPr>
          <a:xfrm>
            <a:off x="188262" y="756027"/>
            <a:ext cx="5423647" cy="2617473"/>
          </a:xfrm>
          <a:prstGeom prst="rect">
            <a:avLst/>
          </a:prstGeom>
        </p:spPr>
      </p:pic>
      <p:sp>
        <p:nvSpPr>
          <p:cNvPr id="5" name="TextBox 4"/>
          <p:cNvSpPr txBox="1"/>
          <p:nvPr/>
        </p:nvSpPr>
        <p:spPr>
          <a:xfrm>
            <a:off x="328717" y="6498068"/>
            <a:ext cx="3592087" cy="307777"/>
          </a:xfrm>
          <a:prstGeom prst="rect">
            <a:avLst/>
          </a:prstGeom>
          <a:noFill/>
        </p:spPr>
        <p:txBody>
          <a:bodyPr wrap="none" rtlCol="0">
            <a:spAutoFit/>
          </a:bodyPr>
          <a:lstStyle/>
          <a:p>
            <a:r>
              <a:rPr lang="en-US" sz="1400" dirty="0"/>
              <a:t>Li, D.; Schmitz, O. J. </a:t>
            </a:r>
            <a:r>
              <a:rPr lang="en-US" sz="1400" i="1" dirty="0"/>
              <a:t>Anal. </a:t>
            </a:r>
            <a:r>
              <a:rPr lang="en-US" sz="1400" i="1" dirty="0" err="1"/>
              <a:t>Bioanal</a:t>
            </a:r>
            <a:r>
              <a:rPr lang="en-US" sz="1400" i="1" dirty="0"/>
              <a:t>. Chem.</a:t>
            </a:r>
            <a:r>
              <a:rPr lang="en-US" sz="1400" dirty="0"/>
              <a:t> </a:t>
            </a:r>
            <a:r>
              <a:rPr lang="en-US" sz="1400" b="1" dirty="0" smtClean="0"/>
              <a:t>2014</a:t>
            </a:r>
            <a:endParaRPr lang="en-US" sz="1400" dirty="0"/>
          </a:p>
        </p:txBody>
      </p:sp>
    </p:spTree>
    <p:extLst>
      <p:ext uri="{BB962C8B-B14F-4D97-AF65-F5344CB8AC3E}">
        <p14:creationId xmlns:p14="http://schemas.microsoft.com/office/powerpoint/2010/main" val="15971285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992"/>
            <a:ext cx="8229600" cy="897400"/>
          </a:xfrm>
        </p:spPr>
        <p:txBody>
          <a:bodyPr/>
          <a:lstStyle/>
          <a:p>
            <a:r>
              <a:rPr lang="en-US" dirty="0" smtClean="0"/>
              <a:t>FGs UV Data</a:t>
            </a:r>
            <a:endParaRPr lang="en-US" dirty="0"/>
          </a:p>
        </p:txBody>
      </p:sp>
      <p:grpSp>
        <p:nvGrpSpPr>
          <p:cNvPr id="8" name="Group 7"/>
          <p:cNvGrpSpPr/>
          <p:nvPr/>
        </p:nvGrpSpPr>
        <p:grpSpPr>
          <a:xfrm>
            <a:off x="174824" y="1694973"/>
            <a:ext cx="6523504" cy="4998667"/>
            <a:chOff x="1041402" y="1396153"/>
            <a:chExt cx="7100102" cy="5357260"/>
          </a:xfrm>
        </p:grpSpPr>
        <p:pic>
          <p:nvPicPr>
            <p:cNvPr id="5" name="Picture 4"/>
            <p:cNvPicPr>
              <a:picLocks noChangeAspect="1"/>
            </p:cNvPicPr>
            <p:nvPr/>
          </p:nvPicPr>
          <p:blipFill>
            <a:blip r:embed="rId2"/>
            <a:stretch>
              <a:fillRect/>
            </a:stretch>
          </p:blipFill>
          <p:spPr>
            <a:xfrm>
              <a:off x="1041402" y="1396153"/>
              <a:ext cx="7100102" cy="5357260"/>
            </a:xfrm>
            <a:prstGeom prst="rect">
              <a:avLst/>
            </a:prstGeom>
          </p:spPr>
        </p:pic>
        <p:sp>
          <p:nvSpPr>
            <p:cNvPr id="6" name="TextBox 5"/>
            <p:cNvSpPr txBox="1"/>
            <p:nvPr/>
          </p:nvSpPr>
          <p:spPr>
            <a:xfrm>
              <a:off x="5487006" y="2201725"/>
              <a:ext cx="1749197" cy="369332"/>
            </a:xfrm>
            <a:prstGeom prst="rect">
              <a:avLst/>
            </a:prstGeom>
            <a:noFill/>
          </p:spPr>
          <p:txBody>
            <a:bodyPr wrap="none" rtlCol="0">
              <a:spAutoFit/>
            </a:bodyPr>
            <a:lstStyle/>
            <a:p>
              <a:pPr marL="285750" indent="-285750">
                <a:buFont typeface="Wingdings" charset="2"/>
                <a:buChar char="Ø"/>
              </a:pPr>
              <a:r>
                <a:rPr lang="en-US" dirty="0" smtClean="0"/>
                <a:t>UV @ 254 nm</a:t>
              </a:r>
              <a:endParaRPr lang="en-US" dirty="0"/>
            </a:p>
          </p:txBody>
        </p:sp>
        <p:sp>
          <p:nvSpPr>
            <p:cNvPr id="7" name="TextBox 6"/>
            <p:cNvSpPr txBox="1"/>
            <p:nvPr/>
          </p:nvSpPr>
          <p:spPr>
            <a:xfrm>
              <a:off x="5038165" y="4155426"/>
              <a:ext cx="2198038" cy="369332"/>
            </a:xfrm>
            <a:prstGeom prst="rect">
              <a:avLst/>
            </a:prstGeom>
            <a:noFill/>
          </p:spPr>
          <p:txBody>
            <a:bodyPr wrap="none" rtlCol="0">
              <a:spAutoFit/>
            </a:bodyPr>
            <a:lstStyle/>
            <a:p>
              <a:pPr marL="285750" indent="-285750">
                <a:buFont typeface="Wingdings" charset="2"/>
                <a:buChar char="Ø"/>
              </a:pPr>
              <a:r>
                <a:rPr lang="en-US" dirty="0" smtClean="0"/>
                <a:t>MS EIC @ 56</a:t>
              </a:r>
              <a:r>
                <a:rPr lang="en-US" baseline="30000" dirty="0" smtClean="0"/>
                <a:t>th</a:t>
              </a:r>
              <a:r>
                <a:rPr lang="en-US" dirty="0" smtClean="0"/>
                <a:t> min</a:t>
              </a:r>
              <a:endParaRPr lang="en-US" dirty="0"/>
            </a:p>
          </p:txBody>
        </p:sp>
      </p:grpSp>
      <p:grpSp>
        <p:nvGrpSpPr>
          <p:cNvPr id="3" name="Group 2"/>
          <p:cNvGrpSpPr/>
          <p:nvPr/>
        </p:nvGrpSpPr>
        <p:grpSpPr>
          <a:xfrm>
            <a:off x="6753409" y="2330825"/>
            <a:ext cx="2158904" cy="2534513"/>
            <a:chOff x="6753409" y="2330825"/>
            <a:chExt cx="2158904" cy="2534513"/>
          </a:xfrm>
        </p:grpSpPr>
        <p:pic>
          <p:nvPicPr>
            <p:cNvPr id="10" name="Picture 9"/>
            <p:cNvPicPr>
              <a:picLocks noChangeAspect="1"/>
            </p:cNvPicPr>
            <p:nvPr/>
          </p:nvPicPr>
          <p:blipFill>
            <a:blip r:embed="rId3"/>
            <a:stretch>
              <a:fillRect/>
            </a:stretch>
          </p:blipFill>
          <p:spPr>
            <a:xfrm>
              <a:off x="6753409" y="2330825"/>
              <a:ext cx="2158904" cy="2304306"/>
            </a:xfrm>
            <a:prstGeom prst="rect">
              <a:avLst/>
            </a:prstGeom>
          </p:spPr>
        </p:pic>
        <p:sp>
          <p:nvSpPr>
            <p:cNvPr id="11" name="TextBox 10"/>
            <p:cNvSpPr txBox="1"/>
            <p:nvPr/>
          </p:nvSpPr>
          <p:spPr>
            <a:xfrm>
              <a:off x="6755976" y="4557561"/>
              <a:ext cx="1976435" cy="307777"/>
            </a:xfrm>
            <a:prstGeom prst="rect">
              <a:avLst/>
            </a:prstGeom>
            <a:noFill/>
          </p:spPr>
          <p:txBody>
            <a:bodyPr wrap="none" rtlCol="0">
              <a:spAutoFit/>
            </a:bodyPr>
            <a:lstStyle/>
            <a:p>
              <a:r>
                <a:rPr lang="en-US" sz="1400" dirty="0" smtClean="0"/>
                <a:t>#19, isomer of #2 shown </a:t>
              </a:r>
              <a:endParaRPr lang="en-US" sz="1400" dirty="0"/>
            </a:p>
          </p:txBody>
        </p:sp>
      </p:grpSp>
      <p:grpSp>
        <p:nvGrpSpPr>
          <p:cNvPr id="15" name="Group 14"/>
          <p:cNvGrpSpPr/>
          <p:nvPr/>
        </p:nvGrpSpPr>
        <p:grpSpPr>
          <a:xfrm>
            <a:off x="6693654" y="127004"/>
            <a:ext cx="2288344" cy="2182897"/>
            <a:chOff x="6828123" y="530411"/>
            <a:chExt cx="2288344" cy="2182897"/>
          </a:xfrm>
        </p:grpSpPr>
        <p:pic>
          <p:nvPicPr>
            <p:cNvPr id="13" name="Picture 12"/>
            <p:cNvPicPr>
              <a:picLocks noChangeAspect="1"/>
            </p:cNvPicPr>
            <p:nvPr/>
          </p:nvPicPr>
          <p:blipFill>
            <a:blip r:embed="rId4"/>
            <a:stretch>
              <a:fillRect/>
            </a:stretch>
          </p:blipFill>
          <p:spPr>
            <a:xfrm>
              <a:off x="7009709" y="530411"/>
              <a:ext cx="1994648" cy="1994648"/>
            </a:xfrm>
            <a:prstGeom prst="rect">
              <a:avLst/>
            </a:prstGeom>
          </p:spPr>
        </p:pic>
        <p:sp>
          <p:nvSpPr>
            <p:cNvPr id="14" name="TextBox 13"/>
            <p:cNvSpPr txBox="1"/>
            <p:nvPr/>
          </p:nvSpPr>
          <p:spPr>
            <a:xfrm>
              <a:off x="6828123" y="2405531"/>
              <a:ext cx="2288344" cy="307777"/>
            </a:xfrm>
            <a:prstGeom prst="rect">
              <a:avLst/>
            </a:prstGeom>
            <a:noFill/>
          </p:spPr>
          <p:txBody>
            <a:bodyPr wrap="none" rtlCol="0">
              <a:spAutoFit/>
            </a:bodyPr>
            <a:lstStyle/>
            <a:p>
              <a:r>
                <a:rPr lang="en-US" sz="1400" dirty="0" smtClean="0"/>
                <a:t>#18 Novel Flavonol glycoside</a:t>
              </a:r>
              <a:endParaRPr lang="en-US" sz="1400" dirty="0"/>
            </a:p>
          </p:txBody>
        </p:sp>
      </p:grpSp>
      <p:grpSp>
        <p:nvGrpSpPr>
          <p:cNvPr id="18" name="Group 17"/>
          <p:cNvGrpSpPr/>
          <p:nvPr/>
        </p:nvGrpSpPr>
        <p:grpSpPr>
          <a:xfrm>
            <a:off x="261471" y="85920"/>
            <a:ext cx="2568578" cy="1761694"/>
            <a:chOff x="321235" y="70979"/>
            <a:chExt cx="2568578" cy="1761694"/>
          </a:xfrm>
        </p:grpSpPr>
        <p:pic>
          <p:nvPicPr>
            <p:cNvPr id="16" name="Picture 15"/>
            <p:cNvPicPr>
              <a:picLocks noChangeAspect="1"/>
            </p:cNvPicPr>
            <p:nvPr/>
          </p:nvPicPr>
          <p:blipFill>
            <a:blip r:embed="rId5"/>
            <a:stretch>
              <a:fillRect/>
            </a:stretch>
          </p:blipFill>
          <p:spPr>
            <a:xfrm>
              <a:off x="321235" y="70979"/>
              <a:ext cx="2517589" cy="1380613"/>
            </a:xfrm>
            <a:prstGeom prst="rect">
              <a:avLst/>
            </a:prstGeom>
          </p:spPr>
        </p:pic>
        <p:sp>
          <p:nvSpPr>
            <p:cNvPr id="17" name="TextBox 16"/>
            <p:cNvSpPr txBox="1"/>
            <p:nvPr/>
          </p:nvSpPr>
          <p:spPr>
            <a:xfrm>
              <a:off x="657411" y="1494119"/>
              <a:ext cx="2232402" cy="338554"/>
            </a:xfrm>
            <a:prstGeom prst="rect">
              <a:avLst/>
            </a:prstGeom>
            <a:noFill/>
          </p:spPr>
          <p:txBody>
            <a:bodyPr wrap="none" rtlCol="0">
              <a:spAutoFit/>
            </a:bodyPr>
            <a:lstStyle/>
            <a:p>
              <a:r>
                <a:rPr lang="en-US" sz="1600" dirty="0" smtClean="0"/>
                <a:t>#17, isomer of #1 shown</a:t>
              </a:r>
              <a:endParaRPr lang="en-US" sz="1600" dirty="0"/>
            </a:p>
          </p:txBody>
        </p:sp>
      </p:grpSp>
      <p:sp>
        <p:nvSpPr>
          <p:cNvPr id="22" name="TextBox 21"/>
          <p:cNvSpPr txBox="1"/>
          <p:nvPr/>
        </p:nvSpPr>
        <p:spPr>
          <a:xfrm>
            <a:off x="2076814" y="6438304"/>
            <a:ext cx="5376492" cy="338554"/>
          </a:xfrm>
          <a:prstGeom prst="rect">
            <a:avLst/>
          </a:prstGeom>
          <a:noFill/>
        </p:spPr>
        <p:txBody>
          <a:bodyPr wrap="none" rtlCol="0">
            <a:spAutoFit/>
          </a:bodyPr>
          <a:lstStyle/>
          <a:p>
            <a:r>
              <a:rPr lang="en-US" sz="1600" dirty="0"/>
              <a:t>Li, D.; Schmitz, O. J. </a:t>
            </a:r>
            <a:r>
              <a:rPr lang="en-US" sz="1600" i="1" dirty="0"/>
              <a:t>Anal. </a:t>
            </a:r>
            <a:r>
              <a:rPr lang="en-US" sz="1600" i="1" dirty="0" err="1"/>
              <a:t>Bioanal</a:t>
            </a:r>
            <a:r>
              <a:rPr lang="en-US" sz="1600" i="1" dirty="0"/>
              <a:t>. Chem.</a:t>
            </a:r>
            <a:r>
              <a:rPr lang="en-US" sz="1600" dirty="0"/>
              <a:t> </a:t>
            </a:r>
            <a:r>
              <a:rPr lang="en-US" sz="1600" b="1" dirty="0"/>
              <a:t>2014</a:t>
            </a:r>
            <a:r>
              <a:rPr lang="en-US" sz="1600" dirty="0"/>
              <a:t>, Ahead of Print.</a:t>
            </a:r>
            <a:endParaRPr lang="en-US" sz="1600" dirty="0"/>
          </a:p>
        </p:txBody>
      </p:sp>
      <p:grpSp>
        <p:nvGrpSpPr>
          <p:cNvPr id="9" name="Group 8"/>
          <p:cNvGrpSpPr/>
          <p:nvPr/>
        </p:nvGrpSpPr>
        <p:grpSpPr>
          <a:xfrm>
            <a:off x="6636184" y="4895220"/>
            <a:ext cx="2353917" cy="1468379"/>
            <a:chOff x="6636184" y="4895220"/>
            <a:chExt cx="2353917" cy="1468379"/>
          </a:xfrm>
        </p:grpSpPr>
        <p:pic>
          <p:nvPicPr>
            <p:cNvPr id="4" name="Picture 3"/>
            <p:cNvPicPr>
              <a:picLocks noChangeAspect="1"/>
            </p:cNvPicPr>
            <p:nvPr/>
          </p:nvPicPr>
          <p:blipFill>
            <a:blip r:embed="rId6"/>
            <a:stretch>
              <a:fillRect/>
            </a:stretch>
          </p:blipFill>
          <p:spPr>
            <a:xfrm>
              <a:off x="6815476" y="4895220"/>
              <a:ext cx="1804511" cy="1230662"/>
            </a:xfrm>
            <a:prstGeom prst="rect">
              <a:avLst/>
            </a:prstGeom>
          </p:spPr>
        </p:pic>
        <p:sp>
          <p:nvSpPr>
            <p:cNvPr id="23" name="TextBox 22"/>
            <p:cNvSpPr txBox="1"/>
            <p:nvPr/>
          </p:nvSpPr>
          <p:spPr>
            <a:xfrm>
              <a:off x="6636184" y="6055822"/>
              <a:ext cx="2353917" cy="307777"/>
            </a:xfrm>
            <a:prstGeom prst="rect">
              <a:avLst/>
            </a:prstGeom>
            <a:noFill/>
          </p:spPr>
          <p:txBody>
            <a:bodyPr wrap="none" rtlCol="0">
              <a:spAutoFit/>
            </a:bodyPr>
            <a:lstStyle/>
            <a:p>
              <a:r>
                <a:rPr lang="en-US" sz="1400" dirty="0" smtClean="0"/>
                <a:t>#20, 2 sugar moieties; Gal-</a:t>
              </a:r>
              <a:r>
                <a:rPr lang="en-US" sz="1400" dirty="0" err="1" smtClean="0"/>
                <a:t>Glc</a:t>
              </a:r>
              <a:endParaRPr lang="en-US" sz="1400" dirty="0"/>
            </a:p>
          </p:txBody>
        </p:sp>
      </p:grpSp>
    </p:spTree>
    <p:extLst>
      <p:ext uri="{BB962C8B-B14F-4D97-AF65-F5344CB8AC3E}">
        <p14:creationId xmlns:p14="http://schemas.microsoft.com/office/powerpoint/2010/main" val="28490080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0"/>
            <a:ext cx="8229600" cy="1143000"/>
          </a:xfrm>
        </p:spPr>
        <p:txBody>
          <a:bodyPr/>
          <a:lstStyle/>
          <a:p>
            <a:r>
              <a:rPr lang="en-US" dirty="0"/>
              <a:t>MS </a:t>
            </a:r>
            <a:r>
              <a:rPr lang="en-US" dirty="0" smtClean="0"/>
              <a:t>Data </a:t>
            </a:r>
            <a:r>
              <a:rPr lang="en-US" dirty="0"/>
              <a:t>of A</a:t>
            </a:r>
            <a:r>
              <a:rPr lang="en-US" dirty="0" smtClean="0"/>
              <a:t>cylated FGs</a:t>
            </a:r>
            <a:endParaRPr lang="en-US" dirty="0"/>
          </a:p>
        </p:txBody>
      </p:sp>
      <p:pic>
        <p:nvPicPr>
          <p:cNvPr id="7" name="Picture 6"/>
          <p:cNvPicPr>
            <a:picLocks noChangeAspect="1"/>
          </p:cNvPicPr>
          <p:nvPr/>
        </p:nvPicPr>
        <p:blipFill>
          <a:blip r:embed="rId2"/>
          <a:stretch>
            <a:fillRect/>
          </a:stretch>
        </p:blipFill>
        <p:spPr>
          <a:xfrm>
            <a:off x="457200" y="926351"/>
            <a:ext cx="5933888" cy="5761496"/>
          </a:xfrm>
          <a:prstGeom prst="rect">
            <a:avLst/>
          </a:prstGeom>
        </p:spPr>
      </p:pic>
      <p:cxnSp>
        <p:nvCxnSpPr>
          <p:cNvPr id="10" name="Straight Arrow Connector 9"/>
          <p:cNvCxnSpPr/>
          <p:nvPr/>
        </p:nvCxnSpPr>
        <p:spPr>
          <a:xfrm flipH="1">
            <a:off x="2025650" y="1765300"/>
            <a:ext cx="114300" cy="374650"/>
          </a:xfrm>
          <a:prstGeom prst="straightConnector1">
            <a:avLst/>
          </a:prstGeom>
          <a:ln w="12700" cmpd="sng">
            <a:solidFill>
              <a:srgbClr val="FF2407"/>
            </a:solidFill>
            <a:tailEnd type="arrow" w="med" len="sm"/>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968500" y="3155950"/>
            <a:ext cx="114300" cy="374650"/>
          </a:xfrm>
          <a:prstGeom prst="straightConnector1">
            <a:avLst/>
          </a:prstGeom>
          <a:ln w="12700" cmpd="sng">
            <a:solidFill>
              <a:srgbClr val="FF2407"/>
            </a:solidFill>
            <a:tailEnd type="arrow" w="med" len="sm"/>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949450" y="5461000"/>
            <a:ext cx="114300" cy="374650"/>
          </a:xfrm>
          <a:prstGeom prst="straightConnector1">
            <a:avLst/>
          </a:prstGeom>
          <a:ln w="12700" cmpd="sng">
            <a:solidFill>
              <a:srgbClr val="FF2407"/>
            </a:solidFill>
            <a:tailEnd type="arrow" w="med" len="sm"/>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6505388" y="939526"/>
            <a:ext cx="2384613" cy="2347530"/>
            <a:chOff x="6505388" y="939526"/>
            <a:chExt cx="2384613" cy="2347530"/>
          </a:xfrm>
        </p:grpSpPr>
        <p:cxnSp>
          <p:nvCxnSpPr>
            <p:cNvPr id="16" name="Straight Arrow Connector 15"/>
            <p:cNvCxnSpPr/>
            <p:nvPr/>
          </p:nvCxnSpPr>
          <p:spPr>
            <a:xfrm>
              <a:off x="6505388" y="1148700"/>
              <a:ext cx="397436" cy="0"/>
            </a:xfrm>
            <a:prstGeom prst="straightConnector1">
              <a:avLst/>
            </a:prstGeom>
            <a:ln w="12700" cmpd="sng">
              <a:solidFill>
                <a:srgbClr val="FF2407"/>
              </a:solidFill>
              <a:tailEnd type="arrow" w="med" len="sm"/>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932707" y="939526"/>
              <a:ext cx="1957294" cy="923330"/>
            </a:xfrm>
            <a:prstGeom prst="rect">
              <a:avLst/>
            </a:prstGeom>
            <a:noFill/>
          </p:spPr>
          <p:txBody>
            <a:bodyPr wrap="square" rtlCol="0">
              <a:spAutoFit/>
            </a:bodyPr>
            <a:lstStyle/>
            <a:p>
              <a:r>
                <a:rPr lang="en-US" dirty="0"/>
                <a:t>Q</a:t>
              </a:r>
              <a:r>
                <a:rPr lang="en-US" dirty="0" smtClean="0"/>
                <a:t>uercetin ion- characteristic ion of FGs @ m/z 303</a:t>
              </a:r>
              <a:endParaRPr lang="en-US" dirty="0"/>
            </a:p>
          </p:txBody>
        </p:sp>
        <p:pic>
          <p:nvPicPr>
            <p:cNvPr id="19" name="Picture 18"/>
            <p:cNvPicPr>
              <a:picLocks noChangeAspect="1"/>
            </p:cNvPicPr>
            <p:nvPr/>
          </p:nvPicPr>
          <p:blipFill>
            <a:blip r:embed="rId3"/>
            <a:stretch>
              <a:fillRect/>
            </a:stretch>
          </p:blipFill>
          <p:spPr>
            <a:xfrm>
              <a:off x="6597768" y="1876616"/>
              <a:ext cx="2068118" cy="1410440"/>
            </a:xfrm>
            <a:prstGeom prst="rect">
              <a:avLst/>
            </a:prstGeom>
          </p:spPr>
        </p:pic>
      </p:grpSp>
      <p:sp>
        <p:nvSpPr>
          <p:cNvPr id="20" name="TextBox 19"/>
          <p:cNvSpPr txBox="1"/>
          <p:nvPr/>
        </p:nvSpPr>
        <p:spPr>
          <a:xfrm>
            <a:off x="1449295" y="4004240"/>
            <a:ext cx="3249608" cy="369332"/>
          </a:xfrm>
          <a:prstGeom prst="rect">
            <a:avLst/>
          </a:prstGeom>
          <a:noFill/>
        </p:spPr>
        <p:txBody>
          <a:bodyPr wrap="none" rtlCol="0">
            <a:spAutoFit/>
          </a:bodyPr>
          <a:lstStyle/>
          <a:p>
            <a:pPr marL="285750" indent="-285750">
              <a:buFont typeface="Wingdings" charset="2"/>
              <a:buChar char="Ø"/>
            </a:pPr>
            <a:r>
              <a:rPr lang="en-US" dirty="0" smtClean="0">
                <a:solidFill>
                  <a:srgbClr val="0000FF"/>
                </a:solidFill>
              </a:rPr>
              <a:t>FG was confirmed by UV-DAD</a:t>
            </a:r>
            <a:endParaRPr lang="en-US" dirty="0">
              <a:solidFill>
                <a:srgbClr val="0000FF"/>
              </a:solidFill>
            </a:endParaRPr>
          </a:p>
        </p:txBody>
      </p:sp>
      <p:sp>
        <p:nvSpPr>
          <p:cNvPr id="21" name="TextBox 20"/>
          <p:cNvSpPr txBox="1"/>
          <p:nvPr/>
        </p:nvSpPr>
        <p:spPr>
          <a:xfrm>
            <a:off x="1837765" y="4343690"/>
            <a:ext cx="3226289" cy="369332"/>
          </a:xfrm>
          <a:prstGeom prst="rect">
            <a:avLst/>
          </a:prstGeom>
          <a:noFill/>
        </p:spPr>
        <p:txBody>
          <a:bodyPr wrap="none" rtlCol="0">
            <a:spAutoFit/>
          </a:bodyPr>
          <a:lstStyle/>
          <a:p>
            <a:r>
              <a:rPr lang="en-US" dirty="0" smtClean="0">
                <a:solidFill>
                  <a:srgbClr val="FF2407"/>
                </a:solidFill>
              </a:rPr>
              <a:t>? m/z 287 (product ion, not 303)</a:t>
            </a:r>
            <a:endParaRPr lang="en-US" dirty="0">
              <a:solidFill>
                <a:srgbClr val="FF2407"/>
              </a:solidFill>
            </a:endParaRPr>
          </a:p>
        </p:txBody>
      </p:sp>
      <p:grpSp>
        <p:nvGrpSpPr>
          <p:cNvPr id="24" name="Group 23"/>
          <p:cNvGrpSpPr/>
          <p:nvPr/>
        </p:nvGrpSpPr>
        <p:grpSpPr>
          <a:xfrm>
            <a:off x="6301443" y="3635186"/>
            <a:ext cx="2588558" cy="1974014"/>
            <a:chOff x="6301443" y="3426012"/>
            <a:chExt cx="2588558" cy="1974014"/>
          </a:xfrm>
        </p:grpSpPr>
        <p:pic>
          <p:nvPicPr>
            <p:cNvPr id="22" name="Picture 21"/>
            <p:cNvPicPr>
              <a:picLocks noChangeAspect="1"/>
            </p:cNvPicPr>
            <p:nvPr/>
          </p:nvPicPr>
          <p:blipFill>
            <a:blip r:embed="rId4"/>
            <a:stretch>
              <a:fillRect/>
            </a:stretch>
          </p:blipFill>
          <p:spPr>
            <a:xfrm>
              <a:off x="6585321" y="4183814"/>
              <a:ext cx="2144806" cy="1216212"/>
            </a:xfrm>
            <a:prstGeom prst="rect">
              <a:avLst/>
            </a:prstGeom>
          </p:spPr>
        </p:pic>
        <p:sp>
          <p:nvSpPr>
            <p:cNvPr id="23" name="TextBox 22"/>
            <p:cNvSpPr txBox="1"/>
            <p:nvPr/>
          </p:nvSpPr>
          <p:spPr>
            <a:xfrm>
              <a:off x="6301443" y="3426012"/>
              <a:ext cx="2588558" cy="923330"/>
            </a:xfrm>
            <a:prstGeom prst="rect">
              <a:avLst/>
            </a:prstGeom>
            <a:noFill/>
          </p:spPr>
          <p:txBody>
            <a:bodyPr wrap="square" rtlCol="0">
              <a:spAutoFit/>
            </a:bodyPr>
            <a:lstStyle/>
            <a:p>
              <a:pPr marL="285750" indent="-285750">
                <a:buFont typeface="Wingdings" charset="2"/>
                <a:buChar char="Ø"/>
              </a:pPr>
              <a:r>
                <a:rPr lang="en-US" dirty="0" err="1" smtClean="0">
                  <a:solidFill>
                    <a:srgbClr val="0000FF"/>
                  </a:solidFill>
                </a:rPr>
                <a:t>Kaempferol</a:t>
              </a:r>
              <a:r>
                <a:rPr lang="en-US" dirty="0" smtClean="0">
                  <a:solidFill>
                    <a:srgbClr val="0000FF"/>
                  </a:solidFill>
                </a:rPr>
                <a:t> @ m/z 287 by loss of sugar moieties.</a:t>
              </a:r>
              <a:endParaRPr lang="en-US" dirty="0">
                <a:solidFill>
                  <a:srgbClr val="0000FF"/>
                </a:solidFill>
              </a:endParaRPr>
            </a:p>
          </p:txBody>
        </p:sp>
      </p:grpSp>
      <p:sp>
        <p:nvSpPr>
          <p:cNvPr id="31" name="TextBox 30"/>
          <p:cNvSpPr txBox="1"/>
          <p:nvPr/>
        </p:nvSpPr>
        <p:spPr>
          <a:xfrm>
            <a:off x="5453530" y="3985106"/>
            <a:ext cx="634233" cy="276999"/>
          </a:xfrm>
          <a:prstGeom prst="rect">
            <a:avLst/>
          </a:prstGeom>
          <a:noFill/>
        </p:spPr>
        <p:txBody>
          <a:bodyPr wrap="none" rtlCol="0">
            <a:spAutoFit/>
          </a:bodyPr>
          <a:lstStyle/>
          <a:p>
            <a:r>
              <a:rPr lang="en-US" sz="1200" dirty="0" smtClean="0"/>
              <a:t>[M+H]</a:t>
            </a:r>
            <a:r>
              <a:rPr lang="en-US" sz="1200" baseline="30000" dirty="0" smtClean="0"/>
              <a:t>+</a:t>
            </a:r>
            <a:endParaRPr lang="en-US" sz="1200" dirty="0"/>
          </a:p>
        </p:txBody>
      </p:sp>
      <p:sp>
        <p:nvSpPr>
          <p:cNvPr id="32" name="TextBox 31"/>
          <p:cNvSpPr txBox="1"/>
          <p:nvPr/>
        </p:nvSpPr>
        <p:spPr>
          <a:xfrm>
            <a:off x="5562623" y="4637117"/>
            <a:ext cx="711403" cy="276999"/>
          </a:xfrm>
          <a:prstGeom prst="rect">
            <a:avLst/>
          </a:prstGeom>
          <a:noFill/>
        </p:spPr>
        <p:txBody>
          <a:bodyPr wrap="none" rtlCol="0">
            <a:spAutoFit/>
          </a:bodyPr>
          <a:lstStyle/>
          <a:p>
            <a:r>
              <a:rPr lang="en-US" sz="1200" dirty="0" smtClean="0"/>
              <a:t>[</a:t>
            </a:r>
            <a:r>
              <a:rPr lang="en-US" sz="1200" dirty="0" err="1" smtClean="0"/>
              <a:t>M+Na</a:t>
            </a:r>
            <a:r>
              <a:rPr lang="en-US" sz="1200" dirty="0" smtClean="0"/>
              <a:t>]</a:t>
            </a:r>
            <a:r>
              <a:rPr lang="en-US" sz="1200" baseline="30000" dirty="0" smtClean="0"/>
              <a:t>+</a:t>
            </a:r>
            <a:endParaRPr lang="en-US" sz="1200" dirty="0"/>
          </a:p>
        </p:txBody>
      </p:sp>
      <p:pic>
        <p:nvPicPr>
          <p:cNvPr id="33" name="Picture 32"/>
          <p:cNvPicPr>
            <a:picLocks noChangeAspect="1"/>
          </p:cNvPicPr>
          <p:nvPr/>
        </p:nvPicPr>
        <p:blipFill>
          <a:blip r:embed="rId5"/>
          <a:stretch>
            <a:fillRect/>
          </a:stretch>
        </p:blipFill>
        <p:spPr>
          <a:xfrm>
            <a:off x="2229412" y="1137610"/>
            <a:ext cx="1822076" cy="1106927"/>
          </a:xfrm>
          <a:prstGeom prst="rect">
            <a:avLst/>
          </a:prstGeom>
        </p:spPr>
      </p:pic>
    </p:spTree>
    <p:extLst>
      <p:ext uri="{BB962C8B-B14F-4D97-AF65-F5344CB8AC3E}">
        <p14:creationId xmlns:p14="http://schemas.microsoft.com/office/powerpoint/2010/main" val="15554123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24115" y="1342933"/>
            <a:ext cx="8582213" cy="5361359"/>
            <a:chOff x="224115" y="1342933"/>
            <a:chExt cx="8582213" cy="5361359"/>
          </a:xfrm>
        </p:grpSpPr>
        <p:pic>
          <p:nvPicPr>
            <p:cNvPr id="4" name="Picture 3"/>
            <p:cNvPicPr>
              <a:picLocks noChangeAspect="1"/>
            </p:cNvPicPr>
            <p:nvPr/>
          </p:nvPicPr>
          <p:blipFill>
            <a:blip r:embed="rId2"/>
            <a:stretch>
              <a:fillRect/>
            </a:stretch>
          </p:blipFill>
          <p:spPr>
            <a:xfrm>
              <a:off x="224115" y="1342933"/>
              <a:ext cx="8582213" cy="5361359"/>
            </a:xfrm>
            <a:prstGeom prst="rect">
              <a:avLst/>
            </a:prstGeom>
          </p:spPr>
        </p:pic>
        <p:sp>
          <p:nvSpPr>
            <p:cNvPr id="15" name="Rectangle 14"/>
            <p:cNvSpPr/>
            <p:nvPr/>
          </p:nvSpPr>
          <p:spPr>
            <a:xfrm>
              <a:off x="1240118" y="1917472"/>
              <a:ext cx="283882" cy="3070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9884"/>
            <a:ext cx="8229600" cy="879759"/>
          </a:xfrm>
        </p:spPr>
        <p:txBody>
          <a:bodyPr/>
          <a:lstStyle/>
          <a:p>
            <a:r>
              <a:rPr lang="en-US" dirty="0" smtClean="0"/>
              <a:t>UV Data- FGs</a:t>
            </a:r>
            <a:endParaRPr lang="en-US" dirty="0"/>
          </a:p>
        </p:txBody>
      </p:sp>
      <p:sp>
        <p:nvSpPr>
          <p:cNvPr id="5" name="TextBox 4"/>
          <p:cNvSpPr txBox="1"/>
          <p:nvPr/>
        </p:nvSpPr>
        <p:spPr>
          <a:xfrm>
            <a:off x="38852" y="638822"/>
            <a:ext cx="2967479" cy="369332"/>
          </a:xfrm>
          <a:prstGeom prst="rect">
            <a:avLst/>
          </a:prstGeom>
          <a:noFill/>
        </p:spPr>
        <p:txBody>
          <a:bodyPr wrap="none" rtlCol="0">
            <a:spAutoFit/>
          </a:bodyPr>
          <a:lstStyle/>
          <a:p>
            <a:pPr marL="285750" indent="-285750">
              <a:buFont typeface="Wingdings" charset="2"/>
              <a:buChar char="Ø"/>
            </a:pPr>
            <a:r>
              <a:rPr lang="en-US" dirty="0" smtClean="0"/>
              <a:t>All isomers of </a:t>
            </a:r>
            <a:r>
              <a:rPr lang="en-US" b="1" dirty="0" smtClean="0"/>
              <a:t>#1,2, 3 &amp; 20:</a:t>
            </a:r>
            <a:endParaRPr lang="en-US" b="1" dirty="0"/>
          </a:p>
        </p:txBody>
      </p:sp>
      <p:grpSp>
        <p:nvGrpSpPr>
          <p:cNvPr id="8" name="Group 7"/>
          <p:cNvGrpSpPr/>
          <p:nvPr/>
        </p:nvGrpSpPr>
        <p:grpSpPr>
          <a:xfrm>
            <a:off x="6281268" y="878549"/>
            <a:ext cx="2659529" cy="1763268"/>
            <a:chOff x="6236445" y="222243"/>
            <a:chExt cx="2659529" cy="1763268"/>
          </a:xfrm>
        </p:grpSpPr>
        <p:pic>
          <p:nvPicPr>
            <p:cNvPr id="6" name="Picture 5"/>
            <p:cNvPicPr>
              <a:picLocks noChangeAspect="1"/>
            </p:cNvPicPr>
            <p:nvPr/>
          </p:nvPicPr>
          <p:blipFill>
            <a:blip r:embed="rId3"/>
            <a:stretch>
              <a:fillRect/>
            </a:stretch>
          </p:blipFill>
          <p:spPr>
            <a:xfrm>
              <a:off x="6236445" y="222243"/>
              <a:ext cx="2659529" cy="1763268"/>
            </a:xfrm>
            <a:prstGeom prst="rect">
              <a:avLst/>
            </a:prstGeom>
          </p:spPr>
        </p:pic>
        <p:sp>
          <p:nvSpPr>
            <p:cNvPr id="7" name="TextBox 6"/>
            <p:cNvSpPr txBox="1"/>
            <p:nvPr/>
          </p:nvSpPr>
          <p:spPr>
            <a:xfrm>
              <a:off x="6574111" y="1464237"/>
              <a:ext cx="981646" cy="369332"/>
            </a:xfrm>
            <a:prstGeom prst="rect">
              <a:avLst/>
            </a:prstGeom>
            <a:noFill/>
          </p:spPr>
          <p:txBody>
            <a:bodyPr wrap="none" rtlCol="0">
              <a:spAutoFit/>
            </a:bodyPr>
            <a:lstStyle/>
            <a:p>
              <a:r>
                <a:rPr lang="en-US" b="1" dirty="0" smtClean="0"/>
                <a:t>#3 </a:t>
              </a:r>
              <a:r>
                <a:rPr lang="en-US" b="1" dirty="0" err="1"/>
                <a:t>Rutin</a:t>
              </a:r>
              <a:r>
                <a:rPr lang="en-US" b="1" dirty="0"/>
                <a:t> </a:t>
              </a:r>
            </a:p>
          </p:txBody>
        </p:sp>
      </p:grpSp>
      <p:grpSp>
        <p:nvGrpSpPr>
          <p:cNvPr id="11" name="Group 10"/>
          <p:cNvGrpSpPr/>
          <p:nvPr/>
        </p:nvGrpSpPr>
        <p:grpSpPr>
          <a:xfrm>
            <a:off x="4361325" y="817229"/>
            <a:ext cx="1456766" cy="1480945"/>
            <a:chOff x="7543796" y="4377019"/>
            <a:chExt cx="1292414" cy="1292414"/>
          </a:xfrm>
        </p:grpSpPr>
        <p:pic>
          <p:nvPicPr>
            <p:cNvPr id="10" name="Picture 9"/>
            <p:cNvPicPr>
              <a:picLocks noChangeAspect="1"/>
            </p:cNvPicPr>
            <p:nvPr/>
          </p:nvPicPr>
          <p:blipFill>
            <a:blip r:embed="rId4"/>
            <a:stretch>
              <a:fillRect/>
            </a:stretch>
          </p:blipFill>
          <p:spPr>
            <a:xfrm>
              <a:off x="7543796" y="4377019"/>
              <a:ext cx="1292414" cy="1292414"/>
            </a:xfrm>
            <a:prstGeom prst="rect">
              <a:avLst/>
            </a:prstGeom>
          </p:spPr>
        </p:pic>
        <p:sp>
          <p:nvSpPr>
            <p:cNvPr id="9" name="TextBox 8"/>
            <p:cNvSpPr txBox="1"/>
            <p:nvPr/>
          </p:nvSpPr>
          <p:spPr>
            <a:xfrm>
              <a:off x="7543796" y="4377019"/>
              <a:ext cx="416625" cy="369332"/>
            </a:xfrm>
            <a:prstGeom prst="rect">
              <a:avLst/>
            </a:prstGeom>
            <a:noFill/>
          </p:spPr>
          <p:txBody>
            <a:bodyPr wrap="none" rtlCol="0">
              <a:spAutoFit/>
            </a:bodyPr>
            <a:lstStyle/>
            <a:p>
              <a:r>
                <a:rPr lang="en-US" b="1" dirty="0" smtClean="0"/>
                <a:t>#2</a:t>
              </a:r>
              <a:endParaRPr lang="en-US" b="1" dirty="0"/>
            </a:p>
          </p:txBody>
        </p:sp>
      </p:grpSp>
      <p:grpSp>
        <p:nvGrpSpPr>
          <p:cNvPr id="12" name="Group 11"/>
          <p:cNvGrpSpPr/>
          <p:nvPr/>
        </p:nvGrpSpPr>
        <p:grpSpPr>
          <a:xfrm>
            <a:off x="1034975" y="987435"/>
            <a:ext cx="1632872" cy="1007831"/>
            <a:chOff x="321235" y="70979"/>
            <a:chExt cx="2517589" cy="1380613"/>
          </a:xfrm>
        </p:grpSpPr>
        <p:pic>
          <p:nvPicPr>
            <p:cNvPr id="13" name="Picture 12"/>
            <p:cNvPicPr>
              <a:picLocks noChangeAspect="1"/>
            </p:cNvPicPr>
            <p:nvPr/>
          </p:nvPicPr>
          <p:blipFill>
            <a:blip r:embed="rId5"/>
            <a:stretch>
              <a:fillRect/>
            </a:stretch>
          </p:blipFill>
          <p:spPr>
            <a:xfrm>
              <a:off x="321235" y="70979"/>
              <a:ext cx="2517589" cy="1380613"/>
            </a:xfrm>
            <a:prstGeom prst="rect">
              <a:avLst/>
            </a:prstGeom>
          </p:spPr>
        </p:pic>
        <p:sp>
          <p:nvSpPr>
            <p:cNvPr id="14" name="TextBox 13"/>
            <p:cNvSpPr txBox="1"/>
            <p:nvPr/>
          </p:nvSpPr>
          <p:spPr>
            <a:xfrm>
              <a:off x="472600" y="70979"/>
              <a:ext cx="602622" cy="419092"/>
            </a:xfrm>
            <a:prstGeom prst="rect">
              <a:avLst/>
            </a:prstGeom>
            <a:noFill/>
          </p:spPr>
          <p:txBody>
            <a:bodyPr wrap="none" rtlCol="0">
              <a:spAutoFit/>
            </a:bodyPr>
            <a:lstStyle/>
            <a:p>
              <a:r>
                <a:rPr lang="en-US" sz="1600" b="1" dirty="0" smtClean="0"/>
                <a:t>#1</a:t>
              </a:r>
              <a:endParaRPr lang="en-US" sz="1600" b="1" dirty="0"/>
            </a:p>
          </p:txBody>
        </p:sp>
      </p:grpSp>
      <p:cxnSp>
        <p:nvCxnSpPr>
          <p:cNvPr id="18" name="Straight Arrow Connector 17"/>
          <p:cNvCxnSpPr>
            <a:stCxn id="9" idx="1"/>
          </p:cNvCxnSpPr>
          <p:nvPr/>
        </p:nvCxnSpPr>
        <p:spPr>
          <a:xfrm flipH="1">
            <a:off x="3705412" y="1028833"/>
            <a:ext cx="655913" cy="8886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1"/>
          </p:cNvCxnSpPr>
          <p:nvPr/>
        </p:nvCxnSpPr>
        <p:spPr>
          <a:xfrm flipH="1">
            <a:off x="3182471" y="1028833"/>
            <a:ext cx="1178854" cy="8886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867647" y="1995266"/>
            <a:ext cx="926353" cy="77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7" idx="1"/>
          </p:cNvCxnSpPr>
          <p:nvPr/>
        </p:nvCxnSpPr>
        <p:spPr>
          <a:xfrm flipH="1" flipV="1">
            <a:off x="4078941" y="2120543"/>
            <a:ext cx="2539993"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33" idx="2"/>
          </p:cNvCxnSpPr>
          <p:nvPr/>
        </p:nvCxnSpPr>
        <p:spPr>
          <a:xfrm flipH="1">
            <a:off x="3421529" y="1263696"/>
            <a:ext cx="27752" cy="653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182471" y="894364"/>
            <a:ext cx="533620" cy="369332"/>
          </a:xfrm>
          <a:prstGeom prst="rect">
            <a:avLst/>
          </a:prstGeom>
          <a:noFill/>
        </p:spPr>
        <p:txBody>
          <a:bodyPr wrap="none" rtlCol="0">
            <a:spAutoFit/>
          </a:bodyPr>
          <a:lstStyle/>
          <a:p>
            <a:r>
              <a:rPr lang="en-US" b="1" dirty="0" smtClean="0"/>
              <a:t>#20</a:t>
            </a:r>
            <a:endParaRPr lang="en-US" b="1" dirty="0"/>
          </a:p>
        </p:txBody>
      </p:sp>
      <p:grpSp>
        <p:nvGrpSpPr>
          <p:cNvPr id="35" name="Group 34"/>
          <p:cNvGrpSpPr/>
          <p:nvPr/>
        </p:nvGrpSpPr>
        <p:grpSpPr>
          <a:xfrm>
            <a:off x="6860299" y="4312521"/>
            <a:ext cx="2353917" cy="1468379"/>
            <a:chOff x="6636184" y="4895220"/>
            <a:chExt cx="2353917" cy="1468379"/>
          </a:xfrm>
        </p:grpSpPr>
        <p:pic>
          <p:nvPicPr>
            <p:cNvPr id="36" name="Picture 35"/>
            <p:cNvPicPr>
              <a:picLocks noChangeAspect="1"/>
            </p:cNvPicPr>
            <p:nvPr/>
          </p:nvPicPr>
          <p:blipFill>
            <a:blip r:embed="rId6"/>
            <a:stretch>
              <a:fillRect/>
            </a:stretch>
          </p:blipFill>
          <p:spPr>
            <a:xfrm>
              <a:off x="6815476" y="4895220"/>
              <a:ext cx="1804511" cy="1230662"/>
            </a:xfrm>
            <a:prstGeom prst="rect">
              <a:avLst/>
            </a:prstGeom>
          </p:spPr>
        </p:pic>
        <p:sp>
          <p:nvSpPr>
            <p:cNvPr id="37" name="TextBox 36"/>
            <p:cNvSpPr txBox="1"/>
            <p:nvPr/>
          </p:nvSpPr>
          <p:spPr>
            <a:xfrm>
              <a:off x="6636184" y="6055822"/>
              <a:ext cx="2353917" cy="307777"/>
            </a:xfrm>
            <a:prstGeom prst="rect">
              <a:avLst/>
            </a:prstGeom>
            <a:noFill/>
          </p:spPr>
          <p:txBody>
            <a:bodyPr wrap="none" rtlCol="0">
              <a:spAutoFit/>
            </a:bodyPr>
            <a:lstStyle/>
            <a:p>
              <a:r>
                <a:rPr lang="en-US" sz="1400" b="1" dirty="0" smtClean="0"/>
                <a:t>#20</a:t>
              </a:r>
              <a:r>
                <a:rPr lang="en-US" sz="1400" dirty="0" smtClean="0"/>
                <a:t>, 2 sugar moieties; Gal-</a:t>
              </a:r>
              <a:r>
                <a:rPr lang="en-US" sz="1400" dirty="0" err="1" smtClean="0"/>
                <a:t>Glc</a:t>
              </a:r>
              <a:endParaRPr lang="en-US" sz="1400" dirty="0"/>
            </a:p>
          </p:txBody>
        </p:sp>
      </p:grpSp>
    </p:spTree>
    <p:extLst>
      <p:ext uri="{BB962C8B-B14F-4D97-AF65-F5344CB8AC3E}">
        <p14:creationId xmlns:p14="http://schemas.microsoft.com/office/powerpoint/2010/main" val="6667561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722" y="1045789"/>
            <a:ext cx="8885933" cy="5804168"/>
            <a:chOff x="9722" y="1045789"/>
            <a:chExt cx="8885933" cy="5804168"/>
          </a:xfrm>
        </p:grpSpPr>
        <p:pic>
          <p:nvPicPr>
            <p:cNvPr id="4" name="Picture 3"/>
            <p:cNvPicPr>
              <a:picLocks noChangeAspect="1"/>
            </p:cNvPicPr>
            <p:nvPr/>
          </p:nvPicPr>
          <p:blipFill>
            <a:blip r:embed="rId2"/>
            <a:stretch>
              <a:fillRect/>
            </a:stretch>
          </p:blipFill>
          <p:spPr>
            <a:xfrm>
              <a:off x="9722" y="1329763"/>
              <a:ext cx="7162053" cy="5520194"/>
            </a:xfrm>
            <a:prstGeom prst="rect">
              <a:avLst/>
            </a:prstGeom>
          </p:spPr>
        </p:pic>
        <p:pic>
          <p:nvPicPr>
            <p:cNvPr id="3" name="Picture 2"/>
            <p:cNvPicPr>
              <a:picLocks noChangeAspect="1"/>
            </p:cNvPicPr>
            <p:nvPr/>
          </p:nvPicPr>
          <p:blipFill>
            <a:blip r:embed="rId3"/>
            <a:stretch>
              <a:fillRect/>
            </a:stretch>
          </p:blipFill>
          <p:spPr>
            <a:xfrm>
              <a:off x="7586061" y="1045789"/>
              <a:ext cx="1309594" cy="1271358"/>
            </a:xfrm>
            <a:prstGeom prst="rect">
              <a:avLst/>
            </a:prstGeom>
          </p:spPr>
        </p:pic>
        <p:sp>
          <p:nvSpPr>
            <p:cNvPr id="5" name="TextBox 4"/>
            <p:cNvSpPr txBox="1"/>
            <p:nvPr/>
          </p:nvSpPr>
          <p:spPr>
            <a:xfrm>
              <a:off x="1748125" y="1553882"/>
              <a:ext cx="2372932" cy="338554"/>
            </a:xfrm>
            <a:prstGeom prst="rect">
              <a:avLst/>
            </a:prstGeom>
            <a:noFill/>
          </p:spPr>
          <p:txBody>
            <a:bodyPr wrap="none" rtlCol="0">
              <a:spAutoFit/>
            </a:bodyPr>
            <a:lstStyle/>
            <a:p>
              <a:r>
                <a:rPr lang="en-US" sz="1600" dirty="0" smtClean="0">
                  <a:solidFill>
                    <a:srgbClr val="FF2407"/>
                  </a:solidFill>
                </a:rPr>
                <a:t>R</a:t>
              </a:r>
              <a:r>
                <a:rPr lang="en-US" sz="1600" baseline="-25000" dirty="0" smtClean="0">
                  <a:solidFill>
                    <a:srgbClr val="FF2407"/>
                  </a:solidFill>
                </a:rPr>
                <a:t>3 </a:t>
              </a:r>
              <a:r>
                <a:rPr lang="en-US" sz="1600" dirty="0" smtClean="0">
                  <a:solidFill>
                    <a:srgbClr val="FF2407"/>
                  </a:solidFill>
                </a:rPr>
                <a:t>= alkyl group w/ 12 DBE</a:t>
              </a:r>
              <a:endParaRPr lang="en-US" sz="1600" dirty="0">
                <a:solidFill>
                  <a:srgbClr val="FF2407"/>
                </a:solidFill>
              </a:endParaRPr>
            </a:p>
          </p:txBody>
        </p:sp>
        <p:sp>
          <p:nvSpPr>
            <p:cNvPr id="6" name="TextBox 5"/>
            <p:cNvSpPr txBox="1"/>
            <p:nvPr/>
          </p:nvSpPr>
          <p:spPr>
            <a:xfrm>
              <a:off x="1553890" y="3316941"/>
              <a:ext cx="3260528" cy="338554"/>
            </a:xfrm>
            <a:prstGeom prst="rect">
              <a:avLst/>
            </a:prstGeom>
            <a:noFill/>
          </p:spPr>
          <p:txBody>
            <a:bodyPr wrap="none" rtlCol="0">
              <a:spAutoFit/>
            </a:bodyPr>
            <a:lstStyle/>
            <a:p>
              <a:r>
                <a:rPr lang="en-US" sz="1600" dirty="0" smtClean="0"/>
                <a:t>6-</a:t>
              </a:r>
              <a:r>
                <a:rPr lang="en-US" sz="1600" i="1" dirty="0" smtClean="0"/>
                <a:t>O</a:t>
              </a:r>
              <a:r>
                <a:rPr lang="en-US" sz="1600" dirty="0" smtClean="0"/>
                <a:t>-</a:t>
              </a:r>
              <a:r>
                <a:rPr lang="en-US" sz="1600" dirty="0" smtClean="0">
                  <a:solidFill>
                    <a:srgbClr val="FF2407"/>
                  </a:solidFill>
                </a:rPr>
                <a:t>feruloyl</a:t>
              </a:r>
              <a:r>
                <a:rPr lang="en-US" sz="1600" dirty="0" smtClean="0"/>
                <a:t> </a:t>
              </a:r>
              <a:r>
                <a:rPr lang="en-US" sz="1600" dirty="0" err="1" smtClean="0"/>
                <a:t>scandoside</a:t>
              </a:r>
              <a:r>
                <a:rPr lang="en-US" sz="1600" dirty="0" smtClean="0"/>
                <a:t> methyl ester</a:t>
              </a:r>
              <a:endParaRPr lang="en-US" sz="1600" dirty="0"/>
            </a:p>
          </p:txBody>
        </p:sp>
        <p:sp>
          <p:nvSpPr>
            <p:cNvPr id="10" name="TextBox 9"/>
            <p:cNvSpPr txBox="1"/>
            <p:nvPr/>
          </p:nvSpPr>
          <p:spPr>
            <a:xfrm>
              <a:off x="2113422" y="3681272"/>
              <a:ext cx="2243489" cy="338554"/>
            </a:xfrm>
            <a:prstGeom prst="rect">
              <a:avLst/>
            </a:prstGeom>
            <a:noFill/>
          </p:spPr>
          <p:txBody>
            <a:bodyPr wrap="none" rtlCol="0">
              <a:spAutoFit/>
            </a:bodyPr>
            <a:lstStyle/>
            <a:p>
              <a:r>
                <a:rPr lang="en-US" sz="1600" dirty="0" smtClean="0">
                  <a:solidFill>
                    <a:srgbClr val="FF0000"/>
                  </a:solidFill>
                </a:rPr>
                <a:t>R</a:t>
              </a:r>
              <a:r>
                <a:rPr lang="en-US" sz="1600" baseline="-25000" dirty="0" smtClean="0">
                  <a:solidFill>
                    <a:srgbClr val="FF0000"/>
                  </a:solidFill>
                </a:rPr>
                <a:t>3</a:t>
              </a:r>
              <a:r>
                <a:rPr lang="en-US" sz="1600" dirty="0" smtClean="0">
                  <a:solidFill>
                    <a:srgbClr val="FF0000"/>
                  </a:solidFill>
                </a:rPr>
                <a:t>= [</a:t>
              </a:r>
              <a:r>
                <a:rPr lang="en-US" sz="1600" dirty="0" err="1" smtClean="0">
                  <a:solidFill>
                    <a:srgbClr val="FF0000"/>
                  </a:solidFill>
                </a:rPr>
                <a:t>feruoyl</a:t>
              </a:r>
              <a:r>
                <a:rPr lang="en-US" sz="1600" dirty="0" smtClean="0">
                  <a:solidFill>
                    <a:srgbClr val="FF0000"/>
                  </a:solidFill>
                </a:rPr>
                <a:t>]</a:t>
              </a:r>
              <a:r>
                <a:rPr lang="en-US" sz="1600" baseline="30000" dirty="0" smtClean="0">
                  <a:solidFill>
                    <a:srgbClr val="FF0000"/>
                  </a:solidFill>
                </a:rPr>
                <a:t>+ </a:t>
              </a:r>
              <a:r>
                <a:rPr lang="en-US" sz="1600" dirty="0" smtClean="0">
                  <a:solidFill>
                    <a:srgbClr val="FF0000"/>
                  </a:solidFill>
                </a:rPr>
                <a:t>@ m/z 177 </a:t>
              </a:r>
              <a:endParaRPr lang="en-US" sz="1600" dirty="0">
                <a:solidFill>
                  <a:srgbClr val="FF0000"/>
                </a:solidFill>
              </a:endParaRPr>
            </a:p>
          </p:txBody>
        </p:sp>
        <p:grpSp>
          <p:nvGrpSpPr>
            <p:cNvPr id="18" name="Group 17"/>
            <p:cNvGrpSpPr/>
            <p:nvPr/>
          </p:nvGrpSpPr>
          <p:grpSpPr>
            <a:xfrm>
              <a:off x="683941" y="4930587"/>
              <a:ext cx="5378785" cy="382915"/>
              <a:chOff x="489708" y="4557062"/>
              <a:chExt cx="5378785" cy="382915"/>
            </a:xfrm>
          </p:grpSpPr>
          <p:sp>
            <p:nvSpPr>
              <p:cNvPr id="12" name="TextBox 11"/>
              <p:cNvSpPr txBox="1"/>
              <p:nvPr/>
            </p:nvSpPr>
            <p:spPr>
              <a:xfrm>
                <a:off x="4796114" y="4557062"/>
                <a:ext cx="1072379" cy="369332"/>
              </a:xfrm>
              <a:prstGeom prst="rect">
                <a:avLst/>
              </a:prstGeom>
              <a:noFill/>
            </p:spPr>
            <p:txBody>
              <a:bodyPr wrap="none" rtlCol="0">
                <a:spAutoFit/>
              </a:bodyPr>
              <a:lstStyle/>
              <a:p>
                <a:r>
                  <a:rPr lang="en-US" dirty="0" smtClean="0"/>
                  <a:t>C</a:t>
                </a:r>
                <a:r>
                  <a:rPr lang="en-US" baseline="-25000" dirty="0" smtClean="0"/>
                  <a:t>27</a:t>
                </a:r>
                <a:r>
                  <a:rPr lang="en-US" dirty="0" smtClean="0"/>
                  <a:t>H</a:t>
                </a:r>
                <a:r>
                  <a:rPr lang="en-US" baseline="-25000" dirty="0" smtClean="0"/>
                  <a:t>32</a:t>
                </a:r>
                <a:r>
                  <a:rPr lang="en-US" dirty="0" smtClean="0"/>
                  <a:t>O</a:t>
                </a:r>
                <a:r>
                  <a:rPr lang="en-US" baseline="-25000" dirty="0" smtClean="0"/>
                  <a:t>13</a:t>
                </a:r>
                <a:endParaRPr lang="en-US" dirty="0"/>
              </a:p>
            </p:txBody>
          </p:sp>
          <p:sp>
            <p:nvSpPr>
              <p:cNvPr id="14" name="TextBox 13"/>
              <p:cNvSpPr txBox="1"/>
              <p:nvPr/>
            </p:nvSpPr>
            <p:spPr>
              <a:xfrm>
                <a:off x="489708" y="4601423"/>
                <a:ext cx="4384133" cy="338554"/>
              </a:xfrm>
              <a:prstGeom prst="rect">
                <a:avLst/>
              </a:prstGeom>
              <a:noFill/>
            </p:spPr>
            <p:txBody>
              <a:bodyPr wrap="none" rtlCol="0">
                <a:spAutoFit/>
              </a:bodyPr>
              <a:lstStyle/>
              <a:p>
                <a:r>
                  <a:rPr lang="en-US" sz="1600" dirty="0" smtClean="0"/>
                  <a:t>6-</a:t>
                </a:r>
                <a:r>
                  <a:rPr lang="en-US" sz="1600" i="1" dirty="0" smtClean="0"/>
                  <a:t>O</a:t>
                </a:r>
                <a:r>
                  <a:rPr lang="en-US" sz="1600" dirty="0" smtClean="0"/>
                  <a:t>-p-</a:t>
                </a:r>
                <a:r>
                  <a:rPr lang="en-US" sz="1600" dirty="0" smtClean="0">
                    <a:solidFill>
                      <a:srgbClr val="FF2407"/>
                    </a:solidFill>
                  </a:rPr>
                  <a:t>methoxycinnamoyl</a:t>
                </a:r>
                <a:r>
                  <a:rPr lang="en-US" sz="1600" dirty="0" smtClean="0"/>
                  <a:t> </a:t>
                </a:r>
                <a:r>
                  <a:rPr lang="en-US" sz="1600" dirty="0" err="1" smtClean="0"/>
                  <a:t>scandoside</a:t>
                </a:r>
                <a:r>
                  <a:rPr lang="en-US" sz="1600" dirty="0" smtClean="0"/>
                  <a:t> methyl ester</a:t>
                </a:r>
                <a:endParaRPr lang="en-US" sz="1600" dirty="0"/>
              </a:p>
            </p:txBody>
          </p:sp>
        </p:grpSp>
        <p:sp>
          <p:nvSpPr>
            <p:cNvPr id="15" name="TextBox 14"/>
            <p:cNvSpPr txBox="1"/>
            <p:nvPr/>
          </p:nvSpPr>
          <p:spPr>
            <a:xfrm>
              <a:off x="4957092" y="5363882"/>
              <a:ext cx="1441420" cy="307777"/>
            </a:xfrm>
            <a:prstGeom prst="rect">
              <a:avLst/>
            </a:prstGeom>
            <a:noFill/>
          </p:spPr>
          <p:txBody>
            <a:bodyPr wrap="none" rtlCol="0">
              <a:spAutoFit/>
            </a:bodyPr>
            <a:lstStyle/>
            <a:p>
              <a:r>
                <a:rPr lang="en-US" sz="1400" dirty="0" smtClean="0"/>
                <a:t>[</a:t>
              </a:r>
              <a:r>
                <a:rPr lang="en-US" sz="1400" dirty="0" err="1" smtClean="0"/>
                <a:t>M+Na</a:t>
              </a:r>
              <a:r>
                <a:rPr lang="en-US" sz="1400" dirty="0" smtClean="0"/>
                <a:t>]</a:t>
              </a:r>
              <a:r>
                <a:rPr lang="en-US" sz="1400" baseline="30000" dirty="0" smtClean="0"/>
                <a:t>+</a:t>
              </a:r>
              <a:r>
                <a:rPr lang="en-US" sz="1400" dirty="0" smtClean="0"/>
                <a:t> m/z 587</a:t>
              </a:r>
              <a:endParaRPr lang="en-US" sz="1400" dirty="0"/>
            </a:p>
          </p:txBody>
        </p:sp>
        <p:sp>
          <p:nvSpPr>
            <p:cNvPr id="17" name="TextBox 16"/>
            <p:cNvSpPr txBox="1"/>
            <p:nvPr/>
          </p:nvSpPr>
          <p:spPr>
            <a:xfrm>
              <a:off x="5051238" y="3857267"/>
              <a:ext cx="1441420" cy="307777"/>
            </a:xfrm>
            <a:prstGeom prst="rect">
              <a:avLst/>
            </a:prstGeom>
            <a:noFill/>
          </p:spPr>
          <p:txBody>
            <a:bodyPr wrap="none" rtlCol="0">
              <a:spAutoFit/>
            </a:bodyPr>
            <a:lstStyle/>
            <a:p>
              <a:r>
                <a:rPr lang="en-US" sz="1400" dirty="0" smtClean="0"/>
                <a:t>[</a:t>
              </a:r>
              <a:r>
                <a:rPr lang="en-US" sz="1400" dirty="0" err="1" smtClean="0"/>
                <a:t>M+Na</a:t>
              </a:r>
              <a:r>
                <a:rPr lang="en-US" sz="1400" dirty="0" smtClean="0"/>
                <a:t>]</a:t>
              </a:r>
              <a:r>
                <a:rPr lang="en-US" sz="1400" baseline="30000" dirty="0" smtClean="0"/>
                <a:t>+</a:t>
              </a:r>
              <a:r>
                <a:rPr lang="en-US" sz="1400" dirty="0" smtClean="0"/>
                <a:t> m/z 603</a:t>
              </a:r>
              <a:endParaRPr lang="en-US" sz="1400" dirty="0"/>
            </a:p>
          </p:txBody>
        </p:sp>
        <p:sp>
          <p:nvSpPr>
            <p:cNvPr id="19" name="TextBox 18"/>
            <p:cNvSpPr txBox="1"/>
            <p:nvPr/>
          </p:nvSpPr>
          <p:spPr>
            <a:xfrm>
              <a:off x="1673420" y="1862554"/>
              <a:ext cx="2535937" cy="338554"/>
            </a:xfrm>
            <a:prstGeom prst="rect">
              <a:avLst/>
            </a:prstGeom>
            <a:noFill/>
          </p:spPr>
          <p:txBody>
            <a:bodyPr wrap="none" rtlCol="0">
              <a:spAutoFit/>
            </a:bodyPr>
            <a:lstStyle/>
            <a:p>
              <a:r>
                <a:rPr lang="en-US" sz="1600" dirty="0">
                  <a:solidFill>
                    <a:srgbClr val="FF0000"/>
                  </a:solidFill>
                </a:rPr>
                <a:t>R</a:t>
              </a:r>
              <a:r>
                <a:rPr lang="en-US" sz="1600" baseline="-25000" dirty="0">
                  <a:solidFill>
                    <a:srgbClr val="FF0000"/>
                  </a:solidFill>
                </a:rPr>
                <a:t>3</a:t>
              </a:r>
              <a:r>
                <a:rPr lang="en-US" sz="1600" dirty="0">
                  <a:solidFill>
                    <a:srgbClr val="FF0000"/>
                  </a:solidFill>
                </a:rPr>
                <a:t>= </a:t>
              </a:r>
              <a:r>
                <a:rPr lang="en-US" sz="1600" dirty="0" smtClean="0">
                  <a:solidFill>
                    <a:srgbClr val="FF0000"/>
                  </a:solidFill>
                </a:rPr>
                <a:t>[</a:t>
              </a:r>
              <a:r>
                <a:rPr lang="en-US" sz="1600" dirty="0" err="1" smtClean="0">
                  <a:solidFill>
                    <a:srgbClr val="FF0000"/>
                  </a:solidFill>
                </a:rPr>
                <a:t>coumaroyl</a:t>
              </a:r>
              <a:r>
                <a:rPr lang="en-US" sz="1600" dirty="0" smtClean="0">
                  <a:solidFill>
                    <a:srgbClr val="FF0000"/>
                  </a:solidFill>
                </a:rPr>
                <a:t>]</a:t>
              </a:r>
              <a:r>
                <a:rPr lang="en-US" sz="1600" baseline="30000" dirty="0" smtClean="0">
                  <a:solidFill>
                    <a:srgbClr val="FF0000"/>
                  </a:solidFill>
                </a:rPr>
                <a:t>+ </a:t>
              </a:r>
              <a:r>
                <a:rPr lang="en-US" sz="1600" dirty="0" smtClean="0">
                  <a:solidFill>
                    <a:srgbClr val="FF0000"/>
                  </a:solidFill>
                </a:rPr>
                <a:t>@ m/z 147 </a:t>
              </a:r>
              <a:endParaRPr lang="en-US" sz="1600" dirty="0">
                <a:solidFill>
                  <a:srgbClr val="FF0000"/>
                </a:solidFill>
              </a:endParaRPr>
            </a:p>
          </p:txBody>
        </p:sp>
        <p:sp>
          <p:nvSpPr>
            <p:cNvPr id="20" name="TextBox 19"/>
            <p:cNvSpPr txBox="1"/>
            <p:nvPr/>
          </p:nvSpPr>
          <p:spPr>
            <a:xfrm>
              <a:off x="1225188" y="5359683"/>
              <a:ext cx="3243562" cy="338554"/>
            </a:xfrm>
            <a:prstGeom prst="rect">
              <a:avLst/>
            </a:prstGeom>
            <a:noFill/>
          </p:spPr>
          <p:txBody>
            <a:bodyPr wrap="none" rtlCol="0">
              <a:spAutoFit/>
            </a:bodyPr>
            <a:lstStyle/>
            <a:p>
              <a:r>
                <a:rPr lang="en-US" sz="1600" dirty="0" smtClean="0">
                  <a:solidFill>
                    <a:srgbClr val="FF0000"/>
                  </a:solidFill>
                </a:rPr>
                <a:t>R</a:t>
              </a:r>
              <a:r>
                <a:rPr lang="en-US" sz="1600" baseline="-25000" dirty="0" smtClean="0">
                  <a:solidFill>
                    <a:srgbClr val="FF0000"/>
                  </a:solidFill>
                </a:rPr>
                <a:t>3</a:t>
              </a:r>
              <a:r>
                <a:rPr lang="en-US" sz="1600" dirty="0" smtClean="0">
                  <a:solidFill>
                    <a:srgbClr val="FF0000"/>
                  </a:solidFill>
                </a:rPr>
                <a:t>= [</a:t>
              </a:r>
              <a:r>
                <a:rPr lang="en-US" sz="1600" dirty="0" err="1">
                  <a:solidFill>
                    <a:srgbClr val="FF2407"/>
                  </a:solidFill>
                </a:rPr>
                <a:t>methoxycinnamoyl</a:t>
              </a:r>
              <a:r>
                <a:rPr lang="en-US" sz="1600" dirty="0" smtClean="0">
                  <a:solidFill>
                    <a:srgbClr val="FF0000"/>
                  </a:solidFill>
                </a:rPr>
                <a:t>]</a:t>
              </a:r>
              <a:r>
                <a:rPr lang="en-US" sz="1600" baseline="30000" dirty="0" smtClean="0">
                  <a:solidFill>
                    <a:srgbClr val="FF0000"/>
                  </a:solidFill>
                </a:rPr>
                <a:t>+ </a:t>
              </a:r>
              <a:r>
                <a:rPr lang="en-US" sz="1600" dirty="0" smtClean="0">
                  <a:solidFill>
                    <a:srgbClr val="FF0000"/>
                  </a:solidFill>
                </a:rPr>
                <a:t>@ m/z 161 </a:t>
              </a:r>
              <a:endParaRPr lang="en-US" sz="1600" dirty="0">
                <a:solidFill>
                  <a:srgbClr val="FF0000"/>
                </a:solidFill>
              </a:endParaRPr>
            </a:p>
          </p:txBody>
        </p:sp>
        <p:sp>
          <p:nvSpPr>
            <p:cNvPr id="21" name="Multiply 20"/>
            <p:cNvSpPr/>
            <p:nvPr/>
          </p:nvSpPr>
          <p:spPr>
            <a:xfrm>
              <a:off x="712516" y="5890369"/>
              <a:ext cx="141559" cy="126626"/>
            </a:xfrm>
            <a:prstGeom prst="mathMultiply">
              <a:avLst/>
            </a:prstGeom>
            <a:solidFill>
              <a:srgbClr val="FF24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2407"/>
                </a:solidFill>
              </a:endParaRPr>
            </a:p>
          </p:txBody>
        </p:sp>
        <p:sp>
          <p:nvSpPr>
            <p:cNvPr id="24" name="TextBox 23"/>
            <p:cNvSpPr txBox="1"/>
            <p:nvPr/>
          </p:nvSpPr>
          <p:spPr>
            <a:xfrm>
              <a:off x="4824607" y="2365459"/>
              <a:ext cx="1441420" cy="307777"/>
            </a:xfrm>
            <a:prstGeom prst="rect">
              <a:avLst/>
            </a:prstGeom>
            <a:noFill/>
          </p:spPr>
          <p:txBody>
            <a:bodyPr wrap="none" rtlCol="0">
              <a:spAutoFit/>
            </a:bodyPr>
            <a:lstStyle/>
            <a:p>
              <a:r>
                <a:rPr lang="en-US" sz="1400" dirty="0" smtClean="0"/>
                <a:t>[</a:t>
              </a:r>
              <a:r>
                <a:rPr lang="en-US" sz="1400" dirty="0" err="1" smtClean="0"/>
                <a:t>M+Na</a:t>
              </a:r>
              <a:r>
                <a:rPr lang="en-US" sz="1400" dirty="0" smtClean="0"/>
                <a:t>]</a:t>
              </a:r>
              <a:r>
                <a:rPr lang="en-US" sz="1400" baseline="30000" dirty="0" smtClean="0"/>
                <a:t>+</a:t>
              </a:r>
              <a:r>
                <a:rPr lang="en-US" sz="1400" dirty="0" smtClean="0"/>
                <a:t> m/z 573</a:t>
              </a:r>
              <a:endParaRPr lang="en-US" sz="1400" dirty="0"/>
            </a:p>
          </p:txBody>
        </p:sp>
      </p:grpSp>
      <p:sp>
        <p:nvSpPr>
          <p:cNvPr id="2" name="Title 1"/>
          <p:cNvSpPr>
            <a:spLocks noGrp="1"/>
          </p:cNvSpPr>
          <p:nvPr>
            <p:ph type="title"/>
          </p:nvPr>
        </p:nvSpPr>
        <p:spPr>
          <a:xfrm>
            <a:off x="427318" y="89648"/>
            <a:ext cx="8229600" cy="849877"/>
          </a:xfrm>
        </p:spPr>
        <p:txBody>
          <a:bodyPr>
            <a:normAutofit/>
          </a:bodyPr>
          <a:lstStyle/>
          <a:p>
            <a:r>
              <a:rPr lang="en-US" dirty="0" smtClean="0"/>
              <a:t>MS Data- Iridoid Glycosides (IGs)</a:t>
            </a:r>
            <a:endParaRPr lang="en-US" dirty="0"/>
          </a:p>
        </p:txBody>
      </p:sp>
      <p:grpSp>
        <p:nvGrpSpPr>
          <p:cNvPr id="23" name="Group 22"/>
          <p:cNvGrpSpPr/>
          <p:nvPr/>
        </p:nvGrpSpPr>
        <p:grpSpPr>
          <a:xfrm>
            <a:off x="7083608" y="2510117"/>
            <a:ext cx="2069352" cy="2180952"/>
            <a:chOff x="6993962" y="2375648"/>
            <a:chExt cx="2069352" cy="2180952"/>
          </a:xfrm>
        </p:grpSpPr>
        <p:pic>
          <p:nvPicPr>
            <p:cNvPr id="7" name="Picture 6"/>
            <p:cNvPicPr>
              <a:picLocks noChangeAspect="1"/>
            </p:cNvPicPr>
            <p:nvPr/>
          </p:nvPicPr>
          <p:blipFill>
            <a:blip r:embed="rId4"/>
            <a:stretch>
              <a:fillRect/>
            </a:stretch>
          </p:blipFill>
          <p:spPr>
            <a:xfrm>
              <a:off x="7053726" y="2547012"/>
              <a:ext cx="2009588" cy="2009588"/>
            </a:xfrm>
            <a:prstGeom prst="rect">
              <a:avLst/>
            </a:prstGeom>
          </p:spPr>
        </p:pic>
        <p:sp>
          <p:nvSpPr>
            <p:cNvPr id="8" name="Oval 7"/>
            <p:cNvSpPr/>
            <p:nvPr/>
          </p:nvSpPr>
          <p:spPr>
            <a:xfrm>
              <a:off x="7545293" y="3062945"/>
              <a:ext cx="1171389" cy="1105646"/>
            </a:xfrm>
            <a:prstGeom prst="ellipse">
              <a:avLst/>
            </a:prstGeom>
            <a:noFill/>
            <a:ln>
              <a:solidFill>
                <a:srgbClr val="14FF1D">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rot="19140000">
              <a:off x="6993962" y="2375648"/>
              <a:ext cx="1074274" cy="1299882"/>
            </a:xfrm>
            <a:prstGeom prst="ellipse">
              <a:avLst/>
            </a:prstGeom>
            <a:noFill/>
            <a:ln>
              <a:solidFill>
                <a:srgbClr val="FF0000">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560352" y="2833455"/>
              <a:ext cx="388448" cy="369332"/>
            </a:xfrm>
            <a:prstGeom prst="rect">
              <a:avLst/>
            </a:prstGeom>
            <a:noFill/>
          </p:spPr>
          <p:txBody>
            <a:bodyPr wrap="none" rtlCol="0">
              <a:spAutoFit/>
            </a:bodyPr>
            <a:lstStyle/>
            <a:p>
              <a:r>
                <a:rPr lang="en-US" dirty="0" smtClean="0">
                  <a:solidFill>
                    <a:srgbClr val="14FF1D"/>
                  </a:solidFill>
                </a:rPr>
                <a:t>IG</a:t>
              </a:r>
              <a:endParaRPr lang="en-US" dirty="0">
                <a:solidFill>
                  <a:srgbClr val="14FF1D"/>
                </a:solidFill>
              </a:endParaRPr>
            </a:p>
          </p:txBody>
        </p:sp>
      </p:grpSp>
      <p:sp>
        <p:nvSpPr>
          <p:cNvPr id="16" name="TextBox 15"/>
          <p:cNvSpPr txBox="1"/>
          <p:nvPr/>
        </p:nvSpPr>
        <p:spPr>
          <a:xfrm>
            <a:off x="277918" y="913837"/>
            <a:ext cx="5147563" cy="369332"/>
          </a:xfrm>
          <a:prstGeom prst="rect">
            <a:avLst/>
          </a:prstGeom>
          <a:noFill/>
        </p:spPr>
        <p:txBody>
          <a:bodyPr wrap="none" rtlCol="0">
            <a:spAutoFit/>
          </a:bodyPr>
          <a:lstStyle/>
          <a:p>
            <a:pPr marL="285750" indent="-285750">
              <a:buFont typeface="Wingdings" charset="2"/>
              <a:buChar char="Ø"/>
            </a:pPr>
            <a:r>
              <a:rPr lang="en-US" dirty="0" smtClean="0"/>
              <a:t>I.D. of Acylated IGs by ESI-QTOF-MS in + ion mode</a:t>
            </a:r>
            <a:endParaRPr lang="en-US" dirty="0"/>
          </a:p>
        </p:txBody>
      </p:sp>
    </p:spTree>
    <p:extLst>
      <p:ext uri="{BB962C8B-B14F-4D97-AF65-F5344CB8AC3E}">
        <p14:creationId xmlns:p14="http://schemas.microsoft.com/office/powerpoint/2010/main" val="3314553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4"/>
            <a:ext cx="8229600" cy="805055"/>
          </a:xfrm>
        </p:spPr>
        <p:txBody>
          <a:bodyPr>
            <a:normAutofit/>
          </a:bodyPr>
          <a:lstStyle/>
          <a:p>
            <a:r>
              <a:rPr lang="en-US" dirty="0" smtClean="0"/>
              <a:t>Conclusions</a:t>
            </a:r>
            <a:endParaRPr lang="en-US" dirty="0"/>
          </a:p>
        </p:txBody>
      </p:sp>
      <p:sp>
        <p:nvSpPr>
          <p:cNvPr id="4" name="TextBox 3"/>
          <p:cNvSpPr txBox="1"/>
          <p:nvPr/>
        </p:nvSpPr>
        <p:spPr>
          <a:xfrm>
            <a:off x="457200" y="924585"/>
            <a:ext cx="8229600" cy="5693867"/>
          </a:xfrm>
          <a:prstGeom prst="rect">
            <a:avLst/>
          </a:prstGeom>
          <a:noFill/>
        </p:spPr>
        <p:txBody>
          <a:bodyPr wrap="square" rtlCol="0">
            <a:spAutoFit/>
          </a:bodyPr>
          <a:lstStyle/>
          <a:p>
            <a:pPr marL="285750" indent="-285750">
              <a:buFont typeface="Arial"/>
              <a:buChar char="•"/>
            </a:pPr>
            <a:r>
              <a:rPr lang="en-US" sz="2800" dirty="0" smtClean="0"/>
              <a:t>2D </a:t>
            </a:r>
            <a:r>
              <a:rPr lang="en-US" sz="2800" dirty="0" err="1" smtClean="0"/>
              <a:t>LCxLC</a:t>
            </a:r>
            <a:r>
              <a:rPr lang="en-US" sz="2800" dirty="0" smtClean="0"/>
              <a:t> is expensive &amp; complex but well worth the gain in separation potential &amp; peak capacity for complex samples.</a:t>
            </a:r>
          </a:p>
          <a:p>
            <a:pPr marL="285750" indent="-285750">
              <a:buFont typeface="Arial"/>
              <a:buChar char="•"/>
            </a:pPr>
            <a:endParaRPr lang="en-US" sz="2800" dirty="0"/>
          </a:p>
          <a:p>
            <a:pPr marL="285750" indent="-285750">
              <a:buFont typeface="Arial"/>
              <a:buChar char="•"/>
            </a:pPr>
            <a:r>
              <a:rPr lang="en-US" sz="2800" dirty="0" smtClean="0"/>
              <a:t>Increased peak capacity results in increased separation potential. </a:t>
            </a:r>
          </a:p>
          <a:p>
            <a:pPr marL="285750" indent="-285750">
              <a:buFont typeface="Arial"/>
              <a:buChar char="•"/>
            </a:pPr>
            <a:endParaRPr lang="en-US" sz="2800" dirty="0"/>
          </a:p>
          <a:p>
            <a:pPr marL="285750" indent="-285750">
              <a:buFont typeface="Arial"/>
              <a:buChar char="•"/>
            </a:pPr>
            <a:r>
              <a:rPr lang="en-US" sz="2800" dirty="0" smtClean="0"/>
              <a:t>Peak description has an impact on quantitation in 2D </a:t>
            </a:r>
            <a:r>
              <a:rPr lang="en-US" sz="2800" dirty="0" err="1" smtClean="0"/>
              <a:t>LCxLC</a:t>
            </a:r>
            <a:r>
              <a:rPr lang="en-US" sz="2800" dirty="0" smtClean="0"/>
              <a:t> analysis of PAH’s &amp; can be optimized.</a:t>
            </a:r>
          </a:p>
          <a:p>
            <a:endParaRPr lang="en-US" sz="2800" dirty="0"/>
          </a:p>
          <a:p>
            <a:pPr marL="285750" indent="-285750">
              <a:buFont typeface="Arial"/>
              <a:buChar char="•"/>
            </a:pPr>
            <a:r>
              <a:rPr lang="en-US" sz="2800" dirty="0" smtClean="0"/>
              <a:t>The impact of different integration methods </a:t>
            </a:r>
            <a:r>
              <a:rPr lang="en-US" sz="2800" i="1" dirty="0" smtClean="0"/>
              <a:t>(5) </a:t>
            </a:r>
            <a:r>
              <a:rPr lang="en-US" sz="2800" dirty="0" smtClean="0"/>
              <a:t>on the quantitative abilities of </a:t>
            </a:r>
            <a:r>
              <a:rPr lang="en-US" sz="2800" dirty="0" err="1" smtClean="0"/>
              <a:t>LCxLC</a:t>
            </a:r>
            <a:r>
              <a:rPr lang="en-US" sz="2800" dirty="0" smtClean="0"/>
              <a:t>-UV was discussed.</a:t>
            </a:r>
            <a:endParaRPr lang="en-US" sz="2800" dirty="0"/>
          </a:p>
          <a:p>
            <a:pPr marL="742950" lvl="1" indent="-285750">
              <a:buFont typeface="Arial"/>
              <a:buChar char="•"/>
            </a:pPr>
            <a:r>
              <a:rPr lang="en-US" sz="2400" dirty="0" smtClean="0"/>
              <a:t>3-D chromatographic peaks can be quantified!</a:t>
            </a:r>
          </a:p>
        </p:txBody>
      </p:sp>
    </p:spTree>
    <p:extLst>
      <p:ext uri="{BB962C8B-B14F-4D97-AF65-F5344CB8AC3E}">
        <p14:creationId xmlns:p14="http://schemas.microsoft.com/office/powerpoint/2010/main" val="20640175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66"/>
            <a:ext cx="8229600" cy="849874"/>
          </a:xfrm>
        </p:spPr>
        <p:txBody>
          <a:bodyPr/>
          <a:lstStyle/>
          <a:p>
            <a:r>
              <a:rPr lang="en-US" dirty="0" smtClean="0"/>
              <a:t>Conclusions</a:t>
            </a:r>
            <a:endParaRPr lang="en-US" dirty="0"/>
          </a:p>
        </p:txBody>
      </p:sp>
      <p:sp>
        <p:nvSpPr>
          <p:cNvPr id="3" name="Content Placeholder 2"/>
          <p:cNvSpPr>
            <a:spLocks noGrp="1"/>
          </p:cNvSpPr>
          <p:nvPr>
            <p:ph idx="1"/>
          </p:nvPr>
        </p:nvSpPr>
        <p:spPr>
          <a:xfrm>
            <a:off x="427317" y="909640"/>
            <a:ext cx="8343153" cy="5888596"/>
          </a:xfrm>
        </p:spPr>
        <p:txBody>
          <a:bodyPr>
            <a:normAutofit fontScale="70000" lnSpcReduction="20000"/>
          </a:bodyPr>
          <a:lstStyle/>
          <a:p>
            <a:pPr marL="285750" indent="-285750"/>
            <a:r>
              <a:rPr lang="en-US" sz="3400" dirty="0"/>
              <a:t>UHPLC in 2</a:t>
            </a:r>
            <a:r>
              <a:rPr lang="en-US" sz="3400" baseline="30000" dirty="0"/>
              <a:t>nd</a:t>
            </a:r>
            <a:r>
              <a:rPr lang="en-US" sz="3400" dirty="0"/>
              <a:t>-D may be counterproductive to 1</a:t>
            </a:r>
            <a:r>
              <a:rPr lang="en-US" sz="3400" baseline="30000" dirty="0"/>
              <a:t>st</a:t>
            </a:r>
            <a:r>
              <a:rPr lang="en-US" sz="3400" dirty="0"/>
              <a:t>-D and temp. elevations improve separation power but are evasive to samples and instrument. </a:t>
            </a:r>
          </a:p>
          <a:p>
            <a:pPr marL="285750" indent="-285750"/>
            <a:endParaRPr lang="en-US" sz="3400" dirty="0"/>
          </a:p>
          <a:p>
            <a:pPr marL="285750" indent="-285750"/>
            <a:r>
              <a:rPr lang="en-US" sz="3400" u="sng" dirty="0"/>
              <a:t>Optimization</a:t>
            </a:r>
            <a:r>
              <a:rPr lang="en-US" sz="3400" dirty="0"/>
              <a:t>: described by 3 conflicting criteria </a:t>
            </a:r>
          </a:p>
          <a:p>
            <a:pPr marL="914400" lvl="1" indent="-457200">
              <a:buFont typeface="Wingdings" charset="2"/>
              <a:buChar char="Ø"/>
            </a:pPr>
            <a:r>
              <a:rPr lang="en-US" sz="2900" dirty="0"/>
              <a:t>Effective peak capacity, analysis time in </a:t>
            </a:r>
            <a:r>
              <a:rPr lang="en-US" sz="2900" dirty="0" smtClean="0"/>
              <a:t>2</a:t>
            </a:r>
            <a:r>
              <a:rPr lang="en-US" sz="2900" baseline="30000" dirty="0" smtClean="0"/>
              <a:t>nd</a:t>
            </a:r>
            <a:r>
              <a:rPr lang="en-US" sz="2900" dirty="0" smtClean="0"/>
              <a:t>-D and frequency of sampling from the 1</a:t>
            </a:r>
            <a:r>
              <a:rPr lang="en-US" sz="2900" baseline="30000" dirty="0" smtClean="0"/>
              <a:t>st</a:t>
            </a:r>
            <a:r>
              <a:rPr lang="en-US" sz="2900" dirty="0" smtClean="0"/>
              <a:t> dimension, </a:t>
            </a:r>
            <a:r>
              <a:rPr lang="en-US" sz="2900" dirty="0"/>
              <a:t>method sensitivity….we need more </a:t>
            </a:r>
            <a:r>
              <a:rPr lang="en-US" sz="2900" dirty="0" smtClean="0"/>
              <a:t>tools!</a:t>
            </a:r>
          </a:p>
          <a:p>
            <a:pPr marL="457200" lvl="1" indent="0">
              <a:buNone/>
            </a:pPr>
            <a:endParaRPr lang="en-US" sz="3400" dirty="0" smtClean="0"/>
          </a:p>
          <a:p>
            <a:r>
              <a:rPr lang="en-US" sz="3400" dirty="0" err="1" smtClean="0"/>
              <a:t>LCxLC</a:t>
            </a:r>
            <a:r>
              <a:rPr lang="en-US" sz="3400" dirty="0" smtClean="0"/>
              <a:t> Tandem DAD/QTOF-ESI-MS for the analysis of CHM’s, showed superior resolving power &amp; highly accurate mass measurements.</a:t>
            </a:r>
          </a:p>
          <a:p>
            <a:endParaRPr lang="en-US" sz="3400" dirty="0"/>
          </a:p>
          <a:p>
            <a:r>
              <a:rPr lang="en-US" sz="3400" dirty="0" smtClean="0"/>
              <a:t>22 Flavonoids(FGs), 3 Iridoid glycosides (IGs) were characterized by QTOF-ESI-MS &amp; confirmed by UV (DAD) w/ clear classification of FGs, acylated FGs, &amp; IGs that were all shown in different regions of the </a:t>
            </a:r>
            <a:r>
              <a:rPr lang="en-US" sz="3400" dirty="0" err="1" smtClean="0"/>
              <a:t>LCxLC</a:t>
            </a:r>
            <a:r>
              <a:rPr lang="en-US" sz="3400" dirty="0" smtClean="0"/>
              <a:t> contour plot.</a:t>
            </a:r>
          </a:p>
          <a:p>
            <a:pPr lvl="1">
              <a:buFont typeface="Wingdings" charset="2"/>
              <a:buChar char="Ø"/>
            </a:pPr>
            <a:r>
              <a:rPr lang="en-US" sz="3000" dirty="0" smtClean="0"/>
              <a:t>Sample complexity less of an issue. </a:t>
            </a:r>
          </a:p>
          <a:p>
            <a:endParaRPr lang="en-US" sz="2800" dirty="0"/>
          </a:p>
          <a:p>
            <a:endParaRPr lang="en-US" sz="2800" dirty="0"/>
          </a:p>
        </p:txBody>
      </p:sp>
    </p:spTree>
    <p:extLst>
      <p:ext uri="{BB962C8B-B14F-4D97-AF65-F5344CB8AC3E}">
        <p14:creationId xmlns:p14="http://schemas.microsoft.com/office/powerpoint/2010/main" val="6636536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179"/>
            <a:ext cx="8229600" cy="984344"/>
          </a:xfrm>
        </p:spPr>
        <p:txBody>
          <a:bodyPr/>
          <a:lstStyle/>
          <a:p>
            <a:r>
              <a:rPr lang="en-US" dirty="0" smtClean="0"/>
              <a:t>Future Work</a:t>
            </a:r>
            <a:endParaRPr lang="en-US" dirty="0"/>
          </a:p>
        </p:txBody>
      </p:sp>
      <p:sp>
        <p:nvSpPr>
          <p:cNvPr id="3" name="Content Placeholder 2"/>
          <p:cNvSpPr>
            <a:spLocks noGrp="1"/>
          </p:cNvSpPr>
          <p:nvPr>
            <p:ph idx="1"/>
          </p:nvPr>
        </p:nvSpPr>
        <p:spPr>
          <a:xfrm>
            <a:off x="328706" y="1600200"/>
            <a:ext cx="8486588" cy="4525963"/>
          </a:xfrm>
        </p:spPr>
        <p:txBody>
          <a:bodyPr>
            <a:normAutofit fontScale="92500" lnSpcReduction="10000"/>
          </a:bodyPr>
          <a:lstStyle/>
          <a:p>
            <a:r>
              <a:rPr lang="en-US" dirty="0" smtClean="0"/>
              <a:t>Improve Optimization: limit undersampling</a:t>
            </a:r>
            <a:r>
              <a:rPr lang="en-US" dirty="0"/>
              <a:t> </a:t>
            </a:r>
            <a:r>
              <a:rPr lang="en-US" dirty="0" smtClean="0"/>
              <a:t>&amp; peak broadening while maximizing orthogonality</a:t>
            </a:r>
          </a:p>
          <a:p>
            <a:r>
              <a:rPr lang="en-US" dirty="0" smtClean="0"/>
              <a:t>Explore peak description for 3-D chromatograms</a:t>
            </a:r>
          </a:p>
          <a:p>
            <a:r>
              <a:rPr lang="en-US" dirty="0" smtClean="0"/>
              <a:t>Improve software</a:t>
            </a:r>
          </a:p>
          <a:p>
            <a:r>
              <a:rPr lang="en-US" dirty="0" smtClean="0"/>
              <a:t>Explore additional options for tandem detection coupled with </a:t>
            </a:r>
            <a:r>
              <a:rPr lang="en-US" dirty="0" err="1" smtClean="0"/>
              <a:t>LCxLC</a:t>
            </a:r>
            <a:r>
              <a:rPr lang="en-US" dirty="0" smtClean="0"/>
              <a:t> for accurate compound identification….like DAD/Q-TOF-MS</a:t>
            </a:r>
          </a:p>
          <a:p>
            <a:r>
              <a:rPr lang="en-US" dirty="0" smtClean="0"/>
              <a:t>Lower the cost of </a:t>
            </a:r>
            <a:r>
              <a:rPr lang="en-US" dirty="0" err="1" smtClean="0"/>
              <a:t>LCxLC</a:t>
            </a:r>
            <a:r>
              <a:rPr lang="en-US" dirty="0" smtClean="0"/>
              <a:t> systems</a:t>
            </a:r>
          </a:p>
          <a:p>
            <a:r>
              <a:rPr lang="en-US" dirty="0" smtClean="0"/>
              <a:t>Decrease analysis runtime </a:t>
            </a:r>
            <a:endParaRPr lang="en-US" dirty="0"/>
          </a:p>
        </p:txBody>
      </p:sp>
    </p:spTree>
    <p:extLst>
      <p:ext uri="{BB962C8B-B14F-4D97-AF65-F5344CB8AC3E}">
        <p14:creationId xmlns:p14="http://schemas.microsoft.com/office/powerpoint/2010/main" val="4116981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4333267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5085470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One Dimensional</a:t>
            </a:r>
            <a:endParaRPr lang="en-US" dirty="0"/>
          </a:p>
        </p:txBody>
      </p:sp>
      <p:sp>
        <p:nvSpPr>
          <p:cNvPr id="3" name="Content Placeholder 2"/>
          <p:cNvSpPr>
            <a:spLocks noGrp="1"/>
          </p:cNvSpPr>
          <p:nvPr>
            <p:ph idx="1"/>
          </p:nvPr>
        </p:nvSpPr>
        <p:spPr/>
        <p:txBody>
          <a:bodyPr>
            <a:normAutofit/>
          </a:bodyPr>
          <a:lstStyle/>
          <a:p>
            <a:r>
              <a:rPr lang="en-US" dirty="0" smtClean="0"/>
              <a:t>Peak capacity of possibly 50</a:t>
            </a:r>
          </a:p>
          <a:p>
            <a:r>
              <a:rPr lang="en-US" dirty="0" smtClean="0"/>
              <a:t>developments increased peak capacity to possibly 100 or 200 but…   </a:t>
            </a:r>
          </a:p>
          <a:p>
            <a:pPr lvl="1" fontAlgn="base">
              <a:buFont typeface="Wingdings" pitchFamily="2" charset="2"/>
              <a:buChar char="ü"/>
            </a:pPr>
            <a:r>
              <a:rPr lang="en-US" dirty="0" smtClean="0"/>
              <a:t>gradient elution</a:t>
            </a:r>
          </a:p>
          <a:p>
            <a:pPr lvl="1" fontAlgn="base">
              <a:buFont typeface="Wingdings" pitchFamily="2" charset="2"/>
              <a:buChar char="ü"/>
            </a:pPr>
            <a:r>
              <a:rPr lang="en-US" dirty="0" smtClean="0"/>
              <a:t>higher pressures</a:t>
            </a:r>
          </a:p>
          <a:p>
            <a:pPr lvl="1" fontAlgn="base">
              <a:buFont typeface="Wingdings" pitchFamily="2" charset="2"/>
              <a:buChar char="ü"/>
            </a:pPr>
            <a:r>
              <a:rPr lang="en-US" dirty="0" smtClean="0"/>
              <a:t>elevated temperatures</a:t>
            </a:r>
          </a:p>
          <a:p>
            <a:pPr lvl="1" fontAlgn="base">
              <a:buFont typeface="Wingdings" pitchFamily="2" charset="2"/>
              <a:buChar char="ü"/>
            </a:pPr>
            <a:r>
              <a:rPr lang="en-US" dirty="0" smtClean="0"/>
              <a:t>monolithic columns </a:t>
            </a:r>
          </a:p>
          <a:p>
            <a:endParaRPr lang="en-US" dirty="0"/>
          </a:p>
        </p:txBody>
      </p:sp>
      <p:sp>
        <p:nvSpPr>
          <p:cNvPr id="4" name="TextBox 3"/>
          <p:cNvSpPr txBox="1"/>
          <p:nvPr/>
        </p:nvSpPr>
        <p:spPr>
          <a:xfrm>
            <a:off x="2290236" y="6126163"/>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pic>
        <p:nvPicPr>
          <p:cNvPr id="5" name="Picture 2" descr="hplc system"/>
          <p:cNvPicPr>
            <a:picLocks noChangeAspect="1" noChangeArrowheads="1"/>
          </p:cNvPicPr>
          <p:nvPr/>
        </p:nvPicPr>
        <p:blipFill>
          <a:blip r:embed="rId2"/>
          <a:srcRect/>
          <a:stretch>
            <a:fillRect/>
          </a:stretch>
        </p:blipFill>
        <p:spPr bwMode="auto">
          <a:xfrm>
            <a:off x="4795361" y="2956505"/>
            <a:ext cx="3891439" cy="2150753"/>
          </a:xfrm>
          <a:prstGeom prst="rect">
            <a:avLst/>
          </a:prstGeom>
          <a:noFill/>
        </p:spPr>
      </p:pic>
      <p:sp>
        <p:nvSpPr>
          <p:cNvPr id="6" name="TextBox 5"/>
          <p:cNvSpPr txBox="1"/>
          <p:nvPr/>
        </p:nvSpPr>
        <p:spPr>
          <a:xfrm>
            <a:off x="4963841" y="4876425"/>
            <a:ext cx="2999678" cy="461665"/>
          </a:xfrm>
          <a:prstGeom prst="rect">
            <a:avLst/>
          </a:prstGeom>
          <a:noFill/>
        </p:spPr>
        <p:txBody>
          <a:bodyPr wrap="square" rtlCol="0">
            <a:spAutoFit/>
          </a:bodyPr>
          <a:lstStyle/>
          <a:p>
            <a:r>
              <a:rPr lang="en-US" sz="800" dirty="0" smtClean="0"/>
              <a:t>http://www.waters.com/waters/en_US/How-Does-High-Performance-Liquid-Chromatography-Work%3F/nav.htm?cid=10049055&amp;locale=en_US</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On-line</a:t>
            </a:r>
            <a:endParaRPr lang="en-US" dirty="0"/>
          </a:p>
        </p:txBody>
      </p:sp>
      <p:sp>
        <p:nvSpPr>
          <p:cNvPr id="3" name="Content Placeholder 2"/>
          <p:cNvSpPr>
            <a:spLocks noGrp="1"/>
          </p:cNvSpPr>
          <p:nvPr>
            <p:ph idx="1"/>
          </p:nvPr>
        </p:nvSpPr>
        <p:spPr/>
        <p:txBody>
          <a:bodyPr/>
          <a:lstStyle/>
          <a:p>
            <a:pPr>
              <a:buNone/>
            </a:pPr>
            <a:r>
              <a:rPr lang="en-US" dirty="0" smtClean="0"/>
              <a:t>Criteria to be called comprehensive</a:t>
            </a:r>
          </a:p>
          <a:p>
            <a:pPr>
              <a:buNone/>
            </a:pPr>
            <a:endParaRPr lang="en-US" dirty="0" smtClean="0"/>
          </a:p>
          <a:p>
            <a:pPr lvl="0" fontAlgn="base"/>
            <a:r>
              <a:rPr lang="en-US" dirty="0" smtClean="0"/>
              <a:t>entire sample analyzed in both dimensions</a:t>
            </a:r>
          </a:p>
          <a:p>
            <a:pPr lvl="0" fontAlgn="base">
              <a:buNone/>
            </a:pPr>
            <a:r>
              <a:rPr lang="en-US" dirty="0" smtClean="0"/>
              <a:t>				and</a:t>
            </a:r>
          </a:p>
          <a:p>
            <a:pPr lvl="0" fontAlgn="base"/>
            <a:r>
              <a:rPr lang="en-US" dirty="0" smtClean="0"/>
              <a:t>resolution of first dimension maintained - despite cutting into limited number of fractions</a:t>
            </a:r>
          </a:p>
          <a:p>
            <a:endParaRPr lang="en-US" dirty="0"/>
          </a:p>
        </p:txBody>
      </p:sp>
      <p:sp>
        <p:nvSpPr>
          <p:cNvPr id="4" name="TextBox 3"/>
          <p:cNvSpPr txBox="1"/>
          <p:nvPr/>
        </p:nvSpPr>
        <p:spPr>
          <a:xfrm>
            <a:off x="2479807" y="6275973"/>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Accomplishing Comprehensive</a:t>
            </a:r>
            <a:endParaRPr lang="en-US" dirty="0"/>
          </a:p>
        </p:txBody>
      </p:sp>
      <p:sp>
        <p:nvSpPr>
          <p:cNvPr id="3" name="Content Placeholder 2"/>
          <p:cNvSpPr>
            <a:spLocks noGrp="1"/>
          </p:cNvSpPr>
          <p:nvPr>
            <p:ph idx="1"/>
          </p:nvPr>
        </p:nvSpPr>
        <p:spPr/>
        <p:txBody>
          <a:bodyPr>
            <a:normAutofit lnSpcReduction="10000"/>
          </a:bodyPr>
          <a:lstStyle/>
          <a:p>
            <a:pPr lvl="0" fontAlgn="base"/>
            <a:r>
              <a:rPr lang="en-US" dirty="0" smtClean="0"/>
              <a:t>valve switching accomplishes the first - that is all of sample analyzed</a:t>
            </a:r>
          </a:p>
          <a:p>
            <a:pPr lvl="0" fontAlgn="base"/>
            <a:r>
              <a:rPr lang="en-US" dirty="0" smtClean="0"/>
              <a:t>second criteria maintaining peak capacity of both columns is more difficult –</a:t>
            </a:r>
          </a:p>
          <a:p>
            <a:pPr lvl="1" fontAlgn="base"/>
            <a:r>
              <a:rPr lang="en-US" dirty="0" smtClean="0"/>
              <a:t>Fractions from first column injected onto second column – recombine in the loop of the valve</a:t>
            </a:r>
          </a:p>
          <a:p>
            <a:pPr lvl="1" fontAlgn="base"/>
            <a:r>
              <a:rPr lang="en-US" dirty="0" smtClean="0"/>
              <a:t>Band broadening in the second column from first column injection</a:t>
            </a:r>
          </a:p>
          <a:p>
            <a:pPr lvl="1" fontAlgn="base"/>
            <a:r>
              <a:rPr lang="en-US" dirty="0" smtClean="0"/>
              <a:t>Orthogonal separation</a:t>
            </a:r>
          </a:p>
          <a:p>
            <a:endParaRPr lang="en-US" dirty="0"/>
          </a:p>
        </p:txBody>
      </p:sp>
      <p:sp>
        <p:nvSpPr>
          <p:cNvPr id="4" name="TextBox 3"/>
          <p:cNvSpPr txBox="1"/>
          <p:nvPr/>
        </p:nvSpPr>
        <p:spPr>
          <a:xfrm>
            <a:off x="2290236" y="6126163"/>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idx="1"/>
          </p:nvPr>
        </p:nvSpPr>
        <p:spPr>
          <a:xfrm>
            <a:off x="457200" y="1600201"/>
            <a:ext cx="8229600" cy="4243038"/>
          </a:xfrm>
        </p:spPr>
        <p:txBody>
          <a:bodyPr/>
          <a:lstStyle/>
          <a:p>
            <a:r>
              <a:rPr lang="en-US" dirty="0" smtClean="0"/>
              <a:t>Optimizing efficiency, selectivity, and resolution </a:t>
            </a:r>
          </a:p>
          <a:p>
            <a:r>
              <a:rPr lang="en-US" dirty="0" smtClean="0"/>
              <a:t>Maximizing </a:t>
            </a:r>
            <a:r>
              <a:rPr lang="en-US" dirty="0" err="1" smtClean="0"/>
              <a:t>orthogonality</a:t>
            </a:r>
            <a:endParaRPr lang="en-US" dirty="0" smtClean="0"/>
          </a:p>
          <a:p>
            <a:r>
              <a:rPr lang="en-US" dirty="0" smtClean="0"/>
              <a:t>Dilution issues</a:t>
            </a:r>
          </a:p>
          <a:p>
            <a:r>
              <a:rPr lang="en-US" dirty="0" smtClean="0"/>
              <a:t>Detector issues</a:t>
            </a:r>
          </a:p>
          <a:p>
            <a:endParaRPr lang="en-US" dirty="0"/>
          </a:p>
        </p:txBody>
      </p:sp>
      <p:sp>
        <p:nvSpPr>
          <p:cNvPr id="6" name="TextBox 5"/>
          <p:cNvSpPr txBox="1"/>
          <p:nvPr/>
        </p:nvSpPr>
        <p:spPr>
          <a:xfrm>
            <a:off x="2167573" y="6010507"/>
            <a:ext cx="5277663" cy="338554"/>
          </a:xfrm>
          <a:prstGeom prst="rect">
            <a:avLst/>
          </a:prstGeom>
          <a:noFill/>
        </p:spPr>
        <p:txBody>
          <a:bodyPr wrap="none" rtlCol="0">
            <a:spAutoFit/>
          </a:bodyPr>
          <a:lstStyle/>
          <a:p>
            <a:r>
              <a:rPr lang="en-US" sz="1600" dirty="0" err="1" smtClean="0"/>
              <a:t>Bedani</a:t>
            </a:r>
            <a:r>
              <a:rPr lang="en-US" sz="1600" dirty="0" smtClean="0"/>
              <a:t>, F., </a:t>
            </a:r>
            <a:r>
              <a:rPr lang="en-US" sz="1600" dirty="0" err="1" smtClean="0"/>
              <a:t>Schoenmakers</a:t>
            </a:r>
            <a:r>
              <a:rPr lang="en-US" sz="1600" dirty="0" smtClean="0"/>
              <a:t>, P., Janssen, H.  </a:t>
            </a:r>
            <a:r>
              <a:rPr lang="en-US" sz="1600" i="1" dirty="0" smtClean="0"/>
              <a:t>J. Sep. Sci.</a:t>
            </a:r>
            <a:r>
              <a:rPr lang="en-US" sz="1600" dirty="0" smtClean="0"/>
              <a:t> </a:t>
            </a:r>
            <a:r>
              <a:rPr lang="en-US" sz="1600" b="1" dirty="0" smtClean="0"/>
              <a:t>2012</a:t>
            </a:r>
            <a:r>
              <a:rPr lang="en-US" sz="1600" dirty="0" smtClean="0"/>
              <a:t>, 35.</a:t>
            </a:r>
            <a:endParaRPr lang="en-US"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1D optimization</a:t>
            </a:r>
          </a:p>
          <a:p>
            <a:pPr lvl="1"/>
            <a:r>
              <a:rPr lang="en-US" dirty="0" smtClean="0"/>
              <a:t>efficiency-related theories choosing most suitable mobile flow rate and gradient program and characteristics of particle designs and columns</a:t>
            </a:r>
          </a:p>
          <a:p>
            <a:pPr lvl="1"/>
            <a:r>
              <a:rPr lang="en-US" dirty="0" smtClean="0"/>
              <a:t>selectivity/retention models focus on types and strengths </a:t>
            </a:r>
            <a:r>
              <a:rPr lang="en-US" dirty="0" err="1" smtClean="0"/>
              <a:t>fo</a:t>
            </a:r>
            <a:r>
              <a:rPr lang="en-US" dirty="0" smtClean="0"/>
              <a:t> interactions that contrail retention and selectivity</a:t>
            </a:r>
          </a:p>
          <a:p>
            <a:pPr>
              <a:buNone/>
            </a:pPr>
            <a:endParaRPr lang="en-US" dirty="0" smtClean="0"/>
          </a:p>
          <a:p>
            <a:r>
              <a:rPr lang="en-US" dirty="0" smtClean="0"/>
              <a:t>2D optimization </a:t>
            </a:r>
          </a:p>
          <a:p>
            <a:pPr lvl="1"/>
            <a:r>
              <a:rPr lang="en-US" dirty="0" smtClean="0"/>
              <a:t>more parameters involved </a:t>
            </a:r>
          </a:p>
          <a:p>
            <a:pPr lvl="1"/>
            <a:r>
              <a:rPr lang="en-US" dirty="0" smtClean="0"/>
              <a:t>plus changing parameter on one column can impact the other column plus dilution factor makes detection issues more critical</a:t>
            </a:r>
          </a:p>
          <a:p>
            <a:r>
              <a:rPr lang="en-US" dirty="0" smtClean="0"/>
              <a:t>	a unified theory for optimization is still lacking (2012)</a:t>
            </a:r>
          </a:p>
          <a:p>
            <a:endParaRPr lang="en-US" dirty="0"/>
          </a:p>
        </p:txBody>
      </p:sp>
      <p:sp>
        <p:nvSpPr>
          <p:cNvPr id="4" name="TextBox 3"/>
          <p:cNvSpPr txBox="1"/>
          <p:nvPr/>
        </p:nvSpPr>
        <p:spPr>
          <a:xfrm>
            <a:off x="2167573" y="6010507"/>
            <a:ext cx="5277663" cy="338554"/>
          </a:xfrm>
          <a:prstGeom prst="rect">
            <a:avLst/>
          </a:prstGeom>
          <a:noFill/>
        </p:spPr>
        <p:txBody>
          <a:bodyPr wrap="none" rtlCol="0">
            <a:spAutoFit/>
          </a:bodyPr>
          <a:lstStyle/>
          <a:p>
            <a:r>
              <a:rPr lang="en-US" sz="1600" dirty="0" err="1" smtClean="0"/>
              <a:t>Bedani</a:t>
            </a:r>
            <a:r>
              <a:rPr lang="en-US" sz="1600" dirty="0" smtClean="0"/>
              <a:t>, F., </a:t>
            </a:r>
            <a:r>
              <a:rPr lang="en-US" sz="1600" dirty="0" err="1" smtClean="0"/>
              <a:t>Schoenmakers</a:t>
            </a:r>
            <a:r>
              <a:rPr lang="en-US" sz="1600" dirty="0" smtClean="0"/>
              <a:t>, P., Janssen, H.  </a:t>
            </a:r>
            <a:r>
              <a:rPr lang="en-US" sz="1600" i="1" dirty="0" smtClean="0"/>
              <a:t>J. Sep. Sci.</a:t>
            </a:r>
            <a:r>
              <a:rPr lang="en-US" sz="1600" dirty="0" smtClean="0"/>
              <a:t> </a:t>
            </a:r>
            <a:r>
              <a:rPr lang="en-US" sz="1600" b="1" dirty="0" smtClean="0"/>
              <a:t>2012</a:t>
            </a:r>
            <a:r>
              <a:rPr lang="en-US" sz="1600" dirty="0" smtClean="0"/>
              <a:t>, 35.</a:t>
            </a:r>
            <a:endParaRPr lang="en-US"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of OPTIMIZATION</a:t>
            </a:r>
            <a:endParaRPr lang="en-US" dirty="0"/>
          </a:p>
        </p:txBody>
      </p:sp>
      <p:sp>
        <p:nvSpPr>
          <p:cNvPr id="3" name="Content Placeholder 2"/>
          <p:cNvSpPr>
            <a:spLocks noGrp="1"/>
          </p:cNvSpPr>
          <p:nvPr>
            <p:ph idx="1"/>
          </p:nvPr>
        </p:nvSpPr>
        <p:spPr/>
        <p:txBody>
          <a:bodyPr>
            <a:normAutofit/>
          </a:bodyPr>
          <a:lstStyle/>
          <a:p>
            <a:r>
              <a:rPr lang="en-US" dirty="0" smtClean="0"/>
              <a:t>	three quality descriptors</a:t>
            </a:r>
          </a:p>
          <a:p>
            <a:pPr lvl="1"/>
            <a:r>
              <a:rPr lang="en-US" dirty="0" smtClean="0"/>
              <a:t>Resolving power	</a:t>
            </a:r>
          </a:p>
          <a:p>
            <a:pPr lvl="1"/>
            <a:r>
              <a:rPr lang="en-US" dirty="0" smtClean="0"/>
              <a:t>Time</a:t>
            </a:r>
          </a:p>
          <a:p>
            <a:pPr lvl="1"/>
            <a:r>
              <a:rPr lang="en-US" dirty="0" smtClean="0"/>
              <a:t>Detection limits – dilution an issue with two columns</a:t>
            </a:r>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4300" y="635000"/>
            <a:ext cx="3848100" cy="3302000"/>
          </a:xfrm>
          <a:prstGeom prst="rect">
            <a:avLst/>
          </a:prstGeom>
        </p:spPr>
      </p:pic>
      <p:sp>
        <p:nvSpPr>
          <p:cNvPr id="3" name="TextBox 2"/>
          <p:cNvSpPr txBox="1"/>
          <p:nvPr/>
        </p:nvSpPr>
        <p:spPr>
          <a:xfrm>
            <a:off x="635000" y="4064000"/>
            <a:ext cx="7620000" cy="317500"/>
          </a:xfrm>
          <a:prstGeom prst="rect">
            <a:avLst/>
          </a:prstGeom>
        </p:spPr>
        <p:txBody>
          <a:bodyPr/>
          <a:lstStyle/>
          <a:p>
            <a:r>
              <a:rPr lang="en-US" sz="1000">
                <a:latin typeface="Arial"/>
              </a:rPr>
              <a:t> Fig. 1 Flow diagrams for method 1 (two step optimization) and method 2 (one step optimization) optimization. In method 1, the same conditions are used in the LC × LC system and then the effective LC × LC peak capacity of this system is further maximized by...</a:t>
            </a:r>
          </a:p>
        </p:txBody>
      </p:sp>
      <p:sp>
        <p:nvSpPr>
          <p:cNvPr id="4" name="TextBox 3"/>
          <p:cNvSpPr txBox="1"/>
          <p:nvPr/>
        </p:nvSpPr>
        <p:spPr>
          <a:xfrm>
            <a:off x="635000" y="4889500"/>
            <a:ext cx="7620000" cy="254000"/>
          </a:xfrm>
          <a:prstGeom prst="rect">
            <a:avLst/>
          </a:prstGeom>
        </p:spPr>
        <p:txBody>
          <a:bodyPr/>
          <a:lstStyle/>
          <a:p>
            <a:r>
              <a:rPr lang="en-US" sz="1000">
                <a:latin typeface="Arial"/>
              </a:rPr>
              <a:t>Haiwei  Gu , Yuan  Huang , Peter W.  Carr</a:t>
            </a:r>
          </a:p>
        </p:txBody>
      </p:sp>
      <p:sp>
        <p:nvSpPr>
          <p:cNvPr id="5" name="TextBox 4"/>
          <p:cNvSpPr txBox="1"/>
          <p:nvPr/>
        </p:nvSpPr>
        <p:spPr>
          <a:xfrm>
            <a:off x="635000" y="5270500"/>
            <a:ext cx="7620000" cy="254000"/>
          </a:xfrm>
          <a:prstGeom prst="rect">
            <a:avLst/>
          </a:prstGeom>
        </p:spPr>
        <p:txBody>
          <a:bodyPr/>
          <a:lstStyle/>
          <a:p>
            <a:r>
              <a:rPr lang="en-US" sz="1000" b="1" i="0">
                <a:latin typeface="Arial"/>
              </a:rPr>
              <a:t> Peak capacity optimization in comprehensive two dimensional liquid chromatography: A practical approach</a:t>
            </a:r>
          </a:p>
        </p:txBody>
      </p:sp>
      <p:sp>
        <p:nvSpPr>
          <p:cNvPr id="6" name="TextBox 5"/>
          <p:cNvSpPr txBox="1"/>
          <p:nvPr/>
        </p:nvSpPr>
        <p:spPr>
          <a:xfrm>
            <a:off x="635000" y="5651500"/>
            <a:ext cx="7620000" cy="254000"/>
          </a:xfrm>
          <a:prstGeom prst="rect">
            <a:avLst/>
          </a:prstGeom>
        </p:spPr>
        <p:txBody>
          <a:bodyPr/>
          <a:lstStyle/>
          <a:p>
            <a:r>
              <a:rPr lang="en-US" sz="1000">
                <a:latin typeface="Arial"/>
              </a:rPr>
              <a:t>Journal of Chromatography A, Volume 1218, Issue 1, 2011, 64 - 73</a:t>
            </a:r>
          </a:p>
        </p:txBody>
      </p:sp>
      <p:sp>
        <p:nvSpPr>
          <p:cNvPr id="7" name="TextBox 6"/>
          <p:cNvSpPr txBox="1"/>
          <p:nvPr/>
        </p:nvSpPr>
        <p:spPr>
          <a:xfrm>
            <a:off x="635000" y="6032500"/>
            <a:ext cx="7620000" cy="254000"/>
          </a:xfrm>
          <a:prstGeom prst="rect">
            <a:avLst/>
          </a:prstGeom>
        </p:spPr>
        <p:txBody>
          <a:bodyPr/>
          <a:lstStyle/>
          <a:p>
            <a:r>
              <a:rPr lang="en-US" sz="1000">
                <a:latin typeface="Arial"/>
              </a:rPr>
              <a:t>http://dx.doi.org/10.1016/j.chroma.2010.10.096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A novel stop-flow two-dimensional liquid chromatography–mass spectrometry method for lipid analysis </a:t>
            </a:r>
            <a:r>
              <a:rPr lang="en-US" sz="1600" b="1" dirty="0" smtClean="0"/>
              <a:t/>
            </a:r>
            <a:br>
              <a:rPr lang="en-US" sz="1600" b="1" dirty="0" smtClean="0"/>
            </a:br>
            <a:r>
              <a:rPr lang="en-US" sz="1400" dirty="0" err="1" smtClean="0">
                <a:hlinkClick r:id="rId2"/>
              </a:rPr>
              <a:t>Shuangyuan</a:t>
            </a:r>
            <a:r>
              <a:rPr lang="en-US" sz="1400" dirty="0" smtClean="0">
                <a:hlinkClick r:id="rId2"/>
              </a:rPr>
              <a:t> Wang</a:t>
            </a:r>
            <a:r>
              <a:rPr lang="en-US" sz="1400" dirty="0" smtClean="0"/>
              <a:t>, </a:t>
            </a:r>
            <a:r>
              <a:rPr lang="en-US" sz="1400" dirty="0" err="1" smtClean="0">
                <a:hlinkClick r:id="rId2"/>
              </a:rPr>
              <a:t>Jia</a:t>
            </a:r>
            <a:r>
              <a:rPr lang="en-US" sz="1400" dirty="0" smtClean="0">
                <a:hlinkClick r:id="rId2"/>
              </a:rPr>
              <a:t> Li</a:t>
            </a:r>
            <a:r>
              <a:rPr lang="en-US" sz="1400" dirty="0" smtClean="0"/>
              <a:t>, </a:t>
            </a:r>
            <a:r>
              <a:rPr lang="en-US" sz="1400" dirty="0" err="1" smtClean="0">
                <a:hlinkClick r:id="rId2"/>
              </a:rPr>
              <a:t>Xianzhe</a:t>
            </a:r>
            <a:r>
              <a:rPr lang="en-US" sz="1400" dirty="0" smtClean="0">
                <a:hlinkClick r:id="rId2"/>
              </a:rPr>
              <a:t> Shi</a:t>
            </a:r>
            <a:r>
              <a:rPr lang="en-US" sz="1400" baseline="30000" dirty="0" smtClean="0">
                <a:hlinkClick r:id="rId2" tooltip="Footnote: 1"/>
              </a:rPr>
              <a:t>1</a:t>
            </a:r>
            <a:r>
              <a:rPr lang="en-US" sz="1400" dirty="0" smtClean="0"/>
              <a:t> , </a:t>
            </a:r>
            <a:r>
              <a:rPr lang="en-US" sz="1400" dirty="0" err="1" smtClean="0">
                <a:hlinkClick r:id="rId2"/>
              </a:rPr>
              <a:t>Lizhen</a:t>
            </a:r>
            <a:r>
              <a:rPr lang="en-US" sz="1400" dirty="0" smtClean="0">
                <a:hlinkClick r:id="rId2"/>
              </a:rPr>
              <a:t> </a:t>
            </a:r>
            <a:r>
              <a:rPr lang="en-US" sz="1400" dirty="0" err="1" smtClean="0">
                <a:hlinkClick r:id="rId2"/>
              </a:rPr>
              <a:t>Qiao</a:t>
            </a:r>
            <a:r>
              <a:rPr lang="en-US" sz="1400" dirty="0" smtClean="0"/>
              <a:t>, </a:t>
            </a:r>
            <a:r>
              <a:rPr lang="en-US" sz="1400" dirty="0" err="1" smtClean="0">
                <a:hlinkClick r:id="rId2"/>
              </a:rPr>
              <a:t>Xin</a:t>
            </a:r>
            <a:r>
              <a:rPr lang="en-US" sz="1400" dirty="0" smtClean="0">
                <a:hlinkClick r:id="rId2"/>
              </a:rPr>
              <a:t> Lu</a:t>
            </a:r>
            <a:r>
              <a:rPr lang="en-US" sz="1400" dirty="0" smtClean="0"/>
              <a:t>, </a:t>
            </a:r>
            <a:r>
              <a:rPr lang="en-US" sz="1400" dirty="0" err="1" smtClean="0">
                <a:hlinkClick r:id="rId2"/>
              </a:rPr>
              <a:t>Guowang</a:t>
            </a:r>
            <a:r>
              <a:rPr lang="en-US" sz="1400" dirty="0" smtClean="0">
                <a:hlinkClick r:id="rId2"/>
              </a:rPr>
              <a:t> </a:t>
            </a:r>
            <a:r>
              <a:rPr lang="en-US" sz="1400" dirty="0" err="1" smtClean="0">
                <a:hlinkClick r:id="rId2"/>
              </a:rPr>
              <a:t>Xu</a:t>
            </a:r>
            <a:r>
              <a:rPr lang="en-US" sz="1400" baseline="30000" dirty="0" smtClean="0"/>
              <a:t>, </a:t>
            </a:r>
            <a:endParaRPr lang="en-US" sz="1400" dirty="0"/>
          </a:p>
        </p:txBody>
      </p:sp>
      <p:sp>
        <p:nvSpPr>
          <p:cNvPr id="3" name="Content Placeholder 2"/>
          <p:cNvSpPr>
            <a:spLocks noGrp="1"/>
          </p:cNvSpPr>
          <p:nvPr>
            <p:ph idx="1"/>
          </p:nvPr>
        </p:nvSpPr>
        <p:spPr/>
        <p:txBody>
          <a:bodyPr>
            <a:normAutofit fontScale="47500" lnSpcReduction="20000"/>
          </a:bodyPr>
          <a:lstStyle/>
          <a:p>
            <a:r>
              <a:rPr lang="en-US" b="1" dirty="0" smtClean="0"/>
              <a:t>Abstract</a:t>
            </a:r>
          </a:p>
          <a:p>
            <a:r>
              <a:rPr lang="en-US" dirty="0" smtClean="0"/>
              <a:t>A novel on-line two dimensional liquid chromatography (2D LC) based on stop-flow mode coupled with </a:t>
            </a:r>
            <a:r>
              <a:rPr lang="en-US" dirty="0" err="1" smtClean="0"/>
              <a:t>electrospray</a:t>
            </a:r>
            <a:r>
              <a:rPr lang="en-US" dirty="0" smtClean="0"/>
              <a:t> ionization mass spectrometry (ESI–MS) method was established to separate lipids in human plasma. Hydrophilic interaction liquid chromatography (HILIC) in the first dimension and reversed-phase liquid chromatography (RP LC) in the second dimension were used to separate the lipids into six fractions based on their polar head groups and further into peaks based on aliphatic chains, respectively. A new stop-flow interface with a trap column and an extra make-up flow was designed to construct this system and trap the components eluted from the first dimension. Moreover, the same length of analytical columns and similar flow rates were used in the first and second dimensions. Therefore, the new stop-flow 2D LC system can avoid the sensitivity decrease caused by the dilution effect, which is the shortcoming of comprehensive 2D LC. Three hundred and seventy-two lipids were identified from plasma extract using this 2D LC coupled with ESI–MS in positive mode, and 88 more lipids were detected than one-dimensional RP LC analysis. Peak capacity of this stop-flow 2D LC was 415, which is similar to that of comprehensive 2D LC. The linearity, repeatability and sensitivity of this method were satisfactory, which demonstrated that this method was also suitable for quantitative analysis. All these results indicated that this on-line 2D LC method is powerful for qualitative and quantitative analysis of complex lipids</a:t>
            </a:r>
          </a:p>
          <a:p>
            <a:endParaRPr lang="en-US" dirty="0" smtClean="0"/>
          </a:p>
          <a:p>
            <a:endParaRPr lang="en-US" dirty="0" smtClean="0"/>
          </a:p>
          <a:p>
            <a:r>
              <a:rPr lang="en-US" dirty="0" smtClean="0"/>
              <a:t>Journal of Chromatography A</a:t>
            </a:r>
          </a:p>
          <a:p>
            <a:r>
              <a:rPr lang="en-US" dirty="0" smtClean="0"/>
              <a:t>2013  Volume 1321</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28"/>
            <a:ext cx="8229600" cy="1143000"/>
          </a:xfrm>
        </p:spPr>
        <p:txBody>
          <a:bodyPr/>
          <a:lstStyle/>
          <a:p>
            <a:r>
              <a:rPr lang="en-US" dirty="0" smtClean="0"/>
              <a:t>Pros and Cons of LC x LC</a:t>
            </a:r>
            <a:endParaRPr lang="en-US" dirty="0"/>
          </a:p>
        </p:txBody>
      </p:sp>
      <p:sp>
        <p:nvSpPr>
          <p:cNvPr id="3" name="Content Placeholder 2"/>
          <p:cNvSpPr>
            <a:spLocks noGrp="1"/>
          </p:cNvSpPr>
          <p:nvPr>
            <p:ph idx="1"/>
          </p:nvPr>
        </p:nvSpPr>
        <p:spPr>
          <a:xfrm>
            <a:off x="328711" y="1196789"/>
            <a:ext cx="3869767" cy="4352799"/>
          </a:xfrm>
        </p:spPr>
        <p:txBody>
          <a:bodyPr/>
          <a:lstStyle/>
          <a:p>
            <a:pPr marL="0" indent="0" algn="ctr">
              <a:buNone/>
            </a:pPr>
            <a:r>
              <a:rPr lang="en-US" sz="2800" b="1" dirty="0" smtClean="0"/>
              <a:t>Pros:</a:t>
            </a:r>
          </a:p>
          <a:p>
            <a:pPr>
              <a:buFont typeface="Courier New"/>
              <a:buChar char="o"/>
            </a:pPr>
            <a:r>
              <a:rPr lang="en-US" sz="2400" dirty="0" smtClean="0"/>
              <a:t>Fast runtime</a:t>
            </a:r>
          </a:p>
          <a:p>
            <a:pPr>
              <a:buFont typeface="Courier New"/>
              <a:buChar char="o"/>
            </a:pPr>
            <a:r>
              <a:rPr lang="en-US" sz="2400" dirty="0" smtClean="0"/>
              <a:t>Increased peak capacity</a:t>
            </a:r>
          </a:p>
          <a:p>
            <a:pPr>
              <a:buFont typeface="Courier New"/>
              <a:buChar char="o"/>
            </a:pPr>
            <a:r>
              <a:rPr lang="en-US" sz="2400" dirty="0" smtClean="0"/>
              <a:t>Sample dimensionality</a:t>
            </a:r>
          </a:p>
          <a:p>
            <a:pPr>
              <a:buFont typeface="Courier New"/>
              <a:buChar char="o"/>
            </a:pPr>
            <a:r>
              <a:rPr lang="en-US" sz="2400" dirty="0" smtClean="0"/>
              <a:t>Easily interpretable chromatograms</a:t>
            </a:r>
          </a:p>
          <a:p>
            <a:pPr>
              <a:buFont typeface="Courier New"/>
              <a:buChar char="o"/>
            </a:pPr>
            <a:r>
              <a:rPr lang="en-US" sz="2400" dirty="0" smtClean="0"/>
              <a:t>Improved separation</a:t>
            </a:r>
          </a:p>
          <a:p>
            <a:pPr>
              <a:buFont typeface="Courier New"/>
              <a:buChar char="o"/>
            </a:pPr>
            <a:r>
              <a:rPr lang="en-US" sz="2400" dirty="0" smtClean="0"/>
              <a:t>Improved resolution</a:t>
            </a:r>
          </a:p>
          <a:p>
            <a:pPr>
              <a:buFont typeface="Courier New"/>
              <a:buChar char="o"/>
            </a:pPr>
            <a:r>
              <a:rPr lang="en-US" sz="2400" dirty="0" smtClean="0"/>
              <a:t>Addition of MS yields quality 3-D separations</a:t>
            </a:r>
          </a:p>
          <a:p>
            <a:pPr marL="0" indent="0">
              <a:buNone/>
            </a:pPr>
            <a:endParaRPr lang="en-US" dirty="0" smtClean="0"/>
          </a:p>
          <a:p>
            <a:pPr lvl="1"/>
            <a:endParaRPr lang="en-US" dirty="0" smtClean="0"/>
          </a:p>
          <a:p>
            <a:pPr lvl="1"/>
            <a:endParaRPr lang="en-US" dirty="0"/>
          </a:p>
        </p:txBody>
      </p:sp>
      <p:sp>
        <p:nvSpPr>
          <p:cNvPr id="4" name="TextBox 3"/>
          <p:cNvSpPr txBox="1"/>
          <p:nvPr/>
        </p:nvSpPr>
        <p:spPr>
          <a:xfrm>
            <a:off x="4004239" y="1271494"/>
            <a:ext cx="4736349" cy="5324534"/>
          </a:xfrm>
          <a:prstGeom prst="rect">
            <a:avLst/>
          </a:prstGeom>
          <a:noFill/>
        </p:spPr>
        <p:txBody>
          <a:bodyPr wrap="square" rtlCol="0">
            <a:spAutoFit/>
          </a:bodyPr>
          <a:lstStyle/>
          <a:p>
            <a:pPr algn="ctr"/>
            <a:r>
              <a:rPr lang="en-US" sz="2800" b="1" dirty="0" smtClean="0"/>
              <a:t>Cons:</a:t>
            </a:r>
          </a:p>
          <a:p>
            <a:pPr marL="285750" indent="-285750">
              <a:buFont typeface="Courier New"/>
              <a:buChar char="o"/>
            </a:pPr>
            <a:r>
              <a:rPr lang="en-US" sz="2400" dirty="0" smtClean="0"/>
              <a:t>Detectors 	</a:t>
            </a:r>
          </a:p>
          <a:p>
            <a:pPr marL="800100" lvl="1" indent="-342900">
              <a:buFont typeface="Wingdings" charset="2"/>
              <a:buChar char="Ø"/>
            </a:pPr>
            <a:r>
              <a:rPr lang="en-US" sz="2400" dirty="0" smtClean="0"/>
              <a:t>complication compounded by dilution with UV</a:t>
            </a:r>
          </a:p>
          <a:p>
            <a:pPr marL="285750" indent="-285750">
              <a:buFont typeface="Courier New"/>
              <a:buChar char="o"/>
            </a:pPr>
            <a:r>
              <a:rPr lang="en-US" sz="2400" dirty="0" smtClean="0"/>
              <a:t>Software </a:t>
            </a:r>
          </a:p>
          <a:p>
            <a:pPr marL="800100" lvl="1" indent="-342900">
              <a:buFont typeface="Wingdings" charset="2"/>
              <a:buChar char="Ø"/>
            </a:pPr>
            <a:r>
              <a:rPr lang="en-US" sz="2400" dirty="0" smtClean="0"/>
              <a:t>data collection and manipulation</a:t>
            </a:r>
            <a:r>
              <a:rPr lang="en-US" sz="2400" dirty="0"/>
              <a:t>	</a:t>
            </a:r>
            <a:endParaRPr lang="en-US" sz="2400" dirty="0" smtClean="0"/>
          </a:p>
          <a:p>
            <a:pPr marL="285750" indent="-285750">
              <a:buFont typeface="Courier New"/>
              <a:buChar char="o"/>
            </a:pPr>
            <a:r>
              <a:rPr lang="en-US" sz="2400" dirty="0" smtClean="0"/>
              <a:t>Method optimization </a:t>
            </a:r>
          </a:p>
          <a:p>
            <a:pPr marL="800100" lvl="1" indent="-342900">
              <a:buFont typeface="Wingdings" charset="2"/>
              <a:buChar char="Ø"/>
            </a:pPr>
            <a:r>
              <a:rPr lang="en-US" sz="2400" dirty="0" smtClean="0"/>
              <a:t>problems optimizing systems of opposite polarity</a:t>
            </a:r>
          </a:p>
          <a:p>
            <a:pPr marL="285750" indent="-285750">
              <a:buFont typeface="Courier New"/>
              <a:buChar char="o"/>
            </a:pPr>
            <a:r>
              <a:rPr lang="en-US" sz="2400" dirty="0" smtClean="0"/>
              <a:t>Mobile phase compatibility </a:t>
            </a:r>
          </a:p>
          <a:p>
            <a:pPr marL="285750" indent="-285750">
              <a:buFont typeface="Courier New"/>
              <a:buChar char="o"/>
            </a:pPr>
            <a:r>
              <a:rPr lang="en-US" sz="2400" dirty="0" smtClean="0"/>
              <a:t>No cryogenic modulation like GC</a:t>
            </a:r>
          </a:p>
          <a:p>
            <a:pPr marL="285750" indent="-285750">
              <a:buFont typeface="Courier New"/>
              <a:buChar char="o"/>
            </a:pPr>
            <a:r>
              <a:rPr lang="en-US" sz="2400" dirty="0" smtClean="0"/>
              <a:t>Complicated equipment</a:t>
            </a:r>
          </a:p>
          <a:p>
            <a:pPr marL="285750" indent="-285750">
              <a:buFont typeface="Courier New"/>
              <a:buChar char="o"/>
            </a:pPr>
            <a:r>
              <a:rPr lang="en-US" sz="2400" dirty="0"/>
              <a:t>$</a:t>
            </a:r>
            <a:endParaRPr lang="en-US" sz="2400" dirty="0" smtClean="0"/>
          </a:p>
        </p:txBody>
      </p:sp>
    </p:spTree>
    <p:extLst>
      <p:ext uri="{BB962C8B-B14F-4D97-AF65-F5344CB8AC3E}">
        <p14:creationId xmlns:p14="http://schemas.microsoft.com/office/powerpoint/2010/main" val="2642316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Quantitative </a:t>
            </a:r>
            <a:r>
              <a:rPr lang="en-US" dirty="0" err="1" smtClean="0"/>
              <a:t>LCxLC</a:t>
            </a:r>
            <a:endParaRPr lang="en-US" dirty="0" smtClean="0"/>
          </a:p>
          <a:p>
            <a:r>
              <a:rPr lang="en-US" dirty="0" smtClean="0"/>
              <a:t>UHPLC and (HT)-UHPLC in the 2</a:t>
            </a:r>
            <a:r>
              <a:rPr lang="en-US" baseline="30000" dirty="0" smtClean="0"/>
              <a:t>nd</a:t>
            </a:r>
            <a:r>
              <a:rPr lang="en-US" dirty="0" smtClean="0"/>
              <a:t> dimension</a:t>
            </a:r>
          </a:p>
          <a:p>
            <a:endParaRPr lang="en-US" dirty="0" smtClean="0"/>
          </a:p>
          <a:p>
            <a:endParaRPr lang="en-US" dirty="0" smtClean="0"/>
          </a:p>
          <a:p>
            <a:endParaRPr lang="en-US" dirty="0"/>
          </a:p>
        </p:txBody>
      </p:sp>
    </p:spTree>
    <p:extLst>
      <p:ext uri="{BB962C8B-B14F-4D97-AF65-F5344CB8AC3E}">
        <p14:creationId xmlns:p14="http://schemas.microsoft.com/office/powerpoint/2010/main" val="3023188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ways to interface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Most common - continuous low-flow using the ten-port loop </a:t>
            </a:r>
          </a:p>
          <a:p>
            <a:r>
              <a:rPr lang="en-US" dirty="0" smtClean="0"/>
              <a:t>Stop-flow method another option alternating high flow with no flow</a:t>
            </a:r>
          </a:p>
          <a:p>
            <a:r>
              <a:rPr lang="en-US" dirty="0" smtClean="0"/>
              <a:t>Trapping column (packed loop) interface: sample fraction concentration (focusing), low extra-column band broadening, enhanced sensitivity.</a:t>
            </a:r>
          </a:p>
          <a:p>
            <a:r>
              <a:rPr lang="en-US" dirty="0" smtClean="0"/>
              <a:t>Vacuum evaporation interface: coupling of NP-LC and RP-LC with immiscible mobile phases, evaporation of a low-boiling organic solvent from the 1st column effluent before releasing the sample in aqueous organic mobile phase to the RP-LC 2nd D.  </a:t>
            </a:r>
          </a:p>
          <a:p>
            <a:endParaRPr lang="en-US" dirty="0"/>
          </a:p>
        </p:txBody>
      </p:sp>
      <p:sp>
        <p:nvSpPr>
          <p:cNvPr id="5" name="TextBox 4"/>
          <p:cNvSpPr txBox="1"/>
          <p:nvPr/>
        </p:nvSpPr>
        <p:spPr>
          <a:xfrm>
            <a:off x="6880302" y="6126163"/>
            <a:ext cx="1516566" cy="369332"/>
          </a:xfrm>
          <a:prstGeom prst="rect">
            <a:avLst/>
          </a:prstGeom>
          <a:noFill/>
        </p:spPr>
        <p:txBody>
          <a:bodyPr wrap="square" rtlCol="0">
            <a:spAutoFit/>
          </a:bodyPr>
          <a:lstStyle/>
          <a:p>
            <a:r>
              <a:rPr lang="en-US" dirty="0" err="1" smtClean="0"/>
              <a:t>Pavel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3770287" y="4453799"/>
            <a:ext cx="4710219" cy="1657069"/>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357671" y="645766"/>
            <a:ext cx="2731217" cy="3610283"/>
          </a:xfrm>
          <a:prstGeom prst="rect">
            <a:avLst/>
          </a:prstGeom>
          <a:noFill/>
          <a:ln w="9525">
            <a:noFill/>
            <a:miter lim="800000"/>
            <a:headEnd/>
            <a:tailEnd/>
          </a:ln>
        </p:spPr>
      </p:pic>
      <p:pic>
        <p:nvPicPr>
          <p:cNvPr id="35844" name="Picture 4"/>
          <p:cNvPicPr>
            <a:picLocks noChangeAspect="1" noChangeArrowheads="1"/>
          </p:cNvPicPr>
          <p:nvPr/>
        </p:nvPicPr>
        <p:blipFill>
          <a:blip r:embed="rId4"/>
          <a:srcRect/>
          <a:stretch>
            <a:fillRect/>
          </a:stretch>
        </p:blipFill>
        <p:spPr bwMode="auto">
          <a:xfrm>
            <a:off x="3619750" y="441868"/>
            <a:ext cx="4860756" cy="3814181"/>
          </a:xfrm>
          <a:prstGeom prst="rect">
            <a:avLst/>
          </a:prstGeom>
          <a:noFill/>
          <a:ln w="9525">
            <a:noFill/>
            <a:miter lim="800000"/>
            <a:headEnd/>
            <a:tailEnd/>
          </a:ln>
        </p:spPr>
      </p:pic>
      <p:sp>
        <p:nvSpPr>
          <p:cNvPr id="9" name="Up Arrow Callout 8"/>
          <p:cNvSpPr/>
          <p:nvPr/>
        </p:nvSpPr>
        <p:spPr>
          <a:xfrm>
            <a:off x="357671" y="3639760"/>
            <a:ext cx="1270407" cy="1378289"/>
          </a:xfrm>
          <a:prstGeom prst="up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Second dimension</a:t>
            </a:r>
            <a:endParaRPr lang="en-US" dirty="0"/>
          </a:p>
        </p:txBody>
      </p:sp>
      <p:sp>
        <p:nvSpPr>
          <p:cNvPr id="10" name="Right Arrow Callout 9"/>
          <p:cNvSpPr/>
          <p:nvPr/>
        </p:nvSpPr>
        <p:spPr>
          <a:xfrm>
            <a:off x="2707548" y="5018049"/>
            <a:ext cx="1824404" cy="1092819"/>
          </a:xfrm>
          <a:prstGeom prst="rightArrowCallout">
            <a:avLst>
              <a:gd name="adj1" fmla="val 20918"/>
              <a:gd name="adj2" fmla="val 31122"/>
              <a:gd name="adj3" fmla="val 34184"/>
              <a:gd name="adj4" fmla="val 64977"/>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First </a:t>
            </a:r>
          </a:p>
          <a:p>
            <a:pPr algn="ctr"/>
            <a:r>
              <a:rPr lang="en-US" dirty="0" smtClean="0"/>
              <a:t>dimension</a:t>
            </a:r>
            <a:endParaRPr lang="en-US" dirty="0"/>
          </a:p>
        </p:txBody>
      </p:sp>
      <p:sp>
        <p:nvSpPr>
          <p:cNvPr id="11" name="TextBox 10"/>
          <p:cNvSpPr txBox="1"/>
          <p:nvPr/>
        </p:nvSpPr>
        <p:spPr>
          <a:xfrm>
            <a:off x="1628078" y="6244683"/>
            <a:ext cx="6055112" cy="261610"/>
          </a:xfrm>
          <a:prstGeom prst="rect">
            <a:avLst/>
          </a:prstGeom>
          <a:noFill/>
        </p:spPr>
        <p:txBody>
          <a:bodyPr wrap="square" rtlCol="0">
            <a:spAutoFit/>
          </a:bodyPr>
          <a:lstStyle/>
          <a:p>
            <a:r>
              <a:rPr lang="en-US" sz="1100" i="1" dirty="0" smtClean="0"/>
              <a:t>www.cosmoscience.org/.../Speaker%202-Some%20practical%20Aspects...</a:t>
            </a:r>
            <a:endParaRPr lang="en-US" sz="1100" dirty="0"/>
          </a:p>
        </p:txBody>
      </p:sp>
      <p:sp>
        <p:nvSpPr>
          <p:cNvPr id="12" name="TextBox 11"/>
          <p:cNvSpPr txBox="1"/>
          <p:nvPr/>
        </p:nvSpPr>
        <p:spPr>
          <a:xfrm>
            <a:off x="201553" y="5419493"/>
            <a:ext cx="2276216" cy="461665"/>
          </a:xfrm>
          <a:prstGeom prst="rect">
            <a:avLst/>
          </a:prstGeom>
          <a:noFill/>
        </p:spPr>
        <p:txBody>
          <a:bodyPr wrap="square" rtlCol="0">
            <a:spAutoFit/>
          </a:bodyPr>
          <a:lstStyle/>
          <a:p>
            <a:r>
              <a:rPr lang="en-US" sz="2400" dirty="0" smtClean="0"/>
              <a:t> </a:t>
            </a:r>
            <a:r>
              <a:rPr lang="en-US" sz="2400" dirty="0" err="1" smtClean="0"/>
              <a:t>n</a:t>
            </a:r>
            <a:r>
              <a:rPr lang="en-US" sz="2400" baseline="-25000" dirty="0" err="1" smtClean="0"/>
              <a:t>c</a:t>
            </a:r>
            <a:r>
              <a:rPr lang="en-US" sz="2400" baseline="-25000" dirty="0" smtClean="0"/>
              <a:t>, tot </a:t>
            </a:r>
            <a:r>
              <a:rPr lang="en-US" sz="2400" dirty="0" smtClean="0"/>
              <a:t>= </a:t>
            </a:r>
            <a:r>
              <a:rPr lang="en-US" sz="2400" baseline="30000" dirty="0" smtClean="0">
                <a:solidFill>
                  <a:srgbClr val="00B050"/>
                </a:solidFill>
              </a:rPr>
              <a:t>1</a:t>
            </a:r>
            <a:r>
              <a:rPr lang="en-US" sz="2400" dirty="0" smtClean="0">
                <a:solidFill>
                  <a:srgbClr val="00B050"/>
                </a:solidFill>
              </a:rPr>
              <a:t>n</a:t>
            </a:r>
            <a:r>
              <a:rPr lang="en-US" sz="2400" baseline="-25000" dirty="0" smtClean="0">
                <a:solidFill>
                  <a:srgbClr val="00B050"/>
                </a:solidFill>
              </a:rPr>
              <a:t>c</a:t>
            </a:r>
            <a:r>
              <a:rPr lang="en-US" sz="2400" baseline="-25000" dirty="0" smtClean="0">
                <a:solidFill>
                  <a:srgbClr val="FF0000"/>
                </a:solidFill>
              </a:rPr>
              <a:t> </a:t>
            </a:r>
            <a:r>
              <a:rPr lang="en-US" sz="2400" dirty="0" smtClean="0">
                <a:solidFill>
                  <a:srgbClr val="FF0000"/>
                </a:solidFill>
              </a:rPr>
              <a:t> </a:t>
            </a:r>
            <a:r>
              <a:rPr lang="en-US" sz="2400" dirty="0" smtClean="0"/>
              <a:t>x</a:t>
            </a:r>
            <a:r>
              <a:rPr lang="en-US" sz="2400" dirty="0" smtClean="0">
                <a:solidFill>
                  <a:srgbClr val="FF0000"/>
                </a:solidFill>
              </a:rPr>
              <a:t>   </a:t>
            </a:r>
            <a:r>
              <a:rPr lang="en-US" sz="2400" baseline="30000" dirty="0" smtClean="0">
                <a:solidFill>
                  <a:srgbClr val="FF0000"/>
                </a:solidFill>
              </a:rPr>
              <a:t>2</a:t>
            </a:r>
            <a:r>
              <a:rPr lang="en-US" sz="2400" dirty="0" smtClean="0">
                <a:solidFill>
                  <a:srgbClr val="FF0000"/>
                </a:solidFill>
              </a:rPr>
              <a:t>n</a:t>
            </a:r>
            <a:r>
              <a:rPr lang="en-US" sz="2400" baseline="-25000" dirty="0" smtClean="0">
                <a:solidFill>
                  <a:srgbClr val="FF0000"/>
                </a:solidFill>
              </a:rPr>
              <a:t>c</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Interface between columns </a:t>
            </a:r>
            <a:br>
              <a:rPr lang="en-US" dirty="0" smtClean="0"/>
            </a:br>
            <a:r>
              <a:rPr lang="en-US" dirty="0" smtClean="0"/>
              <a:t>on-line 2D</a:t>
            </a:r>
            <a:endParaRPr lang="en-US" dirty="0"/>
          </a:p>
        </p:txBody>
      </p:sp>
      <p:sp>
        <p:nvSpPr>
          <p:cNvPr id="3" name="Content Placeholder 2"/>
          <p:cNvSpPr>
            <a:spLocks noGrp="1"/>
          </p:cNvSpPr>
          <p:nvPr>
            <p:ph idx="1"/>
          </p:nvPr>
        </p:nvSpPr>
        <p:spPr>
          <a:xfrm>
            <a:off x="457200" y="1600200"/>
            <a:ext cx="8452624" cy="4525963"/>
          </a:xfrm>
        </p:spPr>
        <p:txBody>
          <a:bodyPr>
            <a:normAutofit fontScale="92500" lnSpcReduction="10000"/>
          </a:bodyPr>
          <a:lstStyle/>
          <a:p>
            <a:r>
              <a:rPr lang="en-US" dirty="0" smtClean="0"/>
              <a:t>transfer from first to second column </a:t>
            </a:r>
          </a:p>
          <a:p>
            <a:pPr>
              <a:buNone/>
            </a:pPr>
            <a:r>
              <a:rPr lang="en-US" dirty="0" smtClean="0"/>
              <a:t>			within the LC x LC system</a:t>
            </a:r>
          </a:p>
          <a:p>
            <a:r>
              <a:rPr lang="en-US" dirty="0" smtClean="0"/>
              <a:t>	rapid separation in second column so it is </a:t>
            </a:r>
          </a:p>
          <a:p>
            <a:pPr>
              <a:buNone/>
            </a:pPr>
            <a:r>
              <a:rPr lang="en-US" dirty="0" smtClean="0"/>
              <a:t>			ready to receive the next fraction</a:t>
            </a:r>
          </a:p>
          <a:p>
            <a:r>
              <a:rPr lang="en-US" dirty="0" smtClean="0"/>
              <a:t>transfer of effluent from first to second column 		</a:t>
            </a:r>
          </a:p>
          <a:p>
            <a:pPr lvl="1"/>
            <a:r>
              <a:rPr lang="en-US" dirty="0" smtClean="0"/>
              <a:t>variety of methods </a:t>
            </a:r>
          </a:p>
          <a:p>
            <a:pPr lvl="1"/>
            <a:r>
              <a:rPr lang="en-US" dirty="0" smtClean="0"/>
              <a:t>focus comprehensive on-line</a:t>
            </a:r>
          </a:p>
          <a:p>
            <a:r>
              <a:rPr lang="en-US" dirty="0" smtClean="0"/>
              <a:t>	must be performed periodically in </a:t>
            </a:r>
          </a:p>
          <a:p>
            <a:pPr>
              <a:buNone/>
            </a:pPr>
            <a:r>
              <a:rPr lang="en-US" dirty="0" smtClean="0"/>
              <a:t>			fractions of uniform volume</a:t>
            </a:r>
          </a:p>
          <a:p>
            <a:endParaRPr lang="en-US" dirty="0"/>
          </a:p>
        </p:txBody>
      </p:sp>
      <p:sp>
        <p:nvSpPr>
          <p:cNvPr id="4" name="TextBox 3"/>
          <p:cNvSpPr txBox="1"/>
          <p:nvPr/>
        </p:nvSpPr>
        <p:spPr>
          <a:xfrm>
            <a:off x="2167573" y="6010507"/>
            <a:ext cx="5277663" cy="338554"/>
          </a:xfrm>
          <a:prstGeom prst="rect">
            <a:avLst/>
          </a:prstGeom>
          <a:noFill/>
        </p:spPr>
        <p:txBody>
          <a:bodyPr wrap="none" rtlCol="0">
            <a:spAutoFit/>
          </a:bodyPr>
          <a:lstStyle/>
          <a:p>
            <a:r>
              <a:rPr lang="en-US" sz="1600" dirty="0" err="1" smtClean="0"/>
              <a:t>Bedani</a:t>
            </a:r>
            <a:r>
              <a:rPr lang="en-US" sz="1600" dirty="0" smtClean="0"/>
              <a:t>, F., </a:t>
            </a:r>
            <a:r>
              <a:rPr lang="en-US" sz="1600" dirty="0" err="1" smtClean="0"/>
              <a:t>Schoenmakers</a:t>
            </a:r>
            <a:r>
              <a:rPr lang="en-US" sz="1600" dirty="0" smtClean="0"/>
              <a:t>, P., Janssen, H.  </a:t>
            </a:r>
            <a:r>
              <a:rPr lang="en-US" sz="1600" i="1" dirty="0" smtClean="0"/>
              <a:t>J. Sep. Sci.</a:t>
            </a:r>
            <a:r>
              <a:rPr lang="en-US" sz="1600" dirty="0" smtClean="0"/>
              <a:t> </a:t>
            </a:r>
            <a:r>
              <a:rPr lang="en-US" sz="1600" b="1" dirty="0" smtClean="0"/>
              <a:t>2012</a:t>
            </a:r>
            <a:r>
              <a:rPr lang="en-US" sz="1600" dirty="0" smtClean="0"/>
              <a:t>, 35.</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10-port Switching Valve</a:t>
            </a:r>
            <a:endParaRPr lang="en-US" dirty="0"/>
          </a:p>
        </p:txBody>
      </p:sp>
      <p:sp>
        <p:nvSpPr>
          <p:cNvPr id="5" name="TextBox 4"/>
          <p:cNvSpPr txBox="1"/>
          <p:nvPr/>
        </p:nvSpPr>
        <p:spPr>
          <a:xfrm>
            <a:off x="2479807" y="6275973"/>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pic>
        <p:nvPicPr>
          <p:cNvPr id="4" name="Picture 3"/>
          <p:cNvPicPr>
            <a:picLocks noChangeAspect="1"/>
          </p:cNvPicPr>
          <p:nvPr/>
        </p:nvPicPr>
        <p:blipFill>
          <a:blip r:embed="rId2"/>
          <a:stretch>
            <a:fillRect/>
          </a:stretch>
        </p:blipFill>
        <p:spPr>
          <a:xfrm>
            <a:off x="1552575" y="1412878"/>
            <a:ext cx="6159500" cy="4699000"/>
          </a:xfrm>
          <a:prstGeom prst="rect">
            <a:avLst/>
          </a:prstGeom>
        </p:spPr>
      </p:pic>
      <p:grpSp>
        <p:nvGrpSpPr>
          <p:cNvPr id="3" name="Group 48"/>
          <p:cNvGrpSpPr/>
          <p:nvPr/>
        </p:nvGrpSpPr>
        <p:grpSpPr>
          <a:xfrm>
            <a:off x="2531533" y="2148047"/>
            <a:ext cx="1413934" cy="2650066"/>
            <a:chOff x="2531533" y="2446867"/>
            <a:chExt cx="1413934" cy="2650066"/>
          </a:xfrm>
        </p:grpSpPr>
        <p:cxnSp>
          <p:nvCxnSpPr>
            <p:cNvPr id="26" name="Straight Connector 25"/>
            <p:cNvCxnSpPr/>
            <p:nvPr/>
          </p:nvCxnSpPr>
          <p:spPr>
            <a:xfrm flipH="1">
              <a:off x="3606800" y="2446867"/>
              <a:ext cx="8467" cy="8551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3302000" y="3302000"/>
              <a:ext cx="3132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2929467" y="3022600"/>
              <a:ext cx="372533" cy="279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2531533" y="3022600"/>
              <a:ext cx="39793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531533" y="3022600"/>
              <a:ext cx="0" cy="406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531533" y="3589867"/>
              <a:ext cx="0" cy="279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531533" y="4470400"/>
              <a:ext cx="0" cy="4487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531533" y="4919133"/>
              <a:ext cx="108373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3606800" y="4402667"/>
              <a:ext cx="0" cy="5164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3606800" y="4106333"/>
              <a:ext cx="338667" cy="2963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945467" y="4106333"/>
              <a:ext cx="0" cy="5164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945467" y="4809067"/>
              <a:ext cx="0" cy="2878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 name="Group 77"/>
          <p:cNvGrpSpPr/>
          <p:nvPr/>
        </p:nvGrpSpPr>
        <p:grpSpPr>
          <a:xfrm>
            <a:off x="5706533" y="2271059"/>
            <a:ext cx="1617134" cy="2857254"/>
            <a:chOff x="5706533" y="2569879"/>
            <a:chExt cx="1617134" cy="2857254"/>
          </a:xfrm>
        </p:grpSpPr>
        <p:cxnSp>
          <p:nvCxnSpPr>
            <p:cNvPr id="51" name="Straight Connector 50"/>
            <p:cNvCxnSpPr/>
            <p:nvPr/>
          </p:nvCxnSpPr>
          <p:spPr>
            <a:xfrm>
              <a:off x="6443621" y="2569879"/>
              <a:ext cx="0" cy="6389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443621" y="3208867"/>
              <a:ext cx="338179" cy="279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6781800" y="3208867"/>
              <a:ext cx="313267" cy="279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095067" y="3208867"/>
              <a:ext cx="228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323667" y="3208867"/>
              <a:ext cx="0" cy="2794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323667" y="4106333"/>
              <a:ext cx="0" cy="5842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6536267" y="4690533"/>
              <a:ext cx="7874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5774267" y="4690533"/>
              <a:ext cx="56726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5774267" y="4106333"/>
              <a:ext cx="0" cy="5842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5706533" y="3810000"/>
              <a:ext cx="67734" cy="29633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706533" y="3810000"/>
              <a:ext cx="122766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6781800" y="3810000"/>
              <a:ext cx="152400" cy="29633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781800" y="4106333"/>
              <a:ext cx="0" cy="51646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781800" y="4809067"/>
              <a:ext cx="0" cy="61806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79" name="TextBox 78"/>
          <p:cNvSpPr txBox="1"/>
          <p:nvPr/>
        </p:nvSpPr>
        <p:spPr>
          <a:xfrm>
            <a:off x="6299681" y="5069039"/>
            <a:ext cx="1023979" cy="369332"/>
          </a:xfrm>
          <a:prstGeom prst="rect">
            <a:avLst/>
          </a:prstGeom>
          <a:noFill/>
          <a:ln>
            <a:noFill/>
          </a:ln>
        </p:spPr>
        <p:txBody>
          <a:bodyPr wrap="square" rtlCol="0">
            <a:spAutoFit/>
          </a:bodyPr>
          <a:lstStyle/>
          <a:p>
            <a:r>
              <a:rPr lang="en-US" dirty="0" smtClean="0"/>
              <a:t>Detector</a:t>
            </a:r>
            <a:endParaRPr lang="en-US" dirty="0"/>
          </a:p>
        </p:txBody>
      </p:sp>
      <p:sp>
        <p:nvSpPr>
          <p:cNvPr id="80" name="TextBox 79"/>
          <p:cNvSpPr txBox="1"/>
          <p:nvPr/>
        </p:nvSpPr>
        <p:spPr>
          <a:xfrm>
            <a:off x="3708391" y="5145243"/>
            <a:ext cx="1346209" cy="369332"/>
          </a:xfrm>
          <a:prstGeom prst="rect">
            <a:avLst/>
          </a:prstGeom>
          <a:noFill/>
          <a:ln>
            <a:noFill/>
          </a:ln>
        </p:spPr>
        <p:txBody>
          <a:bodyPr wrap="square" rtlCol="0">
            <a:spAutoFit/>
          </a:bodyPr>
          <a:lstStyle/>
          <a:p>
            <a:r>
              <a:rPr lang="en-US" dirty="0" smtClean="0"/>
              <a:t>Switch valve</a:t>
            </a:r>
            <a:endParaRPr lang="en-US" dirty="0"/>
          </a:p>
        </p:txBody>
      </p:sp>
      <p:sp>
        <p:nvSpPr>
          <p:cNvPr id="83" name="TextBox 82"/>
          <p:cNvSpPr txBox="1"/>
          <p:nvPr/>
        </p:nvSpPr>
        <p:spPr>
          <a:xfrm>
            <a:off x="1927411" y="2076826"/>
            <a:ext cx="1555384" cy="369332"/>
          </a:xfrm>
          <a:prstGeom prst="rect">
            <a:avLst/>
          </a:prstGeom>
          <a:noFill/>
        </p:spPr>
        <p:txBody>
          <a:bodyPr wrap="none" rtlCol="0">
            <a:spAutoFit/>
          </a:bodyPr>
          <a:lstStyle/>
          <a:p>
            <a:r>
              <a:rPr lang="en-US" dirty="0" smtClean="0">
                <a:solidFill>
                  <a:srgbClr val="FF0000"/>
                </a:solidFill>
              </a:rPr>
              <a:t>1-D </a:t>
            </a:r>
            <a:r>
              <a:rPr lang="en-US" dirty="0" err="1" smtClean="0">
                <a:solidFill>
                  <a:srgbClr val="FF0000"/>
                </a:solidFill>
              </a:rPr>
              <a:t>t</a:t>
            </a:r>
            <a:r>
              <a:rPr lang="en-US" baseline="-25000" dirty="0" err="1" smtClean="0">
                <a:solidFill>
                  <a:srgbClr val="FF0000"/>
                </a:solidFill>
              </a:rPr>
              <a:t>R</a:t>
            </a:r>
            <a:r>
              <a:rPr lang="en-US" dirty="0" smtClean="0">
                <a:solidFill>
                  <a:srgbClr val="FF0000"/>
                </a:solidFill>
              </a:rPr>
              <a:t> is slow!!</a:t>
            </a:r>
            <a:endParaRPr lang="en-US" dirty="0">
              <a:solidFill>
                <a:srgbClr val="FF0000"/>
              </a:solidFill>
            </a:endParaRPr>
          </a:p>
        </p:txBody>
      </p:sp>
      <p:sp>
        <p:nvSpPr>
          <p:cNvPr id="84" name="TextBox 83"/>
          <p:cNvSpPr txBox="1"/>
          <p:nvPr/>
        </p:nvSpPr>
        <p:spPr>
          <a:xfrm>
            <a:off x="4969367" y="1815869"/>
            <a:ext cx="2579966" cy="369332"/>
          </a:xfrm>
          <a:prstGeom prst="rect">
            <a:avLst/>
          </a:prstGeom>
          <a:noFill/>
        </p:spPr>
        <p:txBody>
          <a:bodyPr wrap="none" rtlCol="0">
            <a:spAutoFit/>
          </a:bodyPr>
          <a:lstStyle/>
          <a:p>
            <a:r>
              <a:rPr lang="en-US" dirty="0" smtClean="0">
                <a:solidFill>
                  <a:srgbClr val="0000FF"/>
                </a:solidFill>
              </a:rPr>
              <a:t>Injection onto 2</a:t>
            </a:r>
            <a:r>
              <a:rPr lang="en-US" baseline="30000" dirty="0" smtClean="0">
                <a:solidFill>
                  <a:srgbClr val="0000FF"/>
                </a:solidFill>
              </a:rPr>
              <a:t>nd</a:t>
            </a:r>
            <a:r>
              <a:rPr lang="en-US" dirty="0" smtClean="0">
                <a:solidFill>
                  <a:srgbClr val="0000FF"/>
                </a:solidFill>
              </a:rPr>
              <a:t> column</a:t>
            </a:r>
            <a:endParaRPr lang="en-US" dirty="0">
              <a:solidFill>
                <a:srgbClr val="0000FF"/>
              </a:solidFill>
            </a:endParaRPr>
          </a:p>
        </p:txBody>
      </p:sp>
    </p:spTree>
    <p:extLst>
      <p:ext uri="{BB962C8B-B14F-4D97-AF65-F5344CB8AC3E}">
        <p14:creationId xmlns:p14="http://schemas.microsoft.com/office/powerpoint/2010/main" val="299545209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a:srcRect/>
          <a:stretch>
            <a:fillRect/>
          </a:stretch>
        </p:blipFill>
        <p:spPr bwMode="auto">
          <a:xfrm>
            <a:off x="936702" y="940187"/>
            <a:ext cx="3086100" cy="2457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600" dirty="0" smtClean="0">
                <a:hlinkClick r:id="rId2"/>
              </a:rPr>
              <a:t>http://www.ssi.shimadzu.com/products/product.cfm?product=nexera-e_2</a:t>
            </a:r>
            <a:endParaRPr lang="en-US" sz="1600" dirty="0" smtClean="0"/>
          </a:p>
          <a:p>
            <a:endParaRPr lang="en-US" sz="1600" dirty="0"/>
          </a:p>
        </p:txBody>
      </p:sp>
      <p:pic>
        <p:nvPicPr>
          <p:cNvPr id="4" name="Picture 3" descr="loops LCxLC.jpg"/>
          <p:cNvPicPr>
            <a:picLocks noChangeAspect="1"/>
          </p:cNvPicPr>
          <p:nvPr/>
        </p:nvPicPr>
        <p:blipFill>
          <a:blip r:embed="rId3"/>
          <a:stretch>
            <a:fillRect/>
          </a:stretch>
        </p:blipFill>
        <p:spPr>
          <a:xfrm>
            <a:off x="1238250" y="1571625"/>
            <a:ext cx="6667500" cy="371475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Fully automated on-line two-dimensional liquid chromatography in combination with ESI MS/MS detection for quantification of sugar phosphates in yeast cell extracts </a:t>
            </a:r>
            <a:endParaRPr lang="en-US" sz="2000" dirty="0"/>
          </a:p>
        </p:txBody>
      </p:sp>
      <p:sp>
        <p:nvSpPr>
          <p:cNvPr id="3" name="Content Placeholder 2"/>
          <p:cNvSpPr>
            <a:spLocks noGrp="1"/>
          </p:cNvSpPr>
          <p:nvPr>
            <p:ph idx="1"/>
          </p:nvPr>
        </p:nvSpPr>
        <p:spPr/>
        <p:txBody>
          <a:bodyPr>
            <a:normAutofit fontScale="47500" lnSpcReduction="20000"/>
          </a:bodyPr>
          <a:lstStyle/>
          <a:p>
            <a:pPr>
              <a:tabLst>
                <a:tab pos="234950" algn="l"/>
              </a:tabLst>
            </a:pPr>
            <a:r>
              <a:rPr lang="en-US" dirty="0" smtClean="0"/>
              <a:t>A mass spectrometric quantitative assay was developed for the analysis of 10 sugar phosphates in the yeast </a:t>
            </a:r>
            <a:r>
              <a:rPr lang="en-US" i="1" dirty="0" err="1" smtClean="0"/>
              <a:t>Pichia</a:t>
            </a:r>
            <a:r>
              <a:rPr lang="en-US" i="1" dirty="0" smtClean="0"/>
              <a:t> </a:t>
            </a:r>
            <a:r>
              <a:rPr lang="en-US" i="1" dirty="0" err="1" smtClean="0"/>
              <a:t>pastoris</a:t>
            </a:r>
            <a:r>
              <a:rPr lang="en-US" dirty="0" smtClean="0"/>
              <a:t>. As a novelty, two-dimensional chromatography based on a fully automated heart-cutting LC-LC technique was introduced. Using a ten-port valve, ten fractions of the first chromatographic dimension, </a:t>
            </a:r>
            <a:r>
              <a:rPr lang="en-US" i="1" dirty="0" smtClean="0"/>
              <a:t>i.e.</a:t>
            </a:r>
            <a:r>
              <a:rPr lang="en-US" dirty="0" smtClean="0"/>
              <a:t> anion exchange chromatography (AEC), were transferred and separated by the orthogonal second dimension, </a:t>
            </a:r>
            <a:r>
              <a:rPr lang="en-US" i="1" dirty="0" smtClean="0"/>
              <a:t>i.e.</a:t>
            </a:r>
            <a:r>
              <a:rPr lang="en-US" dirty="0" smtClean="0"/>
              <a:t> separation on porous graphitized carbon. The chromatographic separation on the second dimension was optimized for each transferred fraction minimizing the separation time and ensuring complete removal of the salt constituents of the AEC </a:t>
            </a:r>
            <a:r>
              <a:rPr lang="en-US" dirty="0" err="1" smtClean="0"/>
              <a:t>eluents</a:t>
            </a:r>
            <a:r>
              <a:rPr lang="en-US" dirty="0" smtClean="0"/>
              <a:t>. The latter being crucial for </a:t>
            </a:r>
            <a:r>
              <a:rPr lang="en-US" dirty="0" err="1" smtClean="0"/>
              <a:t>electrospray</a:t>
            </a:r>
            <a:r>
              <a:rPr lang="en-US" dirty="0" smtClean="0"/>
              <a:t> mass spectrometric detection was confirmed by combining the LC-LC separation with on-line ICP-MS detection. These measurements showed that sodium elution was completed after 0.8 min. Consequently, an analysis time of 1 min per transferred peak was established. In this way, the excellent peak capacity given by ion exchange could be conserved in the second dimension at the same time enabling mass spectrometric detection. Sub-</a:t>
            </a:r>
            <a:r>
              <a:rPr lang="en-US" dirty="0" err="1" smtClean="0"/>
              <a:t>μM</a:t>
            </a:r>
            <a:r>
              <a:rPr lang="en-US" dirty="0" smtClean="0"/>
              <a:t> limits of detection could be obtained by the new LC-LC-MS/MS methods ranging between 0.03 and 0.19 </a:t>
            </a:r>
            <a:r>
              <a:rPr lang="en-US" dirty="0" err="1" smtClean="0"/>
              <a:t>μM</a:t>
            </a:r>
            <a:r>
              <a:rPr lang="en-US" dirty="0" smtClean="0"/>
              <a:t> for the investigated compounds (only 3GAP showed a LOD of 1 </a:t>
            </a:r>
            <a:r>
              <a:rPr lang="en-US" dirty="0" err="1" smtClean="0"/>
              <a:t>μM</a:t>
            </a:r>
            <a:r>
              <a:rPr lang="en-US" dirty="0" smtClean="0"/>
              <a:t>). The method was applied to the quantification of ten sugar phosphates in yeast extracts utilizing internal standardization with a fully labeled </a:t>
            </a:r>
            <a:r>
              <a:rPr lang="en-US" baseline="30000" dirty="0" smtClean="0"/>
              <a:t>13</a:t>
            </a:r>
            <a:r>
              <a:rPr lang="en-US" dirty="0" smtClean="0"/>
              <a:t>C yeast extract. Typically, the standard uncertainties for </a:t>
            </a:r>
            <a:r>
              <a:rPr lang="en-US" i="1" dirty="0" smtClean="0"/>
              <a:t>N</a:t>
            </a:r>
            <a:r>
              <a:rPr lang="en-US" dirty="0" smtClean="0"/>
              <a:t> = 3 replicates assessed by the LC-LC-MS/M</a:t>
            </a:r>
          </a:p>
          <a:p>
            <a:pPr>
              <a:tabLst>
                <a:tab pos="234950" algn="l"/>
              </a:tabLst>
            </a:pPr>
            <a:endParaRPr lang="en-US" dirty="0" smtClean="0"/>
          </a:p>
          <a:p>
            <a:pPr>
              <a:tabLst>
                <a:tab pos="234950" algn="l"/>
              </a:tabLst>
            </a:pPr>
            <a:r>
              <a:rPr lang="en-US" dirty="0" smtClean="0"/>
              <a:t>http://pubs.rsc.org/en/content/articlelanding/2014/an/c3an01930f#!divAbstract S set-up were &lt;5%.</a:t>
            </a:r>
            <a:endParaRPr lang="en-US" dirty="0"/>
          </a:p>
        </p:txBody>
      </p:sp>
      <p:sp>
        <p:nvSpPr>
          <p:cNvPr id="4" name="Rectangle 3"/>
          <p:cNvSpPr/>
          <p:nvPr/>
        </p:nvSpPr>
        <p:spPr>
          <a:xfrm>
            <a:off x="2009403" y="5479832"/>
            <a:ext cx="3006464" cy="646331"/>
          </a:xfrm>
          <a:prstGeom prst="rect">
            <a:avLst/>
          </a:prstGeom>
        </p:spPr>
        <p:txBody>
          <a:bodyPr wrap="none">
            <a:spAutoFit/>
          </a:bodyPr>
          <a:lstStyle/>
          <a:p>
            <a:r>
              <a:rPr lang="en-US" u="sng" dirty="0" err="1" smtClean="0">
                <a:hlinkClick r:id="rId2"/>
              </a:rPr>
              <a:t>Klavins</a:t>
            </a:r>
            <a:r>
              <a:rPr lang="en-US" dirty="0" smtClean="0"/>
              <a:t>, K. et al</a:t>
            </a:r>
          </a:p>
          <a:p>
            <a:r>
              <a:rPr lang="en-US" b="1" i="1" dirty="0" smtClean="0"/>
              <a:t>Analyst</a:t>
            </a:r>
            <a:r>
              <a:rPr lang="en-US" dirty="0" smtClean="0"/>
              <a:t>, 2014,</a:t>
            </a:r>
            <a:r>
              <a:rPr lang="en-US" b="1" dirty="0" smtClean="0"/>
              <a:t>139</a:t>
            </a:r>
            <a:r>
              <a:rPr lang="en-US" dirty="0" smtClean="0"/>
              <a:t>, 1512-1520</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http://www.chromatographyonline.com/lcgc/article/articleDetail.jsp?id=487477&amp;sk=&amp;date=&amp;pageID=7</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LC x LC – drastic increase in peak capacity possible </a:t>
            </a:r>
            <a:endParaRPr lang="en-US" dirty="0"/>
          </a:p>
        </p:txBody>
      </p:sp>
      <p:sp>
        <p:nvSpPr>
          <p:cNvPr id="3" name="Content Placeholder 2"/>
          <p:cNvSpPr>
            <a:spLocks noGrp="1"/>
          </p:cNvSpPr>
          <p:nvPr>
            <p:ph idx="1"/>
          </p:nvPr>
        </p:nvSpPr>
        <p:spPr>
          <a:xfrm>
            <a:off x="427318" y="1570318"/>
            <a:ext cx="8229600" cy="4525963"/>
          </a:xfrm>
        </p:spPr>
        <p:txBody>
          <a:bodyPr>
            <a:normAutofit fontScale="70000" lnSpcReduction="20000"/>
          </a:bodyPr>
          <a:lstStyle/>
          <a:p>
            <a:r>
              <a:rPr lang="en-US" sz="3600" dirty="0" smtClean="0"/>
              <a:t>Potential for drastic increase in capacity and potential resolution – promising for complex samples</a:t>
            </a:r>
          </a:p>
          <a:p>
            <a:r>
              <a:rPr lang="en-US" sz="3600" dirty="0" smtClean="0"/>
              <a:t>peak capacities of the two columns can be multiplied – 							</a:t>
            </a:r>
            <a:r>
              <a:rPr lang="en-US" sz="3600" b="1" dirty="0" smtClean="0">
                <a:solidFill>
                  <a:srgbClr val="FF0000"/>
                </a:solidFill>
              </a:rPr>
              <a:t>product rule</a:t>
            </a:r>
          </a:p>
          <a:p>
            <a:pPr>
              <a:buNone/>
            </a:pPr>
            <a:r>
              <a:rPr lang="en-US" sz="3600" dirty="0" smtClean="0"/>
              <a:t>	</a:t>
            </a:r>
            <a:r>
              <a:rPr lang="en-US" sz="3600" dirty="0" smtClean="0">
                <a:solidFill>
                  <a:srgbClr val="FF0000"/>
                </a:solidFill>
              </a:rPr>
              <a:t>peak capacity 			peak capacity 		peak capacity </a:t>
            </a:r>
          </a:p>
          <a:p>
            <a:pPr>
              <a:buNone/>
            </a:pPr>
            <a:r>
              <a:rPr lang="en-US" sz="3600" dirty="0" smtClean="0">
                <a:solidFill>
                  <a:srgbClr val="FF0000"/>
                </a:solidFill>
              </a:rPr>
              <a:t>			Total 				1</a:t>
            </a:r>
            <a:r>
              <a:rPr lang="en-US" sz="3600" baseline="30000" dirty="0" smtClean="0">
                <a:solidFill>
                  <a:srgbClr val="FF0000"/>
                </a:solidFill>
              </a:rPr>
              <a:t>st</a:t>
            </a:r>
            <a:r>
              <a:rPr lang="en-US" sz="3600" dirty="0" smtClean="0">
                <a:solidFill>
                  <a:srgbClr val="FF0000"/>
                </a:solidFill>
              </a:rPr>
              <a:t> column 	  	  	2</a:t>
            </a:r>
            <a:r>
              <a:rPr lang="en-US" sz="3600" baseline="30000" dirty="0" smtClean="0">
                <a:solidFill>
                  <a:srgbClr val="FF0000"/>
                </a:solidFill>
              </a:rPr>
              <a:t>nd</a:t>
            </a:r>
            <a:r>
              <a:rPr lang="en-US" sz="3600" dirty="0" smtClean="0">
                <a:solidFill>
                  <a:srgbClr val="FF0000"/>
                </a:solidFill>
              </a:rPr>
              <a:t>  column </a:t>
            </a:r>
          </a:p>
          <a:p>
            <a:r>
              <a:rPr lang="en-US" sz="3600" dirty="0" smtClean="0"/>
              <a:t>so with first column capacity in range of 100s and second column in range of 10-20 - result can be peak capacities in the thousands</a:t>
            </a:r>
          </a:p>
          <a:p>
            <a:pPr>
              <a:buNone/>
            </a:pPr>
            <a:r>
              <a:rPr lang="en-US" sz="3600" b="1" dirty="0" smtClean="0">
                <a:solidFill>
                  <a:srgbClr val="FF0000"/>
                </a:solidFill>
              </a:rPr>
              <a:t>							product rule</a:t>
            </a:r>
          </a:p>
          <a:p>
            <a:pPr>
              <a:buNone/>
            </a:pPr>
            <a:r>
              <a:rPr lang="en-US" dirty="0" smtClean="0">
                <a:solidFill>
                  <a:srgbClr val="FF0000"/>
                </a:solidFill>
              </a:rPr>
              <a:t>					</a:t>
            </a:r>
            <a:r>
              <a:rPr lang="en-US" sz="4000" dirty="0" smtClean="0">
                <a:solidFill>
                  <a:srgbClr val="FF0000"/>
                </a:solidFill>
              </a:rPr>
              <a:t>	</a:t>
            </a:r>
            <a:r>
              <a:rPr lang="en-US" sz="4000" b="1" dirty="0" err="1" smtClean="0">
                <a:solidFill>
                  <a:srgbClr val="FF0000"/>
                </a:solidFill>
              </a:rPr>
              <a:t>n</a:t>
            </a:r>
            <a:r>
              <a:rPr lang="en-US" sz="4000" b="1" baseline="-25000" dirty="0" err="1" smtClean="0">
                <a:solidFill>
                  <a:srgbClr val="FF0000"/>
                </a:solidFill>
              </a:rPr>
              <a:t>c</a:t>
            </a:r>
            <a:r>
              <a:rPr lang="en-US" sz="4000" b="1" baseline="-25000" dirty="0" smtClean="0">
                <a:solidFill>
                  <a:srgbClr val="FF0000"/>
                </a:solidFill>
              </a:rPr>
              <a:t>, tot  </a:t>
            </a:r>
            <a:r>
              <a:rPr lang="en-US" sz="4000" b="1" dirty="0" smtClean="0">
                <a:solidFill>
                  <a:srgbClr val="FF0000"/>
                </a:solidFill>
              </a:rPr>
              <a:t>=  </a:t>
            </a:r>
            <a:r>
              <a:rPr lang="en-US" sz="4000" b="1" baseline="30000" dirty="0" smtClean="0">
                <a:solidFill>
                  <a:srgbClr val="FF0000"/>
                </a:solidFill>
              </a:rPr>
              <a:t>1</a:t>
            </a:r>
            <a:r>
              <a:rPr lang="en-US" sz="4000" b="1" dirty="0" smtClean="0">
                <a:solidFill>
                  <a:srgbClr val="FF0000"/>
                </a:solidFill>
              </a:rPr>
              <a:t>n</a:t>
            </a:r>
            <a:r>
              <a:rPr lang="en-US" sz="4000" b="1" baseline="-25000" dirty="0" smtClean="0">
                <a:solidFill>
                  <a:srgbClr val="FF0000"/>
                </a:solidFill>
              </a:rPr>
              <a:t>c </a:t>
            </a:r>
            <a:r>
              <a:rPr lang="en-US" sz="4000" b="1" dirty="0" smtClean="0">
                <a:solidFill>
                  <a:srgbClr val="FF0000"/>
                </a:solidFill>
              </a:rPr>
              <a:t>    </a:t>
            </a:r>
            <a:r>
              <a:rPr lang="en-US" sz="4000" b="1" baseline="30000" dirty="0" smtClean="0">
                <a:solidFill>
                  <a:srgbClr val="FF0000"/>
                </a:solidFill>
              </a:rPr>
              <a:t>2</a:t>
            </a:r>
            <a:r>
              <a:rPr lang="en-US" sz="4000" b="1" dirty="0" smtClean="0">
                <a:solidFill>
                  <a:srgbClr val="FF0000"/>
                </a:solidFill>
              </a:rPr>
              <a:t>n</a:t>
            </a:r>
            <a:r>
              <a:rPr lang="en-US" sz="4000" b="1" baseline="-25000" dirty="0" smtClean="0">
                <a:solidFill>
                  <a:srgbClr val="FF0000"/>
                </a:solidFill>
              </a:rPr>
              <a:t>c</a:t>
            </a:r>
            <a:endParaRPr lang="en-US" sz="4000" b="1" dirty="0" smtClean="0"/>
          </a:p>
          <a:p>
            <a:endParaRPr lang="en-US" dirty="0" smtClean="0"/>
          </a:p>
          <a:p>
            <a:endParaRPr lang="en-US" dirty="0"/>
          </a:p>
        </p:txBody>
      </p:sp>
      <p:grpSp>
        <p:nvGrpSpPr>
          <p:cNvPr id="9" name="Group 8"/>
          <p:cNvGrpSpPr/>
          <p:nvPr/>
        </p:nvGrpSpPr>
        <p:grpSpPr>
          <a:xfrm>
            <a:off x="1386987" y="6064291"/>
            <a:ext cx="6501588" cy="677108"/>
            <a:chOff x="1386987" y="5705707"/>
            <a:chExt cx="6501588" cy="677108"/>
          </a:xfrm>
        </p:grpSpPr>
        <p:sp>
          <p:nvSpPr>
            <p:cNvPr id="4" name="TextBox 3"/>
            <p:cNvSpPr txBox="1"/>
            <p:nvPr/>
          </p:nvSpPr>
          <p:spPr>
            <a:xfrm>
              <a:off x="2145270" y="5705707"/>
              <a:ext cx="4979120" cy="338554"/>
            </a:xfrm>
            <a:prstGeom prst="rect">
              <a:avLst/>
            </a:prstGeom>
            <a:noFill/>
          </p:spPr>
          <p:txBody>
            <a:bodyPr wrap="none" rtlCol="0">
              <a:spAutoFit/>
            </a:bodyPr>
            <a:lstStyle/>
            <a:p>
              <a:r>
                <a:rPr lang="en-US" sz="1600" dirty="0" err="1" smtClean="0"/>
                <a:t>Schoenmakers</a:t>
              </a:r>
              <a:r>
                <a:rPr lang="en-US" sz="1600" dirty="0" smtClean="0"/>
                <a:t>, P., Majors</a:t>
              </a:r>
              <a:r>
                <a:rPr lang="en-US" sz="1600" dirty="0"/>
                <a:t>, R. E. </a:t>
              </a:r>
              <a:r>
                <a:rPr lang="en-US" sz="1600" i="1" dirty="0"/>
                <a:t>LCGC North Am.</a:t>
              </a:r>
              <a:r>
                <a:rPr lang="en-US" sz="1600" dirty="0"/>
                <a:t> </a:t>
              </a:r>
              <a:r>
                <a:rPr lang="en-US" sz="1600" b="1" dirty="0"/>
                <a:t>2008</a:t>
              </a:r>
              <a:r>
                <a:rPr lang="en-US" sz="1600" dirty="0"/>
                <a:t>, 70.</a:t>
              </a:r>
            </a:p>
          </p:txBody>
        </p:sp>
        <p:sp>
          <p:nvSpPr>
            <p:cNvPr id="5" name="TextBox 4"/>
            <p:cNvSpPr txBox="1"/>
            <p:nvPr/>
          </p:nvSpPr>
          <p:spPr>
            <a:xfrm>
              <a:off x="1386987" y="6044261"/>
              <a:ext cx="6501588" cy="338554"/>
            </a:xfrm>
            <a:prstGeom prst="rect">
              <a:avLst/>
            </a:prstGeom>
            <a:noFill/>
          </p:spPr>
          <p:txBody>
            <a:bodyPr wrap="none" rtlCol="0">
              <a:spAutoFit/>
            </a:bodyPr>
            <a:lstStyle/>
            <a:p>
              <a:r>
                <a:rPr lang="en-US" sz="1600" dirty="0" err="1" smtClean="0"/>
                <a:t>Xiapong</a:t>
              </a:r>
              <a:r>
                <a:rPr lang="en-US" sz="1600" dirty="0" smtClean="0"/>
                <a:t>, L., Stoll, D., Carr, P.  </a:t>
              </a:r>
              <a:r>
                <a:rPr lang="en-US" sz="1600" i="1" dirty="0" smtClean="0"/>
                <a:t>Anal. Chem. </a:t>
              </a:r>
              <a:r>
                <a:rPr lang="en-US" sz="1600" dirty="0" smtClean="0"/>
                <a:t>2009. 81.</a:t>
              </a:r>
              <a:r>
                <a:rPr lang="en-US" sz="1600" i="1" dirty="0" smtClean="0"/>
                <a:t>LCGC </a:t>
              </a:r>
              <a:r>
                <a:rPr lang="en-US" sz="1600" i="1" dirty="0"/>
                <a:t>North Am.</a:t>
              </a:r>
              <a:r>
                <a:rPr lang="en-US" sz="1600" dirty="0"/>
                <a:t> </a:t>
              </a:r>
              <a:r>
                <a:rPr lang="en-US" sz="1600" b="1" dirty="0"/>
                <a:t>2008</a:t>
              </a:r>
              <a:r>
                <a:rPr lang="en-US" sz="1600" dirty="0"/>
                <a:t>, 70.</a:t>
              </a:r>
            </a:p>
          </p:txBody>
        </p:sp>
      </p:grpSp>
      <p:sp>
        <p:nvSpPr>
          <p:cNvPr id="6" name="TextBox 5"/>
          <p:cNvSpPr txBox="1"/>
          <p:nvPr/>
        </p:nvSpPr>
        <p:spPr>
          <a:xfrm>
            <a:off x="5642517" y="3049642"/>
            <a:ext cx="457200" cy="707886"/>
          </a:xfrm>
          <a:prstGeom prst="rect">
            <a:avLst/>
          </a:prstGeom>
          <a:noFill/>
        </p:spPr>
        <p:txBody>
          <a:bodyPr wrap="square" rtlCol="0">
            <a:spAutoFit/>
          </a:bodyPr>
          <a:lstStyle/>
          <a:p>
            <a:r>
              <a:rPr lang="en-US" sz="4000" dirty="0" smtClean="0">
                <a:solidFill>
                  <a:srgbClr val="FF0000"/>
                </a:solidFill>
              </a:rPr>
              <a:t>x</a:t>
            </a:r>
            <a:endParaRPr lang="en-US" sz="4000" dirty="0">
              <a:solidFill>
                <a:srgbClr val="FF0000"/>
              </a:solidFill>
            </a:endParaRPr>
          </a:p>
        </p:txBody>
      </p:sp>
      <p:sp>
        <p:nvSpPr>
          <p:cNvPr id="7" name="TextBox 6"/>
          <p:cNvSpPr txBox="1"/>
          <p:nvPr/>
        </p:nvSpPr>
        <p:spPr>
          <a:xfrm>
            <a:off x="2804532" y="3049642"/>
            <a:ext cx="457200" cy="707886"/>
          </a:xfrm>
          <a:prstGeom prst="rect">
            <a:avLst/>
          </a:prstGeom>
          <a:noFill/>
        </p:spPr>
        <p:txBody>
          <a:bodyPr wrap="square" rtlCol="0">
            <a:spAutoFit/>
          </a:bodyPr>
          <a:lstStyle/>
          <a:p>
            <a:r>
              <a:rPr lang="en-US" sz="4000" dirty="0" smtClean="0">
                <a:solidFill>
                  <a:srgbClr val="FF0000"/>
                </a:solidFill>
              </a:rPr>
              <a:t>=</a:t>
            </a:r>
            <a:endParaRPr lang="en-US" sz="4000" dirty="0">
              <a:solidFill>
                <a:srgbClr val="FF0000"/>
              </a:solidFill>
            </a:endParaRPr>
          </a:p>
        </p:txBody>
      </p:sp>
      <p:sp>
        <p:nvSpPr>
          <p:cNvPr id="8" name="TextBox 7"/>
          <p:cNvSpPr txBox="1"/>
          <p:nvPr/>
        </p:nvSpPr>
        <p:spPr>
          <a:xfrm>
            <a:off x="4331319" y="5013209"/>
            <a:ext cx="302942" cy="461665"/>
          </a:xfrm>
          <a:prstGeom prst="rect">
            <a:avLst/>
          </a:prstGeom>
          <a:noFill/>
        </p:spPr>
        <p:txBody>
          <a:bodyPr wrap="square" rtlCol="0">
            <a:spAutoFit/>
          </a:bodyPr>
          <a:lstStyle/>
          <a:p>
            <a:r>
              <a:rPr lang="en-US" sz="2400" dirty="0" smtClean="0">
                <a:solidFill>
                  <a:srgbClr val="FF0000"/>
                </a:solidFill>
              </a:rPr>
              <a:t>x</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Requirements: LC x LC</a:t>
            </a:r>
            <a:endParaRPr lang="en-US" dirty="0"/>
          </a:p>
        </p:txBody>
      </p:sp>
      <p:sp>
        <p:nvSpPr>
          <p:cNvPr id="3" name="Content Placeholder 2"/>
          <p:cNvSpPr>
            <a:spLocks noGrp="1"/>
          </p:cNvSpPr>
          <p:nvPr>
            <p:ph idx="1"/>
          </p:nvPr>
        </p:nvSpPr>
        <p:spPr>
          <a:xfrm>
            <a:off x="602166" y="1417638"/>
            <a:ext cx="8084634" cy="4564275"/>
          </a:xfrm>
        </p:spPr>
        <p:txBody>
          <a:bodyPr>
            <a:normAutofit/>
          </a:bodyPr>
          <a:lstStyle/>
          <a:p>
            <a:pPr lvl="1">
              <a:buNone/>
            </a:pPr>
            <a:endParaRPr lang="en-US" sz="4000" dirty="0" smtClean="0"/>
          </a:p>
          <a:p>
            <a:pPr lvl="1" indent="-742950">
              <a:buNone/>
            </a:pPr>
            <a:r>
              <a:rPr lang="en-US" sz="4000" dirty="0" smtClean="0"/>
              <a:t>Basic 1D LC</a:t>
            </a:r>
          </a:p>
          <a:p>
            <a:pPr lvl="1">
              <a:buFont typeface="Arial" pitchFamily="34" charset="0"/>
              <a:buChar char="•"/>
            </a:pPr>
            <a:endParaRPr lang="en-US" sz="2400" dirty="0" smtClean="0"/>
          </a:p>
          <a:p>
            <a:pPr lvl="1">
              <a:buNone/>
            </a:pPr>
            <a:r>
              <a:rPr lang="en-US" sz="2400" dirty="0" smtClean="0"/>
              <a:t>Add 2D</a:t>
            </a:r>
          </a:p>
          <a:p>
            <a:pPr lvl="1">
              <a:buFont typeface="Arial" pitchFamily="34" charset="0"/>
              <a:buChar char="•"/>
            </a:pPr>
            <a:r>
              <a:rPr lang="en-US" sz="2400" b="1" dirty="0" smtClean="0">
                <a:solidFill>
                  <a:srgbClr val="00B050"/>
                </a:solidFill>
              </a:rPr>
              <a:t>Second column</a:t>
            </a:r>
          </a:p>
          <a:p>
            <a:pPr lvl="1">
              <a:buFont typeface="Arial" pitchFamily="34" charset="0"/>
              <a:buChar char="•"/>
            </a:pPr>
            <a:r>
              <a:rPr lang="en-US" sz="2400" b="1" dirty="0" smtClean="0">
                <a:solidFill>
                  <a:srgbClr val="00B050"/>
                </a:solidFill>
              </a:rPr>
              <a:t>Second pump</a:t>
            </a:r>
          </a:p>
          <a:p>
            <a:pPr lvl="1">
              <a:buFont typeface="Arial" pitchFamily="34" charset="0"/>
              <a:buChar char="•"/>
            </a:pPr>
            <a:r>
              <a:rPr lang="en-US" sz="2400" b="1" dirty="0" smtClean="0">
                <a:solidFill>
                  <a:srgbClr val="00B050"/>
                </a:solidFill>
              </a:rPr>
              <a:t>Switching valve</a:t>
            </a:r>
            <a:r>
              <a:rPr lang="en-US" sz="2400" dirty="0" smtClean="0"/>
              <a:t> between two columns</a:t>
            </a:r>
          </a:p>
          <a:p>
            <a:pPr lvl="1">
              <a:buFont typeface="Arial" pitchFamily="34" charset="0"/>
              <a:buChar char="•"/>
            </a:pPr>
            <a:r>
              <a:rPr lang="en-US" sz="2400" dirty="0" smtClean="0"/>
              <a:t>Detector after second column</a:t>
            </a:r>
          </a:p>
          <a:p>
            <a:pPr lvl="1">
              <a:buFont typeface="Arial" pitchFamily="34" charset="0"/>
              <a:buChar char="•"/>
            </a:pPr>
            <a:r>
              <a:rPr lang="en-US" sz="2400" b="1" dirty="0" smtClean="0">
                <a:solidFill>
                  <a:srgbClr val="00B050"/>
                </a:solidFill>
              </a:rPr>
              <a:t>Software for data processing</a:t>
            </a:r>
          </a:p>
        </p:txBody>
      </p:sp>
      <p:pic>
        <p:nvPicPr>
          <p:cNvPr id="7170" name="Picture 2" descr="hplc system"/>
          <p:cNvPicPr>
            <a:picLocks noChangeAspect="1" noChangeArrowheads="1"/>
          </p:cNvPicPr>
          <p:nvPr/>
        </p:nvPicPr>
        <p:blipFill>
          <a:blip r:embed="rId3"/>
          <a:srcRect/>
          <a:stretch>
            <a:fillRect/>
          </a:stretch>
        </p:blipFill>
        <p:spPr bwMode="auto">
          <a:xfrm>
            <a:off x="3416939" y="1417638"/>
            <a:ext cx="5081840" cy="2808674"/>
          </a:xfrm>
          <a:prstGeom prst="rect">
            <a:avLst/>
          </a:prstGeom>
          <a:noFill/>
        </p:spPr>
      </p:pic>
      <p:sp>
        <p:nvSpPr>
          <p:cNvPr id="6" name="TextBox 5"/>
          <p:cNvSpPr txBox="1"/>
          <p:nvPr/>
        </p:nvSpPr>
        <p:spPr>
          <a:xfrm>
            <a:off x="5342983" y="3556296"/>
            <a:ext cx="2999678" cy="461665"/>
          </a:xfrm>
          <a:prstGeom prst="rect">
            <a:avLst/>
          </a:prstGeom>
          <a:noFill/>
        </p:spPr>
        <p:txBody>
          <a:bodyPr wrap="square" rtlCol="0">
            <a:spAutoFit/>
          </a:bodyPr>
          <a:lstStyle/>
          <a:p>
            <a:r>
              <a:rPr lang="en-US" sz="800" dirty="0" smtClean="0"/>
              <a:t>http://www.waters.com/waters/en_US/How-Does-High-Performance-Liquid-Chromatography-Work%3F/nav.htm?cid=10049055&amp;locale=en_US</a:t>
            </a:r>
            <a:endParaRPr lang="en-US" sz="800" dirty="0"/>
          </a:p>
        </p:txBody>
      </p:sp>
    </p:spTree>
    <p:extLst>
      <p:ext uri="{BB962C8B-B14F-4D97-AF65-F5344CB8AC3E}">
        <p14:creationId xmlns:p14="http://schemas.microsoft.com/office/powerpoint/2010/main" val="36937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Two Dimensions Basic Parts: Two Columns and Two Pumps</a:t>
            </a:r>
            <a:br>
              <a:rPr lang="en-US" sz="2400" dirty="0" smtClean="0"/>
            </a:br>
            <a:r>
              <a:rPr lang="en-US" sz="2400" dirty="0" smtClean="0"/>
              <a:t>Fractions moved from first column to second </a:t>
            </a:r>
            <a:endParaRPr lang="en-US" sz="2400" dirty="0"/>
          </a:p>
        </p:txBody>
      </p:sp>
      <p:pic>
        <p:nvPicPr>
          <p:cNvPr id="4" name="Content Placeholder 3" descr="LCxLC equipment.jpg"/>
          <p:cNvPicPr>
            <a:picLocks noGrp="1" noChangeAspect="1"/>
          </p:cNvPicPr>
          <p:nvPr>
            <p:ph idx="1"/>
          </p:nvPr>
        </p:nvPicPr>
        <p:blipFill>
          <a:blip r:embed="rId2"/>
          <a:stretch>
            <a:fillRect/>
          </a:stretch>
        </p:blipFill>
        <p:spPr>
          <a:xfrm>
            <a:off x="1160538" y="1564403"/>
            <a:ext cx="6433441" cy="4249340"/>
          </a:xfrm>
        </p:spPr>
      </p:pic>
      <p:sp>
        <p:nvSpPr>
          <p:cNvPr id="5" name="TextBox 4"/>
          <p:cNvSpPr txBox="1"/>
          <p:nvPr/>
        </p:nvSpPr>
        <p:spPr>
          <a:xfrm>
            <a:off x="3992137" y="5586761"/>
            <a:ext cx="4047892" cy="261610"/>
          </a:xfrm>
          <a:prstGeom prst="rect">
            <a:avLst/>
          </a:prstGeom>
          <a:noFill/>
        </p:spPr>
        <p:txBody>
          <a:bodyPr wrap="square" rtlCol="0">
            <a:spAutoFit/>
          </a:bodyPr>
          <a:lstStyle/>
          <a:p>
            <a:r>
              <a:rPr lang="en-US" sz="1100" dirty="0" smtClean="0"/>
              <a:t>http://www.shimadzu.com/an/hplc/support/lib/lctalk/2dlc.html</a:t>
            </a:r>
            <a:endParaRPr lang="en-US" sz="1100" dirty="0"/>
          </a:p>
        </p:txBody>
      </p:sp>
      <p:sp>
        <p:nvSpPr>
          <p:cNvPr id="6" name="TextBox 5"/>
          <p:cNvSpPr txBox="1"/>
          <p:nvPr/>
        </p:nvSpPr>
        <p:spPr>
          <a:xfrm>
            <a:off x="5374888" y="1725415"/>
            <a:ext cx="2219091" cy="307777"/>
          </a:xfrm>
          <a:prstGeom prst="rect">
            <a:avLst/>
          </a:prstGeom>
          <a:noFill/>
        </p:spPr>
        <p:txBody>
          <a:bodyPr wrap="square" rtlCol="0">
            <a:spAutoFit/>
          </a:bodyPr>
          <a:lstStyle/>
          <a:p>
            <a:r>
              <a:rPr lang="en-US" sz="1400" dirty="0" smtClean="0">
                <a:solidFill>
                  <a:srgbClr val="FF0000"/>
                </a:solidFill>
              </a:rPr>
              <a:t>optional</a:t>
            </a:r>
            <a:endParaRPr lang="en-US" sz="1400" dirty="0">
              <a:solidFill>
                <a:srgbClr val="FF0000"/>
              </a:solidFill>
            </a:endParaRPr>
          </a:p>
        </p:txBody>
      </p:sp>
      <p:sp>
        <p:nvSpPr>
          <p:cNvPr id="8" name="Flowchart: Merge 7"/>
          <p:cNvSpPr/>
          <p:nvPr/>
        </p:nvSpPr>
        <p:spPr>
          <a:xfrm>
            <a:off x="1717288" y="876804"/>
            <a:ext cx="1650381" cy="848611"/>
          </a:xfrm>
          <a:prstGeom prst="flowChartMerge">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First </a:t>
            </a:r>
          </a:p>
          <a:p>
            <a:pPr algn="ctr"/>
            <a:r>
              <a:rPr lang="en-US" sz="1600" dirty="0" smtClean="0"/>
              <a:t>pump</a:t>
            </a:r>
            <a:endParaRPr lang="en-US" sz="1600" dirty="0"/>
          </a:p>
        </p:txBody>
      </p:sp>
      <p:sp>
        <p:nvSpPr>
          <p:cNvPr id="9" name="Flowchart: Merge 8"/>
          <p:cNvSpPr/>
          <p:nvPr/>
        </p:nvSpPr>
        <p:spPr>
          <a:xfrm>
            <a:off x="1717288" y="3356517"/>
            <a:ext cx="1650381" cy="1081668"/>
          </a:xfrm>
          <a:prstGeom prst="flowChartMerge">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Second</a:t>
            </a:r>
          </a:p>
          <a:p>
            <a:pPr algn="ctr"/>
            <a:r>
              <a:rPr lang="en-US" sz="1600" dirty="0" smtClean="0"/>
              <a:t>pump</a:t>
            </a:r>
            <a:endParaRPr lang="en-US" sz="1600" dirty="0"/>
          </a:p>
        </p:txBody>
      </p:sp>
      <p:sp>
        <p:nvSpPr>
          <p:cNvPr id="10" name="Flowchart: Merge 9"/>
          <p:cNvSpPr/>
          <p:nvPr/>
        </p:nvSpPr>
        <p:spPr>
          <a:xfrm>
            <a:off x="3520069" y="1184581"/>
            <a:ext cx="1650381" cy="848611"/>
          </a:xfrm>
          <a:prstGeom prst="flowChartMerge">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First </a:t>
            </a:r>
          </a:p>
          <a:p>
            <a:pPr algn="ctr"/>
            <a:r>
              <a:rPr lang="en-US" sz="1600" dirty="0" smtClean="0"/>
              <a:t>Column</a:t>
            </a:r>
            <a:endParaRPr lang="en-US" sz="1600" dirty="0"/>
          </a:p>
        </p:txBody>
      </p:sp>
      <p:sp>
        <p:nvSpPr>
          <p:cNvPr id="11" name="Flowchart: Merge 10"/>
          <p:cNvSpPr/>
          <p:nvPr/>
        </p:nvSpPr>
        <p:spPr>
          <a:xfrm>
            <a:off x="4791307" y="2033191"/>
            <a:ext cx="1650381" cy="955335"/>
          </a:xfrm>
          <a:prstGeom prst="flowChartMerge">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Second</a:t>
            </a:r>
          </a:p>
          <a:p>
            <a:pPr algn="ctr"/>
            <a:r>
              <a:rPr lang="en-US" sz="1600" dirty="0" smtClean="0"/>
              <a:t>Column</a:t>
            </a:r>
            <a:endParaRPr lang="en-US" sz="1600" dirty="0"/>
          </a:p>
        </p:txBody>
      </p:sp>
      <p:sp>
        <p:nvSpPr>
          <p:cNvPr id="13" name="Right Arrow 12"/>
          <p:cNvSpPr/>
          <p:nvPr/>
        </p:nvSpPr>
        <p:spPr>
          <a:xfrm>
            <a:off x="3713356" y="4438185"/>
            <a:ext cx="1661532" cy="1561170"/>
          </a:xfrm>
          <a:prstGeom prst="rightArrow">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Switching Interface</a:t>
            </a:r>
            <a:endParaRPr lang="en-US" dirty="0"/>
          </a:p>
        </p:txBody>
      </p:sp>
      <p:sp>
        <p:nvSpPr>
          <p:cNvPr id="14" name="Oval 13"/>
          <p:cNvSpPr/>
          <p:nvPr/>
        </p:nvSpPr>
        <p:spPr>
          <a:xfrm>
            <a:off x="6441688" y="3490332"/>
            <a:ext cx="1360447" cy="7359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detector</a:t>
            </a:r>
            <a:endParaRPr lang="en-US"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8285</TotalTime>
  <Words>4068</Words>
  <Application>Microsoft Macintosh PowerPoint</Application>
  <PresentationFormat>On-screen Show (4:3)</PresentationFormat>
  <Paragraphs>438</Paragraphs>
  <Slides>66</Slides>
  <Notes>5</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2-D (LC x LC) Chromatography</vt:lpstr>
      <vt:lpstr>Outline</vt:lpstr>
      <vt:lpstr>Origins – older than you might expect!</vt:lpstr>
      <vt:lpstr>PEAK CAPACITY (nc) of One Dimensional</vt:lpstr>
      <vt:lpstr>Limitations of One Dimensional</vt:lpstr>
      <vt:lpstr>PowerPoint Presentation</vt:lpstr>
      <vt:lpstr>LC x LC – drastic increase in peak capacity possible </vt:lpstr>
      <vt:lpstr>Basic Requirements: LC x LC</vt:lpstr>
      <vt:lpstr>Two Dimensions Basic Parts: Two Columns and Two Pumps Fractions moved from first column to second </vt:lpstr>
      <vt:lpstr>Common Method: LC x LC</vt:lpstr>
      <vt:lpstr>PowerPoint Presentation</vt:lpstr>
      <vt:lpstr>Peak Capacity</vt:lpstr>
      <vt:lpstr>IDEAL PEAK CAPACITY  nc, tot  =  1nc     2nc</vt:lpstr>
      <vt:lpstr>PowerPoint Presentation</vt:lpstr>
      <vt:lpstr>PowerPoint Presentation</vt:lpstr>
      <vt:lpstr>Ideal 2D Peak Capacity</vt:lpstr>
      <vt:lpstr>Challenges to Optimization</vt:lpstr>
      <vt:lpstr>Effective 2-D Peak Capacity</vt:lpstr>
      <vt:lpstr>1α - 1D undersampling</vt:lpstr>
      <vt:lpstr>1α - 1D undersampling</vt:lpstr>
      <vt:lpstr>2γ - 2D peak broadening</vt:lpstr>
      <vt:lpstr>2γ - 2D peak broadening</vt:lpstr>
      <vt:lpstr> ƒ - orthogonality</vt:lpstr>
      <vt:lpstr>PowerPoint Presentation</vt:lpstr>
      <vt:lpstr> ƒ - orthogonality</vt:lpstr>
      <vt:lpstr>ORTHOGONALITY</vt:lpstr>
      <vt:lpstr>RP paired with SEC</vt:lpstr>
      <vt:lpstr>Second Example: IEX with RP </vt:lpstr>
      <vt:lpstr>PowerPoint Presentation</vt:lpstr>
      <vt:lpstr>LC x LC Chromatogram</vt:lpstr>
      <vt:lpstr>Pros &amp; Cons: LCxLC </vt:lpstr>
      <vt:lpstr>Applications</vt:lpstr>
      <vt:lpstr>App #1-Dustin</vt:lpstr>
      <vt:lpstr>App #1</vt:lpstr>
      <vt:lpstr>App #1</vt:lpstr>
      <vt:lpstr>App #2-Dustin</vt:lpstr>
      <vt:lpstr>App #2-Dustin</vt:lpstr>
      <vt:lpstr>App #3-Rich</vt:lpstr>
      <vt:lpstr>2-D Chromatogram-App #3</vt:lpstr>
      <vt:lpstr>App #3-Zoomed-in Region</vt:lpstr>
      <vt:lpstr>FGs UV Data</vt:lpstr>
      <vt:lpstr>MS Data of Acylated FGs</vt:lpstr>
      <vt:lpstr>UV Data- FGs</vt:lpstr>
      <vt:lpstr>MS Data- Iridoid Glycosides (IGs)</vt:lpstr>
      <vt:lpstr>Conclusions</vt:lpstr>
      <vt:lpstr>Conclusions</vt:lpstr>
      <vt:lpstr>Future Work</vt:lpstr>
      <vt:lpstr>Questions?</vt:lpstr>
      <vt:lpstr>Appendix</vt:lpstr>
      <vt:lpstr>Comprehensive On-line</vt:lpstr>
      <vt:lpstr>Accomplishing Comprehensive</vt:lpstr>
      <vt:lpstr>Optimization</vt:lpstr>
      <vt:lpstr>Optimization</vt:lpstr>
      <vt:lpstr>GOAL of OPTIMIZATION</vt:lpstr>
      <vt:lpstr>PowerPoint Presentation</vt:lpstr>
      <vt:lpstr>A novel stop-flow two-dimensional liquid chromatography–mass spectrometry method for lipid analysis  Shuangyuan Wang, Jia Li, Xianzhe Shi1 , Lizhen Qiao, Xin Lu, Guowang Xu, </vt:lpstr>
      <vt:lpstr>Pros and Cons of LC x LC</vt:lpstr>
      <vt:lpstr>Applications</vt:lpstr>
      <vt:lpstr>Two ways to interface</vt:lpstr>
      <vt:lpstr>Interface between columns  on-line 2D</vt:lpstr>
      <vt:lpstr>10-port Switching Valve</vt:lpstr>
      <vt:lpstr>PowerPoint Presentation</vt:lpstr>
      <vt:lpstr>PowerPoint Presentation</vt:lpstr>
      <vt:lpstr>PowerPoint Presentation</vt:lpstr>
      <vt:lpstr>Fully automated on-line two-dimensional liquid chromatography in combination with ESI MS/MS detection for quantification of sugar phosphates in yeast cell extracts </vt:lpstr>
      <vt:lpstr>PowerPoint Presentation</vt:lpstr>
    </vt:vector>
  </TitlesOfParts>
  <Company>University California Davis / CSUS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 (LC x LC) Chromatography Methods</dc:title>
  <dc:creator>Richard Brookins</dc:creator>
  <cp:lastModifiedBy>Richard Brookins</cp:lastModifiedBy>
  <cp:revision>180</cp:revision>
  <dcterms:created xsi:type="dcterms:W3CDTF">2014-11-24T18:25:54Z</dcterms:created>
  <dcterms:modified xsi:type="dcterms:W3CDTF">2014-12-10T23:51:11Z</dcterms:modified>
</cp:coreProperties>
</file>