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sldIdLst>
    <p:sldId id="256" r:id="rId2"/>
    <p:sldId id="260" r:id="rId3"/>
    <p:sldId id="259" r:id="rId4"/>
    <p:sldId id="261" r:id="rId5"/>
    <p:sldId id="263" r:id="rId6"/>
    <p:sldId id="265" r:id="rId7"/>
    <p:sldId id="269" r:id="rId8"/>
    <p:sldId id="264" r:id="rId9"/>
    <p:sldId id="266" r:id="rId10"/>
    <p:sldId id="276" r:id="rId11"/>
    <p:sldId id="258" r:id="rId12"/>
    <p:sldId id="257" r:id="rId13"/>
    <p:sldId id="275" r:id="rId14"/>
    <p:sldId id="267" r:id="rId15"/>
    <p:sldId id="270" r:id="rId16"/>
    <p:sldId id="274" r:id="rId17"/>
    <p:sldId id="271" r:id="rId18"/>
    <p:sldId id="272" r:id="rId19"/>
    <p:sldId id="273" r:id="rId20"/>
    <p:sldId id="268" r:id="rId21"/>
    <p:sldId id="262"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6" autoAdjust="0"/>
    <p:restoredTop sz="94684" autoAdjust="0"/>
  </p:normalViewPr>
  <p:slideViewPr>
    <p:cSldViewPr>
      <p:cViewPr varScale="1">
        <p:scale>
          <a:sx n="75" d="100"/>
          <a:sy n="75" d="100"/>
        </p:scale>
        <p:origin x="-336" y="-90"/>
      </p:cViewPr>
      <p:guideLst>
        <p:guide orient="horz" pos="2160"/>
        <p:guide pos="2880"/>
      </p:guideLst>
    </p:cSldViewPr>
  </p:slideViewPr>
  <p:outlineViewPr>
    <p:cViewPr>
      <p:scale>
        <a:sx n="33" d="100"/>
        <a:sy n="33" d="100"/>
      </p:scale>
      <p:origin x="0" y="135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12/9/2014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12/9/2014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12/9/2014</a:t>
            </a:fld>
            <a:endParaRPr lang="en-US" dirty="0"/>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ciencelearningspace.com/wp-content/themes/chrome_20/images/Chemistry-glassware1.jp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34000"/>
                    </a14:imgEffect>
                    <a14:imgEffect>
                      <a14:colorTemperature colorTemp="4700"/>
                    </a14:imgEffect>
                    <a14:imgEffect>
                      <a14:saturation sat="3300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3352800" y="4000500"/>
            <a:ext cx="5791200" cy="2608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
            </a:r>
            <a:br>
              <a:rPr lang="en-US" dirty="0"/>
            </a:br>
            <a:r>
              <a:rPr lang="en-US" dirty="0"/>
              <a:t>Field Flow Fractionation </a:t>
            </a:r>
            <a:r>
              <a:rPr lang="en-US" dirty="0" smtClean="0"/>
              <a:t/>
            </a:r>
            <a:br>
              <a:rPr lang="en-US" dirty="0" smtClean="0"/>
            </a:br>
            <a:r>
              <a:rPr lang="en-US" sz="4800" dirty="0"/>
              <a:t>(</a:t>
            </a:r>
            <a:r>
              <a:rPr lang="en-US" sz="4800" dirty="0" smtClean="0"/>
              <a:t>FFF)</a:t>
            </a:r>
            <a:endParaRPr lang="en-US" sz="4800" dirty="0"/>
          </a:p>
        </p:txBody>
      </p:sp>
      <p:sp>
        <p:nvSpPr>
          <p:cNvPr id="3" name="Subtitle 2"/>
          <p:cNvSpPr>
            <a:spLocks noGrp="1"/>
          </p:cNvSpPr>
          <p:nvPr>
            <p:ph type="subTitle" idx="1"/>
          </p:nvPr>
        </p:nvSpPr>
        <p:spPr>
          <a:xfrm>
            <a:off x="152400" y="4724400"/>
            <a:ext cx="6461760" cy="1066800"/>
          </a:xfrm>
        </p:spPr>
        <p:txBody>
          <a:bodyPr>
            <a:normAutofit/>
          </a:bodyPr>
          <a:lstStyle/>
          <a:p>
            <a:r>
              <a:rPr lang="en-US" dirty="0" smtClean="0"/>
              <a:t>Presented By</a:t>
            </a:r>
            <a:r>
              <a:rPr lang="en-US" dirty="0"/>
              <a:t>: </a:t>
            </a:r>
            <a:r>
              <a:rPr lang="en-US" dirty="0" smtClean="0"/>
              <a:t> </a:t>
            </a:r>
          </a:p>
          <a:p>
            <a:r>
              <a:rPr lang="en-US" dirty="0" smtClean="0"/>
              <a:t>Sam </a:t>
            </a:r>
            <a:r>
              <a:rPr lang="en-US" dirty="0" err="1" smtClean="0"/>
              <a:t>Klinge</a:t>
            </a:r>
            <a:r>
              <a:rPr lang="en-US" dirty="0" smtClean="0"/>
              <a:t> &amp; Luis </a:t>
            </a:r>
            <a:r>
              <a:rPr lang="en-US" dirty="0" err="1"/>
              <a:t>Valdiviez</a:t>
            </a:r>
            <a:endParaRPr lang="en-US" dirty="0"/>
          </a:p>
          <a:p>
            <a:endParaRPr lang="en-US" dirty="0"/>
          </a:p>
        </p:txBody>
      </p:sp>
    </p:spTree>
    <p:extLst>
      <p:ext uri="{BB962C8B-B14F-4D97-AF65-F5344CB8AC3E}">
        <p14:creationId xmlns:p14="http://schemas.microsoft.com/office/powerpoint/2010/main" val="118575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Fractograms</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10</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47799"/>
            <a:ext cx="6172200" cy="451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6369919"/>
            <a:ext cx="6256841" cy="307777"/>
          </a:xfrm>
          <a:prstGeom prst="rect">
            <a:avLst/>
          </a:prstGeom>
          <a:noFill/>
        </p:spPr>
        <p:txBody>
          <a:bodyPr wrap="none" rtlCol="0">
            <a:spAutoFit/>
          </a:bodyPr>
          <a:lstStyle/>
          <a:p>
            <a:r>
              <a:rPr lang="en-US" sz="700" dirty="0"/>
              <a:t>Giddings, J. C. (1993). Field-Flow Fractionation: Analysis of Macromolecular, Colloidal, and Particulate Materials. </a:t>
            </a:r>
            <a:r>
              <a:rPr lang="en-US" sz="700" i="1" dirty="0"/>
              <a:t>Science, 260</a:t>
            </a:r>
            <a:r>
              <a:rPr lang="en-US" sz="700" dirty="0"/>
              <a:t>(5113), 1456-1465. </a:t>
            </a:r>
            <a:r>
              <a:rPr lang="en-US" sz="700" dirty="0" err="1"/>
              <a:t>doi</a:t>
            </a:r>
            <a:r>
              <a:rPr lang="en-US" sz="700" dirty="0"/>
              <a:t>: 10.2307/2881513</a:t>
            </a:r>
          </a:p>
          <a:p>
            <a:endParaRPr lang="en-US" sz="700" dirty="0"/>
          </a:p>
        </p:txBody>
      </p:sp>
      <p:sp>
        <p:nvSpPr>
          <p:cNvPr id="3" name="TextBox 2"/>
          <p:cNvSpPr txBox="1"/>
          <p:nvPr/>
        </p:nvSpPr>
        <p:spPr>
          <a:xfrm>
            <a:off x="2442620" y="1861066"/>
            <a:ext cx="1676400" cy="369332"/>
          </a:xfrm>
          <a:prstGeom prst="rect">
            <a:avLst/>
          </a:prstGeom>
          <a:noFill/>
        </p:spPr>
        <p:txBody>
          <a:bodyPr wrap="square" rtlCol="0">
            <a:spAutoFit/>
          </a:bodyPr>
          <a:lstStyle/>
          <a:p>
            <a:r>
              <a:rPr lang="en-US" dirty="0" smtClean="0"/>
              <a:t>Thermal FFF</a:t>
            </a:r>
            <a:endParaRPr lang="en-US" dirty="0"/>
          </a:p>
        </p:txBody>
      </p:sp>
      <p:sp>
        <p:nvSpPr>
          <p:cNvPr id="4" name="TextBox 3"/>
          <p:cNvSpPr txBox="1"/>
          <p:nvPr/>
        </p:nvSpPr>
        <p:spPr>
          <a:xfrm>
            <a:off x="5105400" y="762000"/>
            <a:ext cx="2057400" cy="369332"/>
          </a:xfrm>
          <a:prstGeom prst="rect">
            <a:avLst/>
          </a:prstGeom>
          <a:noFill/>
        </p:spPr>
        <p:txBody>
          <a:bodyPr wrap="square" rtlCol="0">
            <a:spAutoFit/>
          </a:bodyPr>
          <a:lstStyle/>
          <a:p>
            <a:r>
              <a:rPr lang="en-US" dirty="0" smtClean="0"/>
              <a:t>Sedimentation FFF</a:t>
            </a:r>
            <a:endParaRPr lang="en-US" dirty="0"/>
          </a:p>
        </p:txBody>
      </p:sp>
    </p:spTree>
    <p:extLst>
      <p:ext uri="{BB962C8B-B14F-4D97-AF65-F5344CB8AC3E}">
        <p14:creationId xmlns:p14="http://schemas.microsoft.com/office/powerpoint/2010/main" val="48598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a:t>Analytes are injected into the channel and are separated based on the field being applied hugging one side of the channel with a width of 1-10</a:t>
            </a:r>
            <a:r>
              <a:rPr lang="el-GR" dirty="0"/>
              <a:t>μ</a:t>
            </a:r>
            <a:r>
              <a:rPr lang="en-US" dirty="0"/>
              <a:t>m. </a:t>
            </a:r>
            <a:endParaRPr lang="en-US" dirty="0" smtClean="0"/>
          </a:p>
          <a:p>
            <a:endParaRPr lang="en-US" dirty="0"/>
          </a:p>
          <a:p>
            <a:r>
              <a:rPr lang="en-US" dirty="0"/>
              <a:t>Because there is no packing material or interaction with a stationary phase the retention of analytes is related to a mean layers thickness and the channel thickness. </a:t>
            </a:r>
            <a:endParaRPr lang="en-US" dirty="0" smtClean="0"/>
          </a:p>
          <a:p>
            <a:endParaRPr lang="en-US" dirty="0"/>
          </a:p>
          <a:p>
            <a:r>
              <a:rPr lang="en-US" dirty="0"/>
              <a:t>When different forces are applied F within the equation relates to the applied force.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73970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br>
              <a:rPr lang="en-US" dirty="0" smtClean="0"/>
            </a:br>
            <a:r>
              <a:rPr lang="en-US" sz="2800" dirty="0" smtClean="0"/>
              <a:t>Basic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Retention relating to layer thickness</a:t>
                </a:r>
                <a:r>
                  <a:rPr lang="en-US" b="1" i="1" dirty="0"/>
                  <a:t> l </a:t>
                </a:r>
                <a:r>
                  <a:rPr lang="en-US" dirty="0"/>
                  <a:t>and channel thickness </a:t>
                </a:r>
                <a:r>
                  <a:rPr lang="en-US" b="1" i="1" dirty="0" smtClean="0"/>
                  <a:t>w</a:t>
                </a:r>
                <a14:m>
                  <m:oMath xmlns:m="http://schemas.openxmlformats.org/officeDocument/2006/math">
                    <m:r>
                      <a:rPr lang="en-US" b="1" i="1" smtClean="0">
                        <a:latin typeface="Cambria Math"/>
                      </a:rPr>
                      <m:t> </m:t>
                    </m:r>
                  </m:oMath>
                </a14:m>
                <a:endParaRPr lang="en-US" b="1" i="1" dirty="0" smtClean="0">
                  <a:latin typeface="Cambria Math"/>
                </a:endParaRPr>
              </a:p>
              <a:p>
                <a:pPr marL="411480" lvl="1" indent="0">
                  <a:buNone/>
                </a:pPr>
                <a14:m>
                  <m:oMathPara xmlns:m="http://schemas.openxmlformats.org/officeDocument/2006/math">
                    <m:oMathParaPr>
                      <m:jc m:val="centerGroup"/>
                    </m:oMathParaPr>
                    <m:oMath xmlns:m="http://schemas.openxmlformats.org/officeDocument/2006/math">
                      <m:r>
                        <a:rPr lang="en-US" b="1" i="1" smtClean="0">
                          <a:latin typeface="Cambria Math"/>
                        </a:rPr>
                        <m:t> </m:t>
                      </m:r>
                      <m:r>
                        <a:rPr lang="en-US" b="0" i="1" smtClean="0">
                          <a:latin typeface="Cambria Math"/>
                        </a:rPr>
                        <m:t>𝑅</m:t>
                      </m:r>
                      <m:r>
                        <a:rPr lang="en-US" b="1" i="1" smtClean="0">
                          <a:latin typeface="Cambria Math"/>
                          <a:ea typeface="Cambria Math"/>
                        </a:rPr>
                        <m:t>=</m:t>
                      </m:r>
                      <m:f>
                        <m:fPr>
                          <m:ctrlPr>
                            <a:rPr lang="en-US" i="1" smtClean="0">
                              <a:latin typeface="Cambria Math"/>
                            </a:rPr>
                          </m:ctrlPr>
                        </m:fPr>
                        <m:num>
                          <m:r>
                            <a:rPr lang="en-US" b="0" i="1" smtClean="0">
                              <a:latin typeface="Cambria Math"/>
                            </a:rPr>
                            <m:t>6</m:t>
                          </m:r>
                          <m:r>
                            <a:rPr lang="en-US" b="0" i="1" smtClean="0">
                              <a:latin typeface="Cambria Math"/>
                            </a:rPr>
                            <m:t>𝑙</m:t>
                          </m:r>
                        </m:num>
                        <m:den>
                          <m:r>
                            <a:rPr lang="en-US" b="0" i="1" smtClean="0">
                              <a:latin typeface="Cambria Math"/>
                            </a:rPr>
                            <m:t>𝑤</m:t>
                          </m:r>
                        </m:den>
                      </m:f>
                      <m:d>
                        <m:dPr>
                          <m:begChr m:val="["/>
                          <m:endChr m:val="]"/>
                          <m:ctrlPr>
                            <a:rPr lang="en-US" b="1" i="1" smtClean="0">
                              <a:latin typeface="Cambria Math"/>
                            </a:rPr>
                          </m:ctrlPr>
                        </m:dPr>
                        <m:e>
                          <m:func>
                            <m:funcPr>
                              <m:ctrlPr>
                                <a:rPr lang="en-US" b="1" i="1" smtClean="0">
                                  <a:latin typeface="Cambria Math"/>
                                </a:rPr>
                              </m:ctrlPr>
                            </m:funcPr>
                            <m:fName>
                              <m:r>
                                <m:rPr>
                                  <m:sty m:val="p"/>
                                </m:rPr>
                                <a:rPr lang="en-US" b="0" i="0" smtClean="0">
                                  <a:latin typeface="Cambria Math"/>
                                </a:rPr>
                                <m:t>coth</m:t>
                              </m:r>
                            </m:fName>
                            <m:e>
                              <m:f>
                                <m:fPr>
                                  <m:ctrlPr>
                                    <a:rPr lang="en-US" b="0" i="1" smtClean="0">
                                      <a:latin typeface="Cambria Math"/>
                                    </a:rPr>
                                  </m:ctrlPr>
                                </m:fPr>
                                <m:num>
                                  <m:r>
                                    <a:rPr lang="en-US" b="0" i="1" smtClean="0">
                                      <a:latin typeface="Cambria Math"/>
                                    </a:rPr>
                                    <m:t>𝑤</m:t>
                                  </m:r>
                                </m:num>
                                <m:den>
                                  <m:r>
                                    <a:rPr lang="en-US" b="0" i="1" smtClean="0">
                                      <a:latin typeface="Cambria Math"/>
                                    </a:rPr>
                                    <m:t>2</m:t>
                                  </m:r>
                                  <m:r>
                                    <a:rPr lang="en-US" b="0" i="1" smtClean="0">
                                      <a:latin typeface="Cambria Math"/>
                                    </a:rPr>
                                    <m:t>𝑙</m:t>
                                  </m:r>
                                </m:den>
                              </m:f>
                              <m:r>
                                <a:rPr lang="en-US" b="0" i="1" smtClean="0">
                                  <a:latin typeface="Cambria Math"/>
                                </a:rPr>
                                <m:t>−</m:t>
                              </m:r>
                              <m:f>
                                <m:fPr>
                                  <m:ctrlPr>
                                    <a:rPr lang="en-US" b="0" i="1" smtClean="0">
                                      <a:latin typeface="Cambria Math"/>
                                    </a:rPr>
                                  </m:ctrlPr>
                                </m:fPr>
                                <m:num>
                                  <m:r>
                                    <a:rPr lang="en-US" b="0" i="1" smtClean="0">
                                      <a:latin typeface="Cambria Math"/>
                                    </a:rPr>
                                    <m:t>2</m:t>
                                  </m:r>
                                  <m:r>
                                    <a:rPr lang="en-US" b="0" i="1" smtClean="0">
                                      <a:latin typeface="Cambria Math"/>
                                    </a:rPr>
                                    <m:t>𝑙</m:t>
                                  </m:r>
                                </m:num>
                                <m:den>
                                  <m:r>
                                    <a:rPr lang="en-US" b="0" i="1" smtClean="0">
                                      <a:latin typeface="Cambria Math"/>
                                    </a:rPr>
                                    <m:t>𝑤</m:t>
                                  </m:r>
                                </m:den>
                              </m:f>
                            </m:e>
                          </m:func>
                        </m:e>
                      </m:d>
                    </m:oMath>
                  </m:oMathPara>
                </a14:m>
                <a:endParaRPr lang="en-US" dirty="0" smtClean="0"/>
              </a:p>
              <a:p>
                <a:r>
                  <a:rPr lang="en-US" dirty="0" smtClean="0"/>
                  <a:t>Approximated </a:t>
                </a:r>
                <a:r>
                  <a:rPr lang="en-US" dirty="0"/>
                  <a:t>simple </a:t>
                </a:r>
                <a:r>
                  <a:rPr lang="en-US" dirty="0" smtClean="0"/>
                  <a:t>form</a:t>
                </a:r>
              </a:p>
              <a:p>
                <a:pPr marL="11430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6</m:t>
                          </m:r>
                          <m:r>
                            <a:rPr lang="en-US" b="0" i="1" smtClean="0">
                              <a:latin typeface="Cambria Math"/>
                              <a:ea typeface="Cambria Math"/>
                            </a:rPr>
                            <m:t>𝑙</m:t>
                          </m:r>
                        </m:num>
                        <m:den>
                          <m:r>
                            <a:rPr lang="en-US" b="0" i="1" smtClean="0">
                              <a:latin typeface="Cambria Math"/>
                              <a:ea typeface="Cambria Math"/>
                            </a:rPr>
                            <m:t>𝑤</m:t>
                          </m:r>
                        </m:den>
                      </m:f>
                    </m:oMath>
                  </m:oMathPara>
                </a14:m>
                <a:endParaRPr lang="en-US" dirty="0"/>
              </a:p>
              <a:p>
                <a:r>
                  <a:rPr lang="en-US" dirty="0"/>
                  <a:t>Layer thickness l given by gas constant R, Absolute temperature T and </a:t>
                </a:r>
                <a:r>
                  <a:rPr lang="en-US" dirty="0" smtClean="0"/>
                  <a:t>F</a:t>
                </a:r>
              </a:p>
              <a:p>
                <a:pPr marL="41148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𝑙</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𝑅𝑇</m:t>
                          </m:r>
                        </m:num>
                        <m:den>
                          <m:r>
                            <a:rPr lang="en-US" b="0" i="1" smtClean="0">
                              <a:latin typeface="Cambria Math"/>
                              <a:ea typeface="Cambria Math"/>
                            </a:rPr>
                            <m:t>𝐹</m:t>
                          </m:r>
                        </m:den>
                      </m:f>
                    </m:oMath>
                  </m:oMathPara>
                </a14:m>
                <a:endParaRPr lang="en-US" dirty="0"/>
              </a:p>
              <a:p>
                <a:r>
                  <a:rPr lang="en-US" dirty="0"/>
                  <a:t>Final simple equation</a:t>
                </a:r>
              </a:p>
              <a:p>
                <a:pPr marL="41148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f>
                        <m:fPr>
                          <m:ctrlPr>
                            <a:rPr lang="en-US" b="0" i="1" smtClean="0">
                              <a:latin typeface="Cambria Math"/>
                            </a:rPr>
                          </m:ctrlPr>
                        </m:fPr>
                        <m:num>
                          <m:r>
                            <a:rPr lang="en-US" b="0" i="1" smtClean="0">
                              <a:latin typeface="Cambria Math"/>
                            </a:rPr>
                            <m:t>6</m:t>
                          </m:r>
                          <m:r>
                            <a:rPr lang="en-US" b="0" i="1" smtClean="0">
                              <a:latin typeface="Cambria Math"/>
                            </a:rPr>
                            <m:t>𝑅𝑇</m:t>
                          </m:r>
                        </m:num>
                        <m:den>
                          <m:r>
                            <a:rPr lang="en-US" b="0" i="1" smtClean="0">
                              <a:latin typeface="Cambria Math"/>
                            </a:rPr>
                            <m:t>𝐹𝑤</m:t>
                          </m:r>
                        </m:den>
                      </m:f>
                    </m:oMath>
                  </m:oMathPara>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b="-9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348138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lstStyle/>
          <a:p>
            <a:r>
              <a:rPr lang="en-US" dirty="0" smtClean="0"/>
              <a:t>Simultaneously alter field strength and flow rate</a:t>
            </a:r>
          </a:p>
          <a:p>
            <a:endParaRPr lang="en-US" dirty="0" smtClean="0"/>
          </a:p>
          <a:p>
            <a:r>
              <a:rPr lang="en-US" dirty="0" smtClean="0"/>
              <a:t>To increase resolution:</a:t>
            </a:r>
          </a:p>
          <a:p>
            <a:pPr lvl="1"/>
            <a:r>
              <a:rPr lang="en-US" dirty="0" smtClean="0"/>
              <a:t>Increase field strength</a:t>
            </a:r>
          </a:p>
          <a:p>
            <a:pPr lvl="1"/>
            <a:r>
              <a:rPr lang="en-US" dirty="0" smtClean="0"/>
              <a:t>Increase analysis time and possible sample loss</a:t>
            </a:r>
          </a:p>
          <a:p>
            <a:pPr lvl="1"/>
            <a:endParaRPr lang="en-US" dirty="0"/>
          </a:p>
          <a:p>
            <a:r>
              <a:rPr lang="en-US" dirty="0" smtClean="0"/>
              <a:t>Reduced analysis time:</a:t>
            </a:r>
          </a:p>
          <a:p>
            <a:pPr lvl="1"/>
            <a:r>
              <a:rPr lang="en-US" dirty="0" smtClean="0"/>
              <a:t>Increase flow rate</a:t>
            </a:r>
          </a:p>
          <a:p>
            <a:pPr lvl="1"/>
            <a:r>
              <a:rPr lang="en-US" dirty="0" smtClean="0"/>
              <a:t>Decrease resolution</a:t>
            </a:r>
          </a:p>
          <a:p>
            <a:pPr marL="411480" lvl="1"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226826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t>
            </a:r>
            <a:r>
              <a:rPr lang="en-US" sz="4400" dirty="0" smtClean="0"/>
              <a:t>aking a great pair…</a:t>
            </a:r>
            <a:r>
              <a:rPr lang="en-US" dirty="0" smtClean="0"/>
              <a:t/>
            </a:r>
            <a:br>
              <a:rPr lang="en-US" dirty="0" smtClean="0"/>
            </a:br>
            <a:r>
              <a:rPr lang="en-US" sz="2800" dirty="0" smtClean="0"/>
              <a:t>Hyphenation </a:t>
            </a:r>
            <a:endParaRPr lang="en-US" dirty="0"/>
          </a:p>
        </p:txBody>
      </p:sp>
      <p:sp>
        <p:nvSpPr>
          <p:cNvPr id="8" name="Text Placeholder 7"/>
          <p:cNvSpPr>
            <a:spLocks noGrp="1"/>
          </p:cNvSpPr>
          <p:nvPr>
            <p:ph type="body" idx="1"/>
          </p:nvPr>
        </p:nvSpPr>
        <p:spPr>
          <a:xfrm>
            <a:off x="457200" y="1874838"/>
            <a:ext cx="5867400" cy="639762"/>
          </a:xfrm>
        </p:spPr>
        <p:txBody>
          <a:bodyPr/>
          <a:lstStyle/>
          <a:p>
            <a:pPr algn="l"/>
            <a:r>
              <a:rPr lang="en-US" dirty="0"/>
              <a:t>Myriad of detectors can be used in combination with </a:t>
            </a:r>
            <a:r>
              <a:rPr lang="en-US" dirty="0" smtClean="0"/>
              <a:t>FFF:</a:t>
            </a:r>
            <a:endParaRPr lang="en-US" dirty="0"/>
          </a:p>
          <a:p>
            <a:pPr algn="l"/>
            <a:endParaRPr lang="en-US" dirty="0"/>
          </a:p>
        </p:txBody>
      </p:sp>
      <p:sp>
        <p:nvSpPr>
          <p:cNvPr id="3" name="Text Placeholder 2"/>
          <p:cNvSpPr>
            <a:spLocks noGrp="1"/>
          </p:cNvSpPr>
          <p:nvPr>
            <p:ph sz="half" idx="2"/>
          </p:nvPr>
        </p:nvSpPr>
        <p:spPr>
          <a:xfrm>
            <a:off x="457200" y="2255837"/>
            <a:ext cx="7315200" cy="4144963"/>
          </a:xfrm>
        </p:spPr>
        <p:txBody>
          <a:bodyPr>
            <a:normAutofit/>
          </a:bodyPr>
          <a:lstStyle/>
          <a:p>
            <a:pPr lvl="1"/>
            <a:r>
              <a:rPr lang="en-US" dirty="0" smtClean="0"/>
              <a:t>Optical </a:t>
            </a:r>
            <a:r>
              <a:rPr lang="en-US" dirty="0"/>
              <a:t>detection</a:t>
            </a:r>
          </a:p>
          <a:p>
            <a:pPr lvl="2"/>
            <a:r>
              <a:rPr lang="en-US" dirty="0"/>
              <a:t>UV-visual </a:t>
            </a:r>
            <a:r>
              <a:rPr lang="en-US" dirty="0" smtClean="0"/>
              <a:t>absorption </a:t>
            </a:r>
            <a:r>
              <a:rPr lang="en-US" dirty="0"/>
              <a:t>(UV), </a:t>
            </a:r>
            <a:r>
              <a:rPr lang="en-US" dirty="0" smtClean="0"/>
              <a:t>Fluorescence, </a:t>
            </a:r>
            <a:r>
              <a:rPr lang="en-US" dirty="0"/>
              <a:t>Refractive Index(RI), Light Scattering (LS</a:t>
            </a:r>
            <a:r>
              <a:rPr lang="en-US" dirty="0" smtClean="0"/>
              <a:t>)*</a:t>
            </a:r>
          </a:p>
          <a:p>
            <a:pPr lvl="2"/>
            <a:endParaRPr lang="en-US" dirty="0"/>
          </a:p>
          <a:p>
            <a:pPr lvl="1"/>
            <a:r>
              <a:rPr lang="en-US" dirty="0"/>
              <a:t>Nuclear Magnetic </a:t>
            </a:r>
            <a:r>
              <a:rPr lang="en-US" dirty="0" smtClean="0"/>
              <a:t>resonance </a:t>
            </a:r>
            <a:r>
              <a:rPr lang="en-US" dirty="0"/>
              <a:t>(NMR) and </a:t>
            </a:r>
            <a:r>
              <a:rPr lang="en-US" dirty="0" smtClean="0"/>
              <a:t>MS</a:t>
            </a:r>
          </a:p>
          <a:p>
            <a:pPr lvl="1"/>
            <a:endParaRPr lang="en-US" dirty="0"/>
          </a:p>
          <a:p>
            <a:pPr lvl="1"/>
            <a:r>
              <a:rPr lang="en-US" dirty="0"/>
              <a:t>Small-angle X-ray </a:t>
            </a:r>
            <a:r>
              <a:rPr lang="en-US" dirty="0" smtClean="0"/>
              <a:t>scattering </a:t>
            </a:r>
            <a:r>
              <a:rPr lang="en-US" dirty="0"/>
              <a:t>(SAXS) and Inductively coupled plasma (ICP</a:t>
            </a:r>
            <a:r>
              <a:rPr lang="en-US" dirty="0" smtClean="0"/>
              <a:t>)</a:t>
            </a:r>
          </a:p>
          <a:p>
            <a:pPr lvl="1"/>
            <a:endParaRPr lang="en-US" dirty="0"/>
          </a:p>
          <a:p>
            <a:pPr lvl="1"/>
            <a:r>
              <a:rPr lang="en-US" dirty="0"/>
              <a:t>Electrospray ionization often coupled because of flow restrictions</a:t>
            </a:r>
          </a:p>
          <a:p>
            <a:pPr marL="114300" indent="0">
              <a:buNone/>
            </a:pP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47879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Practicality</a:t>
            </a:r>
            <a:br>
              <a:rPr lang="en-US" dirty="0" smtClean="0"/>
            </a:br>
            <a:r>
              <a:rPr lang="en-US" sz="2800" dirty="0" smtClean="0"/>
              <a:t>Advantages</a:t>
            </a:r>
            <a:endParaRPr lang="en-US" dirty="0"/>
          </a:p>
        </p:txBody>
      </p:sp>
      <p:sp>
        <p:nvSpPr>
          <p:cNvPr id="12" name="Content Placeholder 11"/>
          <p:cNvSpPr>
            <a:spLocks noGrp="1"/>
          </p:cNvSpPr>
          <p:nvPr>
            <p:ph idx="1"/>
          </p:nvPr>
        </p:nvSpPr>
        <p:spPr/>
        <p:txBody>
          <a:bodyPr>
            <a:normAutofit lnSpcReduction="10000"/>
          </a:bodyPr>
          <a:lstStyle/>
          <a:p>
            <a:r>
              <a:rPr lang="en-US" sz="2000" dirty="0" smtClean="0"/>
              <a:t>created </a:t>
            </a:r>
            <a:r>
              <a:rPr lang="en-US" sz="2000" dirty="0"/>
              <a:t>for the explosive growth in the study and manipulation of macro-materials in many disciplines of science and technology </a:t>
            </a:r>
            <a:r>
              <a:rPr lang="en-US" sz="2000" dirty="0" smtClean="0"/>
              <a:t> demanding: </a:t>
            </a:r>
          </a:p>
          <a:p>
            <a:pPr lvl="1"/>
            <a:r>
              <a:rPr lang="en-US" sz="1800" dirty="0" smtClean="0"/>
              <a:t>improved </a:t>
            </a:r>
            <a:r>
              <a:rPr lang="en-US" sz="1800" dirty="0"/>
              <a:t>separation </a:t>
            </a:r>
            <a:endParaRPr lang="en-US" sz="1800" dirty="0" smtClean="0"/>
          </a:p>
          <a:p>
            <a:pPr lvl="1"/>
            <a:r>
              <a:rPr lang="en-US" sz="1800" dirty="0" smtClean="0"/>
              <a:t>greater range</a:t>
            </a:r>
          </a:p>
          <a:p>
            <a:pPr lvl="1"/>
            <a:r>
              <a:rPr lang="en-US" sz="1800" dirty="0" smtClean="0"/>
              <a:t>Higher resolution</a:t>
            </a:r>
          </a:p>
          <a:p>
            <a:pPr lvl="1"/>
            <a:r>
              <a:rPr lang="en-US" sz="1800" dirty="0" smtClean="0"/>
              <a:t>versatility</a:t>
            </a:r>
            <a:endParaRPr lang="en-US" sz="1800" dirty="0"/>
          </a:p>
          <a:p>
            <a:endParaRPr lang="en-US" sz="2000" dirty="0"/>
          </a:p>
          <a:p>
            <a:r>
              <a:rPr lang="en-US" sz="2000" dirty="0" smtClean="0"/>
              <a:t>highly </a:t>
            </a:r>
            <a:r>
              <a:rPr lang="en-US" sz="2000" dirty="0"/>
              <a:t>selective and </a:t>
            </a:r>
            <a:r>
              <a:rPr lang="en-US" sz="2000" dirty="0" smtClean="0"/>
              <a:t>fast</a:t>
            </a:r>
          </a:p>
          <a:p>
            <a:endParaRPr lang="en-US" sz="2000" dirty="0"/>
          </a:p>
          <a:p>
            <a:r>
              <a:rPr lang="en-US" sz="2000" dirty="0"/>
              <a:t>Allowing for simultaneous measurement, simplified coupling to other measurement devices, automation, ready fraction collection, applicability to diverse samples over a broad mass-size range, gentleness in separating delicate species, and flexibility in targeting specific problem areas. </a:t>
            </a:r>
            <a:endParaRPr lang="en-US" sz="2000" dirty="0" smtClean="0"/>
          </a:p>
          <a:p>
            <a:endParaRPr lang="en-US" sz="2900" dirty="0"/>
          </a:p>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126861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Practicality </a:t>
            </a:r>
            <a:br>
              <a:rPr lang="en-US" dirty="0" smtClean="0"/>
            </a:br>
            <a:r>
              <a:rPr lang="en-US" sz="2800" dirty="0" smtClean="0"/>
              <a:t>Advantages</a:t>
            </a:r>
            <a:endParaRPr lang="en-US" dirty="0"/>
          </a:p>
        </p:txBody>
      </p:sp>
      <p:sp>
        <p:nvSpPr>
          <p:cNvPr id="8" name="Content Placeholder 7"/>
          <p:cNvSpPr>
            <a:spLocks noGrp="1"/>
          </p:cNvSpPr>
          <p:nvPr>
            <p:ph idx="1"/>
          </p:nvPr>
        </p:nvSpPr>
        <p:spPr/>
        <p:txBody>
          <a:bodyPr>
            <a:normAutofit fontScale="92500" lnSpcReduction="20000"/>
          </a:bodyPr>
          <a:lstStyle/>
          <a:p>
            <a:r>
              <a:rPr lang="en-US" dirty="0"/>
              <a:t>Is a continuous flow which can elute fractions to be detected and fractioned</a:t>
            </a:r>
          </a:p>
          <a:p>
            <a:endParaRPr lang="en-US" dirty="0"/>
          </a:p>
          <a:p>
            <a:r>
              <a:rPr lang="en-US" dirty="0"/>
              <a:t>Different types of fields can be incorporated into the design for different types of separation</a:t>
            </a:r>
          </a:p>
          <a:p>
            <a:endParaRPr lang="en-US" dirty="0"/>
          </a:p>
          <a:p>
            <a:r>
              <a:rPr lang="en-US" dirty="0"/>
              <a:t>New separation doesn’t require new flow but rather a new field.</a:t>
            </a:r>
          </a:p>
          <a:p>
            <a:endParaRPr lang="en-US" dirty="0"/>
          </a:p>
          <a:p>
            <a:r>
              <a:rPr lang="en-US" dirty="0"/>
              <a:t>Flows and fields can be changed quickly allowing for better separation of </a:t>
            </a:r>
            <a:r>
              <a:rPr lang="en-US" dirty="0" smtClean="0"/>
              <a:t>molecules</a:t>
            </a:r>
          </a:p>
          <a:p>
            <a:endParaRPr lang="en-US" dirty="0" smtClean="0"/>
          </a:p>
          <a:p>
            <a:r>
              <a:rPr lang="en-US" dirty="0"/>
              <a:t>Really simple to use and </a:t>
            </a:r>
            <a:r>
              <a:rPr lang="en-US" dirty="0" smtClean="0"/>
              <a:t>reproducible</a:t>
            </a:r>
            <a:endParaRPr lang="en-US" dirty="0"/>
          </a:p>
          <a:p>
            <a:endParaRPr lang="en-US" dirty="0"/>
          </a:p>
          <a:p>
            <a:r>
              <a:rPr lang="en-US" dirty="0"/>
              <a:t>As a result, theory provides many useful guide-lines for experiment and it underlies a broad capability for measurement</a:t>
            </a:r>
          </a:p>
          <a:p>
            <a:endParaRPr lang="en-US" dirty="0"/>
          </a:p>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750527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Practicality </a:t>
            </a:r>
            <a:br>
              <a:rPr lang="en-US" dirty="0" smtClean="0"/>
            </a:br>
            <a:r>
              <a:rPr lang="en-US" sz="2800" dirty="0" smtClean="0"/>
              <a:t>Disadvantages</a:t>
            </a:r>
            <a:endParaRPr lang="en-US" sz="2800" dirty="0"/>
          </a:p>
        </p:txBody>
      </p:sp>
      <p:sp>
        <p:nvSpPr>
          <p:cNvPr id="8" name="Content Placeholder 7"/>
          <p:cNvSpPr>
            <a:spLocks noGrp="1"/>
          </p:cNvSpPr>
          <p:nvPr>
            <p:ph idx="1"/>
          </p:nvPr>
        </p:nvSpPr>
        <p:spPr/>
        <p:txBody>
          <a:bodyPr/>
          <a:lstStyle/>
          <a:p>
            <a:pPr lvl="1"/>
            <a:r>
              <a:rPr lang="en-US" sz="2400" dirty="0" smtClean="0"/>
              <a:t>Must compromise between resolution and speed for optimization</a:t>
            </a:r>
          </a:p>
          <a:p>
            <a:pPr lvl="1"/>
            <a:r>
              <a:rPr lang="en-US" sz="4400" dirty="0" smtClean="0"/>
              <a:t>Cost!</a:t>
            </a:r>
          </a:p>
          <a:p>
            <a:pPr lvl="1"/>
            <a:r>
              <a:rPr lang="en-US" dirty="0" smtClean="0"/>
              <a:t>Little need for instrument (not many labs use)</a:t>
            </a:r>
          </a:p>
          <a:p>
            <a:pPr lvl="1"/>
            <a:r>
              <a:rPr lang="en-US" dirty="0" smtClean="0"/>
              <a:t>Small production scale</a:t>
            </a:r>
          </a:p>
          <a:p>
            <a:pPr lvl="1"/>
            <a:endParaRPr lang="en-US" dirty="0"/>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874242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780" y="1066800"/>
            <a:ext cx="567282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Application</a:t>
            </a:r>
            <a:br>
              <a:rPr lang="en-US" dirty="0" smtClean="0"/>
            </a:br>
            <a:r>
              <a:rPr lang="en-US" sz="2400" dirty="0" smtClean="0"/>
              <a:t>A variety of uses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sp>
        <p:nvSpPr>
          <p:cNvPr id="3" name="TextBox 2"/>
          <p:cNvSpPr txBox="1"/>
          <p:nvPr/>
        </p:nvSpPr>
        <p:spPr>
          <a:xfrm>
            <a:off x="152400" y="6443246"/>
            <a:ext cx="6400800" cy="338554"/>
          </a:xfrm>
          <a:prstGeom prst="rect">
            <a:avLst/>
          </a:prstGeom>
          <a:noFill/>
        </p:spPr>
        <p:txBody>
          <a:bodyPr wrap="square" rtlCol="0">
            <a:spAutoFit/>
          </a:bodyPr>
          <a:lstStyle/>
          <a:p>
            <a:r>
              <a:rPr lang="en-US" sz="800" dirty="0"/>
              <a:t>http://www.americanlaboratory.com/913-Technical-Articles/134639-Field-Flow-Fractionation-Supporting-Consumer-Safety-Evaluation-of-Silver-Nanoparticle-Applications-in-Food-Packaging-Polymers/</a:t>
            </a:r>
          </a:p>
        </p:txBody>
      </p:sp>
    </p:spTree>
    <p:extLst>
      <p:ext uri="{BB962C8B-B14F-4D97-AF65-F5344CB8AC3E}">
        <p14:creationId xmlns:p14="http://schemas.microsoft.com/office/powerpoint/2010/main" val="17672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429" y="1653659"/>
            <a:ext cx="5913541" cy="469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58792" y="6308364"/>
            <a:ext cx="2514600" cy="338554"/>
          </a:xfrm>
          <a:prstGeom prst="rect">
            <a:avLst/>
          </a:prstGeom>
          <a:noFill/>
        </p:spPr>
        <p:txBody>
          <a:bodyPr wrap="square" rtlCol="0">
            <a:spAutoFit/>
          </a:bodyPr>
          <a:lstStyle/>
          <a:p>
            <a:r>
              <a:rPr lang="en-US" sz="1600" b="1" dirty="0" smtClean="0"/>
              <a:t>Log of </a:t>
            </a:r>
            <a:r>
              <a:rPr lang="en-US" sz="1600" b="1" smtClean="0"/>
              <a:t>Molecular weight</a:t>
            </a:r>
            <a:endParaRPr lang="en-US" sz="1600" b="1" dirty="0"/>
          </a:p>
        </p:txBody>
      </p:sp>
    </p:spTree>
    <p:extLst>
      <p:ext uri="{BB962C8B-B14F-4D97-AF65-F5344CB8AC3E}">
        <p14:creationId xmlns:p14="http://schemas.microsoft.com/office/powerpoint/2010/main" val="206739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Outline</a:t>
            </a:r>
            <a:endParaRPr lang="en-US" sz="4400" dirty="0"/>
          </a:p>
        </p:txBody>
      </p:sp>
      <p:sp>
        <p:nvSpPr>
          <p:cNvPr id="3" name="Content Placeholder 2"/>
          <p:cNvSpPr>
            <a:spLocks noGrp="1"/>
          </p:cNvSpPr>
          <p:nvPr>
            <p:ph idx="1"/>
          </p:nvPr>
        </p:nvSpPr>
        <p:spPr/>
        <p:txBody>
          <a:bodyPr>
            <a:normAutofit/>
          </a:bodyPr>
          <a:lstStyle/>
          <a:p>
            <a:r>
              <a:rPr lang="en-US" dirty="0" smtClean="0"/>
              <a:t>What is FFF?</a:t>
            </a:r>
          </a:p>
          <a:p>
            <a:pPr lvl="1"/>
            <a:r>
              <a:rPr lang="en-US" dirty="0" smtClean="0"/>
              <a:t>History </a:t>
            </a:r>
          </a:p>
          <a:p>
            <a:pPr lvl="1"/>
            <a:r>
              <a:rPr lang="en-US" dirty="0" smtClean="0"/>
              <a:t>Understanding the instrument</a:t>
            </a:r>
          </a:p>
          <a:p>
            <a:pPr marL="411480" lvl="1" indent="0">
              <a:buNone/>
            </a:pPr>
            <a:endParaRPr lang="en-US" dirty="0"/>
          </a:p>
          <a:p>
            <a:r>
              <a:rPr lang="en-US" dirty="0"/>
              <a:t>How is it used?</a:t>
            </a:r>
          </a:p>
          <a:p>
            <a:pPr lvl="1"/>
            <a:r>
              <a:rPr lang="en-US" dirty="0"/>
              <a:t>Types of FFF </a:t>
            </a:r>
          </a:p>
          <a:p>
            <a:pPr lvl="1"/>
            <a:r>
              <a:rPr lang="en-US" dirty="0" smtClean="0"/>
              <a:t>Theory</a:t>
            </a:r>
          </a:p>
          <a:p>
            <a:pPr lvl="1"/>
            <a:r>
              <a:rPr lang="en-US" dirty="0"/>
              <a:t>Optimization </a:t>
            </a:r>
            <a:endParaRPr lang="en-US" dirty="0" smtClean="0"/>
          </a:p>
          <a:p>
            <a:pPr lvl="1"/>
            <a:r>
              <a:rPr lang="en-US" dirty="0"/>
              <a:t>Instrumentation Coupling </a:t>
            </a:r>
          </a:p>
          <a:p>
            <a:endParaRPr lang="en-US" dirty="0" smtClean="0"/>
          </a:p>
          <a:p>
            <a:r>
              <a:rPr lang="en-US" dirty="0"/>
              <a:t>Why is it used? </a:t>
            </a:r>
          </a:p>
          <a:p>
            <a:pPr lvl="1"/>
            <a:r>
              <a:rPr lang="en-US" dirty="0"/>
              <a:t>Practical </a:t>
            </a:r>
            <a:r>
              <a:rPr lang="en-US" dirty="0" smtClean="0"/>
              <a:t>application</a:t>
            </a:r>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366120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Application</a:t>
            </a:r>
            <a:br>
              <a:rPr lang="en-US" dirty="0" smtClean="0"/>
            </a:br>
            <a:r>
              <a:rPr lang="en-US" sz="2800" dirty="0" smtClean="0"/>
              <a:t>Biological and Biomedical </a:t>
            </a:r>
            <a:endParaRPr lang="en-US" dirty="0"/>
          </a:p>
        </p:txBody>
      </p:sp>
      <p:sp>
        <p:nvSpPr>
          <p:cNvPr id="13" name="Content Placeholder 12"/>
          <p:cNvSpPr>
            <a:spLocks noGrp="1"/>
          </p:cNvSpPr>
          <p:nvPr>
            <p:ph idx="1"/>
          </p:nvPr>
        </p:nvSpPr>
        <p:spPr/>
        <p:txBody>
          <a:bodyPr/>
          <a:lstStyle/>
          <a:p>
            <a:r>
              <a:rPr lang="en-US" dirty="0"/>
              <a:t>Biopolymers</a:t>
            </a:r>
          </a:p>
          <a:p>
            <a:pPr lvl="1"/>
            <a:r>
              <a:rPr lang="en-US" dirty="0"/>
              <a:t>By using electrical FFF and Flow FFF Proteins are able to be separated </a:t>
            </a:r>
          </a:p>
          <a:p>
            <a:r>
              <a:rPr lang="en-US" dirty="0"/>
              <a:t>DNA and </a:t>
            </a:r>
            <a:r>
              <a:rPr lang="en-US" dirty="0" err="1"/>
              <a:t>Bioparticles</a:t>
            </a:r>
            <a:r>
              <a:rPr lang="en-US" dirty="0"/>
              <a:t> </a:t>
            </a:r>
          </a:p>
          <a:p>
            <a:pPr lvl="1"/>
            <a:r>
              <a:rPr lang="en-US" dirty="0"/>
              <a:t>Separated by both sedimentation FFF and flow FFF</a:t>
            </a:r>
          </a:p>
          <a:p>
            <a:pPr lvl="1"/>
            <a:r>
              <a:rPr lang="en-US" dirty="0"/>
              <a:t>Same separations techniques can be used for Viruses and mitochondria</a:t>
            </a:r>
          </a:p>
          <a:p>
            <a:r>
              <a:rPr lang="en-US" dirty="0"/>
              <a:t>Liposomes and emulsions</a:t>
            </a:r>
          </a:p>
          <a:p>
            <a:pPr lvl="1"/>
            <a:r>
              <a:rPr lang="en-US" dirty="0"/>
              <a:t>Using Sedimentation FFF and flow FFF to separate </a:t>
            </a:r>
            <a:r>
              <a:rPr lang="en-US" dirty="0" err="1"/>
              <a:t>colloidals</a:t>
            </a:r>
            <a:r>
              <a:rPr lang="en-US" dirty="0"/>
              <a:t> </a:t>
            </a:r>
          </a:p>
          <a:p>
            <a:r>
              <a:rPr lang="en-US" dirty="0"/>
              <a:t>Cells</a:t>
            </a:r>
          </a:p>
          <a:p>
            <a:pPr lvl="1"/>
            <a:r>
              <a:rPr lang="en-US" dirty="0"/>
              <a:t>Steric FFF is used to separate cells &gt; 2um in diameter</a:t>
            </a:r>
          </a:p>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162747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br>
              <a:rPr lang="en-US" dirty="0"/>
            </a:br>
            <a:r>
              <a:rPr lang="en-US" sz="2800" dirty="0" smtClean="0"/>
              <a:t>Industrial and Environmental</a:t>
            </a:r>
            <a:endParaRPr lang="en-US" sz="2800" dirty="0"/>
          </a:p>
        </p:txBody>
      </p:sp>
      <p:sp>
        <p:nvSpPr>
          <p:cNvPr id="9" name="Content Placeholder 8"/>
          <p:cNvSpPr>
            <a:spLocks noGrp="1"/>
          </p:cNvSpPr>
          <p:nvPr>
            <p:ph idx="1"/>
          </p:nvPr>
        </p:nvSpPr>
        <p:spPr/>
        <p:txBody>
          <a:bodyPr/>
          <a:lstStyle/>
          <a:p>
            <a:r>
              <a:rPr lang="en-US" dirty="0"/>
              <a:t>Industrial Colloids and particles </a:t>
            </a:r>
          </a:p>
          <a:p>
            <a:pPr lvl="1"/>
            <a:r>
              <a:rPr lang="en-US" dirty="0"/>
              <a:t>Use of Sedimentation FFF is used here to determine size of particles and then fraction them off </a:t>
            </a:r>
          </a:p>
          <a:p>
            <a:pPr lvl="1"/>
            <a:r>
              <a:rPr lang="en-US" dirty="0"/>
              <a:t>Larger molecules such as Gold, Palladium, Silver, Copper uses sedimentation- steric FFF</a:t>
            </a:r>
          </a:p>
          <a:p>
            <a:r>
              <a:rPr lang="en-US" dirty="0"/>
              <a:t>Environmental materials</a:t>
            </a:r>
          </a:p>
          <a:p>
            <a:pPr lvl="1"/>
            <a:r>
              <a:rPr lang="en-US" dirty="0"/>
              <a:t>Use of sedimentation FFF has been used to separate colloids in river waters </a:t>
            </a:r>
          </a:p>
          <a:p>
            <a:pPr lvl="1"/>
            <a:r>
              <a:rPr lang="en-US" dirty="0"/>
              <a:t>Use with inductively coupled plasma MS to view elemental profiles </a:t>
            </a:r>
          </a:p>
          <a:p>
            <a:r>
              <a:rPr lang="en-US" dirty="0"/>
              <a:t>Synthetic polymers</a:t>
            </a:r>
          </a:p>
          <a:p>
            <a:pPr lvl="1"/>
            <a:r>
              <a:rPr lang="en-US" dirty="0"/>
              <a:t>Thermal FFF have been used to examine many lipophilic polymers</a:t>
            </a:r>
          </a:p>
          <a:p>
            <a:pPr lvl="1"/>
            <a:r>
              <a:rPr lang="en-US" dirty="0"/>
              <a:t>While Flow FFF is used for more water-soluble polymer analysis</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89885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1800" dirty="0"/>
              <a:t>Giddings, J. C. (1993). Field-Flow Fractionation: Analysis of Macromolecular, Colloidal, and Particulate Materials. </a:t>
            </a:r>
            <a:r>
              <a:rPr lang="en-US" sz="1800" i="1" dirty="0"/>
              <a:t>Science, 260</a:t>
            </a:r>
            <a:r>
              <a:rPr lang="en-US" sz="1800" dirty="0"/>
              <a:t>(5113), 1456-1465. </a:t>
            </a:r>
            <a:r>
              <a:rPr lang="en-US" sz="1800" dirty="0" err="1"/>
              <a:t>doi</a:t>
            </a:r>
            <a:r>
              <a:rPr lang="en-US" sz="1800" dirty="0"/>
              <a:t>: </a:t>
            </a:r>
            <a:r>
              <a:rPr lang="en-US" sz="1800" dirty="0" smtClean="0"/>
              <a:t>10.2307/2881513</a:t>
            </a:r>
          </a:p>
          <a:p>
            <a:endParaRPr lang="en-US" sz="1800" dirty="0" smtClean="0"/>
          </a:p>
          <a:p>
            <a:r>
              <a:rPr lang="en-US" sz="1800" dirty="0"/>
              <a:t>http://</a:t>
            </a:r>
            <a:r>
              <a:rPr lang="en-US" sz="1800" dirty="0" smtClean="0"/>
              <a:t>www.postnova.com/general-theory.html</a:t>
            </a:r>
          </a:p>
          <a:p>
            <a:endParaRPr lang="en-US" sz="1800" dirty="0" smtClean="0"/>
          </a:p>
          <a:p>
            <a:r>
              <a:rPr lang="en-US" sz="1800" dirty="0"/>
              <a:t>Department of Chemistry, University of California, Riverside, CA 92521, </a:t>
            </a:r>
            <a:r>
              <a:rPr lang="en-US" sz="1800" dirty="0" err="1" smtClean="0"/>
              <a:t>USA.</a:t>
            </a:r>
            <a:r>
              <a:rPr lang="en-US" sz="1800" u="sng" dirty="0" err="1" smtClean="0"/>
              <a:t>Analytical</a:t>
            </a:r>
            <a:r>
              <a:rPr lang="en-US" sz="1800" u="sng" dirty="0" smtClean="0"/>
              <a:t> </a:t>
            </a:r>
            <a:r>
              <a:rPr lang="en-US" sz="1800" u="sng" dirty="0"/>
              <a:t>and </a:t>
            </a:r>
            <a:r>
              <a:rPr lang="en-US" sz="1800" u="sng" dirty="0" err="1"/>
              <a:t>Bioanalytical</a:t>
            </a:r>
            <a:r>
              <a:rPr lang="en-US" sz="1800" u="sng" dirty="0"/>
              <a:t> Chemistry</a:t>
            </a:r>
            <a:r>
              <a:rPr lang="en-US" sz="1800" dirty="0"/>
              <a:t> (Impact Factor: 3.66). 05/2012; 404(4):1151-8. DOI: </a:t>
            </a:r>
            <a:r>
              <a:rPr lang="en-US" sz="1800" dirty="0" smtClean="0"/>
              <a:t>10.1007/s00216-012-6069-5</a:t>
            </a:r>
          </a:p>
          <a:p>
            <a:endParaRPr lang="en-US" sz="1800" dirty="0" smtClean="0"/>
          </a:p>
          <a:p>
            <a:r>
              <a:rPr lang="en-US" sz="1800" dirty="0"/>
              <a:t>http://</a:t>
            </a:r>
            <a:r>
              <a:rPr lang="en-US" sz="1800" dirty="0" smtClean="0"/>
              <a:t>depts.washington.edu/chemcrs/bulkdisk/chem429A_spr07/notes_FFF%20guest%20lecture.pdf</a:t>
            </a:r>
          </a:p>
          <a:p>
            <a:endParaRPr lang="en-US" sz="1800" dirty="0"/>
          </a:p>
          <a:p>
            <a:r>
              <a:rPr lang="en-US" sz="1800" dirty="0" err="1"/>
              <a:t>Wahlund</a:t>
            </a:r>
            <a:r>
              <a:rPr lang="en-US" sz="1800" dirty="0"/>
              <a:t>, K.-G. (2013). Flow field-flow fractionation: Critical overview. </a:t>
            </a:r>
            <a:r>
              <a:rPr lang="en-US" sz="1800" i="1" dirty="0"/>
              <a:t>Journal of Chromatography A, 1287</a:t>
            </a:r>
            <a:r>
              <a:rPr lang="en-US" sz="1800" dirty="0"/>
              <a:t>(0), 97-112. </a:t>
            </a:r>
            <a:r>
              <a:rPr lang="en-US" sz="1800" dirty="0" err="1"/>
              <a:t>doi</a:t>
            </a:r>
            <a:r>
              <a:rPr lang="en-US" sz="1800" dirty="0"/>
              <a:t>: http://dx.doi.org/10.1016/j.chroma.2013.02.028</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72978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Historical perspective</a:t>
            </a:r>
            <a:endParaRPr lang="en-US" sz="4400" dirty="0"/>
          </a:p>
        </p:txBody>
      </p:sp>
      <p:sp>
        <p:nvSpPr>
          <p:cNvPr id="3" name="Content Placeholder 2"/>
          <p:cNvSpPr>
            <a:spLocks noGrp="1"/>
          </p:cNvSpPr>
          <p:nvPr>
            <p:ph sz="half" idx="1"/>
          </p:nvPr>
        </p:nvSpPr>
        <p:spPr/>
        <p:txBody>
          <a:bodyPr>
            <a:normAutofit fontScale="92500" lnSpcReduction="20000"/>
          </a:bodyPr>
          <a:lstStyle/>
          <a:p>
            <a:r>
              <a:rPr lang="en-US" sz="2000" dirty="0" smtClean="0"/>
              <a:t>FFF was </a:t>
            </a:r>
            <a:r>
              <a:rPr lang="en-US" sz="2000" dirty="0"/>
              <a:t>first conceptualized in the 1960s by Calvin Giddings </a:t>
            </a:r>
          </a:p>
          <a:p>
            <a:endParaRPr lang="en-US" sz="2000" dirty="0" smtClean="0"/>
          </a:p>
          <a:p>
            <a:r>
              <a:rPr lang="en-US" sz="2000" dirty="0" smtClean="0"/>
              <a:t>basic </a:t>
            </a:r>
            <a:r>
              <a:rPr lang="en-US" sz="2000" dirty="0"/>
              <a:t>model was then invented in </a:t>
            </a:r>
            <a:r>
              <a:rPr lang="en-US" sz="2000" dirty="0" smtClean="0"/>
              <a:t>1966</a:t>
            </a:r>
          </a:p>
          <a:p>
            <a:endParaRPr lang="en-US" sz="2000" dirty="0" smtClean="0"/>
          </a:p>
          <a:p>
            <a:r>
              <a:rPr lang="en-US" sz="2000" dirty="0" smtClean="0"/>
              <a:t>A </a:t>
            </a:r>
            <a:r>
              <a:rPr lang="en-US" sz="2000" dirty="0"/>
              <a:t>couple of decades were then required to gain a working base of FFF sub-techniques and to adapt instrumentation and procedures to experimental needs. </a:t>
            </a:r>
          </a:p>
          <a:p>
            <a:endParaRPr lang="en-US" sz="2000" dirty="0" smtClean="0"/>
          </a:p>
          <a:p>
            <a:r>
              <a:rPr lang="en-US" sz="2000" dirty="0" smtClean="0"/>
              <a:t>Since  </a:t>
            </a:r>
            <a:r>
              <a:rPr lang="en-US" sz="2000" dirty="0"/>
              <a:t>1980s various types of FFF have been created </a:t>
            </a:r>
            <a:r>
              <a:rPr lang="en-US" sz="2000" dirty="0" smtClean="0"/>
              <a:t> for separating macromolecules</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91526" y="1536700"/>
            <a:ext cx="3313747"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6550968"/>
            <a:ext cx="4800600" cy="230832"/>
          </a:xfrm>
          <a:prstGeom prst="rect">
            <a:avLst/>
          </a:prstGeom>
          <a:noFill/>
        </p:spPr>
        <p:txBody>
          <a:bodyPr wrap="square" rtlCol="0">
            <a:spAutoFit/>
          </a:bodyPr>
          <a:lstStyle/>
          <a:p>
            <a:r>
              <a:rPr lang="en-US" sz="900" dirty="0"/>
              <a:t>http://www.postnova.com/general-theory.html</a:t>
            </a:r>
          </a:p>
        </p:txBody>
      </p:sp>
    </p:spTree>
    <p:extLst>
      <p:ext uri="{BB962C8B-B14F-4D97-AF65-F5344CB8AC3E}">
        <p14:creationId xmlns:p14="http://schemas.microsoft.com/office/powerpoint/2010/main" val="119831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FFF?</a:t>
            </a:r>
            <a:endParaRPr lang="en-US" sz="4400" dirty="0"/>
          </a:p>
        </p:txBody>
      </p:sp>
      <p:sp>
        <p:nvSpPr>
          <p:cNvPr id="3" name="Content Placeholder 2"/>
          <p:cNvSpPr>
            <a:spLocks noGrp="1"/>
          </p:cNvSpPr>
          <p:nvPr>
            <p:ph sz="half" idx="1"/>
          </p:nvPr>
        </p:nvSpPr>
        <p:spPr/>
        <p:txBody>
          <a:bodyPr>
            <a:normAutofit/>
          </a:bodyPr>
          <a:lstStyle/>
          <a:p>
            <a:r>
              <a:rPr lang="en-US" sz="2400" dirty="0" smtClean="0"/>
              <a:t>Family of elution techniques</a:t>
            </a:r>
          </a:p>
          <a:p>
            <a:r>
              <a:rPr lang="en-US" sz="2400" dirty="0" smtClean="0"/>
              <a:t>Capable of separation and measurement</a:t>
            </a:r>
          </a:p>
          <a:p>
            <a:endParaRPr lang="en-US" sz="2400" dirty="0" smtClean="0"/>
          </a:p>
          <a:p>
            <a:r>
              <a:rPr lang="en-US" sz="2400" dirty="0" smtClean="0"/>
              <a:t>Based on field applied to fluid suspension </a:t>
            </a:r>
          </a:p>
          <a:p>
            <a:endParaRPr lang="en-US" sz="2400" dirty="0" smtClean="0"/>
          </a:p>
          <a:p>
            <a:r>
              <a:rPr lang="en-US" sz="2400" dirty="0" smtClean="0"/>
              <a:t>Separates particles based on mobility under force field</a:t>
            </a:r>
            <a:endParaRPr lang="en-US" sz="2400" dirty="0"/>
          </a:p>
        </p:txBody>
      </p:sp>
      <p:sp>
        <p:nvSpPr>
          <p:cNvPr id="4" name="Content Placeholder 3"/>
          <p:cNvSpPr>
            <a:spLocks noGrp="1"/>
          </p:cNvSpPr>
          <p:nvPr>
            <p:ph sz="half" idx="2"/>
          </p:nvPr>
        </p:nvSpPr>
        <p:spPr/>
        <p:txBody>
          <a:bodyPr/>
          <a:lstStyle/>
          <a:p>
            <a:r>
              <a:rPr lang="en-US" sz="2400" dirty="0" smtClean="0"/>
              <a:t>High resolution with separation over wide colloidal size range makes FFF unique: 1nm-&gt;100 </a:t>
            </a:r>
            <a:r>
              <a:rPr lang="el-GR" sz="2400" dirty="0" smtClean="0">
                <a:latin typeface="Calibri"/>
              </a:rPr>
              <a:t>μ</a:t>
            </a:r>
            <a:r>
              <a:rPr lang="en-US" sz="2400" dirty="0" smtClean="0">
                <a:latin typeface="Calibri"/>
              </a:rPr>
              <a:t>m</a:t>
            </a:r>
          </a:p>
          <a:p>
            <a:endParaRPr lang="en-US" sz="2400" dirty="0" smtClean="0"/>
          </a:p>
          <a:p>
            <a:r>
              <a:rPr lang="en-US" sz="2400" dirty="0" smtClean="0"/>
              <a:t> mass, size, density, charge, and diffusivity can be measured</a:t>
            </a:r>
            <a:endParaRPr lang="en-US" sz="24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664780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65" b="16462"/>
          <a:stretch/>
        </p:blipFill>
        <p:spPr bwMode="auto">
          <a:xfrm>
            <a:off x="1295400" y="4191000"/>
            <a:ext cx="6400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400" dirty="0" smtClean="0"/>
              <a:t>What is FFF?</a:t>
            </a:r>
            <a:endParaRPr lang="en-US" sz="4400" dirty="0"/>
          </a:p>
        </p:txBody>
      </p:sp>
      <p:sp>
        <p:nvSpPr>
          <p:cNvPr id="3" name="Content Placeholder 2"/>
          <p:cNvSpPr>
            <a:spLocks noGrp="1"/>
          </p:cNvSpPr>
          <p:nvPr>
            <p:ph sz="half" idx="1"/>
          </p:nvPr>
        </p:nvSpPr>
        <p:spPr>
          <a:xfrm>
            <a:off x="457200" y="1219200"/>
            <a:ext cx="3657600" cy="4907280"/>
          </a:xfrm>
        </p:spPr>
        <p:txBody>
          <a:bodyPr>
            <a:normAutofit/>
          </a:bodyPr>
          <a:lstStyle/>
          <a:p>
            <a:r>
              <a:rPr lang="en-US" sz="1800" dirty="0" smtClean="0"/>
              <a:t>type </a:t>
            </a:r>
            <a:r>
              <a:rPr lang="en-US" sz="1800" dirty="0"/>
              <a:t>of separation that utilizes the interaction between the solute and the external force applied to the </a:t>
            </a:r>
            <a:r>
              <a:rPr lang="en-US" sz="1800" dirty="0" smtClean="0"/>
              <a:t>channel</a:t>
            </a:r>
          </a:p>
          <a:p>
            <a:endParaRPr lang="en-US" sz="1800" dirty="0"/>
          </a:p>
          <a:p>
            <a:r>
              <a:rPr lang="en-US" sz="1800" dirty="0" smtClean="0"/>
              <a:t>only </a:t>
            </a:r>
            <a:r>
              <a:rPr lang="en-US" sz="1800" dirty="0"/>
              <a:t>a mobile phase within this separation </a:t>
            </a:r>
            <a:r>
              <a:rPr lang="en-US" sz="1800" dirty="0" smtClean="0"/>
              <a:t>-no column </a:t>
            </a:r>
            <a:r>
              <a:rPr lang="en-US" sz="1800" dirty="0"/>
              <a:t>is </a:t>
            </a:r>
            <a:r>
              <a:rPr lang="en-US" sz="1800" dirty="0" smtClean="0"/>
              <a:t>used in molecule separation</a:t>
            </a:r>
            <a:endParaRPr lang="en-US" sz="1800" dirty="0"/>
          </a:p>
          <a:p>
            <a:pPr marL="114300" indent="0">
              <a:buNone/>
            </a:pPr>
            <a:r>
              <a:rPr lang="en-US" dirty="0" smtClean="0"/>
              <a:t> </a:t>
            </a:r>
            <a:endParaRPr lang="en-US" dirty="0"/>
          </a:p>
          <a:p>
            <a:endParaRPr lang="en-US" dirty="0"/>
          </a:p>
        </p:txBody>
      </p:sp>
      <p:sp>
        <p:nvSpPr>
          <p:cNvPr id="4" name="Content Placeholder 3"/>
          <p:cNvSpPr>
            <a:spLocks noGrp="1"/>
          </p:cNvSpPr>
          <p:nvPr>
            <p:ph sz="half" idx="2"/>
          </p:nvPr>
        </p:nvSpPr>
        <p:spPr>
          <a:xfrm>
            <a:off x="4419600" y="1143000"/>
            <a:ext cx="3657600" cy="4983480"/>
          </a:xfrm>
        </p:spPr>
        <p:txBody>
          <a:bodyPr>
            <a:normAutofit/>
          </a:bodyPr>
          <a:lstStyle/>
          <a:p>
            <a:r>
              <a:rPr lang="en-US" sz="1800" dirty="0"/>
              <a:t>s</a:t>
            </a:r>
            <a:r>
              <a:rPr lang="en-US" sz="1800" dirty="0" smtClean="0"/>
              <a:t>eparation </a:t>
            </a:r>
            <a:r>
              <a:rPr lang="en-US" sz="1800" dirty="0"/>
              <a:t>occurs primarily based on size and velocity but depending on the external force applied other factors also take </a:t>
            </a:r>
            <a:r>
              <a:rPr lang="en-US" sz="1800" dirty="0" smtClean="0"/>
              <a:t>effect</a:t>
            </a:r>
          </a:p>
          <a:p>
            <a:endParaRPr lang="en-US" sz="1800" dirty="0"/>
          </a:p>
          <a:p>
            <a:r>
              <a:rPr lang="en-US" sz="1800" dirty="0" smtClean="0"/>
              <a:t>Each type off FFF has modification to separation process</a:t>
            </a:r>
            <a:endParaRPr lang="en-US" sz="18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5</a:t>
            </a:fld>
            <a:endParaRPr lang="en-US"/>
          </a:p>
        </p:txBody>
      </p:sp>
      <p:sp>
        <p:nvSpPr>
          <p:cNvPr id="6" name="TextBox 5"/>
          <p:cNvSpPr txBox="1"/>
          <p:nvPr/>
        </p:nvSpPr>
        <p:spPr>
          <a:xfrm>
            <a:off x="152400" y="6477000"/>
            <a:ext cx="2190023" cy="215444"/>
          </a:xfrm>
          <a:prstGeom prst="rect">
            <a:avLst/>
          </a:prstGeom>
          <a:noFill/>
        </p:spPr>
        <p:txBody>
          <a:bodyPr wrap="none" rtlCol="0">
            <a:spAutoFit/>
          </a:bodyPr>
          <a:lstStyle/>
          <a:p>
            <a:r>
              <a:rPr lang="en-US" sz="800" dirty="0"/>
              <a:t>http://www.postnova.com/general-theory.html</a:t>
            </a:r>
          </a:p>
        </p:txBody>
      </p:sp>
    </p:spTree>
    <p:extLst>
      <p:ext uri="{BB962C8B-B14F-4D97-AF65-F5344CB8AC3E}">
        <p14:creationId xmlns:p14="http://schemas.microsoft.com/office/powerpoint/2010/main" val="383706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FFF?</a:t>
            </a:r>
          </a:p>
        </p:txBody>
      </p:sp>
      <p:sp>
        <p:nvSpPr>
          <p:cNvPr id="3" name="Content Placeholder 2"/>
          <p:cNvSpPr>
            <a:spLocks noGrp="1"/>
          </p:cNvSpPr>
          <p:nvPr>
            <p:ph sz="half" idx="1"/>
          </p:nvPr>
        </p:nvSpPr>
        <p:spPr/>
        <p:txBody>
          <a:bodyPr/>
          <a:lstStyle/>
          <a:p>
            <a:r>
              <a:rPr lang="en-US" dirty="0" smtClean="0"/>
              <a:t>Diagram of whole schematic</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a:p>
        </p:txBody>
      </p:sp>
      <p:pic>
        <p:nvPicPr>
          <p:cNvPr id="5122" name="Picture 2" descr="G:\pics\youtube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468946" cy="417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9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 Family of Instrumentation:</a:t>
            </a:r>
            <a:br>
              <a:rPr lang="en-US" sz="4400" dirty="0"/>
            </a:br>
            <a:r>
              <a:rPr lang="en-US" sz="2800" dirty="0"/>
              <a:t>Types of FFF</a:t>
            </a:r>
            <a:endParaRPr lang="en-US" sz="4400" dirty="0"/>
          </a:p>
        </p:txBody>
      </p:sp>
      <p:sp>
        <p:nvSpPr>
          <p:cNvPr id="4" name="Content Placeholder 3"/>
          <p:cNvSpPr>
            <a:spLocks noGrp="1"/>
          </p:cNvSpPr>
          <p:nvPr>
            <p:ph sz="half" idx="2"/>
          </p:nvPr>
        </p:nvSpPr>
        <p:spPr>
          <a:xfrm>
            <a:off x="304800" y="2971800"/>
            <a:ext cx="7772400" cy="3657600"/>
          </a:xfrm>
        </p:spPr>
        <p:txBody>
          <a:bodyPr>
            <a:normAutofit fontScale="70000" lnSpcReduction="20000"/>
          </a:bodyPr>
          <a:lstStyle/>
          <a:p>
            <a:r>
              <a:rPr lang="en-US" sz="2600" dirty="0"/>
              <a:t>Flow FFF</a:t>
            </a:r>
          </a:p>
          <a:p>
            <a:pPr lvl="1"/>
            <a:r>
              <a:rPr lang="en-US" sz="2300" dirty="0"/>
              <a:t>Universal separation technique that can separate all kinds of macromolecules and particulates</a:t>
            </a:r>
          </a:p>
          <a:p>
            <a:r>
              <a:rPr lang="en-US" sz="2600" dirty="0" smtClean="0"/>
              <a:t>Electrical </a:t>
            </a:r>
            <a:r>
              <a:rPr lang="en-US" sz="2600" dirty="0"/>
              <a:t>FFF</a:t>
            </a:r>
          </a:p>
          <a:p>
            <a:pPr lvl="1"/>
            <a:r>
              <a:rPr lang="en-US" sz="2300" dirty="0"/>
              <a:t>An electrical field is applied to separate charged molecules within samples. </a:t>
            </a:r>
          </a:p>
          <a:p>
            <a:r>
              <a:rPr lang="en-US" sz="2600" dirty="0"/>
              <a:t>Asymmetric Flow FFF</a:t>
            </a:r>
          </a:p>
          <a:p>
            <a:pPr lvl="1"/>
            <a:r>
              <a:rPr lang="en-US" sz="2300" dirty="0"/>
              <a:t>Contains one semi-permeable membrane on the bottom wall of the channel. The cross flow is, therefore, created by the carrier liquid exiting the bottom of the channel. This offers an extremely gentle separation and an “ultra-broad” separation range</a:t>
            </a:r>
          </a:p>
          <a:p>
            <a:r>
              <a:rPr lang="en-US" sz="2600" dirty="0" smtClean="0"/>
              <a:t>Lift-</a:t>
            </a:r>
            <a:r>
              <a:rPr lang="en-US" sz="2600" dirty="0" err="1" smtClean="0"/>
              <a:t>hyperlayer</a:t>
            </a:r>
            <a:r>
              <a:rPr lang="en-US" sz="2600" dirty="0" smtClean="0"/>
              <a:t> FFF</a:t>
            </a:r>
          </a:p>
          <a:p>
            <a:pPr lvl="1"/>
            <a:r>
              <a:rPr lang="en-US" sz="2300" dirty="0" smtClean="0"/>
              <a:t>Free of wall particle disturbances, Flow rate has weakest dependence on diameter</a:t>
            </a:r>
          </a:p>
          <a:p>
            <a:r>
              <a:rPr lang="en-US" sz="2600" dirty="0" smtClean="0"/>
              <a:t>Steric FFF</a:t>
            </a:r>
          </a:p>
          <a:p>
            <a:pPr lvl="1"/>
            <a:r>
              <a:rPr lang="en-US" sz="2200" dirty="0" smtClean="0"/>
              <a:t>Larger particles elute first</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7</a:t>
            </a:fld>
            <a:endParaRPr lang="en-US"/>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27534"/>
            <a:ext cx="5410200" cy="171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6566356"/>
            <a:ext cx="4343400" cy="215444"/>
          </a:xfrm>
          <a:prstGeom prst="rect">
            <a:avLst/>
          </a:prstGeom>
          <a:noFill/>
        </p:spPr>
        <p:txBody>
          <a:bodyPr wrap="square" rtlCol="0">
            <a:spAutoFit/>
          </a:bodyPr>
          <a:lstStyle/>
          <a:p>
            <a:r>
              <a:rPr lang="en-US" sz="800" dirty="0"/>
              <a:t>http://www.postnova.com/general-theory.html</a:t>
            </a:r>
          </a:p>
        </p:txBody>
      </p:sp>
    </p:spTree>
    <p:extLst>
      <p:ext uri="{BB962C8B-B14F-4D97-AF65-F5344CB8AC3E}">
        <p14:creationId xmlns:p14="http://schemas.microsoft.com/office/powerpoint/2010/main" val="41681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Family of Instrumentation:</a:t>
            </a:r>
            <a:r>
              <a:rPr lang="en-US" dirty="0" smtClean="0"/>
              <a:t/>
            </a:r>
            <a:br>
              <a:rPr lang="en-US" dirty="0" smtClean="0"/>
            </a:br>
            <a:r>
              <a:rPr lang="en-US" sz="2800" dirty="0" smtClean="0"/>
              <a:t>Types of FFF</a:t>
            </a:r>
            <a:endParaRPr lang="en-US" sz="4800" dirty="0"/>
          </a:p>
        </p:txBody>
      </p:sp>
      <p:sp>
        <p:nvSpPr>
          <p:cNvPr id="17" name="Text Placeholder 16"/>
          <p:cNvSpPr>
            <a:spLocks noGrp="1"/>
          </p:cNvSpPr>
          <p:nvPr>
            <p:ph type="body" sz="quarter" idx="3"/>
          </p:nvPr>
        </p:nvSpPr>
        <p:spPr>
          <a:xfrm>
            <a:off x="2133600" y="1570038"/>
            <a:ext cx="3657600" cy="639762"/>
          </a:xfrm>
        </p:spPr>
        <p:txBody>
          <a:bodyPr/>
          <a:lstStyle/>
          <a:p>
            <a:r>
              <a:rPr lang="en-US" sz="2400" dirty="0" smtClean="0"/>
              <a:t>Sedimentation</a:t>
            </a:r>
            <a:endParaRPr lang="en-US" sz="24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8</a:t>
            </a:fld>
            <a:endParaRPr lang="en-US"/>
          </a:p>
        </p:txBody>
      </p:sp>
      <p:sp>
        <p:nvSpPr>
          <p:cNvPr id="20" name="Rectangle 19"/>
          <p:cNvSpPr/>
          <p:nvPr/>
        </p:nvSpPr>
        <p:spPr>
          <a:xfrm>
            <a:off x="1676400" y="2057400"/>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4993302" cy="369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70356"/>
            <a:ext cx="4419600" cy="523524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6474768"/>
            <a:ext cx="5029200" cy="230832"/>
          </a:xfrm>
          <a:prstGeom prst="rect">
            <a:avLst/>
          </a:prstGeom>
          <a:noFill/>
        </p:spPr>
        <p:txBody>
          <a:bodyPr wrap="square" rtlCol="0">
            <a:spAutoFit/>
          </a:bodyPr>
          <a:lstStyle/>
          <a:p>
            <a:r>
              <a:rPr lang="en-US" sz="900" dirty="0"/>
              <a:t>http://www.postnova.com/general-theory.html</a:t>
            </a:r>
          </a:p>
        </p:txBody>
      </p:sp>
    </p:spTree>
    <p:extLst>
      <p:ext uri="{BB962C8B-B14F-4D97-AF65-F5344CB8AC3E}">
        <p14:creationId xmlns:p14="http://schemas.microsoft.com/office/powerpoint/2010/main" val="63957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275880" y="1850569"/>
            <a:ext cx="5695345" cy="263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43966" y="4328859"/>
            <a:ext cx="5704229" cy="267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400" dirty="0"/>
              <a:t>A Family of Instrumentation:</a:t>
            </a:r>
            <a:br>
              <a:rPr lang="en-US" sz="4400" dirty="0"/>
            </a:br>
            <a:r>
              <a:rPr lang="en-US" sz="2800" dirty="0"/>
              <a:t>Types of FFF</a:t>
            </a:r>
            <a:endParaRPr lang="en-US" sz="4400" dirty="0"/>
          </a:p>
        </p:txBody>
      </p:sp>
      <p:sp>
        <p:nvSpPr>
          <p:cNvPr id="3" name="Text Placeholder 2"/>
          <p:cNvSpPr>
            <a:spLocks noGrp="1"/>
          </p:cNvSpPr>
          <p:nvPr>
            <p:ph type="body" idx="1"/>
          </p:nvPr>
        </p:nvSpPr>
        <p:spPr>
          <a:xfrm>
            <a:off x="2286000" y="3962400"/>
            <a:ext cx="3657600" cy="774112"/>
          </a:xfrm>
        </p:spPr>
        <p:txBody>
          <a:bodyPr/>
          <a:lstStyle/>
          <a:p>
            <a:r>
              <a:rPr lang="en-US" dirty="0" smtClean="0"/>
              <a:t>Thermal</a:t>
            </a:r>
            <a:endParaRPr lang="en-US" dirty="0"/>
          </a:p>
        </p:txBody>
      </p:sp>
      <p:sp>
        <p:nvSpPr>
          <p:cNvPr id="5" name="Text Placeholder 4"/>
          <p:cNvSpPr>
            <a:spLocks noGrp="1"/>
          </p:cNvSpPr>
          <p:nvPr>
            <p:ph type="body" sz="quarter" idx="3"/>
          </p:nvPr>
        </p:nvSpPr>
        <p:spPr>
          <a:xfrm>
            <a:off x="2286000" y="1380625"/>
            <a:ext cx="3657600" cy="774112"/>
          </a:xfrm>
        </p:spPr>
        <p:txBody>
          <a:bodyPr/>
          <a:lstStyle/>
          <a:p>
            <a:r>
              <a:rPr lang="en-US" dirty="0" smtClean="0"/>
              <a:t>SPLITT</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9</a:t>
            </a:fld>
            <a:endParaRPr lang="en-US"/>
          </a:p>
        </p:txBody>
      </p:sp>
      <p:sp>
        <p:nvSpPr>
          <p:cNvPr id="4" name="TextBox 3"/>
          <p:cNvSpPr txBox="1"/>
          <p:nvPr/>
        </p:nvSpPr>
        <p:spPr>
          <a:xfrm>
            <a:off x="152400" y="6490156"/>
            <a:ext cx="2971800" cy="215444"/>
          </a:xfrm>
          <a:prstGeom prst="rect">
            <a:avLst/>
          </a:prstGeom>
          <a:noFill/>
        </p:spPr>
        <p:txBody>
          <a:bodyPr wrap="square" rtlCol="0">
            <a:spAutoFit/>
          </a:bodyPr>
          <a:lstStyle/>
          <a:p>
            <a:r>
              <a:rPr lang="en-US" sz="800" dirty="0"/>
              <a:t>http://www.postnova.com/general-theory.html</a:t>
            </a:r>
          </a:p>
        </p:txBody>
      </p:sp>
    </p:spTree>
    <p:extLst>
      <p:ext uri="{BB962C8B-B14F-4D97-AF65-F5344CB8AC3E}">
        <p14:creationId xmlns:p14="http://schemas.microsoft.com/office/powerpoint/2010/main" val="420438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4052</TotalTime>
  <Words>1037</Words>
  <Application>Microsoft Office PowerPoint</Application>
  <PresentationFormat>On-screen Show (4:3)</PresentationFormat>
  <Paragraphs>191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 Field Flow Fractionation  (FFF)</vt:lpstr>
      <vt:lpstr>Outline</vt:lpstr>
      <vt:lpstr>A Historical perspective</vt:lpstr>
      <vt:lpstr>What is FFF?</vt:lpstr>
      <vt:lpstr>What is FFF?</vt:lpstr>
      <vt:lpstr>What is FFF?</vt:lpstr>
      <vt:lpstr>A Family of Instrumentation: Types of FFF</vt:lpstr>
      <vt:lpstr>A Family of Instrumentation: Types of FFF</vt:lpstr>
      <vt:lpstr>A Family of Instrumentation: Types of FFF</vt:lpstr>
      <vt:lpstr>Fractograms</vt:lpstr>
      <vt:lpstr>Theory</vt:lpstr>
      <vt:lpstr>Theory Basic equations</vt:lpstr>
      <vt:lpstr>Optimization</vt:lpstr>
      <vt:lpstr>Making a great pair… Hyphenation </vt:lpstr>
      <vt:lpstr>Practicality Advantages</vt:lpstr>
      <vt:lpstr>Practicality  Advantages</vt:lpstr>
      <vt:lpstr>Practicality  Disadvantages</vt:lpstr>
      <vt:lpstr>Application A variety of uses</vt:lpstr>
      <vt:lpstr>Application</vt:lpstr>
      <vt:lpstr>Application Biological and Biomedical </vt:lpstr>
      <vt:lpstr>Application Industrial and Environmental</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Smiley Pants</dc:creator>
  <cp:lastModifiedBy>Mrs. Smiley Pants</cp:lastModifiedBy>
  <cp:revision>40</cp:revision>
  <dcterms:created xsi:type="dcterms:W3CDTF">2014-09-29T04:09:28Z</dcterms:created>
  <dcterms:modified xsi:type="dcterms:W3CDTF">2014-12-09T23:33:30Z</dcterms:modified>
</cp:coreProperties>
</file>