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2" r:id="rId1"/>
  </p:sldMasterIdLst>
  <p:sldIdLst>
    <p:sldId id="256" r:id="rId2"/>
    <p:sldId id="265" r:id="rId3"/>
    <p:sldId id="266" r:id="rId4"/>
    <p:sldId id="257" r:id="rId5"/>
    <p:sldId id="273" r:id="rId6"/>
    <p:sldId id="263" r:id="rId7"/>
    <p:sldId id="269" r:id="rId8"/>
    <p:sldId id="259" r:id="rId9"/>
    <p:sldId id="270" r:id="rId10"/>
    <p:sldId id="271" r:id="rId11"/>
    <p:sldId id="260" r:id="rId12"/>
    <p:sldId id="267" r:id="rId13"/>
    <p:sldId id="275" r:id="rId14"/>
    <p:sldId id="277" r:id="rId15"/>
    <p:sldId id="279" r:id="rId16"/>
    <p:sldId id="276" r:id="rId17"/>
    <p:sldId id="262" r:id="rId18"/>
    <p:sldId id="272"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1" autoAdjust="0"/>
    <p:restoredTop sz="94660"/>
  </p:normalViewPr>
  <p:slideViewPr>
    <p:cSldViewPr snapToGrid="0">
      <p:cViewPr>
        <p:scale>
          <a:sx n="103" d="100"/>
          <a:sy n="103" d="100"/>
        </p:scale>
        <p:origin x="696" y="1144"/>
      </p:cViewPr>
      <p:guideLst>
        <p:guide orient="horz" pos="2160"/>
        <p:guide pos="3840"/>
      </p:guideLst>
    </p:cSldViewPr>
  </p:slideViewPr>
  <p:notesTextViewPr>
    <p:cViewPr>
      <p:scale>
        <a:sx n="1" d="1"/>
        <a:sy n="1" d="1"/>
      </p:scale>
      <p:origin x="0" y="0"/>
    </p:cViewPr>
  </p:notesTextViewPr>
  <p:sorterViewPr>
    <p:cViewPr>
      <p:scale>
        <a:sx n="100" d="100"/>
        <a:sy n="100" d="100"/>
      </p:scale>
      <p:origin x="0" y="-358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770888" y="1295401"/>
            <a:ext cx="8650224"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763895" y="1524000"/>
            <a:ext cx="8664211"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763895" y="3299013"/>
            <a:ext cx="8664212"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D222800-013E-4C65-B3DE-820806623745}" type="datetimeFigureOut">
              <a:rPr lang="en-US" smtClean="0"/>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198" y="611872"/>
            <a:ext cx="5439393"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711198" y="1787856"/>
            <a:ext cx="5439393"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22800-013E-4C65-B3DE-820806623745}" type="datetimeFigureOut">
              <a:rPr lang="en-US" smtClean="0"/>
              <a:t>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76189-BA6A-4F0B-934E-F8453AC7E598}" type="slidenum">
              <a:rPr lang="en-US" smtClean="0"/>
              <a:t>‹#›</a:t>
            </a:fld>
            <a:endParaRPr lang="en-US"/>
          </a:p>
        </p:txBody>
      </p:sp>
      <p:sp>
        <p:nvSpPr>
          <p:cNvPr id="8" name="Picture Placeholder 2"/>
          <p:cNvSpPr>
            <a:spLocks noGrp="1"/>
          </p:cNvSpPr>
          <p:nvPr>
            <p:ph type="pic" idx="1"/>
          </p:nvPr>
        </p:nvSpPr>
        <p:spPr>
          <a:xfrm>
            <a:off x="6787489" y="359393"/>
            <a:ext cx="48768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D222800-013E-4C65-B3DE-820806623745}" type="datetimeFigureOut">
              <a:rPr lang="en-US" smtClean="0"/>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76189-BA6A-4F0B-934E-F8453AC7E59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26389" y="368301"/>
            <a:ext cx="2032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32365" y="368301"/>
            <a:ext cx="8919635" cy="55753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D222800-013E-4C65-B3DE-820806623745}" type="datetimeFigureOut">
              <a:rPr lang="en-US" smtClean="0"/>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76189-BA6A-4F0B-934E-F8453AC7E59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ED222800-013E-4C65-B3DE-820806623745}" type="datetimeFigureOut">
              <a:rPr lang="en-US" smtClean="0"/>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76189-BA6A-4F0B-934E-F8453AC7E59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484718" y="3352802"/>
            <a:ext cx="11222567" cy="1470025"/>
          </a:xfrm>
        </p:spPr>
        <p:txBody>
          <a:bodyPr/>
          <a:lstStyle/>
          <a:p>
            <a:r>
              <a:rPr lang="en-US" smtClean="0"/>
              <a:t>Click to edit Master title style</a:t>
            </a:r>
            <a:endParaRPr dirty="0"/>
          </a:p>
        </p:txBody>
      </p:sp>
      <p:sp>
        <p:nvSpPr>
          <p:cNvPr id="3" name="Subtitle 2"/>
          <p:cNvSpPr>
            <a:spLocks noGrp="1"/>
          </p:cNvSpPr>
          <p:nvPr>
            <p:ph type="subTitle" idx="1"/>
          </p:nvPr>
        </p:nvSpPr>
        <p:spPr>
          <a:xfrm>
            <a:off x="484718" y="4771030"/>
            <a:ext cx="11222567"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ED222800-013E-4C65-B3DE-820806623745}" type="datetimeFigureOut">
              <a:rPr lang="en-US" smtClean="0"/>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976189-BA6A-4F0B-934E-F8453AC7E598}" type="slidenum">
              <a:rPr lang="en-US" smtClean="0"/>
              <a:t>‹#›</a:t>
            </a:fld>
            <a:endParaRPr lang="en-US"/>
          </a:p>
        </p:txBody>
      </p:sp>
      <p:sp>
        <p:nvSpPr>
          <p:cNvPr id="9" name="Picture Placeholder 2"/>
          <p:cNvSpPr>
            <a:spLocks noGrp="1"/>
          </p:cNvSpPr>
          <p:nvPr>
            <p:ph type="pic" idx="13"/>
          </p:nvPr>
        </p:nvSpPr>
        <p:spPr>
          <a:xfrm>
            <a:off x="494640" y="363538"/>
            <a:ext cx="1120272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32367" y="2403145"/>
            <a:ext cx="10742084"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732367" y="3736006"/>
            <a:ext cx="10742084"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222800-013E-4C65-B3DE-820806623745}" type="datetimeFigureOut">
              <a:rPr lang="en-US" smtClean="0"/>
              <a:t>12/2/14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32367" y="107576"/>
            <a:ext cx="10723035"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732367" y="1600201"/>
            <a:ext cx="512064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6334761" y="1600201"/>
            <a:ext cx="512064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ED222800-013E-4C65-B3DE-820806623745}" type="datetimeFigureOut">
              <a:rPr lang="en-US" smtClean="0"/>
              <a:t>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976189-BA6A-4F0B-934E-F8453AC7E59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2365" y="107576"/>
            <a:ext cx="10723035"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32365" y="1453225"/>
            <a:ext cx="512064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2365" y="2347416"/>
            <a:ext cx="512064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6334760" y="1453225"/>
            <a:ext cx="512064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34760" y="2347416"/>
            <a:ext cx="512064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ED222800-013E-4C65-B3DE-820806623745}" type="datetimeFigureOut">
              <a:rPr lang="en-US" smtClean="0"/>
              <a:t>12/2/14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976189-BA6A-4F0B-934E-F8453AC7E59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ED222800-013E-4C65-B3DE-820806623745}" type="datetimeFigureOut">
              <a:rPr lang="en-US" smtClean="0"/>
              <a:t>12/2/14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976189-BA6A-4F0B-934E-F8453AC7E59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222800-013E-4C65-B3DE-820806623745}" type="datetimeFigureOut">
              <a:rPr lang="en-US" smtClean="0"/>
              <a:t>12/2/14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976189-BA6A-4F0B-934E-F8453AC7E59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11199" y="611872"/>
            <a:ext cx="512064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6323765" y="368300"/>
            <a:ext cx="512064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711199" y="1787856"/>
            <a:ext cx="512064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222800-013E-4C65-B3DE-820806623745}" type="datetimeFigureOut">
              <a:rPr lang="en-US" smtClean="0"/>
              <a:t>12/2/14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2367" y="107576"/>
            <a:ext cx="10723035"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732367" y="1600201"/>
            <a:ext cx="10723035"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506447" y="6275669"/>
            <a:ext cx="2844800" cy="365125"/>
          </a:xfrm>
          <a:prstGeom prst="rect">
            <a:avLst/>
          </a:prstGeom>
        </p:spPr>
        <p:txBody>
          <a:bodyPr vert="horz" lIns="91440" tIns="45720" rIns="91440" bIns="45720" rtlCol="0" anchor="ctr"/>
          <a:lstStyle>
            <a:lvl1pPr algn="r">
              <a:defRPr sz="1200">
                <a:solidFill>
                  <a:schemeClr val="bg1"/>
                </a:solidFill>
              </a:defRPr>
            </a:lvl1pPr>
          </a:lstStyle>
          <a:p>
            <a:fld id="{ED222800-013E-4C65-B3DE-820806623745}" type="datetimeFigureOut">
              <a:rPr lang="en-US" smtClean="0"/>
              <a:t>12/2/14</a:t>
            </a:fld>
            <a:endParaRPr lang="en-US"/>
          </a:p>
        </p:txBody>
      </p:sp>
      <p:sp>
        <p:nvSpPr>
          <p:cNvPr id="5" name="Footer Placeholder 4"/>
          <p:cNvSpPr>
            <a:spLocks noGrp="1"/>
          </p:cNvSpPr>
          <p:nvPr>
            <p:ph type="ftr" sz="quarter" idx="3"/>
          </p:nvPr>
        </p:nvSpPr>
        <p:spPr>
          <a:xfrm>
            <a:off x="352611" y="6275669"/>
            <a:ext cx="6454588"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10530541" y="6275669"/>
            <a:ext cx="1320800" cy="365125"/>
          </a:xfrm>
          <a:prstGeom prst="rect">
            <a:avLst/>
          </a:prstGeom>
        </p:spPr>
        <p:txBody>
          <a:bodyPr vert="horz" lIns="91440" tIns="45720" rIns="91440" bIns="45720" rtlCol="0" anchor="ctr"/>
          <a:lstStyle>
            <a:lvl1pPr algn="r">
              <a:defRPr sz="3600">
                <a:solidFill>
                  <a:schemeClr val="bg1"/>
                </a:solidFill>
              </a:defRPr>
            </a:lvl1pPr>
          </a:lstStyle>
          <a:p>
            <a:fld id="{D2976189-BA6A-4F0B-934E-F8453AC7E59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83" r:id="rId1"/>
    <p:sldLayoutId id="2147484084" r:id="rId2"/>
    <p:sldLayoutId id="2147484085" r:id="rId3"/>
    <p:sldLayoutId id="2147484086" r:id="rId4"/>
    <p:sldLayoutId id="2147484087" r:id="rId5"/>
    <p:sldLayoutId id="2147484088" r:id="rId6"/>
    <p:sldLayoutId id="2147484089" r:id="rId7"/>
    <p:sldLayoutId id="2147484090" r:id="rId8"/>
    <p:sldLayoutId id="2147484091" r:id="rId9"/>
    <p:sldLayoutId id="2147484092" r:id="rId10"/>
    <p:sldLayoutId id="2147484093" r:id="rId11"/>
    <p:sldLayoutId id="2147484094"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6.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mn-lt"/>
              </a:rPr>
              <a:t>Ion-Pair HPLC </a:t>
            </a:r>
            <a:endParaRPr lang="en-US" b="1" dirty="0">
              <a:latin typeface="+mn-lt"/>
            </a:endParaRPr>
          </a:p>
        </p:txBody>
      </p:sp>
      <p:sp>
        <p:nvSpPr>
          <p:cNvPr id="3" name="Subtitle 2"/>
          <p:cNvSpPr>
            <a:spLocks noGrp="1"/>
          </p:cNvSpPr>
          <p:nvPr>
            <p:ph type="subTitle" idx="1"/>
          </p:nvPr>
        </p:nvSpPr>
        <p:spPr/>
        <p:txBody>
          <a:bodyPr>
            <a:normAutofit fontScale="70000" lnSpcReduction="20000"/>
          </a:bodyPr>
          <a:lstStyle/>
          <a:p>
            <a:r>
              <a:rPr lang="en-US" sz="4400" dirty="0" smtClean="0"/>
              <a:t>By: Maria Santos</a:t>
            </a:r>
          </a:p>
          <a:p>
            <a:r>
              <a:rPr lang="en-US" sz="4400" dirty="0" smtClean="0"/>
              <a:t>Nancy Zepeda</a:t>
            </a:r>
            <a:endParaRPr lang="en-US" sz="4400" dirty="0"/>
          </a:p>
        </p:txBody>
      </p:sp>
    </p:spTree>
    <p:extLst>
      <p:ext uri="{BB962C8B-B14F-4D97-AF65-F5344CB8AC3E}">
        <p14:creationId xmlns:p14="http://schemas.microsoft.com/office/powerpoint/2010/main" val="108298100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11" y="127000"/>
            <a:ext cx="10723035" cy="719667"/>
          </a:xfrm>
        </p:spPr>
        <p:txBody>
          <a:bodyPr/>
          <a:lstStyle/>
          <a:p>
            <a:r>
              <a:rPr lang="en-US" b="1" dirty="0" smtClean="0"/>
              <a:t>Theory (7)</a:t>
            </a:r>
            <a:endParaRPr lang="en-US" b="1" dirty="0"/>
          </a:p>
        </p:txBody>
      </p:sp>
      <p:sp>
        <p:nvSpPr>
          <p:cNvPr id="3" name="Content Placeholder 2"/>
          <p:cNvSpPr>
            <a:spLocks noGrp="1"/>
          </p:cNvSpPr>
          <p:nvPr>
            <p:ph idx="1"/>
          </p:nvPr>
        </p:nvSpPr>
        <p:spPr>
          <a:xfrm>
            <a:off x="732368" y="931333"/>
            <a:ext cx="9469966" cy="5503333"/>
          </a:xfrm>
        </p:spPr>
        <p:txBody>
          <a:bodyPr>
            <a:normAutofit fontScale="85000" lnSpcReduction="20000"/>
          </a:bodyPr>
          <a:lstStyle/>
          <a:p>
            <a:pPr marL="0" indent="0">
              <a:buNone/>
            </a:pPr>
            <a:r>
              <a:rPr lang="en-US" b="1" dirty="0"/>
              <a:t>Change in concentration and type of Ion Pair-reagent</a:t>
            </a:r>
          </a:p>
          <a:p>
            <a:r>
              <a:rPr lang="en-US" dirty="0"/>
              <a:t>IPC reagent hydrophobicity and retention will increase for an increase in the carbon number of the reagent</a:t>
            </a:r>
            <a:r>
              <a:rPr lang="en-US" dirty="0" smtClean="0"/>
              <a:t>.</a:t>
            </a:r>
            <a:r>
              <a:rPr lang="en-US" dirty="0"/>
              <a:t> </a:t>
            </a:r>
            <a:endParaRPr lang="en-US" dirty="0" smtClean="0"/>
          </a:p>
          <a:p>
            <a:r>
              <a:rPr lang="en-US" dirty="0" smtClean="0"/>
              <a:t>The </a:t>
            </a:r>
            <a:r>
              <a:rPr lang="en-US" dirty="0"/>
              <a:t>more hydrophobic the IPC reagent, the more strongly it would be retained by the stationary phase. </a:t>
            </a:r>
            <a:endParaRPr lang="en-US" dirty="0" smtClean="0"/>
          </a:p>
          <a:p>
            <a:pPr marL="336550" lvl="1" indent="0">
              <a:buNone/>
            </a:pPr>
            <a:r>
              <a:rPr lang="en-US" dirty="0" smtClean="0"/>
              <a:t> </a:t>
            </a:r>
            <a:r>
              <a:rPr lang="en-US" dirty="0"/>
              <a:t>(</a:t>
            </a:r>
            <a:r>
              <a:rPr lang="en-US" dirty="0" err="1"/>
              <a:t>e.g</a:t>
            </a:r>
            <a:r>
              <a:rPr lang="en-US" dirty="0"/>
              <a:t>,. TBA</a:t>
            </a:r>
            <a:r>
              <a:rPr lang="en-US" baseline="30000" dirty="0"/>
              <a:t>+</a:t>
            </a:r>
            <a:r>
              <a:rPr lang="en-US" dirty="0"/>
              <a:t>(16 carbons)</a:t>
            </a:r>
            <a:r>
              <a:rPr lang="en-US" baseline="30000" dirty="0"/>
              <a:t> </a:t>
            </a:r>
            <a:r>
              <a:rPr lang="en-US" dirty="0"/>
              <a:t>is more hydrophobic and more retain than TEA</a:t>
            </a:r>
            <a:r>
              <a:rPr lang="en-US" baseline="30000" dirty="0"/>
              <a:t>+</a:t>
            </a:r>
            <a:r>
              <a:rPr lang="en-US" dirty="0"/>
              <a:t> (8 carbons). </a:t>
            </a:r>
            <a:endParaRPr lang="en-US" dirty="0" smtClean="0"/>
          </a:p>
          <a:p>
            <a:r>
              <a:rPr lang="en-US" dirty="0" smtClean="0"/>
              <a:t>Saturation of column occurs at lower concentration for the more hydrophobic reagents.</a:t>
            </a:r>
          </a:p>
          <a:p>
            <a:r>
              <a:rPr lang="en-US" dirty="0" smtClean="0"/>
              <a:t>IPC-reagent preferred concentrations in the mobile phase should not exceed a value that begins to saturate the column because retention then starts to decreased.</a:t>
            </a:r>
          </a:p>
          <a:p>
            <a:pPr lvl="1">
              <a:buFont typeface="Wingdings" charset="2"/>
              <a:buChar char="Ø"/>
            </a:pPr>
            <a:r>
              <a:rPr lang="en-US" dirty="0" smtClean="0"/>
              <a:t>Due to the increase in the mobile-phase concentration of ion-pair reagent and its counter-ion, thus competing with the ionized sample for ion-exchange retention.  </a:t>
            </a:r>
          </a:p>
          <a:p>
            <a:pPr marL="0" indent="0">
              <a:buNone/>
            </a:pPr>
            <a:r>
              <a:rPr lang="en-US" dirty="0" smtClean="0"/>
              <a:t>[2]</a:t>
            </a:r>
            <a:endParaRPr lang="en-US" dirty="0"/>
          </a:p>
        </p:txBody>
      </p:sp>
    </p:spTree>
    <p:extLst>
      <p:ext uri="{BB962C8B-B14F-4D97-AF65-F5344CB8AC3E}">
        <p14:creationId xmlns:p14="http://schemas.microsoft.com/office/powerpoint/2010/main" val="19208578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bg2">
                    <a:lumMod val="50000"/>
                  </a:schemeClr>
                </a:solidFill>
              </a:rPr>
              <a:t>Advantages</a:t>
            </a:r>
            <a:endParaRPr lang="en-US" b="1" dirty="0">
              <a:solidFill>
                <a:schemeClr val="bg2">
                  <a:lumMod val="50000"/>
                </a:schemeClr>
              </a:solidFill>
            </a:endParaRPr>
          </a:p>
        </p:txBody>
      </p:sp>
      <p:sp>
        <p:nvSpPr>
          <p:cNvPr id="5" name="Content Placeholder 4"/>
          <p:cNvSpPr>
            <a:spLocks noGrp="1"/>
          </p:cNvSpPr>
          <p:nvPr>
            <p:ph idx="1"/>
          </p:nvPr>
        </p:nvSpPr>
        <p:spPr/>
        <p:txBody>
          <a:bodyPr>
            <a:normAutofit fontScale="70000" lnSpcReduction="20000"/>
          </a:bodyPr>
          <a:lstStyle/>
          <a:p>
            <a:r>
              <a:rPr lang="en-US" dirty="0" smtClean="0"/>
              <a:t>IPC separation involves two additional variables that can be used for control of </a:t>
            </a:r>
            <a:r>
              <a:rPr lang="en-US" dirty="0"/>
              <a:t>selectivity (IPC-reagent type and concentration) .  </a:t>
            </a:r>
            <a:endParaRPr lang="en-US" dirty="0" smtClean="0"/>
          </a:p>
          <a:p>
            <a:r>
              <a:rPr lang="en-US" dirty="0" smtClean="0"/>
              <a:t>Simple </a:t>
            </a:r>
            <a:r>
              <a:rPr lang="en-US" dirty="0"/>
              <a:t>preparation of </a:t>
            </a:r>
            <a:r>
              <a:rPr lang="en-US" dirty="0" smtClean="0"/>
              <a:t>buffers.</a:t>
            </a:r>
            <a:endParaRPr lang="en-US" dirty="0"/>
          </a:p>
          <a:p>
            <a:r>
              <a:rPr lang="en-US" dirty="0"/>
              <a:t>Wide choice of carbon chain lengths for improved retention and </a:t>
            </a:r>
            <a:r>
              <a:rPr lang="en-US" dirty="0" smtClean="0"/>
              <a:t>separation.</a:t>
            </a:r>
            <a:endParaRPr lang="en-US" dirty="0"/>
          </a:p>
          <a:p>
            <a:r>
              <a:rPr lang="en-US" dirty="0"/>
              <a:t>Significantly reduced separation </a:t>
            </a:r>
            <a:r>
              <a:rPr lang="en-US" dirty="0" smtClean="0"/>
              <a:t>time (vs. ion exchange).</a:t>
            </a:r>
            <a:endParaRPr lang="en-US" dirty="0"/>
          </a:p>
          <a:p>
            <a:r>
              <a:rPr lang="en-US" dirty="0"/>
              <a:t>Simultaneous separation of both ionized and non-ionized </a:t>
            </a:r>
            <a:r>
              <a:rPr lang="en-US" dirty="0" smtClean="0"/>
              <a:t>molecules.</a:t>
            </a:r>
            <a:endParaRPr lang="en-US" dirty="0"/>
          </a:p>
          <a:p>
            <a:r>
              <a:rPr lang="en-US" dirty="0"/>
              <a:t>High reproducibility of results</a:t>
            </a:r>
          </a:p>
          <a:p>
            <a:r>
              <a:rPr lang="en-US" dirty="0"/>
              <a:t>Improved peak </a:t>
            </a:r>
            <a:r>
              <a:rPr lang="en-US" dirty="0" smtClean="0"/>
              <a:t>shapes</a:t>
            </a:r>
          </a:p>
          <a:p>
            <a:r>
              <a:rPr lang="en-US" dirty="0"/>
              <a:t>Better separation of large ions (vs. ion exchange</a:t>
            </a:r>
            <a:r>
              <a:rPr lang="en-US" dirty="0" smtClean="0"/>
              <a:t>)</a:t>
            </a:r>
          </a:p>
          <a:p>
            <a:pPr marL="0" indent="0">
              <a:buNone/>
            </a:pPr>
            <a:r>
              <a:rPr lang="en-US" dirty="0" smtClean="0"/>
              <a:t>[2]</a:t>
            </a:r>
            <a:endParaRPr lang="en-US" dirty="0"/>
          </a:p>
        </p:txBody>
      </p:sp>
    </p:spTree>
    <p:extLst>
      <p:ext uri="{BB962C8B-B14F-4D97-AF65-F5344CB8AC3E}">
        <p14:creationId xmlns:p14="http://schemas.microsoft.com/office/powerpoint/2010/main" val="169813470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Disadvantages</a:t>
            </a:r>
            <a:endParaRPr lang="en-US" b="1" dirty="0"/>
          </a:p>
        </p:txBody>
      </p:sp>
      <p:sp>
        <p:nvSpPr>
          <p:cNvPr id="3" name="Content Placeholder 2"/>
          <p:cNvSpPr>
            <a:spLocks noGrp="1"/>
          </p:cNvSpPr>
          <p:nvPr>
            <p:ph idx="1"/>
          </p:nvPr>
        </p:nvSpPr>
        <p:spPr>
          <a:xfrm>
            <a:off x="732367" y="1600201"/>
            <a:ext cx="10723035" cy="4665132"/>
          </a:xfrm>
        </p:spPr>
        <p:txBody>
          <a:bodyPr>
            <a:normAutofit lnSpcReduction="10000"/>
          </a:bodyPr>
          <a:lstStyle/>
          <a:p>
            <a:r>
              <a:rPr lang="en-US" dirty="0" smtClean="0"/>
              <a:t>Greater complexity of operation and more challenging interpretation of results.</a:t>
            </a:r>
          </a:p>
          <a:p>
            <a:pPr lvl="1">
              <a:buFont typeface="Wingdings" charset="2"/>
              <a:buChar char="Ø"/>
            </a:pPr>
            <a:r>
              <a:rPr lang="en-US" dirty="0" smtClean="0"/>
              <a:t>(e.g., more variables to choose from or to control).</a:t>
            </a:r>
          </a:p>
          <a:p>
            <a:r>
              <a:rPr lang="en-US" dirty="0" smtClean="0"/>
              <a:t>Slow column equilibration after changing the mobile phase.</a:t>
            </a:r>
          </a:p>
          <a:p>
            <a:pPr lvl="1">
              <a:buFont typeface="Wingdings" charset="2"/>
              <a:buChar char="Ø"/>
            </a:pPr>
            <a:r>
              <a:rPr lang="en-US" dirty="0" smtClean="0"/>
              <a:t>Specially slow when IPC reagent is more hydrophobic.</a:t>
            </a:r>
          </a:p>
          <a:p>
            <a:pPr lvl="1">
              <a:buFont typeface="Wingdings" charset="2"/>
              <a:buChar char="Ø"/>
            </a:pPr>
            <a:r>
              <a:rPr lang="en-US" dirty="0" smtClean="0"/>
              <a:t>Possible that not all of the IPC reagent will be washed from the column.</a:t>
            </a:r>
          </a:p>
          <a:p>
            <a:pPr marL="349250" lvl="1" indent="0">
              <a:buNone/>
            </a:pPr>
            <a:endParaRPr lang="en-US" dirty="0" smtClean="0"/>
          </a:p>
          <a:p>
            <a:pPr marL="349250" lvl="1" indent="0">
              <a:buNone/>
            </a:pPr>
            <a:endParaRPr lang="en-US" dirty="0"/>
          </a:p>
          <a:p>
            <a:pPr marL="349250" lvl="1" indent="0">
              <a:buNone/>
            </a:pPr>
            <a:endParaRPr lang="en-US" dirty="0" smtClean="0"/>
          </a:p>
          <a:p>
            <a:pPr marL="349250" lvl="1" indent="0">
              <a:buNone/>
            </a:pPr>
            <a:endParaRPr lang="en-US" dirty="0" smtClean="0"/>
          </a:p>
          <a:p>
            <a:pPr marL="349250" lvl="1" indent="0">
              <a:buNone/>
            </a:pPr>
            <a:r>
              <a:rPr lang="en-US" dirty="0" smtClean="0"/>
              <a:t>[2]</a:t>
            </a:r>
          </a:p>
        </p:txBody>
      </p:sp>
    </p:spTree>
    <p:extLst>
      <p:ext uri="{BB962C8B-B14F-4D97-AF65-F5344CB8AC3E}">
        <p14:creationId xmlns:p14="http://schemas.microsoft.com/office/powerpoint/2010/main" val="48402948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a:t>
            </a:r>
            <a:endParaRPr lang="en-US" b="1" dirty="0"/>
          </a:p>
        </p:txBody>
      </p:sp>
      <p:sp>
        <p:nvSpPr>
          <p:cNvPr id="3" name="Content Placeholder 2"/>
          <p:cNvSpPr>
            <a:spLocks noGrp="1"/>
          </p:cNvSpPr>
          <p:nvPr>
            <p:ph idx="1"/>
          </p:nvPr>
        </p:nvSpPr>
        <p:spPr/>
        <p:txBody>
          <a:bodyPr>
            <a:normAutofit fontScale="92500" lnSpcReduction="10000"/>
          </a:bodyPr>
          <a:lstStyle/>
          <a:p>
            <a:pPr>
              <a:buFont typeface="Wingdings" panose="05000000000000000000" pitchFamily="2" charset="2"/>
              <a:buChar char="q"/>
            </a:pPr>
            <a:r>
              <a:rPr lang="en-US" b="1" dirty="0"/>
              <a:t>Biological analysis</a:t>
            </a:r>
          </a:p>
          <a:p>
            <a:pPr>
              <a:buFont typeface="Wingdings" panose="05000000000000000000" pitchFamily="2" charset="2"/>
              <a:buChar char="Ø"/>
            </a:pPr>
            <a:r>
              <a:rPr lang="en-US" dirty="0"/>
              <a:t>Ion pair reverse phase chromatography: a versatile platform for the analysis of RNA (2011).</a:t>
            </a:r>
          </a:p>
          <a:p>
            <a:r>
              <a:rPr lang="en-US" dirty="0"/>
              <a:t>Ability to separate large RNA molecules with higher resolution.</a:t>
            </a:r>
          </a:p>
          <a:p>
            <a:r>
              <a:rPr lang="en-US" dirty="0"/>
              <a:t>Quick separations of single and double stranded RNA (less than 10 </a:t>
            </a:r>
            <a:r>
              <a:rPr lang="en-US" dirty="0" err="1"/>
              <a:t>mins</a:t>
            </a:r>
            <a:r>
              <a:rPr lang="en-US" dirty="0"/>
              <a:t>).</a:t>
            </a:r>
          </a:p>
          <a:p>
            <a:r>
              <a:rPr lang="en-US" dirty="0"/>
              <a:t>Manipulation of pair reagent, temperature, and additives to the mobile phase facilitates separation. </a:t>
            </a:r>
          </a:p>
          <a:p>
            <a:r>
              <a:rPr lang="en-US" dirty="0"/>
              <a:t>In addition to efficient isolation and analysis of RNA species, IP RP HPLC provides valuable structural information. </a:t>
            </a:r>
          </a:p>
          <a:p>
            <a:endParaRPr lang="en-US" dirty="0"/>
          </a:p>
        </p:txBody>
      </p:sp>
    </p:spTree>
    <p:extLst>
      <p:ext uri="{BB962C8B-B14F-4D97-AF65-F5344CB8AC3E}">
        <p14:creationId xmlns:p14="http://schemas.microsoft.com/office/powerpoint/2010/main" val="337208075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a:t>
            </a:r>
            <a:endParaRPr lang="en-US" b="1" dirty="0"/>
          </a:p>
        </p:txBody>
      </p:sp>
      <p:sp>
        <p:nvSpPr>
          <p:cNvPr id="3" name="Content Placeholder 2"/>
          <p:cNvSpPr>
            <a:spLocks noGrp="1"/>
          </p:cNvSpPr>
          <p:nvPr>
            <p:ph idx="1"/>
          </p:nvPr>
        </p:nvSpPr>
        <p:spPr/>
        <p:txBody>
          <a:bodyPr>
            <a:normAutofit fontScale="85000" lnSpcReduction="10000"/>
          </a:bodyPr>
          <a:lstStyle/>
          <a:p>
            <a:pPr>
              <a:buFont typeface="Wingdings" panose="05000000000000000000" pitchFamily="2" charset="2"/>
              <a:buChar char="q"/>
            </a:pPr>
            <a:r>
              <a:rPr lang="en-US" b="1" dirty="0">
                <a:latin typeface="Tw Cen MT" panose="020B0602020104020603" pitchFamily="34" charset="0"/>
              </a:rPr>
              <a:t>Food Analysis</a:t>
            </a:r>
          </a:p>
          <a:p>
            <a:pPr>
              <a:buFont typeface="Wingdings" panose="05000000000000000000" pitchFamily="2" charset="2"/>
              <a:buChar char="Ø"/>
            </a:pPr>
            <a:r>
              <a:rPr lang="en-US" dirty="0">
                <a:latin typeface="Tw Cen MT" panose="020B0602020104020603" pitchFamily="34" charset="0"/>
              </a:rPr>
              <a:t>Determination of water-soluble vitamins in infant milk by High-Performance Liquid Chromatography (1997).</a:t>
            </a:r>
          </a:p>
          <a:p>
            <a:r>
              <a:rPr lang="en-US" dirty="0">
                <a:latin typeface="Tw Cen MT" panose="020B0602020104020603" pitchFamily="34" charset="0"/>
              </a:rPr>
              <a:t>Separation of molecules with different chemical properties such as stability, polarity, and acidity.</a:t>
            </a:r>
          </a:p>
          <a:p>
            <a:r>
              <a:rPr lang="en-US" dirty="0">
                <a:latin typeface="Tw Cen MT" panose="020B0602020104020603" pitchFamily="34" charset="0"/>
              </a:rPr>
              <a:t>Can control pH and concentration of mobile phase.</a:t>
            </a:r>
          </a:p>
          <a:p>
            <a:r>
              <a:rPr lang="en-US" dirty="0">
                <a:latin typeface="Tw Cen MT" panose="020B0602020104020603" pitchFamily="34" charset="0"/>
              </a:rPr>
              <a:t>Ability to separate multiple vitamins in a single run.</a:t>
            </a:r>
          </a:p>
          <a:p>
            <a:r>
              <a:rPr lang="en-US" dirty="0">
                <a:latin typeface="Tw Cen MT" panose="020B0602020104020603" pitchFamily="34" charset="0"/>
              </a:rPr>
              <a:t>Better resolution in comparison to ion exchange chromatography.</a:t>
            </a:r>
          </a:p>
          <a:p>
            <a:r>
              <a:rPr lang="en-US" dirty="0">
                <a:latin typeface="Tw Cen MT" panose="020B0602020104020603" pitchFamily="34" charset="0"/>
              </a:rPr>
              <a:t>Can use multiple detectors (UV is most common).</a:t>
            </a:r>
          </a:p>
          <a:p>
            <a:r>
              <a:rPr lang="en-US" dirty="0">
                <a:latin typeface="Tw Cen MT" panose="020B0602020104020603" pitchFamily="34" charset="0"/>
              </a:rPr>
              <a:t>Simpler sample separation with UV than </a:t>
            </a:r>
            <a:r>
              <a:rPr lang="en-US" dirty="0" err="1">
                <a:latin typeface="Tw Cen MT" panose="020B0602020104020603" pitchFamily="34" charset="0"/>
              </a:rPr>
              <a:t>fluorometric</a:t>
            </a:r>
            <a:r>
              <a:rPr lang="en-US" dirty="0">
                <a:latin typeface="Tw Cen MT" panose="020B0602020104020603" pitchFamily="34" charset="0"/>
              </a:rPr>
              <a:t> detection. </a:t>
            </a:r>
          </a:p>
          <a:p>
            <a:endParaRPr lang="en-US" dirty="0"/>
          </a:p>
        </p:txBody>
      </p:sp>
    </p:spTree>
    <p:extLst>
      <p:ext uri="{BB962C8B-B14F-4D97-AF65-F5344CB8AC3E}">
        <p14:creationId xmlns:p14="http://schemas.microsoft.com/office/powerpoint/2010/main" val="327950507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a:t>
            </a:r>
            <a:endParaRPr lang="en-US" b="1" dirty="0"/>
          </a:p>
        </p:txBody>
      </p:sp>
      <p:sp>
        <p:nvSpPr>
          <p:cNvPr id="3" name="Content Placeholder 2"/>
          <p:cNvSpPr>
            <a:spLocks noGrp="1"/>
          </p:cNvSpPr>
          <p:nvPr>
            <p:ph idx="1"/>
          </p:nvPr>
        </p:nvSpPr>
        <p:spPr/>
        <p:txBody>
          <a:bodyPr>
            <a:normAutofit fontScale="62500" lnSpcReduction="20000"/>
          </a:bodyPr>
          <a:lstStyle/>
          <a:p>
            <a:pPr>
              <a:buFont typeface="Wingdings" panose="05000000000000000000" pitchFamily="2" charset="2"/>
              <a:buChar char="q"/>
            </a:pPr>
            <a:r>
              <a:rPr lang="en-US" b="1" dirty="0" smtClean="0"/>
              <a:t>Food analysis </a:t>
            </a:r>
          </a:p>
          <a:p>
            <a:pPr>
              <a:buFont typeface="Wingdings" panose="05000000000000000000" pitchFamily="2" charset="2"/>
              <a:buChar char="Ø"/>
            </a:pPr>
            <a:r>
              <a:rPr lang="en-US" dirty="0" smtClean="0"/>
              <a:t>Quantification </a:t>
            </a:r>
            <a:r>
              <a:rPr lang="en-US" dirty="0"/>
              <a:t>of lactose using ion-pair RP-HPLC during enzymatic lactose hydrolysis of skim milk (2012).</a:t>
            </a:r>
          </a:p>
          <a:p>
            <a:r>
              <a:rPr lang="en-US" dirty="0"/>
              <a:t>Determination of lactose, glucose and galactose in original skim milk.</a:t>
            </a:r>
          </a:p>
          <a:p>
            <a:r>
              <a:rPr lang="en-US" dirty="0"/>
              <a:t>Can analyze lactose content at very low quantities. </a:t>
            </a:r>
          </a:p>
          <a:p>
            <a:r>
              <a:rPr lang="en-US" dirty="0"/>
              <a:t>Simple and quicker preparation compared to GC- no need to chemically convert sugars into volatile and stable derivatives prior to injection. </a:t>
            </a:r>
          </a:p>
          <a:p>
            <a:r>
              <a:rPr lang="en-US" dirty="0"/>
              <a:t>Good recovery rates with fluorescence detector (98-104%).</a:t>
            </a:r>
          </a:p>
          <a:p>
            <a:r>
              <a:rPr lang="en-US" dirty="0"/>
              <a:t>Very accurate- reproducible results</a:t>
            </a:r>
          </a:p>
          <a:p>
            <a:r>
              <a:rPr lang="en-US" dirty="0"/>
              <a:t>Short retention times</a:t>
            </a:r>
          </a:p>
          <a:p>
            <a:r>
              <a:rPr lang="en-US" dirty="0"/>
              <a:t>low limit of </a:t>
            </a:r>
            <a:r>
              <a:rPr lang="en-US" dirty="0" smtClean="0"/>
              <a:t>quantification (LOQ) </a:t>
            </a:r>
            <a:r>
              <a:rPr lang="en-US" dirty="0"/>
              <a:t>and limit of </a:t>
            </a:r>
            <a:r>
              <a:rPr lang="en-US" dirty="0" smtClean="0"/>
              <a:t>detection (LOD)</a:t>
            </a:r>
            <a:endParaRPr lang="en-US" dirty="0"/>
          </a:p>
          <a:p>
            <a:endParaRPr lang="en-US" dirty="0"/>
          </a:p>
        </p:txBody>
      </p:sp>
    </p:spTree>
    <p:extLst>
      <p:ext uri="{BB962C8B-B14F-4D97-AF65-F5344CB8AC3E}">
        <p14:creationId xmlns:p14="http://schemas.microsoft.com/office/powerpoint/2010/main" val="3643666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Applications</a:t>
            </a:r>
            <a:endParaRPr lang="en-US" b="1" dirty="0"/>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q"/>
            </a:pPr>
            <a:r>
              <a:rPr lang="en-US" b="1" dirty="0"/>
              <a:t>Pharmaceutical Analysis</a:t>
            </a:r>
          </a:p>
          <a:p>
            <a:pPr>
              <a:buFont typeface="Wingdings" panose="05000000000000000000" pitchFamily="2" charset="2"/>
              <a:buChar char="Ø"/>
            </a:pPr>
            <a:r>
              <a:rPr lang="en-US" dirty="0"/>
              <a:t>Separation and determination of impurities in </a:t>
            </a:r>
            <a:r>
              <a:rPr lang="en-US" dirty="0" err="1"/>
              <a:t>paracetamol</a:t>
            </a:r>
            <a:r>
              <a:rPr lang="en-US" dirty="0"/>
              <a:t>, codeine and </a:t>
            </a:r>
            <a:r>
              <a:rPr lang="en-US" dirty="0" err="1"/>
              <a:t>pitophenone</a:t>
            </a:r>
            <a:r>
              <a:rPr lang="en-US" dirty="0"/>
              <a:t> in the presence </a:t>
            </a:r>
            <a:r>
              <a:rPr lang="en-US" dirty="0" smtClean="0"/>
              <a:t>of </a:t>
            </a:r>
            <a:r>
              <a:rPr lang="en-US" dirty="0" err="1" smtClean="0"/>
              <a:t>fenpiverinium</a:t>
            </a:r>
            <a:r>
              <a:rPr lang="en-US" dirty="0" smtClean="0"/>
              <a:t> </a:t>
            </a:r>
            <a:r>
              <a:rPr lang="en-US" dirty="0"/>
              <a:t>in combined suppository dosage form (2014).</a:t>
            </a:r>
          </a:p>
          <a:p>
            <a:r>
              <a:rPr lang="en-US" dirty="0"/>
              <a:t>Can determine impurities in dosage form.</a:t>
            </a:r>
          </a:p>
          <a:p>
            <a:r>
              <a:rPr lang="en-US" dirty="0"/>
              <a:t>Sensitive- ability to measure low concentrations of </a:t>
            </a:r>
            <a:r>
              <a:rPr lang="en-US" dirty="0" err="1"/>
              <a:t>analytes</a:t>
            </a:r>
            <a:r>
              <a:rPr lang="en-US" dirty="0"/>
              <a:t>.</a:t>
            </a:r>
          </a:p>
          <a:p>
            <a:r>
              <a:rPr lang="en-US" dirty="0"/>
              <a:t>Great accuracy- highly reproducible results</a:t>
            </a:r>
          </a:p>
          <a:p>
            <a:r>
              <a:rPr lang="en-US" dirty="0"/>
              <a:t>Good limit of detection (LOD) and  limit of quantification (LOQ) </a:t>
            </a:r>
          </a:p>
          <a:p>
            <a:r>
              <a:rPr lang="en-US" dirty="0"/>
              <a:t>More robust than RP HPLC-unaffected by changes in pH of buffer and column temperature.</a:t>
            </a:r>
          </a:p>
          <a:p>
            <a:r>
              <a:rPr lang="en-US" dirty="0"/>
              <a:t>Manipulation in pH of buffer leads to better resolved peaks (vs. RP HPLC). </a:t>
            </a:r>
          </a:p>
          <a:p>
            <a:r>
              <a:rPr lang="en-US" dirty="0"/>
              <a:t>Improved peak shape</a:t>
            </a:r>
          </a:p>
          <a:p>
            <a:endParaRPr lang="en-US" dirty="0"/>
          </a:p>
        </p:txBody>
      </p:sp>
    </p:spTree>
    <p:extLst>
      <p:ext uri="{BB962C8B-B14F-4D97-AF65-F5344CB8AC3E}">
        <p14:creationId xmlns:p14="http://schemas.microsoft.com/office/powerpoint/2010/main" val="291624213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US" b="1" dirty="0"/>
          </a:p>
        </p:txBody>
      </p:sp>
      <p:sp>
        <p:nvSpPr>
          <p:cNvPr id="3" name="Content Placeholder 2"/>
          <p:cNvSpPr>
            <a:spLocks noGrp="1"/>
          </p:cNvSpPr>
          <p:nvPr>
            <p:ph idx="1"/>
          </p:nvPr>
        </p:nvSpPr>
        <p:spPr/>
        <p:txBody>
          <a:bodyPr/>
          <a:lstStyle/>
          <a:p>
            <a:r>
              <a:rPr lang="en-US" dirty="0"/>
              <a:t>The ion-pairing </a:t>
            </a:r>
            <a:r>
              <a:rPr lang="en-US" dirty="0" smtClean="0"/>
              <a:t>HPLC is </a:t>
            </a:r>
            <a:r>
              <a:rPr lang="en-US" dirty="0"/>
              <a:t>an </a:t>
            </a:r>
            <a:r>
              <a:rPr lang="en-US" dirty="0" smtClean="0"/>
              <a:t>alternative from RP</a:t>
            </a:r>
            <a:r>
              <a:rPr lang="en-US" dirty="0"/>
              <a:t>-</a:t>
            </a:r>
            <a:r>
              <a:rPr lang="en-US" dirty="0" smtClean="0"/>
              <a:t>HPLC that </a:t>
            </a:r>
            <a:r>
              <a:rPr lang="en-US" dirty="0"/>
              <a:t>is particularly useful for increasing the retention capacity of weakly </a:t>
            </a:r>
            <a:r>
              <a:rPr lang="en-US" dirty="0" smtClean="0"/>
              <a:t>retained compounds. </a:t>
            </a:r>
          </a:p>
          <a:p>
            <a:r>
              <a:rPr lang="en-US" dirty="0" smtClean="0"/>
              <a:t>Based on the greater complexity of Ion-pair Chromatography compared to Reverse Phase Chromatography it is recommended that IPC should be considered only after RPC </a:t>
            </a:r>
            <a:r>
              <a:rPr lang="en-US" smtClean="0"/>
              <a:t>techniques are </a:t>
            </a:r>
            <a:r>
              <a:rPr lang="en-US" dirty="0" smtClean="0"/>
              <a:t>not effective.</a:t>
            </a:r>
            <a:endParaRPr lang="en-US" dirty="0"/>
          </a:p>
          <a:p>
            <a:pPr marL="0" indent="0">
              <a:buNone/>
            </a:pPr>
            <a:endParaRPr lang="en-US" dirty="0"/>
          </a:p>
        </p:txBody>
      </p:sp>
    </p:spTree>
    <p:extLst>
      <p:ext uri="{BB962C8B-B14F-4D97-AF65-F5344CB8AC3E}">
        <p14:creationId xmlns:p14="http://schemas.microsoft.com/office/powerpoint/2010/main" val="181597852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[1] </a:t>
            </a:r>
            <a:r>
              <a:rPr lang="en-US" dirty="0" err="1" smtClean="0"/>
              <a:t>J.Dolan</a:t>
            </a:r>
            <a:r>
              <a:rPr lang="en-US" dirty="0" smtClean="0"/>
              <a:t>. LCGC Europe, Volume 21, Issue 5, </a:t>
            </a:r>
            <a:r>
              <a:rPr lang="en-US" dirty="0" err="1" smtClean="0"/>
              <a:t>pp</a:t>
            </a:r>
            <a:r>
              <a:rPr lang="en-US" dirty="0" smtClean="0"/>
              <a:t> 258-263.</a:t>
            </a:r>
          </a:p>
          <a:p>
            <a:pPr marL="0" indent="0">
              <a:buNone/>
            </a:pPr>
            <a:r>
              <a:rPr lang="en-US" dirty="0" smtClean="0"/>
              <a:t>[2] </a:t>
            </a:r>
            <a:r>
              <a:rPr lang="en-US" dirty="0"/>
              <a:t>L. Snyder, J. Kirkland, and J. Dolan. (2010). </a:t>
            </a:r>
            <a:r>
              <a:rPr lang="en-US" i="1" dirty="0"/>
              <a:t>Introduction to Modern Liquid Chromatography 3</a:t>
            </a:r>
            <a:r>
              <a:rPr lang="en-US" i="1" baseline="30000" dirty="0"/>
              <a:t>rd</a:t>
            </a:r>
            <a:r>
              <a:rPr lang="en-US" i="1" dirty="0"/>
              <a:t>    Edition.</a:t>
            </a:r>
            <a:r>
              <a:rPr lang="en-US" dirty="0"/>
              <a:t> Wiley &amp; sons, Inc., Publications. (pages. 331-347)</a:t>
            </a:r>
            <a:r>
              <a:rPr lang="en-US" dirty="0" smtClean="0"/>
              <a:t>.</a:t>
            </a:r>
          </a:p>
          <a:p>
            <a:pPr marL="0" indent="0">
              <a:buNone/>
            </a:pPr>
            <a:r>
              <a:rPr lang="en-US" dirty="0" smtClean="0"/>
              <a:t>[3] </a:t>
            </a:r>
            <a:r>
              <a:rPr lang="en-US" dirty="0"/>
              <a:t>A. </a:t>
            </a:r>
            <a:r>
              <a:rPr lang="en-US" dirty="0" err="1"/>
              <a:t>Vailaya</a:t>
            </a:r>
            <a:r>
              <a:rPr lang="en-US" dirty="0"/>
              <a:t>, C. Horvath, </a:t>
            </a:r>
            <a:r>
              <a:rPr lang="en-US" dirty="0" smtClean="0"/>
              <a:t>J </a:t>
            </a:r>
            <a:r>
              <a:rPr lang="en-US" dirty="0" err="1"/>
              <a:t>Chromatogr</a:t>
            </a:r>
            <a:r>
              <a:rPr lang="en-US" dirty="0"/>
              <a:t>. A 829 (1998) 1–27.</a:t>
            </a:r>
            <a:endParaRPr lang="en-US" dirty="0" smtClean="0"/>
          </a:p>
          <a:p>
            <a:pPr marL="0" indent="0">
              <a:buNone/>
            </a:pPr>
            <a:r>
              <a:rPr lang="en-US" dirty="0" smtClean="0"/>
              <a:t>[4</a:t>
            </a:r>
            <a:r>
              <a:rPr lang="en-US" dirty="0"/>
              <a:t>] </a:t>
            </a:r>
            <a:r>
              <a:rPr lang="en-US" dirty="0" err="1" smtClean="0"/>
              <a:t>Dickman</a:t>
            </a:r>
            <a:r>
              <a:rPr lang="en-US" dirty="0"/>
              <a:t>, </a:t>
            </a:r>
            <a:r>
              <a:rPr lang="en-US" dirty="0" err="1"/>
              <a:t>M.J.Chromatography</a:t>
            </a:r>
            <a:r>
              <a:rPr lang="en-US" dirty="0"/>
              <a:t> Today, 2011, 22-26. </a:t>
            </a:r>
            <a:endParaRPr lang="en-US" dirty="0" smtClean="0"/>
          </a:p>
          <a:p>
            <a:pPr marL="0" indent="0">
              <a:buNone/>
            </a:pPr>
            <a:r>
              <a:rPr lang="en-US" dirty="0" smtClean="0"/>
              <a:t>[5] </a:t>
            </a:r>
            <a:r>
              <a:rPr lang="de-DE" dirty="0"/>
              <a:t>Erich, S.; Anzmann, T.; Fischer, L. J. Food chemistry, 2012, 135, 2393-2396</a:t>
            </a:r>
            <a:r>
              <a:rPr lang="de-DE" dirty="0" smtClean="0"/>
              <a:t>.</a:t>
            </a:r>
          </a:p>
          <a:p>
            <a:pPr marL="0" indent="0">
              <a:buNone/>
            </a:pPr>
            <a:r>
              <a:rPr lang="de-DE" dirty="0" smtClean="0"/>
              <a:t>[6] </a:t>
            </a:r>
            <a:r>
              <a:rPr lang="en-US" dirty="0" err="1" smtClean="0"/>
              <a:t>Vojta</a:t>
            </a:r>
            <a:r>
              <a:rPr lang="en-US" dirty="0"/>
              <a:t>, J.; </a:t>
            </a:r>
            <a:r>
              <a:rPr lang="en-US" dirty="0" err="1"/>
              <a:t>Hanzlíka</a:t>
            </a:r>
            <a:r>
              <a:rPr lang="en-US" dirty="0"/>
              <a:t>, P.; </a:t>
            </a:r>
            <a:r>
              <a:rPr lang="en-US" dirty="0" err="1"/>
              <a:t>Jedličkaa</a:t>
            </a:r>
            <a:r>
              <a:rPr lang="en-US" dirty="0"/>
              <a:t>, A.; </a:t>
            </a:r>
            <a:r>
              <a:rPr lang="en-US" dirty="0" err="1"/>
              <a:t>Coufal</a:t>
            </a:r>
            <a:r>
              <a:rPr lang="en-US" dirty="0"/>
              <a:t>, P. J. Pharmaceutical and Biomedical Analysis, 2014, 102, 85-62.</a:t>
            </a:r>
          </a:p>
          <a:p>
            <a:pPr marL="0" indent="0">
              <a:buNone/>
            </a:pPr>
            <a:endParaRPr lang="de-DE" dirty="0" smtClean="0"/>
          </a:p>
          <a:p>
            <a:pPr marL="0" indent="0">
              <a:buNone/>
            </a:pPr>
            <a:endParaRPr lang="en-US" dirty="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25162269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Introduction</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r>
              <a:rPr lang="en-US" sz="2800" dirty="0">
                <a:solidFill>
                  <a:srgbClr val="0000FF"/>
                </a:solidFill>
              </a:rPr>
              <a:t>What is ion-pair </a:t>
            </a:r>
            <a:r>
              <a:rPr lang="en-US" sz="2800" dirty="0" smtClean="0">
                <a:solidFill>
                  <a:srgbClr val="0000FF"/>
                </a:solidFill>
              </a:rPr>
              <a:t>chromatography (IPC)?</a:t>
            </a:r>
          </a:p>
          <a:p>
            <a:pPr lvl="1">
              <a:buFont typeface="Wingdings" charset="2"/>
              <a:buChar char="Ø"/>
            </a:pPr>
            <a:r>
              <a:rPr lang="en-US" sz="2600" dirty="0"/>
              <a:t>T</a:t>
            </a:r>
            <a:r>
              <a:rPr lang="en-US" sz="2600" dirty="0" smtClean="0"/>
              <a:t>he </a:t>
            </a:r>
            <a:r>
              <a:rPr lang="en-US" sz="2600" dirty="0"/>
              <a:t>addition of an ionic surfactant to a reversed-</a:t>
            </a:r>
            <a:r>
              <a:rPr lang="en-US" sz="2600" dirty="0" smtClean="0"/>
              <a:t>phase Chromatography system (RPC) </a:t>
            </a:r>
            <a:r>
              <a:rPr lang="en-US" sz="2600" dirty="0"/>
              <a:t>in order to affect retention </a:t>
            </a:r>
            <a:r>
              <a:rPr lang="en-US" sz="2600" dirty="0" smtClean="0"/>
              <a:t>and selectivity </a:t>
            </a:r>
            <a:r>
              <a:rPr lang="en-US" sz="2600" dirty="0"/>
              <a:t>of ionic </a:t>
            </a:r>
            <a:r>
              <a:rPr lang="en-US" sz="2600" dirty="0" smtClean="0"/>
              <a:t>compounds.</a:t>
            </a:r>
            <a:endParaRPr lang="en-US" sz="2600" dirty="0" smtClean="0">
              <a:solidFill>
                <a:srgbClr val="0000FF"/>
              </a:solidFill>
            </a:endParaRPr>
          </a:p>
          <a:p>
            <a:r>
              <a:rPr lang="en-US" sz="2800" dirty="0" smtClean="0">
                <a:solidFill>
                  <a:srgbClr val="0000FF"/>
                </a:solidFill>
              </a:rPr>
              <a:t>Why do we need Ion-Pair HPLC?</a:t>
            </a:r>
          </a:p>
          <a:p>
            <a:pPr lvl="1">
              <a:buFont typeface="Wingdings" charset="2"/>
              <a:buChar char="Ø"/>
            </a:pPr>
            <a:r>
              <a:rPr lang="en-US" sz="2600" dirty="0" smtClean="0"/>
              <a:t>When a sample contains ionic components</a:t>
            </a:r>
            <a:r>
              <a:rPr lang="en-US" sz="2600" dirty="0"/>
              <a:t> </a:t>
            </a:r>
            <a:r>
              <a:rPr lang="en-US" sz="2600" dirty="0" smtClean="0"/>
              <a:t>that tend </a:t>
            </a:r>
            <a:r>
              <a:rPr lang="en-US" sz="2600" dirty="0"/>
              <a:t>to </a:t>
            </a:r>
            <a:r>
              <a:rPr lang="en-US" sz="2600" dirty="0" smtClean="0"/>
              <a:t>be very hydrophilic, </a:t>
            </a:r>
            <a:r>
              <a:rPr lang="en-US" sz="2600" dirty="0"/>
              <a:t>and so reversed-phase retention can be </a:t>
            </a:r>
            <a:r>
              <a:rPr lang="en-US" sz="2600" dirty="0" smtClean="0"/>
              <a:t>problematic.</a:t>
            </a:r>
          </a:p>
          <a:p>
            <a:pPr lvl="1">
              <a:buFont typeface="Wingdings" charset="2"/>
              <a:buChar char="Ø"/>
            </a:pPr>
            <a:r>
              <a:rPr lang="en-US" sz="2600" dirty="0" smtClean="0"/>
              <a:t>When other changes in RPC conditions fail to achieve acceptable resolution. </a:t>
            </a:r>
            <a:endParaRPr lang="en-US" sz="3200" dirty="0">
              <a:solidFill>
                <a:srgbClr val="0000FF"/>
              </a:solidFill>
            </a:endParaRPr>
          </a:p>
          <a:p>
            <a:pPr>
              <a:buFont typeface="Wingdings" charset="2"/>
              <a:buChar char="Ø"/>
            </a:pPr>
            <a:endParaRPr lang="en-US" sz="3200" dirty="0"/>
          </a:p>
        </p:txBody>
      </p:sp>
    </p:spTree>
    <p:extLst>
      <p:ext uri="{BB962C8B-B14F-4D97-AF65-F5344CB8AC3E}">
        <p14:creationId xmlns:p14="http://schemas.microsoft.com/office/powerpoint/2010/main" val="373646435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Background</a:t>
            </a:r>
            <a:endParaRPr lang="en-US" b="1" dirty="0"/>
          </a:p>
        </p:txBody>
      </p:sp>
      <p:sp>
        <p:nvSpPr>
          <p:cNvPr id="3" name="Content Placeholder 2"/>
          <p:cNvSpPr>
            <a:spLocks noGrp="1"/>
          </p:cNvSpPr>
          <p:nvPr>
            <p:ph idx="1"/>
          </p:nvPr>
        </p:nvSpPr>
        <p:spPr/>
        <p:txBody>
          <a:bodyPr/>
          <a:lstStyle/>
          <a:p>
            <a:r>
              <a:rPr lang="en-US" sz="2800" dirty="0"/>
              <a:t>D</a:t>
            </a:r>
            <a:r>
              <a:rPr lang="en-US" sz="2800" dirty="0" smtClean="0"/>
              <a:t>eveloped </a:t>
            </a:r>
            <a:r>
              <a:rPr lang="en-US" sz="2800" dirty="0"/>
              <a:t>by Dr. Gordon </a:t>
            </a:r>
            <a:r>
              <a:rPr lang="en-US" sz="2800" dirty="0" err="1" smtClean="0"/>
              <a:t>Schill</a:t>
            </a:r>
            <a:r>
              <a:rPr lang="en-US" sz="2800" dirty="0" smtClean="0"/>
              <a:t> </a:t>
            </a:r>
            <a:r>
              <a:rPr lang="en-US" sz="2800" dirty="0"/>
              <a:t>in </a:t>
            </a:r>
            <a:r>
              <a:rPr lang="en-US" sz="2800" dirty="0" smtClean="0"/>
              <a:t>1973.</a:t>
            </a:r>
          </a:p>
          <a:p>
            <a:r>
              <a:rPr lang="en-US" sz="2800" dirty="0"/>
              <a:t>E</a:t>
            </a:r>
            <a:r>
              <a:rPr lang="en-US" sz="2800" dirty="0" smtClean="0"/>
              <a:t>arly primary reasons for its used were: </a:t>
            </a:r>
          </a:p>
          <a:p>
            <a:pPr lvl="1">
              <a:buFont typeface="Wingdings" charset="2"/>
              <a:buChar char="Ø"/>
            </a:pPr>
            <a:r>
              <a:rPr lang="en-US" sz="2800" dirty="0"/>
              <a:t>T</a:t>
            </a:r>
            <a:r>
              <a:rPr lang="en-US" sz="2800" dirty="0" smtClean="0"/>
              <a:t>o reduced peak tailing for basic solutes.</a:t>
            </a:r>
          </a:p>
          <a:p>
            <a:pPr lvl="1">
              <a:buFont typeface="Wingdings" charset="2"/>
              <a:buChar char="Ø"/>
            </a:pPr>
            <a:r>
              <a:rPr lang="en-US" sz="2800" dirty="0" smtClean="0"/>
              <a:t>Ability to increase retention of weakly retained ionized acids and bases for acceptable values of K.</a:t>
            </a:r>
          </a:p>
          <a:p>
            <a:pPr lvl="1">
              <a:buFont typeface="Wingdings" charset="2"/>
              <a:buChar char="Ø"/>
            </a:pPr>
            <a:r>
              <a:rPr lang="en-US" sz="2800" dirty="0" smtClean="0"/>
              <a:t>Provided additional option for the control of selectivity in the separation of ionic samples. </a:t>
            </a:r>
          </a:p>
          <a:p>
            <a:endParaRPr lang="en-US" sz="2800" dirty="0" smtClean="0"/>
          </a:p>
          <a:p>
            <a:endParaRPr lang="en-US" dirty="0"/>
          </a:p>
        </p:txBody>
      </p:sp>
    </p:spTree>
    <p:extLst>
      <p:ext uri="{BB962C8B-B14F-4D97-AF65-F5344CB8AC3E}">
        <p14:creationId xmlns:p14="http://schemas.microsoft.com/office/powerpoint/2010/main" val="28674927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367" y="141112"/>
            <a:ext cx="10723035" cy="964754"/>
          </a:xfrm>
        </p:spPr>
        <p:txBody>
          <a:bodyPr/>
          <a:lstStyle/>
          <a:p>
            <a:r>
              <a:rPr lang="en-US" b="1" dirty="0" smtClean="0"/>
              <a:t>Theory (1)</a:t>
            </a:r>
            <a:endParaRPr lang="en-US" b="1" dirty="0"/>
          </a:p>
        </p:txBody>
      </p:sp>
      <p:sp>
        <p:nvSpPr>
          <p:cNvPr id="3" name="Content Placeholder 2"/>
          <p:cNvSpPr>
            <a:spLocks noGrp="1"/>
          </p:cNvSpPr>
          <p:nvPr>
            <p:ph idx="1"/>
          </p:nvPr>
        </p:nvSpPr>
        <p:spPr>
          <a:xfrm>
            <a:off x="732368" y="1600200"/>
            <a:ext cx="7113410" cy="4820355"/>
          </a:xfrm>
        </p:spPr>
        <p:txBody>
          <a:bodyPr>
            <a:normAutofit fontScale="92500" lnSpcReduction="10000"/>
          </a:bodyPr>
          <a:lstStyle/>
          <a:p>
            <a:r>
              <a:rPr lang="en-US" dirty="0" smtClean="0"/>
              <a:t>In reversed phase chromatography, ionic compounds are usually not retained by hydrophobic stationary phase. </a:t>
            </a:r>
          </a:p>
          <a:p>
            <a:r>
              <a:rPr lang="en-US" dirty="0" smtClean="0"/>
              <a:t>By adding an ion-pair reagent with a ionic end and a hydrophobic tail to the mobile phase, the hydrophobic tail of the reagent gets retained by the stationary phase. Thus an ion exchange group forms on the surface of the stationary phase. </a:t>
            </a:r>
          </a:p>
          <a:p>
            <a:r>
              <a:rPr lang="en-US" dirty="0"/>
              <a:t>The samples ion exchanges with the counter ion of the ion-pair </a:t>
            </a:r>
            <a:r>
              <a:rPr lang="en-US" dirty="0" smtClean="0"/>
              <a:t>reagent retained by the stationary phase, </a:t>
            </a:r>
            <a:r>
              <a:rPr lang="en-US" dirty="0"/>
              <a:t>thus </a:t>
            </a:r>
            <a:r>
              <a:rPr lang="en-US" dirty="0" smtClean="0"/>
              <a:t>resulting </a:t>
            </a:r>
            <a:r>
              <a:rPr lang="en-US" dirty="0"/>
              <a:t>in greater retention of the sample.</a:t>
            </a:r>
          </a:p>
          <a:p>
            <a:pPr marL="0" indent="0">
              <a:buNone/>
            </a:pPr>
            <a:r>
              <a:rPr lang="en-US" dirty="0"/>
              <a:t>[1]</a:t>
            </a:r>
          </a:p>
          <a:p>
            <a:endParaRPr lang="en-US" dirty="0" smtClean="0"/>
          </a:p>
          <a:p>
            <a:endParaRPr lang="en-US" dirty="0" smtClean="0"/>
          </a:p>
          <a:p>
            <a:endParaRPr lang="en-US" dirty="0" smtClean="0"/>
          </a:p>
          <a:p>
            <a:endParaRPr lang="en-US" dirty="0" smtClean="0"/>
          </a:p>
          <a:p>
            <a:endParaRPr lang="en-US" dirty="0"/>
          </a:p>
          <a:p>
            <a:endParaRPr lang="en-US" dirty="0"/>
          </a:p>
          <a:p>
            <a:endParaRPr lang="en-US" dirty="0"/>
          </a:p>
        </p:txBody>
      </p:sp>
      <p:pic>
        <p:nvPicPr>
          <p:cNvPr id="9" name="Picture 8" descr="i-p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8667" y="1622777"/>
            <a:ext cx="3932925" cy="2300111"/>
          </a:xfrm>
          <a:prstGeom prst="rect">
            <a:avLst/>
          </a:prstGeom>
        </p:spPr>
      </p:pic>
      <p:sp>
        <p:nvSpPr>
          <p:cNvPr id="10" name="TextBox 9"/>
          <p:cNvSpPr txBox="1"/>
          <p:nvPr/>
        </p:nvSpPr>
        <p:spPr>
          <a:xfrm>
            <a:off x="7916334" y="3993445"/>
            <a:ext cx="4275666" cy="2585323"/>
          </a:xfrm>
          <a:prstGeom prst="rect">
            <a:avLst/>
          </a:prstGeom>
          <a:noFill/>
        </p:spPr>
        <p:txBody>
          <a:bodyPr wrap="square" rtlCol="0">
            <a:spAutoFit/>
          </a:bodyPr>
          <a:lstStyle/>
          <a:p>
            <a:r>
              <a:rPr lang="en-US" dirty="0" smtClean="0"/>
              <a:t>(a)Bonded phase</a:t>
            </a:r>
          </a:p>
          <a:p>
            <a:r>
              <a:rPr lang="en-US" dirty="0" smtClean="0"/>
              <a:t>(b)Stationary Phase</a:t>
            </a:r>
          </a:p>
          <a:p>
            <a:r>
              <a:rPr lang="en-US" dirty="0" smtClean="0"/>
              <a:t>(c)Ion-pair reagent in mobile phase</a:t>
            </a:r>
          </a:p>
          <a:p>
            <a:r>
              <a:rPr lang="en-US" dirty="0" smtClean="0"/>
              <a:t>(d)ion-pair reagent adsorbed to Stationary phase</a:t>
            </a:r>
          </a:p>
          <a:p>
            <a:r>
              <a:rPr lang="en-US" dirty="0" smtClean="0"/>
              <a:t>(e)Sample ion free in mobile Phase</a:t>
            </a:r>
          </a:p>
          <a:p>
            <a:r>
              <a:rPr lang="en-US" dirty="0" smtClean="0"/>
              <a:t>(f)Sample retained on column by ion-pair mechanism.</a:t>
            </a:r>
          </a:p>
          <a:p>
            <a:endParaRPr lang="en-US" dirty="0"/>
          </a:p>
        </p:txBody>
      </p:sp>
    </p:spTree>
    <p:extLst>
      <p:ext uri="{BB962C8B-B14F-4D97-AF65-F5344CB8AC3E}">
        <p14:creationId xmlns:p14="http://schemas.microsoft.com/office/powerpoint/2010/main" val="28939754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367" y="112888"/>
            <a:ext cx="10723035" cy="978865"/>
          </a:xfrm>
        </p:spPr>
        <p:txBody>
          <a:bodyPr/>
          <a:lstStyle/>
          <a:p>
            <a:r>
              <a:rPr lang="en-US" b="1" dirty="0" smtClean="0"/>
              <a:t>Theory(2)</a:t>
            </a:r>
            <a:endParaRPr lang="en-US" b="1" dirty="0"/>
          </a:p>
        </p:txBody>
      </p:sp>
      <p:sp>
        <p:nvSpPr>
          <p:cNvPr id="3" name="Content Placeholder 2"/>
          <p:cNvSpPr>
            <a:spLocks noGrp="1"/>
          </p:cNvSpPr>
          <p:nvPr>
            <p:ph idx="1"/>
          </p:nvPr>
        </p:nvSpPr>
        <p:spPr>
          <a:xfrm>
            <a:off x="732368" y="1185332"/>
            <a:ext cx="9215965" cy="5065889"/>
          </a:xfrm>
        </p:spPr>
        <p:txBody>
          <a:bodyPr>
            <a:normAutofit fontScale="70000" lnSpcReduction="20000"/>
          </a:bodyPr>
          <a:lstStyle/>
          <a:p>
            <a:r>
              <a:rPr lang="en-US" dirty="0"/>
              <a:t>An ion pair reagent is added to enhance peak shape and retention time.</a:t>
            </a:r>
          </a:p>
          <a:p>
            <a:r>
              <a:rPr lang="en-US" dirty="0"/>
              <a:t>The ion pairing agent must be oppositely charged than the </a:t>
            </a:r>
            <a:r>
              <a:rPr lang="en-US" dirty="0" err="1"/>
              <a:t>analyte</a:t>
            </a:r>
            <a:r>
              <a:rPr lang="en-US" dirty="0"/>
              <a:t> and must have good hydrophobicity.</a:t>
            </a:r>
          </a:p>
          <a:p>
            <a:r>
              <a:rPr lang="en-US" dirty="0"/>
              <a:t>Ion-pairing chromatography (IPC) can be used for both positively and negatively charged </a:t>
            </a:r>
            <a:r>
              <a:rPr lang="en-US" dirty="0" err="1"/>
              <a:t>analytes</a:t>
            </a:r>
            <a:r>
              <a:rPr lang="en-US" dirty="0"/>
              <a:t>.</a:t>
            </a:r>
          </a:p>
          <a:p>
            <a:pPr lvl="1">
              <a:buFont typeface="Wingdings" charset="2"/>
              <a:buChar char="Ø"/>
            </a:pPr>
            <a:r>
              <a:rPr lang="en-US" dirty="0"/>
              <a:t>Negatively charged reagent can be used to retain positively charged ionic bases.</a:t>
            </a:r>
          </a:p>
          <a:p>
            <a:pPr lvl="1">
              <a:buFont typeface="Wingdings" charset="2"/>
              <a:buChar char="Ø"/>
            </a:pPr>
            <a:r>
              <a:rPr lang="en-US" dirty="0"/>
              <a:t>Positively charged reagent can be used to retain negatively charged ionic acids.</a:t>
            </a:r>
          </a:p>
          <a:p>
            <a:pPr marL="349250" lvl="1" indent="0">
              <a:buNone/>
            </a:pPr>
            <a:endParaRPr lang="en-US" dirty="0"/>
          </a:p>
          <a:p>
            <a:pPr marL="349250" lvl="1" indent="0">
              <a:buNone/>
            </a:pPr>
            <a:r>
              <a:rPr lang="en-US" dirty="0" smtClean="0"/>
              <a:t>Hydrophilic </a:t>
            </a:r>
            <a:r>
              <a:rPr lang="en-US" dirty="0"/>
              <a:t>solute                </a:t>
            </a:r>
            <a:r>
              <a:rPr lang="en-US" dirty="0" smtClean="0"/>
              <a:t>Hydrophobic </a:t>
            </a:r>
            <a:r>
              <a:rPr lang="en-US" dirty="0"/>
              <a:t>ion-pair</a:t>
            </a:r>
          </a:p>
          <a:p>
            <a:pPr marL="349250" lvl="1" indent="0">
              <a:buNone/>
            </a:pPr>
            <a:r>
              <a:rPr lang="en-US" dirty="0" smtClean="0"/>
              <a:t>(</a:t>
            </a:r>
            <a:r>
              <a:rPr lang="en-US" dirty="0"/>
              <a:t>less retained in RPC)          </a:t>
            </a:r>
            <a:r>
              <a:rPr lang="en-US" dirty="0" smtClean="0"/>
              <a:t> </a:t>
            </a:r>
            <a:r>
              <a:rPr lang="en-US" dirty="0"/>
              <a:t>(more retained in RPC) </a:t>
            </a:r>
          </a:p>
          <a:p>
            <a:pPr marL="349250" lvl="1" indent="0">
              <a:buNone/>
            </a:pPr>
            <a:endParaRPr lang="en-US" dirty="0"/>
          </a:p>
          <a:p>
            <a:pPr marL="349250" lvl="1" indent="0">
              <a:buNone/>
            </a:pPr>
            <a:r>
              <a:rPr lang="en-US" b="1" dirty="0"/>
              <a:t>(acids)    A</a:t>
            </a:r>
            <a:r>
              <a:rPr lang="en-US" b="1" baseline="30000" dirty="0"/>
              <a:t>-</a:t>
            </a:r>
            <a:r>
              <a:rPr lang="en-US" b="1" dirty="0"/>
              <a:t> + R</a:t>
            </a:r>
            <a:r>
              <a:rPr lang="en-US" b="1" baseline="30000" dirty="0"/>
              <a:t>+</a:t>
            </a:r>
            <a:r>
              <a:rPr lang="en-US" b="1" dirty="0"/>
              <a:t>                            A</a:t>
            </a:r>
            <a:r>
              <a:rPr lang="en-US" b="1" baseline="30000" dirty="0"/>
              <a:t>-</a:t>
            </a:r>
            <a:r>
              <a:rPr lang="en-US" b="1" dirty="0"/>
              <a:t>R</a:t>
            </a:r>
            <a:r>
              <a:rPr lang="en-US" b="1" baseline="30000" dirty="0" smtClean="0"/>
              <a:t>+                                </a:t>
            </a:r>
            <a:r>
              <a:rPr lang="en-US" dirty="0" smtClean="0"/>
              <a:t>A</a:t>
            </a:r>
            <a:r>
              <a:rPr lang="en-US" baseline="30000" dirty="0" smtClean="0"/>
              <a:t>-</a:t>
            </a:r>
            <a:r>
              <a:rPr lang="en-US" dirty="0" smtClean="0"/>
              <a:t>, BH</a:t>
            </a:r>
            <a:r>
              <a:rPr lang="en-US" baseline="30000" dirty="0" smtClean="0"/>
              <a:t>+</a:t>
            </a:r>
            <a:r>
              <a:rPr lang="en-US" dirty="0" smtClean="0"/>
              <a:t> = ionized acid or base</a:t>
            </a:r>
            <a:endParaRPr lang="en-US" b="1" baseline="30000" dirty="0"/>
          </a:p>
          <a:p>
            <a:pPr marL="349250" lvl="1" indent="0">
              <a:buNone/>
            </a:pPr>
            <a:r>
              <a:rPr lang="en-US" b="1" dirty="0"/>
              <a:t>(bases) BH</a:t>
            </a:r>
            <a:r>
              <a:rPr lang="en-US" b="1" baseline="30000" dirty="0"/>
              <a:t>+</a:t>
            </a:r>
            <a:r>
              <a:rPr lang="en-US" b="1" dirty="0"/>
              <a:t> + R</a:t>
            </a:r>
            <a:r>
              <a:rPr lang="en-US" b="1" baseline="30000" dirty="0"/>
              <a:t>-</a:t>
            </a:r>
            <a:r>
              <a:rPr lang="en-US" b="1" dirty="0"/>
              <a:t>                           BH</a:t>
            </a:r>
            <a:r>
              <a:rPr lang="en-US" b="1" baseline="30000" dirty="0"/>
              <a:t>+</a:t>
            </a:r>
            <a:r>
              <a:rPr lang="en-US" b="1" dirty="0" smtClean="0"/>
              <a:t>R</a:t>
            </a:r>
            <a:r>
              <a:rPr lang="en-US" b="1" baseline="30000" dirty="0" smtClean="0"/>
              <a:t>-</a:t>
            </a:r>
            <a:r>
              <a:rPr lang="en-US" baseline="30000" dirty="0" smtClean="0"/>
              <a:t>                             </a:t>
            </a:r>
            <a:r>
              <a:rPr lang="en-US" dirty="0" smtClean="0"/>
              <a:t>R</a:t>
            </a:r>
            <a:r>
              <a:rPr lang="en-US" baseline="30000" dirty="0" smtClean="0"/>
              <a:t>+</a:t>
            </a:r>
            <a:r>
              <a:rPr lang="en-US" dirty="0" smtClean="0"/>
              <a:t>,</a:t>
            </a:r>
            <a:r>
              <a:rPr lang="en-US" dirty="0"/>
              <a:t> R</a:t>
            </a:r>
            <a:r>
              <a:rPr lang="en-US" baseline="30000" dirty="0" smtClean="0"/>
              <a:t>- </a:t>
            </a:r>
            <a:r>
              <a:rPr lang="en-US" dirty="0" smtClean="0"/>
              <a:t>= ion-pairing reagent</a:t>
            </a:r>
          </a:p>
          <a:p>
            <a:r>
              <a:rPr lang="en-US" dirty="0" smtClean="0"/>
              <a:t>Stationary </a:t>
            </a:r>
            <a:r>
              <a:rPr lang="en-US" dirty="0"/>
              <a:t>phases used for ion-pair are neutral, hydrophobic resins such as polystyrene </a:t>
            </a:r>
            <a:r>
              <a:rPr lang="en-US" dirty="0" err="1"/>
              <a:t>divinylbenzene</a:t>
            </a:r>
            <a:r>
              <a:rPr lang="en-US" dirty="0"/>
              <a:t> (PS-DVB) or bonded silica. </a:t>
            </a:r>
          </a:p>
          <a:p>
            <a:pPr marL="349250" lvl="1" indent="0">
              <a:buNone/>
            </a:pPr>
            <a:endParaRPr lang="en-US" dirty="0" smtClean="0"/>
          </a:p>
          <a:p>
            <a:pPr marL="349250" lvl="1" indent="0">
              <a:buNone/>
            </a:pPr>
            <a:r>
              <a:rPr lang="en-US" dirty="0" smtClean="0"/>
              <a:t>[2]</a:t>
            </a:r>
            <a:endParaRPr lang="en-US" dirty="0"/>
          </a:p>
        </p:txBody>
      </p:sp>
      <p:pic>
        <p:nvPicPr>
          <p:cNvPr id="4" name="Picture 3"/>
          <p:cNvPicPr>
            <a:picLocks noChangeAspect="1"/>
          </p:cNvPicPr>
          <p:nvPr/>
        </p:nvPicPr>
        <p:blipFill>
          <a:blip r:embed="rId2"/>
          <a:stretch>
            <a:fillRect/>
          </a:stretch>
        </p:blipFill>
        <p:spPr>
          <a:xfrm flipV="1">
            <a:off x="3152311" y="4642556"/>
            <a:ext cx="784690" cy="307722"/>
          </a:xfrm>
          <a:prstGeom prst="rect">
            <a:avLst/>
          </a:prstGeom>
        </p:spPr>
      </p:pic>
      <p:pic>
        <p:nvPicPr>
          <p:cNvPr id="5" name="Picture 4"/>
          <p:cNvPicPr>
            <a:picLocks noChangeAspect="1"/>
          </p:cNvPicPr>
          <p:nvPr/>
        </p:nvPicPr>
        <p:blipFill>
          <a:blip r:embed="rId2"/>
          <a:stretch>
            <a:fillRect/>
          </a:stretch>
        </p:blipFill>
        <p:spPr>
          <a:xfrm flipV="1">
            <a:off x="3194643" y="4303888"/>
            <a:ext cx="784690" cy="307722"/>
          </a:xfrm>
          <a:prstGeom prst="rect">
            <a:avLst/>
          </a:prstGeom>
        </p:spPr>
      </p:pic>
      <p:pic>
        <p:nvPicPr>
          <p:cNvPr id="6" name="Picture 5"/>
          <p:cNvPicPr>
            <a:picLocks noChangeAspect="1"/>
          </p:cNvPicPr>
          <p:nvPr/>
        </p:nvPicPr>
        <p:blipFill>
          <a:blip r:embed="rId3"/>
          <a:stretch>
            <a:fillRect/>
          </a:stretch>
        </p:blipFill>
        <p:spPr>
          <a:xfrm>
            <a:off x="10258778" y="1989667"/>
            <a:ext cx="1467555" cy="1100666"/>
          </a:xfrm>
          <a:prstGeom prst="rect">
            <a:avLst/>
          </a:prstGeom>
        </p:spPr>
      </p:pic>
      <p:sp>
        <p:nvSpPr>
          <p:cNvPr id="7" name="TextBox 6"/>
          <p:cNvSpPr txBox="1"/>
          <p:nvPr/>
        </p:nvSpPr>
        <p:spPr>
          <a:xfrm>
            <a:off x="10061222" y="3175000"/>
            <a:ext cx="1546667" cy="369332"/>
          </a:xfrm>
          <a:prstGeom prst="rect">
            <a:avLst/>
          </a:prstGeom>
          <a:noFill/>
        </p:spPr>
        <p:txBody>
          <a:bodyPr wrap="none" rtlCol="0">
            <a:spAutoFit/>
          </a:bodyPr>
          <a:lstStyle/>
          <a:p>
            <a:r>
              <a:rPr lang="en-US" b="1" dirty="0" smtClean="0"/>
              <a:t>IPC</a:t>
            </a:r>
            <a:r>
              <a:rPr lang="en-US" dirty="0" smtClean="0"/>
              <a:t>-</a:t>
            </a:r>
            <a:r>
              <a:rPr lang="en-US" b="1" dirty="0" smtClean="0"/>
              <a:t>Reagent</a:t>
            </a:r>
            <a:endParaRPr lang="en-US" b="1" dirty="0"/>
          </a:p>
        </p:txBody>
      </p:sp>
    </p:spTree>
    <p:extLst>
      <p:ext uri="{BB962C8B-B14F-4D97-AF65-F5344CB8AC3E}">
        <p14:creationId xmlns:p14="http://schemas.microsoft.com/office/powerpoint/2010/main" val="161586601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77152"/>
            <a:ext cx="10515600" cy="734167"/>
          </a:xfrm>
        </p:spPr>
        <p:txBody>
          <a:bodyPr/>
          <a:lstStyle/>
          <a:p>
            <a:r>
              <a:rPr lang="en-US" b="1" dirty="0" smtClean="0"/>
              <a:t>Theory (3)</a:t>
            </a:r>
            <a:endParaRPr lang="en-US" b="1" dirty="0"/>
          </a:p>
        </p:txBody>
      </p:sp>
      <p:sp>
        <p:nvSpPr>
          <p:cNvPr id="5" name="Content Placeholder 4"/>
          <p:cNvSpPr>
            <a:spLocks noGrp="1"/>
          </p:cNvSpPr>
          <p:nvPr>
            <p:ph idx="1"/>
          </p:nvPr>
        </p:nvSpPr>
        <p:spPr>
          <a:xfrm>
            <a:off x="838200" y="1085089"/>
            <a:ext cx="10515600" cy="5091875"/>
          </a:xfrm>
        </p:spPr>
        <p:txBody>
          <a:bodyPr>
            <a:normAutofit/>
          </a:bodyPr>
          <a:lstStyle/>
          <a:p>
            <a:r>
              <a:rPr lang="en-US" b="1" dirty="0">
                <a:solidFill>
                  <a:srgbClr val="0000FF"/>
                </a:solidFill>
              </a:rPr>
              <a:t>Typical ion pair reagents include:</a:t>
            </a:r>
          </a:p>
          <a:p>
            <a:pPr lvl="1">
              <a:buFont typeface="Wingdings" charset="2"/>
              <a:buChar char="Ø"/>
            </a:pPr>
            <a:r>
              <a:rPr lang="en-US" dirty="0"/>
              <a:t>-</a:t>
            </a:r>
            <a:r>
              <a:rPr lang="en-US" dirty="0" err="1"/>
              <a:t>Alkylsulfonates</a:t>
            </a:r>
            <a:r>
              <a:rPr lang="en-US" dirty="0"/>
              <a:t> R-SO</a:t>
            </a:r>
            <a:r>
              <a:rPr lang="en-US" baseline="-25000" dirty="0"/>
              <a:t>3</a:t>
            </a:r>
            <a:r>
              <a:rPr lang="en-US" baseline="30000" dirty="0"/>
              <a:t>-</a:t>
            </a:r>
            <a:r>
              <a:rPr lang="en-US" dirty="0"/>
              <a:t> (R</a:t>
            </a:r>
            <a:r>
              <a:rPr lang="en-US" baseline="30000" dirty="0"/>
              <a:t>-</a:t>
            </a:r>
            <a:r>
              <a:rPr lang="en-US" dirty="0"/>
              <a:t>)</a:t>
            </a:r>
          </a:p>
          <a:p>
            <a:pPr lvl="1">
              <a:buFont typeface="Wingdings" charset="2"/>
              <a:buChar char="Ø"/>
            </a:pPr>
            <a:r>
              <a:rPr lang="en-US" dirty="0" err="1"/>
              <a:t>Tetraalkylammonium</a:t>
            </a:r>
            <a:r>
              <a:rPr lang="en-US" dirty="0"/>
              <a:t> salts R</a:t>
            </a:r>
            <a:r>
              <a:rPr lang="en-US" baseline="-25000" dirty="0"/>
              <a:t>4</a:t>
            </a:r>
            <a:r>
              <a:rPr lang="en-US" dirty="0"/>
              <a:t>N</a:t>
            </a:r>
            <a:r>
              <a:rPr lang="en-US" baseline="30000" dirty="0"/>
              <a:t>+</a:t>
            </a:r>
            <a:r>
              <a:rPr lang="en-US" dirty="0"/>
              <a:t> (R</a:t>
            </a:r>
            <a:r>
              <a:rPr lang="en-US" baseline="30000" dirty="0"/>
              <a:t>+</a:t>
            </a:r>
            <a:r>
              <a:rPr lang="en-US" dirty="0"/>
              <a:t>)</a:t>
            </a:r>
          </a:p>
          <a:p>
            <a:pPr lvl="1">
              <a:buFont typeface="Wingdings" charset="2"/>
              <a:buChar char="Ø"/>
            </a:pPr>
            <a:r>
              <a:rPr lang="en-US" dirty="0"/>
              <a:t>Strong carboxylic acids (</a:t>
            </a:r>
            <a:r>
              <a:rPr lang="en-US" dirty="0" err="1"/>
              <a:t>triflouroacetic</a:t>
            </a:r>
            <a:r>
              <a:rPr lang="en-US" dirty="0"/>
              <a:t> acid, TFA; </a:t>
            </a:r>
            <a:r>
              <a:rPr lang="en-US" dirty="0" err="1"/>
              <a:t>heptaflourobutyric</a:t>
            </a:r>
            <a:r>
              <a:rPr lang="en-US" dirty="0"/>
              <a:t> acid, HBA)</a:t>
            </a:r>
          </a:p>
          <a:p>
            <a:pPr lvl="1">
              <a:buFont typeface="Wingdings" charset="2"/>
              <a:buChar char="Ø"/>
            </a:pPr>
            <a:r>
              <a:rPr lang="en-US" dirty="0" err="1"/>
              <a:t>Chaotropes</a:t>
            </a:r>
            <a:r>
              <a:rPr lang="en-US" dirty="0"/>
              <a:t> (BF</a:t>
            </a:r>
            <a:r>
              <a:rPr lang="en-US" baseline="30000" dirty="0"/>
              <a:t>-</a:t>
            </a:r>
            <a:r>
              <a:rPr lang="en-US" dirty="0"/>
              <a:t>, ClO</a:t>
            </a:r>
            <a:r>
              <a:rPr lang="en-US" baseline="-25000" dirty="0"/>
              <a:t>4</a:t>
            </a:r>
            <a:r>
              <a:rPr lang="en-US" baseline="30000" dirty="0"/>
              <a:t>-</a:t>
            </a:r>
            <a:r>
              <a:rPr lang="en-US" dirty="0"/>
              <a:t>, PF</a:t>
            </a:r>
            <a:r>
              <a:rPr lang="en-US" baseline="-25000" dirty="0"/>
              <a:t>6</a:t>
            </a:r>
            <a:r>
              <a:rPr lang="en-US" baseline="30000" dirty="0"/>
              <a:t>-</a:t>
            </a:r>
            <a:r>
              <a:rPr lang="en-US" dirty="0"/>
              <a:t>)</a:t>
            </a:r>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[2]</a:t>
            </a:r>
            <a:endParaRPr lang="en-US" dirty="0"/>
          </a:p>
        </p:txBody>
      </p:sp>
    </p:spTree>
    <p:extLst>
      <p:ext uri="{BB962C8B-B14F-4D97-AF65-F5344CB8AC3E}">
        <p14:creationId xmlns:p14="http://schemas.microsoft.com/office/powerpoint/2010/main" val="39038746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06" y="-303963"/>
            <a:ext cx="10723035" cy="1336956"/>
          </a:xfrm>
        </p:spPr>
        <p:txBody>
          <a:bodyPr/>
          <a:lstStyle/>
          <a:p>
            <a:r>
              <a:rPr lang="en-US" b="1" dirty="0" smtClean="0"/>
              <a:t>Theory (4)</a:t>
            </a:r>
            <a:endParaRPr lang="en-US" b="1" dirty="0"/>
          </a:p>
        </p:txBody>
      </p:sp>
      <p:sp>
        <p:nvSpPr>
          <p:cNvPr id="3" name="Content Placeholder 2"/>
          <p:cNvSpPr>
            <a:spLocks noGrp="1"/>
          </p:cNvSpPr>
          <p:nvPr>
            <p:ph idx="1"/>
          </p:nvPr>
        </p:nvSpPr>
        <p:spPr>
          <a:xfrm>
            <a:off x="479778" y="1034726"/>
            <a:ext cx="6392333" cy="5597496"/>
          </a:xfrm>
        </p:spPr>
        <p:txBody>
          <a:bodyPr>
            <a:normAutofit/>
          </a:bodyPr>
          <a:lstStyle/>
          <a:p>
            <a:pPr marL="0" indent="0">
              <a:buNone/>
            </a:pPr>
            <a:r>
              <a:rPr lang="en-US" sz="2000" b="1" dirty="0" smtClean="0"/>
              <a:t>Retention </a:t>
            </a:r>
            <a:r>
              <a:rPr lang="en-US" sz="2000" b="1" dirty="0"/>
              <a:t>M</a:t>
            </a:r>
            <a:r>
              <a:rPr lang="en-US" sz="2000" b="1" dirty="0" smtClean="0"/>
              <a:t>echanism:</a:t>
            </a:r>
          </a:p>
          <a:p>
            <a:r>
              <a:rPr lang="en-US" sz="2000" b="1" dirty="0" smtClean="0"/>
              <a:t>Two possible retention process</a:t>
            </a:r>
          </a:p>
          <a:p>
            <a:pPr marL="793750" lvl="1" indent="-457200">
              <a:buFont typeface="+mj-lt"/>
              <a:buAutoNum type="arabicPeriod"/>
            </a:pPr>
            <a:r>
              <a:rPr lang="en-US" sz="1800" b="1" dirty="0" smtClean="0"/>
              <a:t>Partition model</a:t>
            </a:r>
          </a:p>
          <a:p>
            <a:pPr marL="793750" lvl="1" indent="-457200">
              <a:buFont typeface="+mj-lt"/>
              <a:buAutoNum type="arabicPeriod"/>
            </a:pPr>
            <a:r>
              <a:rPr lang="en-US" sz="1800" b="1" dirty="0" smtClean="0"/>
              <a:t>Adsorption model</a:t>
            </a:r>
          </a:p>
          <a:p>
            <a:pPr>
              <a:buFont typeface="Wingdings" charset="2"/>
              <a:buChar char="Ø"/>
            </a:pPr>
            <a:r>
              <a:rPr lang="en-US" b="1" dirty="0" smtClean="0"/>
              <a:t>Partition Model</a:t>
            </a:r>
            <a:r>
              <a:rPr lang="en-US" dirty="0" smtClean="0"/>
              <a:t>:.</a:t>
            </a:r>
            <a:r>
              <a:rPr lang="en-US" dirty="0"/>
              <a:t> In this model, the ion-pairing agent </a:t>
            </a:r>
            <a:r>
              <a:rPr lang="en-US" dirty="0" smtClean="0"/>
              <a:t>is </a:t>
            </a:r>
            <a:r>
              <a:rPr lang="en-US" dirty="0"/>
              <a:t>present in the mobile phase. The </a:t>
            </a:r>
            <a:r>
              <a:rPr lang="en-US" dirty="0" err="1" smtClean="0"/>
              <a:t>analyte</a:t>
            </a:r>
            <a:r>
              <a:rPr lang="en-US" dirty="0" smtClean="0"/>
              <a:t>  interacts </a:t>
            </a:r>
            <a:r>
              <a:rPr lang="en-US" dirty="0"/>
              <a:t>with the ion-pairing </a:t>
            </a:r>
            <a:r>
              <a:rPr lang="en-US" dirty="0" smtClean="0"/>
              <a:t>agent </a:t>
            </a:r>
            <a:r>
              <a:rPr lang="en-US" dirty="0"/>
              <a:t>in the mobile phase first. It forms the ion-pair which is relatively non-polar </a:t>
            </a:r>
            <a:r>
              <a:rPr lang="en-US" dirty="0" smtClean="0"/>
              <a:t>and partition </a:t>
            </a:r>
            <a:r>
              <a:rPr lang="en-US" dirty="0"/>
              <a:t>into the stationary phase and get retained</a:t>
            </a:r>
            <a:r>
              <a:rPr lang="en-US" dirty="0" smtClean="0"/>
              <a:t>.</a:t>
            </a:r>
          </a:p>
        </p:txBody>
      </p:sp>
      <p:sp>
        <p:nvSpPr>
          <p:cNvPr id="18" name="Rectangle 17"/>
          <p:cNvSpPr/>
          <p:nvPr/>
        </p:nvSpPr>
        <p:spPr>
          <a:xfrm>
            <a:off x="315536" y="5901735"/>
            <a:ext cx="6387241" cy="923330"/>
          </a:xfrm>
          <a:prstGeom prst="rect">
            <a:avLst/>
          </a:prstGeom>
        </p:spPr>
        <p:txBody>
          <a:bodyPr wrap="square">
            <a:spAutoFit/>
          </a:bodyPr>
          <a:lstStyle/>
          <a:p>
            <a:r>
              <a:rPr lang="en-US" dirty="0" smtClean="0"/>
              <a:t> </a:t>
            </a:r>
            <a:r>
              <a:rPr lang="en-US" dirty="0"/>
              <a:t>R</a:t>
            </a:r>
            <a:r>
              <a:rPr lang="en-US" baseline="30000" dirty="0" smtClean="0"/>
              <a:t>+</a:t>
            </a:r>
            <a:r>
              <a:rPr lang="en-US" dirty="0" smtClean="0"/>
              <a:t>A</a:t>
            </a:r>
            <a:r>
              <a:rPr lang="en-US" baseline="30000" dirty="0" smtClean="0"/>
              <a:t>-</a:t>
            </a:r>
            <a:r>
              <a:rPr lang="en-US" dirty="0" smtClean="0"/>
              <a:t> (</a:t>
            </a:r>
            <a:r>
              <a:rPr lang="en-US" dirty="0" err="1" smtClean="0"/>
              <a:t>mobilePhase</a:t>
            </a:r>
            <a:r>
              <a:rPr lang="en-US" dirty="0" smtClean="0"/>
              <a:t>)</a:t>
            </a:r>
          </a:p>
          <a:p>
            <a:endParaRPr lang="en-US" dirty="0"/>
          </a:p>
          <a:p>
            <a:r>
              <a:rPr lang="en-US" dirty="0" smtClean="0"/>
              <a:t>[2,3]</a:t>
            </a:r>
            <a:endParaRPr lang="en-US" dirty="0"/>
          </a:p>
        </p:txBody>
      </p:sp>
      <p:pic>
        <p:nvPicPr>
          <p:cNvPr id="19" name="Picture 18"/>
          <p:cNvPicPr>
            <a:picLocks noChangeAspect="1"/>
          </p:cNvPicPr>
          <p:nvPr/>
        </p:nvPicPr>
        <p:blipFill>
          <a:blip r:embed="rId2"/>
          <a:stretch>
            <a:fillRect/>
          </a:stretch>
        </p:blipFill>
        <p:spPr>
          <a:xfrm>
            <a:off x="2898310" y="6037474"/>
            <a:ext cx="863600" cy="165100"/>
          </a:xfrm>
          <a:prstGeom prst="rect">
            <a:avLst/>
          </a:prstGeom>
        </p:spPr>
      </p:pic>
      <p:sp>
        <p:nvSpPr>
          <p:cNvPr id="20" name="Rectangle 19"/>
          <p:cNvSpPr/>
          <p:nvPr/>
        </p:nvSpPr>
        <p:spPr>
          <a:xfrm>
            <a:off x="3984595" y="5901730"/>
            <a:ext cx="2715707" cy="369332"/>
          </a:xfrm>
          <a:prstGeom prst="rect">
            <a:avLst/>
          </a:prstGeom>
        </p:spPr>
        <p:txBody>
          <a:bodyPr wrap="none">
            <a:spAutoFit/>
          </a:bodyPr>
          <a:lstStyle/>
          <a:p>
            <a:r>
              <a:rPr lang="en-US" dirty="0" smtClean="0"/>
              <a:t>R</a:t>
            </a:r>
            <a:r>
              <a:rPr lang="en-US" baseline="30000" dirty="0"/>
              <a:t>+</a:t>
            </a:r>
            <a:r>
              <a:rPr lang="en-US" dirty="0"/>
              <a:t>A</a:t>
            </a:r>
            <a:r>
              <a:rPr lang="en-US" baseline="30000" dirty="0"/>
              <a:t>-</a:t>
            </a:r>
            <a:r>
              <a:rPr lang="en-US" dirty="0"/>
              <a:t> (stationary Phase)</a:t>
            </a:r>
          </a:p>
        </p:txBody>
      </p:sp>
      <p:pic>
        <p:nvPicPr>
          <p:cNvPr id="7" name="Picture 6" descr="i3.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69668" y="1086555"/>
            <a:ext cx="4755444" cy="5094111"/>
          </a:xfrm>
          <a:prstGeom prst="rect">
            <a:avLst/>
          </a:prstGeom>
        </p:spPr>
      </p:pic>
    </p:spTree>
    <p:extLst>
      <p:ext uri="{BB962C8B-B14F-4D97-AF65-F5344CB8AC3E}">
        <p14:creationId xmlns:p14="http://schemas.microsoft.com/office/powerpoint/2010/main" val="22649419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367" y="479778"/>
            <a:ext cx="10723035" cy="620889"/>
          </a:xfrm>
        </p:spPr>
        <p:txBody>
          <a:bodyPr/>
          <a:lstStyle/>
          <a:p>
            <a:r>
              <a:rPr lang="en-US" b="1" dirty="0" smtClean="0"/>
              <a:t>Theory (5)</a:t>
            </a:r>
            <a:endParaRPr lang="en-US" b="1" dirty="0"/>
          </a:p>
        </p:txBody>
      </p:sp>
      <p:sp>
        <p:nvSpPr>
          <p:cNvPr id="8" name="Rectangle 7"/>
          <p:cNvSpPr/>
          <p:nvPr/>
        </p:nvSpPr>
        <p:spPr>
          <a:xfrm>
            <a:off x="249161" y="1745716"/>
            <a:ext cx="6312822" cy="4780796"/>
          </a:xfrm>
          <a:prstGeom prst="rect">
            <a:avLst/>
          </a:prstGeom>
        </p:spPr>
        <p:txBody>
          <a:bodyPr wrap="square">
            <a:spAutoFit/>
          </a:bodyPr>
          <a:lstStyle/>
          <a:p>
            <a:pPr>
              <a:buFont typeface="Wingdings" charset="2"/>
              <a:buChar char="Ø"/>
            </a:pPr>
            <a:r>
              <a:rPr lang="en-US" sz="2000" b="1" dirty="0"/>
              <a:t>Adsorption Model:</a:t>
            </a:r>
            <a:r>
              <a:rPr lang="en-US" sz="2000" dirty="0"/>
              <a:t> T</a:t>
            </a:r>
            <a:r>
              <a:rPr lang="en-US" sz="2000" dirty="0" smtClean="0"/>
              <a:t>he </a:t>
            </a:r>
            <a:r>
              <a:rPr lang="en-US" sz="2000" dirty="0"/>
              <a:t>ion-pairing agent present in the mobile phase gets adsorbed into the non-polar stationary phase due to its lipophilic alkyl chain. As a result, the ion-pairing </a:t>
            </a:r>
            <a:r>
              <a:rPr lang="en-US" sz="2000" dirty="0" smtClean="0"/>
              <a:t>reagent </a:t>
            </a:r>
            <a:r>
              <a:rPr lang="en-US" sz="2000" dirty="0"/>
              <a:t>forms a pseudo ion-exchange layer on the surface of the stationary phase. The </a:t>
            </a:r>
            <a:r>
              <a:rPr lang="en-US" sz="2000" dirty="0" err="1"/>
              <a:t>analyte</a:t>
            </a:r>
            <a:r>
              <a:rPr lang="en-US" sz="2000" dirty="0"/>
              <a:t> </a:t>
            </a:r>
            <a:r>
              <a:rPr lang="en-US" sz="2000" dirty="0" smtClean="0"/>
              <a:t>interacts with </a:t>
            </a:r>
            <a:r>
              <a:rPr lang="en-US" sz="2000" dirty="0"/>
              <a:t>the ion-pairing agent presented on the surface to form ion-pair and gets retained</a:t>
            </a:r>
            <a:r>
              <a:rPr lang="en-US" sz="2000" dirty="0" smtClean="0"/>
              <a:t>.</a:t>
            </a:r>
          </a:p>
          <a:p>
            <a:endParaRPr lang="en-US" sz="2000" dirty="0"/>
          </a:p>
          <a:p>
            <a:endParaRPr lang="en-US" sz="2000" dirty="0" smtClean="0"/>
          </a:p>
          <a:p>
            <a:r>
              <a:rPr lang="en-US" sz="2000" dirty="0" smtClean="0"/>
              <a:t>A</a:t>
            </a:r>
            <a:r>
              <a:rPr lang="en-US" sz="2000" baseline="30000" dirty="0" smtClean="0"/>
              <a:t>-</a:t>
            </a:r>
            <a:r>
              <a:rPr lang="en-US" sz="2000" dirty="0" smtClean="0"/>
              <a:t> (mobile phase) + R</a:t>
            </a:r>
            <a:r>
              <a:rPr lang="en-US" sz="2000" baseline="30000" dirty="0"/>
              <a:t>+</a:t>
            </a:r>
            <a:r>
              <a:rPr lang="en-US" sz="2000" dirty="0" smtClean="0"/>
              <a:t>X</a:t>
            </a:r>
            <a:r>
              <a:rPr lang="en-US" sz="2000" baseline="30000" dirty="0" smtClean="0"/>
              <a:t>-</a:t>
            </a:r>
            <a:r>
              <a:rPr lang="en-US" sz="2000" dirty="0" smtClean="0"/>
              <a:t> (stationary Phase)</a:t>
            </a:r>
          </a:p>
          <a:p>
            <a:r>
              <a:rPr lang="en-US" sz="2000" dirty="0" smtClean="0"/>
              <a:t>A</a:t>
            </a:r>
            <a:r>
              <a:rPr lang="en-US" sz="2000" baseline="30000" dirty="0" smtClean="0"/>
              <a:t>-</a:t>
            </a:r>
            <a:r>
              <a:rPr lang="en-US" sz="2000" dirty="0" smtClean="0"/>
              <a:t>R</a:t>
            </a:r>
            <a:r>
              <a:rPr lang="en-US" sz="2000" baseline="30000" dirty="0" smtClean="0"/>
              <a:t>+</a:t>
            </a:r>
            <a:r>
              <a:rPr lang="en-US" sz="2000" dirty="0"/>
              <a:t>(stationary Phase</a:t>
            </a:r>
            <a:r>
              <a:rPr lang="en-US" sz="2000" dirty="0" smtClean="0"/>
              <a:t>) + X</a:t>
            </a:r>
            <a:r>
              <a:rPr lang="en-US" sz="2000" baseline="30000" dirty="0" smtClean="0"/>
              <a:t>-</a:t>
            </a:r>
          </a:p>
          <a:p>
            <a:endParaRPr lang="en-US" sz="2000" baseline="30000" dirty="0"/>
          </a:p>
          <a:p>
            <a:endParaRPr lang="en-US" sz="2000" baseline="30000" dirty="0" smtClean="0"/>
          </a:p>
          <a:p>
            <a:endParaRPr lang="en-US" sz="2000" dirty="0"/>
          </a:p>
          <a:p>
            <a:r>
              <a:rPr lang="en-US" dirty="0" smtClean="0"/>
              <a:t>[2,3]</a:t>
            </a:r>
            <a:endParaRPr lang="en-US" dirty="0"/>
          </a:p>
        </p:txBody>
      </p:sp>
      <p:pic>
        <p:nvPicPr>
          <p:cNvPr id="10" name="Picture 9"/>
          <p:cNvPicPr>
            <a:picLocks noChangeAspect="1"/>
          </p:cNvPicPr>
          <p:nvPr/>
        </p:nvPicPr>
        <p:blipFill>
          <a:blip r:embed="rId2"/>
          <a:stretch>
            <a:fillRect/>
          </a:stretch>
        </p:blipFill>
        <p:spPr>
          <a:xfrm>
            <a:off x="5664199" y="4950980"/>
            <a:ext cx="863600" cy="165100"/>
          </a:xfrm>
          <a:prstGeom prst="rect">
            <a:avLst/>
          </a:prstGeom>
        </p:spPr>
      </p:pic>
      <p:pic>
        <p:nvPicPr>
          <p:cNvPr id="13" name="Picture 12" descr="Mobile-phase-diagram-wid-polar-n-non-polar-ends.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83778" y="1540331"/>
            <a:ext cx="4452612" cy="4612113"/>
          </a:xfrm>
          <a:prstGeom prst="rect">
            <a:avLst/>
          </a:prstGeom>
        </p:spPr>
      </p:pic>
    </p:spTree>
    <p:extLst>
      <p:ext uri="{BB962C8B-B14F-4D97-AF65-F5344CB8AC3E}">
        <p14:creationId xmlns:p14="http://schemas.microsoft.com/office/powerpoint/2010/main" val="1582054750"/>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589" y="0"/>
            <a:ext cx="10723035" cy="1336956"/>
          </a:xfrm>
        </p:spPr>
        <p:txBody>
          <a:bodyPr/>
          <a:lstStyle/>
          <a:p>
            <a:r>
              <a:rPr lang="en-US" b="1" dirty="0" smtClean="0"/>
              <a:t>Theory(6)</a:t>
            </a:r>
            <a:endParaRPr lang="en-US" dirty="0"/>
          </a:p>
        </p:txBody>
      </p:sp>
      <p:sp>
        <p:nvSpPr>
          <p:cNvPr id="3" name="Content Placeholder 2"/>
          <p:cNvSpPr>
            <a:spLocks noGrp="1"/>
          </p:cNvSpPr>
          <p:nvPr>
            <p:ph idx="1"/>
          </p:nvPr>
        </p:nvSpPr>
        <p:spPr>
          <a:xfrm>
            <a:off x="395111" y="1614312"/>
            <a:ext cx="9539112" cy="4763910"/>
          </a:xfrm>
        </p:spPr>
        <p:txBody>
          <a:bodyPr>
            <a:normAutofit fontScale="25000" lnSpcReduction="20000"/>
          </a:bodyPr>
          <a:lstStyle/>
          <a:p>
            <a:pPr marL="0" indent="0">
              <a:buNone/>
            </a:pPr>
            <a:r>
              <a:rPr lang="en-US" sz="7200" b="1" dirty="0" smtClean="0"/>
              <a:t>Changes in pH </a:t>
            </a:r>
          </a:p>
          <a:p>
            <a:r>
              <a:rPr lang="en-US" sz="7200" dirty="0" smtClean="0"/>
              <a:t>For acids, as pH is increase the retention time is increased.</a:t>
            </a:r>
          </a:p>
          <a:p>
            <a:r>
              <a:rPr lang="en-US" sz="7200" dirty="0" smtClean="0"/>
              <a:t>For bases, </a:t>
            </a:r>
            <a:r>
              <a:rPr lang="en-US" sz="7200" dirty="0"/>
              <a:t>as pH is </a:t>
            </a:r>
            <a:r>
              <a:rPr lang="en-US" sz="7200" dirty="0" smtClean="0"/>
              <a:t>decrease </a:t>
            </a:r>
            <a:r>
              <a:rPr lang="en-US" sz="7200" dirty="0"/>
              <a:t>the retention time is </a:t>
            </a:r>
            <a:r>
              <a:rPr lang="en-US" sz="7200" dirty="0" smtClean="0"/>
              <a:t>increased.</a:t>
            </a:r>
          </a:p>
          <a:p>
            <a:pPr marL="349250" lvl="1" indent="0">
              <a:buNone/>
            </a:pPr>
            <a:endParaRPr lang="en-US" sz="7200" dirty="0" smtClean="0"/>
          </a:p>
          <a:p>
            <a:pPr marL="349250" lvl="1" indent="0">
              <a:buNone/>
            </a:pPr>
            <a:endParaRPr lang="en-US" sz="7200" dirty="0"/>
          </a:p>
          <a:p>
            <a:pPr lvl="1">
              <a:buFont typeface="Wingdings" charset="2"/>
              <a:buChar char="Ø"/>
            </a:pPr>
            <a:r>
              <a:rPr lang="en-US" sz="7200" dirty="0" smtClean="0"/>
              <a:t>By increasing ionization of the solute,</a:t>
            </a:r>
            <a:r>
              <a:rPr lang="en-US" sz="7200" dirty="0"/>
              <a:t> </a:t>
            </a:r>
            <a:r>
              <a:rPr lang="en-US" sz="7200" dirty="0" smtClean="0"/>
              <a:t>retention </a:t>
            </a:r>
            <a:r>
              <a:rPr lang="en-US" sz="7200" dirty="0"/>
              <a:t>is possible due </a:t>
            </a:r>
            <a:r>
              <a:rPr lang="en-US" sz="7200" dirty="0" smtClean="0"/>
              <a:t>to ion-pairing of the ionized solute.</a:t>
            </a:r>
          </a:p>
          <a:p>
            <a:pPr lvl="1">
              <a:buFont typeface="Wingdings" charset="2"/>
              <a:buChar char="Ø"/>
            </a:pPr>
            <a:endParaRPr lang="en-US" sz="7200" dirty="0" smtClean="0"/>
          </a:p>
          <a:p>
            <a:pPr marL="12700" indent="0">
              <a:buNone/>
            </a:pPr>
            <a:r>
              <a:rPr lang="en-US" sz="7200" dirty="0" smtClean="0"/>
              <a:t>       Hydrophilic </a:t>
            </a:r>
            <a:r>
              <a:rPr lang="en-US" sz="7200" dirty="0"/>
              <a:t>solute              </a:t>
            </a:r>
            <a:r>
              <a:rPr lang="en-US" sz="7200" dirty="0" smtClean="0"/>
              <a:t>Hydrophobic </a:t>
            </a:r>
            <a:r>
              <a:rPr lang="en-US" sz="7200" dirty="0"/>
              <a:t>ion-pair</a:t>
            </a:r>
          </a:p>
          <a:p>
            <a:pPr marL="349250" lvl="1" indent="0">
              <a:buNone/>
            </a:pPr>
            <a:r>
              <a:rPr lang="en-US" sz="7200" dirty="0"/>
              <a:t>(less retained in RPC)           (more retained in RPC) </a:t>
            </a:r>
          </a:p>
          <a:p>
            <a:pPr marL="349250" lvl="1" indent="0">
              <a:buNone/>
            </a:pPr>
            <a:endParaRPr lang="en-US" sz="7200" dirty="0"/>
          </a:p>
          <a:p>
            <a:pPr marL="349250" lvl="1" indent="0">
              <a:buNone/>
            </a:pPr>
            <a:r>
              <a:rPr lang="en-US" sz="7200" b="1" dirty="0"/>
              <a:t>(acids)    A</a:t>
            </a:r>
            <a:r>
              <a:rPr lang="en-US" sz="7200" b="1" baseline="30000" dirty="0"/>
              <a:t>-</a:t>
            </a:r>
            <a:r>
              <a:rPr lang="en-US" sz="7200" b="1" dirty="0"/>
              <a:t> + R</a:t>
            </a:r>
            <a:r>
              <a:rPr lang="en-US" sz="7200" b="1" baseline="30000" dirty="0"/>
              <a:t>+</a:t>
            </a:r>
            <a:r>
              <a:rPr lang="en-US" sz="7200" b="1" dirty="0"/>
              <a:t>                            A</a:t>
            </a:r>
            <a:r>
              <a:rPr lang="en-US" sz="7200" b="1" baseline="30000" dirty="0"/>
              <a:t>-</a:t>
            </a:r>
            <a:r>
              <a:rPr lang="en-US" sz="7200" b="1" dirty="0"/>
              <a:t>R</a:t>
            </a:r>
            <a:r>
              <a:rPr lang="en-US" sz="7200" b="1" baseline="30000" dirty="0"/>
              <a:t>+                                </a:t>
            </a:r>
            <a:r>
              <a:rPr lang="en-US" sz="7200" dirty="0"/>
              <a:t>A</a:t>
            </a:r>
            <a:r>
              <a:rPr lang="en-US" sz="7200" baseline="30000" dirty="0"/>
              <a:t>-</a:t>
            </a:r>
            <a:r>
              <a:rPr lang="en-US" sz="7200" dirty="0"/>
              <a:t>, BH</a:t>
            </a:r>
            <a:r>
              <a:rPr lang="en-US" sz="7200" baseline="30000" dirty="0"/>
              <a:t>+</a:t>
            </a:r>
            <a:r>
              <a:rPr lang="en-US" sz="7200" dirty="0"/>
              <a:t> = ionized acid or base</a:t>
            </a:r>
            <a:endParaRPr lang="en-US" sz="7200" b="1" baseline="30000" dirty="0"/>
          </a:p>
          <a:p>
            <a:pPr marL="349250" lvl="1" indent="0">
              <a:buNone/>
            </a:pPr>
            <a:r>
              <a:rPr lang="en-US" sz="7200" b="1" dirty="0"/>
              <a:t>(bases) BH</a:t>
            </a:r>
            <a:r>
              <a:rPr lang="en-US" sz="7200" b="1" baseline="30000" dirty="0"/>
              <a:t>+</a:t>
            </a:r>
            <a:r>
              <a:rPr lang="en-US" sz="7200" b="1" dirty="0"/>
              <a:t> + R</a:t>
            </a:r>
            <a:r>
              <a:rPr lang="en-US" sz="7200" b="1" baseline="30000" dirty="0"/>
              <a:t>-</a:t>
            </a:r>
            <a:r>
              <a:rPr lang="en-US" sz="7200" b="1" dirty="0"/>
              <a:t>                           BH</a:t>
            </a:r>
            <a:r>
              <a:rPr lang="en-US" sz="7200" b="1" baseline="30000" dirty="0"/>
              <a:t>+</a:t>
            </a:r>
            <a:r>
              <a:rPr lang="en-US" sz="7200" b="1" dirty="0"/>
              <a:t>R</a:t>
            </a:r>
            <a:r>
              <a:rPr lang="en-US" sz="7200" b="1" baseline="30000" dirty="0"/>
              <a:t>-</a:t>
            </a:r>
            <a:r>
              <a:rPr lang="en-US" sz="7200" baseline="30000" dirty="0"/>
              <a:t>                             </a:t>
            </a:r>
            <a:r>
              <a:rPr lang="en-US" sz="7200" dirty="0"/>
              <a:t>R</a:t>
            </a:r>
            <a:r>
              <a:rPr lang="en-US" sz="7200" baseline="30000" dirty="0"/>
              <a:t>+</a:t>
            </a:r>
            <a:r>
              <a:rPr lang="en-US" sz="7200" dirty="0"/>
              <a:t>, R</a:t>
            </a:r>
            <a:r>
              <a:rPr lang="en-US" sz="7200" baseline="30000" dirty="0"/>
              <a:t>- </a:t>
            </a:r>
            <a:r>
              <a:rPr lang="en-US" sz="7200" dirty="0"/>
              <a:t>= ion-pairing reagent</a:t>
            </a:r>
          </a:p>
          <a:p>
            <a:pPr marL="349250" lvl="1" indent="0">
              <a:buNone/>
            </a:pPr>
            <a:endParaRPr lang="en-US" sz="7200" dirty="0"/>
          </a:p>
          <a:p>
            <a:pPr marL="349250" lvl="1" indent="0">
              <a:buNone/>
            </a:pPr>
            <a:endParaRPr lang="en-US" sz="7200" dirty="0" smtClean="0"/>
          </a:p>
          <a:p>
            <a:pPr marL="349250" lvl="1" indent="0">
              <a:buNone/>
            </a:pPr>
            <a:endParaRPr lang="en-US" sz="7200" dirty="0"/>
          </a:p>
          <a:p>
            <a:pPr marL="349250" lvl="1" indent="0">
              <a:buNone/>
            </a:pPr>
            <a:r>
              <a:rPr lang="en-US" sz="7200" dirty="0" smtClean="0"/>
              <a:t>[2]</a:t>
            </a:r>
          </a:p>
          <a:p>
            <a:pPr marL="0" indent="0">
              <a:buNone/>
            </a:pPr>
            <a:endParaRPr lang="en-US" baseline="30000" dirty="0"/>
          </a:p>
          <a:p>
            <a:pPr marL="0" indent="0">
              <a:buNone/>
            </a:pPr>
            <a:endParaRPr lang="en-US" dirty="0"/>
          </a:p>
        </p:txBody>
      </p:sp>
      <p:pic>
        <p:nvPicPr>
          <p:cNvPr id="4" name="Picture 3"/>
          <p:cNvPicPr>
            <a:picLocks noChangeAspect="1"/>
          </p:cNvPicPr>
          <p:nvPr/>
        </p:nvPicPr>
        <p:blipFill>
          <a:blip r:embed="rId2"/>
          <a:stretch>
            <a:fillRect/>
          </a:stretch>
        </p:blipFill>
        <p:spPr>
          <a:xfrm flipV="1">
            <a:off x="3124087" y="5842000"/>
            <a:ext cx="784690" cy="307722"/>
          </a:xfrm>
          <a:prstGeom prst="rect">
            <a:avLst/>
          </a:prstGeom>
        </p:spPr>
      </p:pic>
      <p:pic>
        <p:nvPicPr>
          <p:cNvPr id="5" name="Picture 4"/>
          <p:cNvPicPr>
            <a:picLocks noChangeAspect="1"/>
          </p:cNvPicPr>
          <p:nvPr/>
        </p:nvPicPr>
        <p:blipFill>
          <a:blip r:embed="rId2"/>
          <a:stretch>
            <a:fillRect/>
          </a:stretch>
        </p:blipFill>
        <p:spPr>
          <a:xfrm flipV="1">
            <a:off x="3138199" y="5362221"/>
            <a:ext cx="784690" cy="307722"/>
          </a:xfrm>
          <a:prstGeom prst="rect">
            <a:avLst/>
          </a:prstGeom>
        </p:spPr>
      </p:pic>
    </p:spTree>
    <p:extLst>
      <p:ext uri="{BB962C8B-B14F-4D97-AF65-F5344CB8AC3E}">
        <p14:creationId xmlns:p14="http://schemas.microsoft.com/office/powerpoint/2010/main" val="133130657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2346</TotalTime>
  <Words>1622</Words>
  <Application>Microsoft Macintosh PowerPoint</Application>
  <PresentationFormat>Custom</PresentationFormat>
  <Paragraphs>173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Breeze</vt:lpstr>
      <vt:lpstr>Ion-Pair HPLC </vt:lpstr>
      <vt:lpstr>Introduction </vt:lpstr>
      <vt:lpstr>Background</vt:lpstr>
      <vt:lpstr>Theory (1)</vt:lpstr>
      <vt:lpstr>Theory(2)</vt:lpstr>
      <vt:lpstr>Theory (3)</vt:lpstr>
      <vt:lpstr>Theory (4)</vt:lpstr>
      <vt:lpstr>Theory (5)</vt:lpstr>
      <vt:lpstr>Theory(6)</vt:lpstr>
      <vt:lpstr>Theory (7)</vt:lpstr>
      <vt:lpstr>Advantages</vt:lpstr>
      <vt:lpstr>Disadvantages</vt:lpstr>
      <vt:lpstr>Applications</vt:lpstr>
      <vt:lpstr>Applications</vt:lpstr>
      <vt:lpstr>Applications</vt:lpstr>
      <vt:lpstr>Applications</vt:lpstr>
      <vt:lpstr>Conclusion</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Ion Pair Chromatography</dc:title>
  <dc:creator>Nancy</dc:creator>
  <cp:lastModifiedBy>Maria Santos</cp:lastModifiedBy>
  <cp:revision>175</cp:revision>
  <dcterms:created xsi:type="dcterms:W3CDTF">2014-11-21T20:32:49Z</dcterms:created>
  <dcterms:modified xsi:type="dcterms:W3CDTF">2014-12-02T19:42:45Z</dcterms:modified>
</cp:coreProperties>
</file>