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3" r:id="rId2"/>
    <p:sldId id="314" r:id="rId3"/>
    <p:sldId id="315" r:id="rId4"/>
    <p:sldId id="338" r:id="rId5"/>
    <p:sldId id="342" r:id="rId6"/>
    <p:sldId id="334" r:id="rId7"/>
    <p:sldId id="335" r:id="rId8"/>
    <p:sldId id="345" r:id="rId9"/>
    <p:sldId id="337" r:id="rId10"/>
    <p:sldId id="336" r:id="rId11"/>
    <p:sldId id="341" r:id="rId12"/>
    <p:sldId id="343" r:id="rId13"/>
    <p:sldId id="344" r:id="rId14"/>
    <p:sldId id="316" r:id="rId15"/>
    <p:sldId id="319" r:id="rId16"/>
    <p:sldId id="332" r:id="rId17"/>
    <p:sldId id="331" r:id="rId18"/>
    <p:sldId id="324" r:id="rId19"/>
    <p:sldId id="325" r:id="rId20"/>
    <p:sldId id="320" r:id="rId21"/>
    <p:sldId id="317" r:id="rId22"/>
    <p:sldId id="330" r:id="rId23"/>
    <p:sldId id="326" r:id="rId24"/>
    <p:sldId id="333" r:id="rId25"/>
    <p:sldId id="327" r:id="rId26"/>
    <p:sldId id="322" r:id="rId27"/>
    <p:sldId id="328" r:id="rId28"/>
    <p:sldId id="329" r:id="rId29"/>
    <p:sldId id="339" r:id="rId30"/>
    <p:sldId id="295" r:id="rId31"/>
    <p:sldId id="261" r:id="rId32"/>
    <p:sldId id="270" r:id="rId33"/>
    <p:sldId id="340" r:id="rId34"/>
    <p:sldId id="266" r:id="rId35"/>
    <p:sldId id="284" r:id="rId36"/>
    <p:sldId id="348" r:id="rId37"/>
    <p:sldId id="349" r:id="rId38"/>
    <p:sldId id="346" r:id="rId39"/>
    <p:sldId id="347" r:id="rId40"/>
    <p:sldId id="32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46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2CF8E-D812-4CDC-A024-A7C81D56DF04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7E413-DBAD-4B49-ABC2-F36638DCA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E413-DBAD-4B49-ABC2-F36638DCA5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7E413-DBAD-4B49-ABC2-F36638DCA51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6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8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9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9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4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199EF-9132-48A9-BB30-17BFACC0A4E9}" type="datetimeFigureOut">
              <a:rPr lang="en-US" smtClean="0"/>
              <a:t>9/15/2014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F3B75-21B0-40B3-AD04-9A1CA8393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6730" y="2286000"/>
            <a:ext cx="7772400" cy="1470025"/>
          </a:xfrm>
        </p:spPr>
        <p:txBody>
          <a:bodyPr/>
          <a:lstStyle/>
          <a:p>
            <a:r>
              <a:rPr lang="en-US" dirty="0" smtClean="0"/>
              <a:t>Or….so, when do we get to run the samples?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Prof. Justin P. Miller-Schulze, Ph.D.</a:t>
            </a:r>
          </a:p>
          <a:p>
            <a:r>
              <a:rPr lang="en-US" dirty="0" smtClean="0"/>
              <a:t>CHEM 230</a:t>
            </a:r>
          </a:p>
          <a:p>
            <a:r>
              <a:rPr lang="en-US" dirty="0" smtClean="0"/>
              <a:t>September 16 2014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846730" y="990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Solid Phase Extraction (SPE)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0" t="33017" r="1" b="6830"/>
          <a:stretch/>
        </p:blipFill>
        <p:spPr>
          <a:xfrm>
            <a:off x="6337110" y="5042847"/>
            <a:ext cx="2811439" cy="1815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/>
          <a:stretch/>
        </p:blipFill>
        <p:spPr>
          <a:xfrm>
            <a:off x="2275" y="5526064"/>
            <a:ext cx="2704958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4000" dirty="0" smtClean="0">
                <a:latin typeface="Tahoma" charset="0"/>
              </a:rPr>
              <a:t>SPE Solid Phases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ahoma" charset="0"/>
              </a:rPr>
              <a:t>Reversed-Phase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C18 (most commonly used); best for trapping compounds with alkyl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Phenyl: good for enhanced retention of aromatic compounds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“Stronger” solvent is less polar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Tahoma" charset="0"/>
              </a:rPr>
              <a:t>Normal-Phase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>
                <a:latin typeface="Tahoma" charset="0"/>
              </a:rPr>
              <a:t>Cyano</a:t>
            </a:r>
            <a:r>
              <a:rPr lang="en-US" altLang="en-US" sz="2400" dirty="0" smtClean="0">
                <a:latin typeface="Tahoma" charset="0"/>
              </a:rPr>
              <a:t> (-CN)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Amino (-NH</a:t>
            </a:r>
            <a:r>
              <a:rPr lang="en-US" altLang="en-US" sz="2400" baseline="-25000" dirty="0" smtClean="0">
                <a:latin typeface="Tahoma" charset="0"/>
              </a:rPr>
              <a:t>2</a:t>
            </a:r>
            <a:r>
              <a:rPr lang="en-US" altLang="en-US" sz="2400" dirty="0" smtClean="0">
                <a:latin typeface="Tahoma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>
                <a:latin typeface="Tahoma" charset="0"/>
              </a:rPr>
              <a:t>Hydroxy</a:t>
            </a:r>
            <a:r>
              <a:rPr lang="en-US" altLang="en-US" sz="2400" dirty="0" smtClean="0">
                <a:latin typeface="Tahoma" charset="0"/>
              </a:rPr>
              <a:t> (</a:t>
            </a:r>
            <a:r>
              <a:rPr lang="en-US" altLang="en-US" sz="2400" dirty="0" err="1" smtClean="0">
                <a:latin typeface="Tahoma" charset="0"/>
              </a:rPr>
              <a:t>diol</a:t>
            </a:r>
            <a:r>
              <a:rPr lang="en-US" altLang="en-US" sz="2400" dirty="0" smtClean="0">
                <a:latin typeface="Tahoma" charset="0"/>
              </a:rPr>
              <a:t> or </a:t>
            </a:r>
            <a:r>
              <a:rPr lang="en-US" altLang="en-US" sz="2400" dirty="0" err="1" smtClean="0">
                <a:latin typeface="Tahoma" charset="0"/>
              </a:rPr>
              <a:t>SiOH</a:t>
            </a:r>
            <a:r>
              <a:rPr lang="en-US" altLang="en-US" sz="2400" dirty="0" smtClean="0">
                <a:latin typeface="Tahoma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“Stronger” solvent is more polar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36"/>
          <a:stretch/>
        </p:blipFill>
        <p:spPr bwMode="auto">
          <a:xfrm>
            <a:off x="6096000" y="65965"/>
            <a:ext cx="711843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6" t="50995" r="16011"/>
          <a:stretch/>
        </p:blipFill>
        <p:spPr bwMode="auto">
          <a:xfrm>
            <a:off x="7391390" y="228600"/>
            <a:ext cx="957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94" y="4090917"/>
            <a:ext cx="286636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94"/>
          <a:stretch/>
        </p:blipFill>
        <p:spPr bwMode="auto">
          <a:xfrm rot="5400000">
            <a:off x="7497945" y="5117978"/>
            <a:ext cx="170155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9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4000" dirty="0" smtClean="0">
                <a:latin typeface="Tahoma" charset="0"/>
              </a:rPr>
              <a:t>Advanced Extraction Techniques</a:t>
            </a:r>
            <a:br>
              <a:rPr lang="en-US" altLang="en-US" sz="4000" dirty="0" smtClean="0">
                <a:latin typeface="Tahoma" charset="0"/>
              </a:rPr>
            </a:br>
            <a:r>
              <a:rPr lang="en-US" altLang="en-US" sz="4000" dirty="0" smtClean="0">
                <a:latin typeface="Tahoma" charset="0"/>
              </a:rPr>
              <a:t>Solid Phase Extraction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Ion Exchange Stationary Phases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Sulfonate</a:t>
            </a:r>
            <a:r>
              <a:rPr lang="en-US" altLang="en-US" dirty="0" smtClean="0"/>
              <a:t> groups common for </a:t>
            </a:r>
            <a:r>
              <a:rPr lang="en-US" altLang="en-US" dirty="0" err="1" smtClean="0"/>
              <a:t>cation</a:t>
            </a:r>
            <a:r>
              <a:rPr lang="en-US" altLang="en-US" dirty="0" smtClean="0"/>
              <a:t> exchange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Ammonium groups –NR</a:t>
            </a:r>
            <a:r>
              <a:rPr lang="en-US" altLang="en-US" baseline="-25000" dirty="0" smtClean="0"/>
              <a:t>3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 common for anion exchange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Trapping occurs in low ionic strength solvents; release occurs in high ionic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Weak acids/bases need to be trapped in ion form but also can be released by pH adjustment</a:t>
            </a:r>
          </a:p>
        </p:txBody>
      </p:sp>
    </p:spTree>
    <p:extLst>
      <p:ext uri="{BB962C8B-B14F-4D97-AF65-F5344CB8AC3E}">
        <p14:creationId xmlns:p14="http://schemas.microsoft.com/office/powerpoint/2010/main" val="7550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83" y="1143000"/>
            <a:ext cx="5873674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851" y="3950321"/>
            <a:ext cx="158370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Weak-</a:t>
            </a:r>
            <a:r>
              <a:rPr lang="en-US" dirty="0" err="1" smtClean="0"/>
              <a:t>Cation</a:t>
            </a:r>
            <a:r>
              <a:rPr lang="en-US" dirty="0" smtClean="0"/>
              <a:t> Exchanger</a:t>
            </a:r>
          </a:p>
          <a:p>
            <a:r>
              <a:rPr lang="en-US" dirty="0" smtClean="0"/>
              <a:t>Since functional group is weak acid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SOMETIMES NEUTRAL,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SOMETIMES NEGATIVE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3680"/>
            <a:ext cx="158370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Strong-</a:t>
            </a:r>
            <a:r>
              <a:rPr lang="en-US" dirty="0" err="1" smtClean="0"/>
              <a:t>Cation</a:t>
            </a:r>
            <a:r>
              <a:rPr lang="en-US" dirty="0" smtClean="0"/>
              <a:t> Exchanger</a:t>
            </a:r>
          </a:p>
          <a:p>
            <a:r>
              <a:rPr lang="en-US" dirty="0" smtClean="0"/>
              <a:t>Since functional group is strong(</a:t>
            </a:r>
            <a:r>
              <a:rPr lang="en-US" dirty="0" err="1" smtClean="0"/>
              <a:t>er</a:t>
            </a:r>
            <a:r>
              <a:rPr lang="en-US" dirty="0" smtClean="0"/>
              <a:t>) acid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RARELY NEUTRAL, MOSTLY NEGATIVE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4463" y="193680"/>
            <a:ext cx="1673809" cy="258532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Strong-Anion Exchanger</a:t>
            </a:r>
          </a:p>
          <a:p>
            <a:r>
              <a:rPr lang="en-US" dirty="0" smtClean="0"/>
              <a:t>Since functional group is strong(</a:t>
            </a:r>
            <a:r>
              <a:rPr lang="en-US" dirty="0" err="1" smtClean="0"/>
              <a:t>er</a:t>
            </a:r>
            <a:r>
              <a:rPr lang="en-US" dirty="0" smtClean="0"/>
              <a:t>) base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RARELY NEUTRAL, MOSTLY POSITIVE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4461" y="3950321"/>
            <a:ext cx="1673809" cy="286232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Weak-Anion Exchanger</a:t>
            </a:r>
          </a:p>
          <a:p>
            <a:r>
              <a:rPr lang="en-US" dirty="0" smtClean="0"/>
              <a:t>Since functional group is weaker(</a:t>
            </a:r>
            <a:r>
              <a:rPr lang="en-US" dirty="0" err="1" smtClean="0"/>
              <a:t>er</a:t>
            </a:r>
            <a:r>
              <a:rPr lang="en-US" dirty="0" smtClean="0"/>
              <a:t>) base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SOMETIMES NEUTRAL,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SOMETIMES POSITIVE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4267" y="6300595"/>
            <a:ext cx="541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http://www.waters.com/waters/en_US/Oasis-Sample-Extraction-Products/nav.htm?cid=513209</a:t>
            </a:r>
          </a:p>
        </p:txBody>
      </p:sp>
    </p:spTree>
    <p:extLst>
      <p:ext uri="{BB962C8B-B14F-4D97-AF65-F5344CB8AC3E}">
        <p14:creationId xmlns:p14="http://schemas.microsoft.com/office/powerpoint/2010/main" val="14187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Example Processing Steps for </a:t>
            </a:r>
            <a:r>
              <a:rPr lang="en-US" dirty="0" err="1" smtClean="0"/>
              <a:t>Cation</a:t>
            </a:r>
            <a:r>
              <a:rPr lang="en-US" dirty="0" smtClean="0"/>
              <a:t>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u="sng" dirty="0" err="1" smtClean="0"/>
              <a:t>Analytes</a:t>
            </a:r>
            <a:r>
              <a:rPr lang="en-US" sz="2800" u="sng" dirty="0" smtClean="0"/>
              <a:t>/Sample Matrix</a:t>
            </a:r>
            <a:r>
              <a:rPr lang="en-US" sz="2800" dirty="0" smtClean="0"/>
              <a:t>= </a:t>
            </a:r>
          </a:p>
          <a:p>
            <a:pPr marL="0" indent="0">
              <a:buNone/>
            </a:pPr>
            <a:r>
              <a:rPr lang="en-US" sz="2800" dirty="0" smtClean="0"/>
              <a:t>amphetamines (1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, 2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amines) in wastewater</a:t>
            </a:r>
          </a:p>
          <a:p>
            <a:r>
              <a:rPr lang="en-US" dirty="0" smtClean="0"/>
              <a:t>Acidify Sample (To make amines +)</a:t>
            </a:r>
          </a:p>
          <a:p>
            <a:r>
              <a:rPr lang="en-US" dirty="0" smtClean="0"/>
              <a:t>Load MCX cartridge (weak </a:t>
            </a:r>
            <a:r>
              <a:rPr lang="en-US" dirty="0" err="1" smtClean="0"/>
              <a:t>cation</a:t>
            </a:r>
            <a:r>
              <a:rPr lang="en-US" dirty="0" smtClean="0"/>
              <a:t> exchange)</a:t>
            </a:r>
          </a:p>
          <a:p>
            <a:r>
              <a:rPr lang="en-US" dirty="0" smtClean="0"/>
              <a:t>Rinse with low pH organic (2% Formic Acid in methanol)</a:t>
            </a:r>
          </a:p>
          <a:p>
            <a:r>
              <a:rPr lang="en-US" dirty="0" smtClean="0"/>
              <a:t>Elute with high pH organic (2% NH</a:t>
            </a:r>
            <a:r>
              <a:rPr lang="en-US" baseline="-25000" dirty="0" smtClean="0"/>
              <a:t>4</a:t>
            </a:r>
            <a:r>
              <a:rPr lang="en-US" dirty="0" smtClean="0"/>
              <a:t>OH in methanol)</a:t>
            </a:r>
          </a:p>
          <a:p>
            <a:r>
              <a:rPr lang="en-US" dirty="0" smtClean="0"/>
              <a:t>Concentrate under N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259773"/>
            <a:ext cx="815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Slide Credit: Prof. Dan </a:t>
            </a:r>
            <a:r>
              <a:rPr lang="en-US" b="1" dirty="0" err="1" smtClean="0">
                <a:solidFill>
                  <a:schemeClr val="accent1"/>
                </a:solidFill>
              </a:rPr>
              <a:t>Burgard</a:t>
            </a:r>
            <a:r>
              <a:rPr lang="en-US" b="1" dirty="0" smtClean="0">
                <a:solidFill>
                  <a:schemeClr val="accent1"/>
                </a:solidFill>
              </a:rPr>
              <a:t>, University of Puget Sound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/>
          <a:lstStyle/>
          <a:p>
            <a:pPr algn="l"/>
            <a:r>
              <a:rPr lang="en-US" dirty="0" smtClean="0"/>
              <a:t>Why do we have to do SPE?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Any thoughts?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97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Why Do </a:t>
            </a:r>
            <a:r>
              <a:rPr lang="en-US" b="1" dirty="0">
                <a:solidFill>
                  <a:schemeClr val="accent1"/>
                </a:solidFill>
              </a:rPr>
              <a:t>W</a:t>
            </a:r>
            <a:r>
              <a:rPr lang="en-US" b="1" dirty="0" smtClean="0">
                <a:solidFill>
                  <a:schemeClr val="accent1"/>
                </a:solidFill>
              </a:rPr>
              <a:t>e Have To (or Want To) Do SPE?: 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SPE can be used to </a:t>
            </a:r>
            <a:r>
              <a:rPr lang="en-US" u="sng" dirty="0" smtClean="0"/>
              <a:t>enrich</a:t>
            </a:r>
            <a:r>
              <a:rPr lang="en-US" dirty="0" smtClean="0"/>
              <a:t> (increase the concentration of) trace chemical species</a:t>
            </a:r>
          </a:p>
          <a:p>
            <a:pPr marL="514350" indent="-514350">
              <a:buAutoNum type="arabicPeriod"/>
            </a:pPr>
            <a:r>
              <a:rPr lang="en-US" dirty="0" smtClean="0"/>
              <a:t>SPE can be used to remove interferences and </a:t>
            </a:r>
            <a:r>
              <a:rPr lang="en-US" dirty="0"/>
              <a:t>s</a:t>
            </a:r>
            <a:r>
              <a:rPr lang="en-US" dirty="0" smtClean="0"/>
              <a:t>implify the matrix of the collected sample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Complex sample matrices = urine, blood, serum, plasma, tissue, sediment…..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 can be used to reduce ion suppression in for techniques involving mass spectrometry detection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Kind of a “sub-reason” of (2)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 can be used to separate the sample into different </a:t>
            </a:r>
            <a:r>
              <a:rPr lang="en-US" dirty="0" err="1" smtClean="0"/>
              <a:t>analyte</a:t>
            </a:r>
            <a:r>
              <a:rPr lang="en-US" dirty="0" smtClean="0"/>
              <a:t> classes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Polar </a:t>
            </a:r>
            <a:r>
              <a:rPr lang="en-US" dirty="0" err="1" smtClean="0"/>
              <a:t>analytes</a:t>
            </a:r>
            <a:r>
              <a:rPr lang="en-US" dirty="0" smtClean="0"/>
              <a:t> can be analyze by LC-MS, non-polar</a:t>
            </a:r>
            <a:r>
              <a:rPr lang="en-US" dirty="0"/>
              <a:t> </a:t>
            </a:r>
            <a:r>
              <a:rPr lang="en-US" dirty="0" err="1" smtClean="0"/>
              <a:t>analytes</a:t>
            </a:r>
            <a:r>
              <a:rPr lang="en-US" dirty="0" smtClean="0"/>
              <a:t> by GC-MS, etc.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914400" lvl="1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9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SPE can be used to </a:t>
            </a:r>
            <a:r>
              <a:rPr lang="en-US" sz="3000" b="1" u="sng" dirty="0"/>
              <a:t>enrich</a:t>
            </a:r>
            <a:r>
              <a:rPr lang="en-US" sz="3000" b="1" dirty="0"/>
              <a:t> (increase the concentration of) trace chemical </a:t>
            </a:r>
            <a:r>
              <a:rPr lang="en-US" sz="3000" b="1" dirty="0" smtClean="0"/>
              <a:t>species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3200" b="1" u="sng" dirty="0" smtClean="0"/>
              <a:t>Enrich = Concentrate</a:t>
            </a:r>
          </a:p>
          <a:p>
            <a:pPr lvl="1" indent="-342900"/>
            <a:r>
              <a:rPr lang="en-US" dirty="0" smtClean="0"/>
              <a:t>i.e., to INCREASE the concentration of the </a:t>
            </a:r>
            <a:r>
              <a:rPr lang="en-US" dirty="0" err="1" smtClean="0"/>
              <a:t>analyte</a:t>
            </a:r>
            <a:endParaRPr lang="en-US" dirty="0" smtClean="0"/>
          </a:p>
          <a:p>
            <a:pPr lvl="1" indent="-342900"/>
            <a:r>
              <a:rPr lang="en-US" dirty="0" smtClean="0"/>
              <a:t>In many applications (environmental sample analysis, pharmaceutical applications, </a:t>
            </a:r>
            <a:r>
              <a:rPr lang="en-US" dirty="0" err="1" smtClean="0"/>
              <a:t>biomonitoring</a:t>
            </a:r>
            <a:r>
              <a:rPr lang="en-US" dirty="0" smtClean="0"/>
              <a:t>, etc.) there is too little of the </a:t>
            </a:r>
            <a:r>
              <a:rPr lang="en-US" dirty="0" err="1" smtClean="0"/>
              <a:t>analyte</a:t>
            </a:r>
            <a:r>
              <a:rPr lang="en-US" dirty="0" smtClean="0"/>
              <a:t> present to directly analyze collected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SPE can be used to </a:t>
            </a:r>
            <a:r>
              <a:rPr lang="en-US" sz="3000" b="1" u="sng" dirty="0"/>
              <a:t>enrich</a:t>
            </a:r>
            <a:r>
              <a:rPr lang="en-US" sz="3000" b="1" dirty="0"/>
              <a:t> (increase the concentration of) trace chemical </a:t>
            </a:r>
            <a:r>
              <a:rPr lang="en-US" sz="3000" b="1" dirty="0" smtClean="0"/>
              <a:t>species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1" indent="-342900"/>
            <a:r>
              <a:rPr lang="en-US" dirty="0" smtClean="0"/>
              <a:t>We can change some things about the methodology:</a:t>
            </a:r>
          </a:p>
          <a:p>
            <a:pPr lvl="2" indent="-342900"/>
            <a:r>
              <a:rPr lang="en-US" dirty="0" smtClean="0"/>
              <a:t>Injection volume of method</a:t>
            </a:r>
          </a:p>
          <a:p>
            <a:pPr lvl="2" indent="-342900"/>
            <a:r>
              <a:rPr lang="en-US" dirty="0" smtClean="0"/>
              <a:t>Volume of sample collected</a:t>
            </a:r>
          </a:p>
          <a:p>
            <a:pPr lvl="2" indent="-342900"/>
            <a:r>
              <a:rPr lang="en-US" dirty="0" smtClean="0"/>
              <a:t>Volume of final extract</a:t>
            </a:r>
          </a:p>
          <a:p>
            <a:pPr lvl="1" indent="-342900"/>
            <a:r>
              <a:rPr lang="en-US" dirty="0" smtClean="0"/>
              <a:t>These factors can make the necessary concentration factor less (i.e., you don’t need to concentrate as much)</a:t>
            </a:r>
          </a:p>
          <a:p>
            <a:pPr lvl="1" indent="-342900"/>
            <a:r>
              <a:rPr lang="en-US" dirty="0" smtClean="0"/>
              <a:t>But everything is inter-related, and the method may or may not be amenable to modification</a:t>
            </a:r>
          </a:p>
          <a:p>
            <a:pPr marL="0" indent="0">
              <a:buNone/>
            </a:pPr>
            <a:r>
              <a:rPr lang="en-US" sz="4000" b="1" i="1" dirty="0" smtClean="0"/>
              <a:t>“Pay me now or pay me later…”</a:t>
            </a:r>
          </a:p>
          <a:p>
            <a:pPr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67051"/>
          </a:xfrm>
        </p:spPr>
        <p:txBody>
          <a:bodyPr>
            <a:normAutofit fontScale="90000"/>
          </a:bodyPr>
          <a:lstStyle/>
          <a:p>
            <a:r>
              <a:rPr lang="en-US" dirty="0"/>
              <a:t>Contaminants of Emerging Concern in Puget Sound: A Comparison of Spatial and Temporal Levels and Occurrence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Justin P. Miller-Schulze</a:t>
            </a:r>
            <a:r>
              <a:rPr lang="en-US" dirty="0" smtClean="0"/>
              <a:t>, Alex </a:t>
            </a:r>
            <a:r>
              <a:rPr lang="en-US" dirty="0" err="1" smtClean="0"/>
              <a:t>Gipe</a:t>
            </a:r>
            <a:r>
              <a:rPr lang="en-US" dirty="0" smtClean="0"/>
              <a:t>, Derek </a:t>
            </a:r>
            <a:r>
              <a:rPr lang="en-US" dirty="0" err="1" smtClean="0"/>
              <a:t>Overman</a:t>
            </a:r>
            <a:r>
              <a:rPr lang="en-US" dirty="0" smtClean="0"/>
              <a:t>, Joel E. Baker</a:t>
            </a:r>
          </a:p>
          <a:p>
            <a:r>
              <a:rPr lang="en-US" dirty="0" smtClean="0"/>
              <a:t>May 2 2014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17621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22837"/>
            <a:ext cx="12795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5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008313" cy="8699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Our CECs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3657600" cy="579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CECs are of interest due to their impact on human health, environmental health/ecotoxicology, or source tracing</a:t>
            </a:r>
          </a:p>
          <a:p>
            <a:endParaRPr lang="en-US" sz="2400" dirty="0"/>
          </a:p>
          <a:p>
            <a:r>
              <a:rPr lang="en-US" sz="2400" dirty="0" smtClean="0"/>
              <a:t>Our suite of CECs was developed primarily with source tracing in mind, although a few have </a:t>
            </a:r>
            <a:r>
              <a:rPr lang="en-US" sz="2400" b="1" dirty="0" smtClean="0">
                <a:solidFill>
                  <a:srgbClr val="FF0000"/>
                </a:solidFill>
              </a:rPr>
              <a:t>toxicological relevance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90156"/>
              </p:ext>
            </p:extLst>
          </p:nvPr>
        </p:nvGraphicFramePr>
        <p:xfrm>
          <a:off x="3810000" y="304800"/>
          <a:ext cx="5120640" cy="5564505"/>
        </p:xfrm>
        <a:graphic>
          <a:graphicData uri="http://schemas.openxmlformats.org/drawingml/2006/table">
            <a:tbl>
              <a:tblPr/>
              <a:tblGrid>
                <a:gridCol w="2560320"/>
                <a:gridCol w="256032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Use/Application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Acetaminophen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Pain Reliever (Tylenol)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Atrazine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Herbicide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Caffeine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Stimulant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Carbamazepine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Anti-Seizure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Medication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Cotinine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Nicotine Metabolite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Ethyl Paraben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 Microbial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Ethyl Vanillin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Artificial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Flavoring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Ibuprofen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Anti-Inflammatory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Methyl Paraben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 Microbial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Mecoprop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Herbicide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Nicotine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Stimulant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Paraxanthine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Caffeine Metabolite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Ensulizole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UV Filter (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Sunscreen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Agent)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Propyl Paraben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 Microbial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Ractopamine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Feed Additive (Swine)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Sulfadimethoxine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Antibiotic (animal)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Sulfamethoxazole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Antibiotic (human)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Sulfamethazine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Antibiotic(animal)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Sucralose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Artificial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Sweetener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Theobromine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Caffeine Metabolite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Chocolate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Ingredient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4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Solid Phase Extraction (SPE)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en-US" sz="3600" dirty="0" smtClean="0"/>
              <a:t>What is SPE? </a:t>
            </a:r>
          </a:p>
          <a:p>
            <a:pPr marL="742950" indent="-742950">
              <a:buFont typeface="Arial" pitchFamily="34" charset="0"/>
              <a:buAutoNum type="arabicParenR"/>
            </a:pPr>
            <a:r>
              <a:rPr lang="en-US" sz="3600" dirty="0"/>
              <a:t>Types of SPE</a:t>
            </a:r>
          </a:p>
          <a:p>
            <a:pPr marL="742950" indent="-742950">
              <a:buAutoNum type="arabicParenR"/>
            </a:pPr>
            <a:r>
              <a:rPr lang="en-US" sz="3600" dirty="0" smtClean="0"/>
              <a:t>Why do we have to do SPE? </a:t>
            </a:r>
            <a:endParaRPr lang="en-US" sz="3600" dirty="0"/>
          </a:p>
          <a:p>
            <a:pPr marL="742950" indent="-742950">
              <a:buAutoNum type="arabicParenR"/>
            </a:pPr>
            <a:r>
              <a:rPr lang="en-US" sz="3600" dirty="0" smtClean="0"/>
              <a:t>SPE Method Development Example (s)</a:t>
            </a:r>
          </a:p>
        </p:txBody>
      </p:sp>
    </p:spTree>
    <p:extLst>
      <p:ext uri="{BB962C8B-B14F-4D97-AF65-F5344CB8AC3E}">
        <p14:creationId xmlns:p14="http://schemas.microsoft.com/office/powerpoint/2010/main" val="19112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flipV="1">
            <a:off x="6352032" y="2514600"/>
            <a:ext cx="646176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16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42872" y="259080"/>
            <a:ext cx="4458988" cy="2806541"/>
            <a:chOff x="1671422" y="259080"/>
            <a:chExt cx="4430437" cy="2806541"/>
          </a:xfrm>
        </p:grpSpPr>
        <p:grpSp>
          <p:nvGrpSpPr>
            <p:cNvPr id="19" name="Group 18"/>
            <p:cNvGrpSpPr/>
            <p:nvPr/>
          </p:nvGrpSpPr>
          <p:grpSpPr>
            <a:xfrm>
              <a:off x="2258045" y="273272"/>
              <a:ext cx="1371600" cy="609600"/>
              <a:chOff x="1182101" y="2057400"/>
              <a:chExt cx="1371600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82101" y="2057400"/>
                <a:ext cx="13716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8301" y="214600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Filtration</a:t>
                </a:r>
                <a:endParaRPr lang="en-US" dirty="0"/>
              </a:p>
            </p:txBody>
          </p:sp>
        </p:grpSp>
        <p:pic>
          <p:nvPicPr>
            <p:cNvPr id="20" name="Picture 19" descr="Filtration Uni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5363" y="259080"/>
              <a:ext cx="1916496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671422" y="1003518"/>
              <a:ext cx="238038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Spike w</a:t>
              </a:r>
              <a:r>
                <a:rPr lang="en-US" sz="1600" b="1" u="sng" dirty="0" smtClean="0"/>
                <a:t>/ </a:t>
              </a:r>
              <a:r>
                <a:rPr lang="en-US" sz="1600" b="1" u="sng" dirty="0" err="1" smtClean="0">
                  <a:solidFill>
                    <a:srgbClr val="FF0000"/>
                  </a:solidFill>
                </a:rPr>
                <a:t>isotopically</a:t>
              </a:r>
              <a:r>
                <a:rPr lang="en-US" sz="1600" b="1" u="sng" dirty="0" smtClean="0">
                  <a:solidFill>
                    <a:srgbClr val="FF0000"/>
                  </a:solidFill>
                </a:rPr>
                <a:t>-labeled recovery surrogates</a:t>
              </a:r>
            </a:p>
            <a:p>
              <a:r>
                <a:rPr lang="en-US" sz="1600" b="1" dirty="0" smtClean="0"/>
                <a:t>Filter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(0.7, 0.45, 0.2 µm pore size in sequence)</a:t>
              </a:r>
            </a:p>
            <a:p>
              <a:r>
                <a:rPr lang="en-US" sz="1600" b="1" dirty="0" smtClean="0"/>
                <a:t>removes dissolved matter and some biological material</a:t>
              </a:r>
              <a:endParaRPr lang="en-US" sz="1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2032" y="202906"/>
            <a:ext cx="2441448" cy="1313571"/>
            <a:chOff x="6248400" y="202906"/>
            <a:chExt cx="2545080" cy="1313571"/>
          </a:xfrm>
        </p:grpSpPr>
        <p:sp>
          <p:nvSpPr>
            <p:cNvPr id="5" name="Right Arrow 4"/>
            <p:cNvSpPr/>
            <p:nvPr/>
          </p:nvSpPr>
          <p:spPr>
            <a:xfrm>
              <a:off x="6248400" y="202906"/>
              <a:ext cx="1066800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391400" y="202906"/>
              <a:ext cx="1402080" cy="609600"/>
              <a:chOff x="5715000" y="273272"/>
              <a:chExt cx="1402080" cy="6096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745480" y="273272"/>
                <a:ext cx="13716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15000" y="393406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pH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506609" y="931702"/>
              <a:ext cx="1408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Stabilize pH at</a:t>
              </a:r>
            </a:p>
            <a:p>
              <a:r>
                <a:rPr lang="en-US" sz="1600" b="1" dirty="0" smtClean="0"/>
                <a:t>8 ± 0.1</a:t>
              </a:r>
              <a:endParaRPr lang="en-U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12301" y="928593"/>
            <a:ext cx="3230226" cy="5814026"/>
            <a:chOff x="5612301" y="928593"/>
            <a:chExt cx="3230226" cy="5814026"/>
          </a:xfrm>
        </p:grpSpPr>
        <p:sp>
          <p:nvSpPr>
            <p:cNvPr id="11" name="Right Arrow 10"/>
            <p:cNvSpPr/>
            <p:nvPr/>
          </p:nvSpPr>
          <p:spPr>
            <a:xfrm rot="5400000">
              <a:off x="7314675" y="1531098"/>
              <a:ext cx="1586009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421880" y="2654879"/>
              <a:ext cx="1371600" cy="445532"/>
              <a:chOff x="5626608" y="3124200"/>
              <a:chExt cx="1371600" cy="1219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26608" y="3124200"/>
                <a:ext cx="1371600" cy="1219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99760" y="3246120"/>
                <a:ext cx="1219200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Extraction</a:t>
                </a:r>
              </a:p>
            </p:txBody>
          </p:sp>
        </p:grpSp>
        <p:pic>
          <p:nvPicPr>
            <p:cNvPr id="25" name="Picture 24" descr="oasis cartridge.jpg"/>
            <p:cNvPicPr>
              <a:picLocks noChangeAspect="1"/>
            </p:cNvPicPr>
            <p:nvPr/>
          </p:nvPicPr>
          <p:blipFill rotWithShape="1">
            <a:blip r:embed="rId4" cstate="print"/>
            <a:srcRect l="23440" r="26342" b="9071"/>
            <a:stretch/>
          </p:blipFill>
          <p:spPr>
            <a:xfrm>
              <a:off x="5612301" y="3100411"/>
              <a:ext cx="883763" cy="2286000"/>
            </a:xfrm>
            <a:prstGeom prst="rect">
              <a:avLst/>
            </a:prstGeom>
          </p:spPr>
        </p:pic>
        <p:pic>
          <p:nvPicPr>
            <p:cNvPr id="26" name="Picture 25" descr="SPE Manifol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6621843" y="3184852"/>
              <a:ext cx="2155368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5621093" y="5419180"/>
              <a:ext cx="32214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Extraction with nonpolar “Oasis HLB” solid phase extraction cartridge concentrates </a:t>
              </a:r>
              <a:r>
                <a:rPr lang="en-US" sz="1600" b="1" dirty="0" err="1" smtClean="0"/>
                <a:t>analytes</a:t>
              </a:r>
              <a:r>
                <a:rPr lang="en-US" sz="1600" b="1" dirty="0" smtClean="0"/>
                <a:t> and removes (some) sample matrix interferences</a:t>
              </a:r>
              <a:endParaRPr lang="en-US" sz="1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2028" y="4419811"/>
            <a:ext cx="2635916" cy="2168920"/>
            <a:chOff x="3012028" y="4419811"/>
            <a:chExt cx="2635916" cy="2168920"/>
          </a:xfrm>
        </p:grpSpPr>
        <p:grpSp>
          <p:nvGrpSpPr>
            <p:cNvPr id="30" name="Group 29"/>
            <p:cNvGrpSpPr/>
            <p:nvPr/>
          </p:nvGrpSpPr>
          <p:grpSpPr>
            <a:xfrm>
              <a:off x="3018907" y="4419811"/>
              <a:ext cx="1431385" cy="831092"/>
              <a:chOff x="6734021" y="-278804"/>
              <a:chExt cx="1337375" cy="275680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734021" y="-278804"/>
                <a:ext cx="1337375" cy="27568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75997" y="-174543"/>
                <a:ext cx="1219200" cy="252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Elution + Evaporation</a:t>
                </a: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0800000">
              <a:off x="4504944" y="4619080"/>
              <a:ext cx="1143000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12028" y="5419180"/>
              <a:ext cx="23219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Samples are eluted with organic solvent (methanol and/or methanol/MTBE mixture) and then concentrated to ~150 µl</a:t>
              </a:r>
              <a:endParaRPr lang="en-US" sz="1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" y="4199980"/>
            <a:ext cx="2562845" cy="2388751"/>
            <a:chOff x="381000" y="4199980"/>
            <a:chExt cx="2562845" cy="2388751"/>
          </a:xfrm>
        </p:grpSpPr>
        <p:grpSp>
          <p:nvGrpSpPr>
            <p:cNvPr id="36" name="Group 35"/>
            <p:cNvGrpSpPr/>
            <p:nvPr/>
          </p:nvGrpSpPr>
          <p:grpSpPr>
            <a:xfrm>
              <a:off x="601451" y="4199980"/>
              <a:ext cx="1398037" cy="1219200"/>
              <a:chOff x="618744" y="3313261"/>
              <a:chExt cx="1398037" cy="1219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5181" y="3313261"/>
                <a:ext cx="1371600" cy="1219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8744" y="3318488"/>
                <a:ext cx="137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Final</a:t>
                </a:r>
              </a:p>
              <a:p>
                <a:pPr algn="ctr"/>
                <a:r>
                  <a:rPr lang="en-US" dirty="0" smtClean="0"/>
                  <a:t>Sample Matrix</a:t>
                </a:r>
              </a:p>
              <a:p>
                <a:pPr algn="ctr"/>
                <a:r>
                  <a:rPr lang="en-US" dirty="0" smtClean="0"/>
                  <a:t>Preparation</a:t>
                </a:r>
                <a:endParaRPr lang="en-US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81000" y="5419180"/>
              <a:ext cx="2523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150 µl sample is brought up to 1500 µl with pH = 2.8 acetic acid and spiked with 10 µl</a:t>
              </a:r>
            </a:p>
            <a:p>
              <a:r>
                <a:rPr lang="en-US" sz="1400" b="1" dirty="0" smtClean="0"/>
                <a:t>Internal standard mixture</a:t>
              </a:r>
            </a:p>
            <a:p>
              <a:r>
                <a:rPr lang="en-US" sz="1400" b="1" dirty="0" smtClean="0"/>
                <a:t>Measurement by HPLC-MS/MS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 flipH="1">
              <a:off x="2123933" y="4619081"/>
              <a:ext cx="819912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360" y="266654"/>
            <a:ext cx="1314749" cy="2863502"/>
            <a:chOff x="120992" y="266654"/>
            <a:chExt cx="1314749" cy="2863502"/>
          </a:xfrm>
        </p:grpSpPr>
        <p:sp>
          <p:nvSpPr>
            <p:cNvPr id="39" name="TextBox 38"/>
            <p:cNvSpPr txBox="1"/>
            <p:nvPr/>
          </p:nvSpPr>
          <p:spPr>
            <a:xfrm>
              <a:off x="120992" y="1560496"/>
              <a:ext cx="13147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Samples collected in 1liter  LDPE </a:t>
              </a:r>
              <a:r>
                <a:rPr lang="en-US" sz="1600" b="1" dirty="0" err="1" smtClean="0"/>
                <a:t>cubitainers</a:t>
              </a:r>
              <a:r>
                <a:rPr lang="en-US" sz="1600" b="1" dirty="0" smtClean="0"/>
                <a:t> or 1250 ml glass bottles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57" b="39253"/>
            <a:stretch/>
          </p:blipFill>
          <p:spPr bwMode="auto">
            <a:xfrm>
              <a:off x="120992" y="266654"/>
              <a:ext cx="1314749" cy="128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6"/>
          <a:stretch/>
        </p:blipFill>
        <p:spPr>
          <a:xfrm>
            <a:off x="4173014" y="240061"/>
            <a:ext cx="2179018" cy="26572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97" y="3590380"/>
            <a:ext cx="1376319" cy="18288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 rot="10800000" flipH="1">
            <a:off x="1563503" y="202906"/>
            <a:ext cx="636722" cy="4307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360" y="3130156"/>
            <a:ext cx="5462584" cy="95410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~18 samples = ~20 person-hours of lab time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43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8633755" cy="2070922"/>
          </a:xfrm>
        </p:spPr>
        <p:txBody>
          <a:bodyPr>
            <a:noAutofit/>
          </a:bodyPr>
          <a:lstStyle/>
          <a:p>
            <a:pPr marL="0" indent="0"/>
            <a:r>
              <a:rPr lang="en-US" sz="2400" dirty="0" smtClean="0"/>
              <a:t>Typical concentrations of environmental tracers:</a:t>
            </a:r>
            <a:br>
              <a:rPr lang="en-US" sz="2400" dirty="0" smtClean="0"/>
            </a:br>
            <a:r>
              <a:rPr lang="en-US" sz="2400" dirty="0" smtClean="0"/>
              <a:t>Parts per trillion </a:t>
            </a:r>
            <a:r>
              <a:rPr lang="en-US" sz="2400" dirty="0"/>
              <a:t>or </a:t>
            </a:r>
            <a:r>
              <a:rPr lang="en-US" sz="2400" dirty="0" err="1"/>
              <a:t>nanograms</a:t>
            </a:r>
            <a:r>
              <a:rPr lang="en-US" sz="2400" dirty="0"/>
              <a:t> per liter (ng/L)</a:t>
            </a:r>
            <a:br>
              <a:rPr lang="en-US" sz="2400" dirty="0"/>
            </a:br>
            <a:r>
              <a:rPr lang="en-US" sz="2400" dirty="0" smtClean="0"/>
              <a:t>1 </a:t>
            </a:r>
            <a:r>
              <a:rPr lang="en-US" sz="2400" dirty="0"/>
              <a:t>part per trillion corresponds to about 3 seconds in 100,000 </a:t>
            </a:r>
            <a:r>
              <a:rPr lang="en-US" sz="2400" dirty="0" smtClean="0"/>
              <a:t>years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OR</a:t>
            </a:r>
            <a:br>
              <a:rPr lang="en-US" sz="2400" dirty="0"/>
            </a:br>
            <a:r>
              <a:rPr lang="en-US" sz="2400" dirty="0"/>
              <a:t>1 drop of water (50 µl) in 20  Olympic sized swimming </a:t>
            </a:r>
            <a:r>
              <a:rPr lang="en-US" sz="2400" dirty="0" smtClean="0"/>
              <a:t>pools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199"/>
            <a:ext cx="4419600" cy="37766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Some chemical tracers: </a:t>
            </a:r>
          </a:p>
          <a:p>
            <a:r>
              <a:rPr lang="en-US" sz="2400" dirty="0" smtClean="0"/>
              <a:t>200 mg caffeine/cup of coffee</a:t>
            </a:r>
          </a:p>
          <a:p>
            <a:endParaRPr lang="en-US" sz="2400" dirty="0" smtClean="0"/>
          </a:p>
          <a:p>
            <a:r>
              <a:rPr lang="en-US" sz="2400" dirty="0" smtClean="0"/>
              <a:t>200 mg ibuprofen/tablet</a:t>
            </a:r>
          </a:p>
          <a:p>
            <a:endParaRPr lang="en-US" sz="2400" dirty="0"/>
          </a:p>
          <a:p>
            <a:r>
              <a:rPr lang="en-US" sz="2400" dirty="0" smtClean="0"/>
              <a:t>325 mg acetaminophen/</a:t>
            </a:r>
          </a:p>
          <a:p>
            <a:r>
              <a:rPr lang="en-US" sz="2400" dirty="0" smtClean="0"/>
              <a:t>Regular Strength Tylenol </a:t>
            </a:r>
          </a:p>
          <a:p>
            <a:r>
              <a:rPr lang="en-US" sz="2400" dirty="0" smtClean="0"/>
              <a:t>(500 mg/ Extra Strength)</a:t>
            </a:r>
          </a:p>
          <a:p>
            <a:endParaRPr lang="en-US" sz="2400" dirty="0"/>
          </a:p>
          <a:p>
            <a:r>
              <a:rPr lang="en-US" sz="2400" dirty="0" smtClean="0"/>
              <a:t>~50 mg sucralose/1 packet Splenda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63" y="5280660"/>
            <a:ext cx="233172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57" y="2895600"/>
            <a:ext cx="244823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29" y="2612806"/>
            <a:ext cx="2143125" cy="2143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90" y="5692140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319516"/>
            <a:ext cx="8762252" cy="2123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SPE may be necessary to enrich the concentration of the </a:t>
            </a:r>
            <a:r>
              <a:rPr lang="en-US" sz="4400" b="1" dirty="0" err="1" smtClean="0">
                <a:solidFill>
                  <a:schemeClr val="tx2"/>
                </a:solidFill>
              </a:rPr>
              <a:t>analytes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smtClean="0">
                <a:solidFill>
                  <a:schemeClr val="tx2"/>
                </a:solidFill>
              </a:rPr>
              <a:t>in the collected sample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9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572000" cy="1162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Sounds like a lot of work…and it is!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572000" cy="46910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But it’s necessary:</a:t>
            </a:r>
          </a:p>
          <a:p>
            <a:r>
              <a:rPr lang="en-US" sz="2400" dirty="0" smtClean="0"/>
              <a:t>Because the </a:t>
            </a:r>
            <a:r>
              <a:rPr lang="en-US" sz="2400" dirty="0"/>
              <a:t>concentrations of these EC Tracers in  the environment should be ~1 </a:t>
            </a:r>
            <a:r>
              <a:rPr lang="en-US" sz="2400" dirty="0" err="1"/>
              <a:t>ng</a:t>
            </a:r>
            <a:r>
              <a:rPr lang="en-US" sz="2400" dirty="0"/>
              <a:t>/L or </a:t>
            </a:r>
            <a:r>
              <a:rPr lang="en-US" sz="2400" dirty="0" smtClean="0"/>
              <a:t>less.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injection volume of our final extract is 20 µl-at a nominal environmental sample concentration of 1 </a:t>
            </a:r>
            <a:r>
              <a:rPr lang="en-US" sz="2400" dirty="0" err="1"/>
              <a:t>ng</a:t>
            </a:r>
            <a:r>
              <a:rPr lang="en-US" sz="2400" dirty="0"/>
              <a:t>/L, this pencils out to a 2 </a:t>
            </a:r>
            <a:r>
              <a:rPr lang="en-US" sz="2400" dirty="0" err="1"/>
              <a:t>femtogram</a:t>
            </a:r>
            <a:r>
              <a:rPr lang="en-US" sz="2400" dirty="0"/>
              <a:t> injection </a:t>
            </a:r>
            <a:endParaRPr lang="en-US" sz="2400" dirty="0" smtClean="0"/>
          </a:p>
          <a:p>
            <a:r>
              <a:rPr lang="en-US" sz="2400" b="1" dirty="0" smtClean="0"/>
              <a:t>1 </a:t>
            </a:r>
            <a:r>
              <a:rPr lang="en-US" sz="2400" b="1" dirty="0" err="1"/>
              <a:t>fg</a:t>
            </a:r>
            <a:r>
              <a:rPr lang="en-US" sz="2400" b="1" dirty="0"/>
              <a:t> = 1 x 10</a:t>
            </a:r>
            <a:r>
              <a:rPr lang="en-US" sz="2400" b="1" baseline="30000" dirty="0"/>
              <a:t>-15</a:t>
            </a:r>
            <a:r>
              <a:rPr lang="en-US" sz="2400" b="1" dirty="0"/>
              <a:t> </a:t>
            </a:r>
            <a:r>
              <a:rPr lang="en-US" sz="2400" b="1" dirty="0" smtClean="0"/>
              <a:t>grams</a:t>
            </a:r>
          </a:p>
          <a:p>
            <a:endParaRPr lang="en-US" sz="2400" b="1" dirty="0"/>
          </a:p>
          <a:p>
            <a:r>
              <a:rPr lang="en-US" sz="2400" dirty="0" smtClean="0"/>
              <a:t>So, in order to see the levels present in mixed surface and/or groundwater, we need this 1000-fold concentration factor</a:t>
            </a:r>
          </a:p>
          <a:p>
            <a:endParaRPr lang="en-US" sz="1800" dirty="0"/>
          </a:p>
          <a:p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6667500" y="2971800"/>
            <a:ext cx="838200" cy="1462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460953" y="4530629"/>
            <a:ext cx="2737726" cy="2143125"/>
            <a:chOff x="5890146" y="4572000"/>
            <a:chExt cx="2737726" cy="2143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4747" y="4572000"/>
              <a:ext cx="2143125" cy="214312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90146" y="5699882"/>
              <a:ext cx="1736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Volume = </a:t>
              </a:r>
            </a:p>
            <a:p>
              <a:r>
                <a:rPr lang="en-US" sz="2400" b="1" dirty="0" smtClean="0"/>
                <a:t>1 ml </a:t>
              </a:r>
              <a:endParaRPr lang="en-US" sz="24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5400" y="195618"/>
            <a:ext cx="3216322" cy="2676525"/>
            <a:chOff x="5622878" y="152400"/>
            <a:chExt cx="3216322" cy="26765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52400"/>
              <a:ext cx="2743200" cy="26765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22878" y="1828800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Volume = </a:t>
              </a:r>
            </a:p>
            <a:p>
              <a:r>
                <a:rPr lang="en-US" sz="2400" b="1" dirty="0" smtClean="0"/>
                <a:t>1000 ml</a:t>
              </a:r>
              <a:endParaRPr lang="en-US" sz="24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05700" y="195618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COLLECTED SAMPLE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05700" y="5335345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</a:t>
            </a:r>
          </a:p>
          <a:p>
            <a:r>
              <a:rPr lang="en-US" b="1" dirty="0" smtClean="0"/>
              <a:t>EXTRACT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47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SPE can be used to </a:t>
            </a:r>
            <a:r>
              <a:rPr lang="en-US" sz="3000" b="1" u="sng" dirty="0"/>
              <a:t>enrich</a:t>
            </a:r>
            <a:r>
              <a:rPr lang="en-US" sz="3000" b="1" dirty="0"/>
              <a:t> (increase the concentration of) trace chemical </a:t>
            </a:r>
            <a:r>
              <a:rPr lang="en-US" sz="3000" b="1" dirty="0" smtClean="0"/>
              <a:t>species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Example Limit of Detection of a Mass Spectrometry-based detector method (i.e., GC-MS): </a:t>
            </a:r>
          </a:p>
          <a:p>
            <a:pPr marL="0" indent="0">
              <a:buNone/>
            </a:pPr>
            <a:r>
              <a:rPr lang="en-US" sz="2800" b="1" dirty="0" smtClean="0"/>
              <a:t>1 </a:t>
            </a:r>
            <a:r>
              <a:rPr lang="en-US" sz="2800" b="1" dirty="0" err="1"/>
              <a:t>p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 on column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Example GC-MS injection volume: </a:t>
            </a:r>
          </a:p>
          <a:p>
            <a:pPr marL="0" indent="0">
              <a:buNone/>
            </a:pPr>
            <a:r>
              <a:rPr lang="en-US" sz="2800" b="1" dirty="0" smtClean="0"/>
              <a:t>2 µl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Typical concentration of environmental tracer in water: </a:t>
            </a:r>
          </a:p>
          <a:p>
            <a:pPr marL="0" indent="0">
              <a:buNone/>
            </a:pPr>
            <a:r>
              <a:rPr lang="en-US" sz="2800" b="1" dirty="0" smtClean="0"/>
              <a:t>1 ng/L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smtClean="0"/>
              <a:t>Two good test questions (to me at least):</a:t>
            </a:r>
          </a:p>
          <a:p>
            <a:pPr marL="857250" lvl="1" indent="-457200">
              <a:buAutoNum type="arabicPeriod"/>
            </a:pPr>
            <a:r>
              <a:rPr lang="en-US" sz="2400" b="1" dirty="0" smtClean="0"/>
              <a:t>True/False: The concentration of this tracer is high enough to be detected at a concentration above the LOD with out enrichment? </a:t>
            </a:r>
          </a:p>
          <a:p>
            <a:pPr marL="857250" lvl="1" indent="-457200">
              <a:buAutoNum type="arabicPeriod"/>
            </a:pPr>
            <a:r>
              <a:rPr lang="en-US" sz="2400" b="1" dirty="0" smtClean="0"/>
              <a:t>If the answer to (1) is FALSE, what is the necessary amount of enrichment for this sample? </a:t>
            </a:r>
          </a:p>
          <a:p>
            <a:pPr marL="857250" lvl="1" indent="-457200">
              <a:buAutoNum type="arabicPeriod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74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Enrichment Sample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/>
              <a:t>The method LOD for caffeine in surface water for an HPLC-MS/MS method is 25.00 ng/ml (concentration in the sample extract) What </a:t>
            </a:r>
            <a:r>
              <a:rPr lang="en-US" dirty="0"/>
              <a:t>is the necessary amount of enrichment for this </a:t>
            </a:r>
            <a:r>
              <a:rPr lang="en-US" dirty="0" smtClean="0"/>
              <a:t>sample if 1250 ml of water is collected as a sample and the anticipated concentration range is 15.00-1300 ng/L in the samples? </a:t>
            </a:r>
          </a:p>
          <a:p>
            <a:pPr marL="0" lvl="1" indent="0">
              <a:buNone/>
            </a:pPr>
            <a:r>
              <a:rPr lang="en-US" smtClean="0"/>
              <a:t>(The </a:t>
            </a:r>
            <a:r>
              <a:rPr lang="en-US" dirty="0" smtClean="0"/>
              <a:t>injection volume for this method is </a:t>
            </a:r>
            <a:r>
              <a:rPr lang="en-US" smtClean="0"/>
              <a:t>15 µl</a:t>
            </a:r>
            <a:r>
              <a:rPr lang="en-US"/>
              <a:t>)</a:t>
            </a:r>
            <a:endParaRPr lang="en-US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4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000" b="1" dirty="0"/>
              <a:t>SPE can be used to remove interferences and simplify the matrix of the collected </a:t>
            </a:r>
            <a:r>
              <a:rPr lang="en-US" sz="3000" b="1" dirty="0" smtClean="0"/>
              <a:t>sample</a:t>
            </a:r>
            <a:endParaRPr lang="en-US" sz="3000" b="1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4802" y="1676968"/>
            <a:ext cx="3208020" cy="2011680"/>
            <a:chOff x="381000" y="1828800"/>
            <a:chExt cx="4010025" cy="2514600"/>
          </a:xfrm>
        </p:grpSpPr>
        <p:pic>
          <p:nvPicPr>
            <p:cNvPr id="3074" name="Picture 2" descr="http://www.waters.com/webassets/cms/category/media/other_images/spe_primer_fig_1_cleanextrac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236"/>
            <a:stretch/>
          </p:blipFill>
          <p:spPr bwMode="auto">
            <a:xfrm>
              <a:off x="381000" y="1828800"/>
              <a:ext cx="4010025" cy="221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00" y="3733800"/>
              <a:ext cx="533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463764" y="1555503"/>
            <a:ext cx="3637371" cy="2011680"/>
            <a:chOff x="4648200" y="1737671"/>
            <a:chExt cx="4162425" cy="2302066"/>
          </a:xfrm>
        </p:grpSpPr>
        <p:pic>
          <p:nvPicPr>
            <p:cNvPr id="3076" name="Picture 4" descr="http://www.waters.com/webassets/cms/category/media/other_images/spe_primer_fig_1_cleanextract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870"/>
            <a:stretch/>
          </p:blipFill>
          <p:spPr bwMode="auto">
            <a:xfrm>
              <a:off x="4800600" y="2266522"/>
              <a:ext cx="4010025" cy="1773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648200" y="2194871"/>
              <a:ext cx="533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19800" y="1737671"/>
              <a:ext cx="25908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urved Up Arrow 6"/>
          <p:cNvSpPr/>
          <p:nvPr/>
        </p:nvSpPr>
        <p:spPr>
          <a:xfrm>
            <a:off x="2209800" y="3886200"/>
            <a:ext cx="5257800" cy="838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810034"/>
            <a:ext cx="862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Removal of interfering compounds by SPE (interferences stuck to SPE cartridge, and not eluted, or pass-through upon loading)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2" y="6182099"/>
            <a:ext cx="84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http://www.waters.com/waters/en_US/SPE---Sample-Enrichment-and-Purification-using-Solid-Phase-Extraction/nav.htm?cid=10083488</a:t>
            </a:r>
          </a:p>
        </p:txBody>
      </p:sp>
    </p:spTree>
    <p:extLst>
      <p:ext uri="{BB962C8B-B14F-4D97-AF65-F5344CB8AC3E}">
        <p14:creationId xmlns:p14="http://schemas.microsoft.com/office/powerpoint/2010/main" val="1245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19" y="200849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 Few (personally) Relevant 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2" y="2266950"/>
            <a:ext cx="34004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3" y="304800"/>
            <a:ext cx="5315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53182" y="200849"/>
            <a:ext cx="4326296" cy="5592853"/>
            <a:chOff x="4653182" y="200849"/>
            <a:chExt cx="4326296" cy="5592853"/>
          </a:xfrm>
        </p:grpSpPr>
        <p:grpSp>
          <p:nvGrpSpPr>
            <p:cNvPr id="3" name="Group 2"/>
            <p:cNvGrpSpPr/>
            <p:nvPr/>
          </p:nvGrpSpPr>
          <p:grpSpPr>
            <a:xfrm>
              <a:off x="4692121" y="200849"/>
              <a:ext cx="4287357" cy="5592853"/>
              <a:chOff x="4648200" y="200850"/>
              <a:chExt cx="4287357" cy="5592853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200850"/>
                <a:ext cx="4287357" cy="1554480"/>
              </a:xfrm>
              <a:prstGeom prst="rect">
                <a:avLst/>
              </a:prstGeom>
              <a:noFill/>
              <a:ln w="19050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8200" y="1861783"/>
                <a:ext cx="4282374" cy="3931920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4648200" y="1447800"/>
                <a:ext cx="9144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                          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653183" y="1981200"/>
                <a:ext cx="4282374" cy="92691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653182" y="5410199"/>
              <a:ext cx="1442817" cy="3835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2993" y="3835703"/>
            <a:ext cx="8762252" cy="2800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SPE may be necessary to remove matrix interferences/simplify the sample matrix (as in a sample matrix of urine</a:t>
            </a:r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3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/>
              <a:t>SPE can be used to reduce ion suppression in for techniques involving mass spectrometry </a:t>
            </a:r>
            <a:r>
              <a:rPr lang="en-US" sz="3000" b="1" dirty="0" smtClean="0"/>
              <a:t>detection</a:t>
            </a:r>
            <a:endParaRPr lang="en-US" sz="3000" b="1" dirty="0"/>
          </a:p>
        </p:txBody>
      </p:sp>
      <p:pic>
        <p:nvPicPr>
          <p:cNvPr id="5122" name="Picture 2" descr="http://www.waters.com/webassets/cms/category/media/other_images/spe_primer_fig_3_minionsup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6" y="1828800"/>
            <a:ext cx="785958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195915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http://www.waters.com/waters/en_US/SPE---Sample-Enrichment-and-Purification-using-Solid-Phase-Extraction/nav.htm?cid=10083488</a:t>
            </a:r>
          </a:p>
        </p:txBody>
      </p:sp>
    </p:spTree>
    <p:extLst>
      <p:ext uri="{BB962C8B-B14F-4D97-AF65-F5344CB8AC3E}">
        <p14:creationId xmlns:p14="http://schemas.microsoft.com/office/powerpoint/2010/main" val="34112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b="1" dirty="0"/>
              <a:t>SPE can be used to separate the sample into different </a:t>
            </a:r>
            <a:r>
              <a:rPr lang="en-US" sz="3000" b="1" dirty="0" err="1"/>
              <a:t>analyte</a:t>
            </a:r>
            <a:r>
              <a:rPr lang="en-US" sz="3000" b="1" dirty="0"/>
              <a:t> </a:t>
            </a:r>
            <a:r>
              <a:rPr lang="en-US" sz="3000" b="1" dirty="0" smtClean="0"/>
              <a:t>classes</a:t>
            </a:r>
            <a:endParaRPr lang="en-US" sz="3000" b="1" dirty="0"/>
          </a:p>
        </p:txBody>
      </p:sp>
      <p:pic>
        <p:nvPicPr>
          <p:cNvPr id="6146" name="Picture 2" descr="http://www.waters.com/webassets/cms/category/media/other_images/spe_primer_fig_6_reversedphaseprotocol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6" y="1600200"/>
            <a:ext cx="7053948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0960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http://www.waters.com/waters/en_US/SPE-Method-Development/nav.htm?cid=10083845</a:t>
            </a:r>
          </a:p>
        </p:txBody>
      </p:sp>
    </p:spTree>
    <p:extLst>
      <p:ext uri="{BB962C8B-B14F-4D97-AF65-F5344CB8AC3E}">
        <p14:creationId xmlns:p14="http://schemas.microsoft.com/office/powerpoint/2010/main" val="13644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SPE Issues/Specific Method Development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you are looking for 4 of the same class of </a:t>
            </a:r>
            <a:r>
              <a:rPr lang="en-US" dirty="0" err="1" smtClean="0"/>
              <a:t>analytes</a:t>
            </a:r>
            <a:endParaRPr lang="en-US" dirty="0" smtClean="0"/>
          </a:p>
          <a:p>
            <a:pPr lvl="1"/>
            <a:r>
              <a:rPr lang="en-US" dirty="0" smtClean="0"/>
              <a:t>Good for you!</a:t>
            </a:r>
          </a:p>
          <a:p>
            <a:r>
              <a:rPr lang="en-US" dirty="0" smtClean="0"/>
              <a:t>Other times, you are looking for a variety of </a:t>
            </a:r>
            <a:r>
              <a:rPr lang="en-US" dirty="0" err="1" smtClean="0"/>
              <a:t>analyte</a:t>
            </a:r>
            <a:r>
              <a:rPr lang="en-US" dirty="0" smtClean="0"/>
              <a:t> classes: weak bases, weak acids, zwitterions, etc.</a:t>
            </a:r>
          </a:p>
          <a:p>
            <a:pPr lvl="1"/>
            <a:r>
              <a:rPr lang="en-US" dirty="0" smtClean="0"/>
              <a:t>I’m sorry…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SPE?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Phase Extraction </a:t>
            </a:r>
            <a:r>
              <a:rPr lang="en-US" b="1" dirty="0" smtClean="0"/>
              <a:t>is</a:t>
            </a:r>
            <a:r>
              <a:rPr lang="en-US" dirty="0" smtClean="0"/>
              <a:t> Liquid Chromatography (SPE </a:t>
            </a:r>
            <a:r>
              <a:rPr lang="en-US" b="1" dirty="0" smtClean="0"/>
              <a:t>is</a:t>
            </a:r>
            <a:r>
              <a:rPr lang="en-US" dirty="0" smtClean="0"/>
              <a:t> LC)</a:t>
            </a:r>
          </a:p>
          <a:p>
            <a:pPr lvl="1"/>
            <a:r>
              <a:rPr lang="en-US" dirty="0" smtClean="0"/>
              <a:t>We are forcing the </a:t>
            </a:r>
            <a:r>
              <a:rPr lang="en-US" dirty="0" err="1" smtClean="0"/>
              <a:t>analyte</a:t>
            </a:r>
            <a:r>
              <a:rPr lang="en-US" dirty="0" smtClean="0"/>
              <a:t> to make a decision between remaining attached to the stationary phase or going with the mobile phase</a:t>
            </a:r>
          </a:p>
          <a:p>
            <a:pPr lvl="1"/>
            <a:r>
              <a:rPr lang="en-US" dirty="0" smtClean="0"/>
              <a:t>In LC, this is upstream of a detector</a:t>
            </a:r>
          </a:p>
          <a:p>
            <a:pPr lvl="1"/>
            <a:r>
              <a:rPr lang="en-US" dirty="0" smtClean="0"/>
              <a:t>In SPE, this is upstream of subsequent sample processing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37" y="178013"/>
            <a:ext cx="29741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Wastewater </a:t>
            </a:r>
            <a:br>
              <a:rPr lang="en-US" dirty="0" smtClean="0"/>
            </a:br>
            <a:r>
              <a:rPr lang="en-US" dirty="0" smtClean="0"/>
              <a:t>Tracers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55131"/>
            <a:ext cx="2667000" cy="16319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Nicotine/Cotinine: </a:t>
            </a:r>
            <a:r>
              <a:rPr lang="en-US" sz="2800" dirty="0" smtClean="0"/>
              <a:t>Stimulant/</a:t>
            </a:r>
          </a:p>
          <a:p>
            <a:pPr marL="0" indent="0">
              <a:buNone/>
            </a:pPr>
            <a:r>
              <a:rPr lang="en-US" sz="2800" dirty="0" smtClean="0"/>
              <a:t>stimulant metabolite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79023" y="1677692"/>
            <a:ext cx="4591114" cy="1554480"/>
            <a:chOff x="4422584" y="1561218"/>
            <a:chExt cx="4591114" cy="1554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2584" y="1561218"/>
              <a:ext cx="1966416" cy="1554480"/>
            </a:xfrm>
            <a:prstGeom prst="rect">
              <a:avLst/>
            </a:prstGeom>
          </p:spPr>
        </p:pic>
        <p:sp>
          <p:nvSpPr>
            <p:cNvPr id="5" name="Right Arrow 4"/>
            <p:cNvSpPr/>
            <p:nvPr/>
          </p:nvSpPr>
          <p:spPr>
            <a:xfrm>
              <a:off x="6346919" y="2233541"/>
              <a:ext cx="609600" cy="2098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866" y="1606938"/>
              <a:ext cx="2084832" cy="146304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9737" y="3282853"/>
            <a:ext cx="4732999" cy="1343025"/>
            <a:chOff x="4024667" y="3429000"/>
            <a:chExt cx="4732999" cy="13430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8866" y="3490912"/>
              <a:ext cx="1828800" cy="121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67" y="3429000"/>
              <a:ext cx="2762250" cy="1343025"/>
            </a:xfrm>
            <a:prstGeom prst="rect">
              <a:avLst/>
            </a:prstGeom>
          </p:spPr>
        </p:pic>
      </p:grpSp>
      <p:pic>
        <p:nvPicPr>
          <p:cNvPr id="2050" name="Picture 2" descr="(−)-Nicotine ≥99% (GC), liqui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61" y="5055131"/>
            <a:ext cx="209077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(−)-Cotinine ≥98%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45" y="5100851"/>
            <a:ext cx="2318477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Arrow 18"/>
          <p:cNvSpPr/>
          <p:nvPr/>
        </p:nvSpPr>
        <p:spPr>
          <a:xfrm>
            <a:off x="4936261" y="5727454"/>
            <a:ext cx="609600" cy="209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45861" y="3329387"/>
            <a:ext cx="3511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/>
              <a:t>Sucralose:</a:t>
            </a:r>
            <a:r>
              <a:rPr lang="en-US" sz="2800" dirty="0"/>
              <a:t> Low-calorie </a:t>
            </a:r>
            <a:endParaRPr lang="en-US" sz="2800" dirty="0" smtClean="0"/>
          </a:p>
          <a:p>
            <a:r>
              <a:rPr lang="en-US" sz="2800" dirty="0" smtClean="0"/>
              <a:t>sweetener</a:t>
            </a:r>
            <a:endParaRPr lang="en-US" sz="2800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229737" y="170893"/>
            <a:ext cx="8842185" cy="3280935"/>
            <a:chOff x="229737" y="170893"/>
            <a:chExt cx="8842185" cy="3280935"/>
          </a:xfrm>
        </p:grpSpPr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229737" y="1819856"/>
              <a:ext cx="3962400" cy="16319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2800" u="sng" dirty="0" smtClean="0"/>
                <a:t>Caffeine/</a:t>
              </a:r>
              <a:r>
                <a:rPr lang="en-US" sz="2800" u="sng" dirty="0" err="1" smtClean="0"/>
                <a:t>Paraxanthine</a:t>
              </a:r>
              <a:r>
                <a:rPr lang="en-US" sz="2800" u="sng" dirty="0" smtClean="0"/>
                <a:t>: </a:t>
              </a:r>
              <a:r>
                <a:rPr lang="en-US" sz="2800" dirty="0" smtClean="0"/>
                <a:t>Stimulant/stimulant metabolite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8" t="16717" r="18151" b="15821"/>
            <a:stretch/>
          </p:blipFill>
          <p:spPr>
            <a:xfrm>
              <a:off x="7012958" y="170893"/>
              <a:ext cx="2058964" cy="154219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sp>
        <p:nvSpPr>
          <p:cNvPr id="20" name="AutoShape 6" descr="data:image/jpeg;base64,/9j/4AAQSkZJRgABAQAAAQABAAD/2wCEAAkGBxQSEhUUEhQVFRQXFRcVFBcYFxQVFxQVFBgYFxUUFxwYHCggGB0lGxcUIjEhJSkrLi4uFx8zODMsNygtLiwBCgoKDg0OGhAQGywkICQvMCwsLCwsLCwsLCwsLCwsLCwsLCwsLCwsLCwsLCwsLCwsLCwsLCwsLCwsLCwsLCwsLP/AABEIAQYAwQMBIgACEQEDEQH/xAAcAAABBAMBAAAAAAAAAAAAAAAAAQUGBwIDBAj/xABSEAACAQIDBAUFCQwJAwMFAAABAgMAEQQSIQUGEzEHIkFRYTJxgZHRFCNSVHKTobGyFRYkMzRCU3N0krPDJTVDRIKDwdLwVWKiY8LhF2Sj4vH/xAAZAQADAQEBAAAAAAAAAAAAAAAAAQIDBAX/xAApEQACAgEEAAYCAgMAAAAAAAAAAQIRAwQSITETIjJBUYEFYRRxFZGx/9oADAMBAAIRAxEAPwC4vufD+ij/AHEpDsyD9DF82nsquJOlHCBy6nFAGQSMojWzDhqgTU6C6307zWmLpQwwFi2MYgOAxjQEZwAptexy207zU0VskWZ9zIP0MXzcfspPuPh/0EPzUfsquJelLDFSufFglEXMEjBBRiWcAnmwNv8ADXevTBhLfisR+6vtooNkicHYuH/QQ/NR+yk+4mG/QQ/NR+yobheljDSOqRwYhnY2VQq3Y9w1p5G9z/EMb+4n+6q2Mhqux3+4WG+LwfNR+yj7hYX4vB81H7Kavvsk+IYz92P/AHVlBvJI7ohwWKjDOq53VMqgsASbMbc6NjEOX3v4X4tB80nspDu9hPi0HzUfspzpt2htYROEKk3y2II5uwQX7hmI1NC5CjH73MJ8Vg+aT2Ufe3hPisHzSeytM+8Krayk3hMw7OqAxI5aGynnWa7bJTOIzbicPyl8osqj0XP0UUFGR3ZwfxWD5pPZSfexg/isHzaeyuTE71IiszKwCymE6rowz6//AI29Yp/ifMoNiLgGx5i/YfGk00CGv72MH8Vw/wA2nso+9jB/FcP82nsrq2tjHijzxwvM1wMiFQxB5m7ECwpk++XE/wDTcT+/B/voSKHH72MH8Vg+bT2Ufexg/isHzaeym7748V/0zEfOYf8A3UffHi/+mYj5zD/7qexkjkN2sH8Vg+aT2Uv3t4T4rB80nsqCv0xxA2OFmv29aPsrWemeL4pL++lKi9jJ+N3sJ8Wg+aT2Uv3v4X4vB80nsqvP/rTH8Ul+cT2Uv/1pi+KS/OJ7KAWOTLE+4OF+LwfNR+yuPa272FMTk4aA5VYr72gIIBNxYc6g46aI/iknzieypBu5vqu0ocQFiaLhob5iGvmB5WpNA4tLk8/Zf+WFFLxKKCbMcXAyOyMGVgSrKfzWXmDXGq37+88+VWT0x7KEOOEi6CeMOflp1GPpBU1D9kbKkxEyQwi7uQB3acy3co5ms5WnSOuNbdzOfZuy5J5BHEru7WyqCbkd5PYPE1a+7fRAgAfGuSf0UZYKPAtzPotU73Q3VhwEWVBmkIvJKR1pD49w7hT/AFdHPPI30RXZe4GBglSWKErIhzKTJIbHlexNu2pSBS0U7MxCbVoxT6D5cf219ldFacSl7W+EpPmBvQNGjaeM4YQ6dZwhY8lzA2J9IA9NR+XaIaeTOkdgLcSzHOqrCwQC+pzSN6BUsKA0nCHdTToGRDHbcC8X3lTYiJNDeSBlfU8tMyH/AAm/PSskxfVmYRQgxMzWIJzFDmzKb3JzBeYHZUs4Q7h/z/8Ap9dAiHcNeeg189PchWRTazcMyBoYWCRPifz+sbkHnpclm9dOeC2oc0aZQFYAAg3sev1GsTlNlHgddaeWjB5gG4t6O6kEKg3AH/L+2hysDO9JmrKkNSxoTNSFqKyFAURiXcPZzElsJHc3JPWvcm57e+oZvP0QoQXwLZWGvCkJKnwV+YPn0q2qKLHuZ5M2jsySF2jlRkceUpBBXuI7CPGuQxeu4HnBr0xvxuhFj4SLBZ1B4UltQfgt3qeVeecZg3jco65XQlWHcV7Kzm6VnTjqfDE3e2K+LxCQxC7O1h3Ko8pz4D6dK9A7H3Yg2fhnSEdZozxHN80hCnU91Q3oM2aCcROwFwREvhcB3P1Vam0x7y/yG+yapIxm+aPKlqKzoqjOi1+ne18Gba+/j0e9GtvQnsYETYthrm4MfgF1cjznSo10x7TlkxphkHDjgA4OnliRULPft1FtOWXxqUdBu0pGjngOsUbB0a1utITnUnt5A0OPJ0StY6LTooopHMwooopgFFITSF7c6BmVFNmO3gwsP43EQp4NIgPqvf6KXY+3YMUGOHlWUKQGK6qCey9rE6UU/gVDlRUT21v/AIfCyvC8eIMi2uFiuCDyZSWFwe/wrZuzvpHjpJI4opUMahmMgUDreSNGJ7+ym00FEoBoqL7b33w+En4EqTFsocZI84yknXQ37O6tmyN+MJiZRDG0nEPJWikU27zcaDxocWgJJRWMkgUXJAHeTasIsSjeSyt5iD9VIaTNpNFBooGFFFFAqCqZ6Z9kCPExYhRpMCkn6yMdU+lb/uVc1Ur03YmY4mJGLLh1UNHp1WkOj694A5eJpSVpmuJ1KyTdCafgMh78Q9/QiVO9qfiZPkP9k1UXQdiJxLKilmw2Us1/JEt1AynvIq3Nqn3iT9W/2TQuERLhs8sUVrzGimInXTLtNpsdwSqquHACkjrPxURyfFRyt4GpX0I7WZopcMVW0NmV1Fi3ELGz66kfVTX09xKJMGcozMJwzW1IXhZQT4VL+h+BRsyEhQCzSZiBYtlkdRfv0ob5KlW1Kia0UUyb37bOEgzqAZHYRxA8s731PgAGY/Joir4IR3bT2xBhlzTyxxDszsFv5r865NhbzYfGNIsD5jGRmuCtweTrfmvZeqw2Bu/LtGeUtMQI2AmmYB5GdrNw4w2iAAg+rSpTHuvhNmTR4p8bJGb5LyumWQHUxnq8u3TlWjilwH9E3xzWjc5gnVbrGwC6Gza91ULj3xLrG2IlMuctfNOz9VBdn4cZsqnS19datTpEnjOAYNKyxytGhaNOKWVyCFAvYhuXdaqs2Lshp5xBHoZX0Yxxq6QLqzuF0B7APGqx+VWJvg5NnqheNo+FlfPmjRAWjA8hpWtbM2unZVp9EwAwjoLdXEyg+k3F/QRUS3z3ag2euHInmklabkxB97CnOQiDle2tPPRTjSJMREY5QkhWZHMbqtwmWRbkaHqg+mib3LgS4OHpf0xEbL5XuZzfvKOLX9dRvZmNxGFn4iLknRQJI2uFljYBgGtzBGoPYb+aph0k7IxWKxAEOGkdEgePPeNVLSENcZmFwLfTT3i90kx8GHbEo8MyKqvlK5io0aJipIKm1/C9FpRVi9yq5JMRLKmIe5WaYh5eXEdFLFY9fxagW00qxOiqEEYyYqM3H4ea1zkjjQlQewXbl3iubfrZ2IM2Hjw+DkbDwK1uHktmYWAAvyC39dOfRhFLHDPFNDJE3HeQZ1tnWS1iOzQgi3hTnzEF2Q3bm0ji+LiZ87xDNwIRcpkUkKSo8pmtTPgdn8SzQyYOOTnwllkw04v2BiACf9ad96NkNhs+Hl6kRYnDTXIS2YlUdl8lhcgjtB0rjbDYN0USjGxG4LIoGKie1icjeUFPZc6CrVUFske62+2JimXC4hJJ2L5AMoGJitoTJfquml8+mnfU33h3qhwTxrOsgWQHK6rnUFbXUgdYaG/Lsrk3U21hsbJNJFCySRhImZ1CuUILKOZOXU1EuknaGfGKl+phosx/WS629CAfvVjKm+i+Sxtk7bw+KXNh5kkH/awJHnHMU4VCejDd5IcOuJdB7onvIzEahGJKJ4dW1Tas2JMKpnpt2jIcRFh26sKgSqbeW5uDr4Dsq5qrXpyQe5sPp/eLegobihGkPUhk6DsdKJJoB1oMvEJtokl1A17b91W5tMe8yfq3+yag3Qig9wyaf3mT7KH/AFNTnan4mS36N/sml2kKXZ5R9f0UUuU95opiLW6fPLwXmxH8qpf0Rf1XB55f4r1Eenvy8F5p/wCVUu6Iv6rg+VL/ABXpspryomNRfpC2S+Iw4MQLSQyLKFH54AKso8crNbxqUUWoTp2ZlJ7vb0tgnlaIJLHIwMsbNw3SRQFJFwbaAAqRpYVltPa+J2xMscUYypcKqkuiFgVMsr2AuAfJFWxjN38LK2eXDxO3wmRSfqrtw+GSMZUVUXuUBR9FW5q7SBXQwY3dJJcDFg87KIhHlkFi14rWOvfaujdzdiHBKRHdnby5HN3a3LW2g8BT7UXxWJnG1I4hM3BaBpSmWO2ZGVMt7XAOa/oqbbHtJEYRe9gTyBsL+jurZaoz0g42aHC8TDymJhLEpIVWuJHCG+YH4V/RWnE7RmmxvuKKVkWGJZMTKAvEYv5CLcWW9iSbUVwCRK7UtMmDweIin1maWAows+TiRvoRZgBnBF+fKmHdXbwBxSYvGgsk7xIHaJCI18lgABrrz8KNjCyb1leoBuzJi8VBKY8Yx/DHj4toyVgjvpGAtiWNhc1ls2HFyz46JcdKpgeNYWKxMCWiDnOMuouey1Pw2Fk4ngV1KuoZTzDAEH0Go5PuHs9jf3Oq6/mM6fQppj21vAYcYUx8s2Hh4MfCaLNwnlN+IWdVJuCCAD2DWpPupiOJExGJGKTiMY5OrmyEKQjWAFwc1FSSuwaRjhN3Y8HHIcDCiysB5bPZyvk5ibntNVRvDsvFxiU4qNw8pLPMBxIje2nU1UAC2ttKvZaRlpRnXZNWVbhulArhyBh/fFAWIo3EhYiw1I6y6dluypZuJvM2OjkMiBJIpBG+UnI2ZQwK38CLil2zuLg8QcxjMUnw4iYyfPbQ+kU67A2HDg4hFCthcsSSSzMeZJPM0ScX0Pkcqrbpx/JYP2gfYNWSarXpv/JIP2gfYNSi4cSR0dCZ/AZB/wDcP9lKnW07cKS/LhtfzZTUE6E/yKT9of7KVNttH3iX9W/1GkukEvUzyvkXvb1D20VhRTEW109eXgvNP/KqWdEX9Vw/Km/ivUU6efKwX+f9UVSvoh/quH5Uv8VqbKb8iJlRRRSMwooooCwqIbRaVdppMuHmeJcM8ZdQhBdnVgAC1zoDrapfQRTi6HZAt5RjcVhph7lcXmg4Md485WJw8kjnNYXtoL9grtxOAmhx3u6GJpEniWPERgoJEMf4uRbmzdxF+QqX5aW1Vv8AYRDJ9lviNowYlsMUiiSQEuyB3cgcM5ATouoBv21v3MwksfurjQNHxMTJKlzG2ZXy2HVY66cr2qWWotRvAi+4+DmiWcTRGPNiZZU6yMCkhuB1WNiO6tO7MMy43GvLA8cc0kbRsTHY5ECEEBiQTa40qXGktS3ARrFS4pJpQ+H904ZspjIeLOhygPGUkIDKCL3vfrGk3T2G0M2JnMawLMUywqQcoQG8jZeqGa+oHdUntRRu4oAoooqQCiiigYVXHTgPwSH9oX7Jqx6rnpw/I4f14+yaC49o2dCX5FL+0N9lKmm3fxEnyG+o1COhL8jl/aW+wlTXeBrYaY90Uh/8TU2E+2eWLUVtzClotmdlqdPR62C/z/qiqV9D/wDVcPypv4rVFunnngv8/wCqKpT0Q/1XD8qb+K9WzRryr7JlRRRSIaEY1V+0+kHFSYiSLBRxcJSyiSQMcxQ2Y2BGlwatG1Qza/RzhZHaWHNhpmJJeOxBLatdG0156WrPIpOPl7NcTin5+iuNr9Iu0gcqTRkAi7rEgU94BYk29FSzcPpBnxU6YaWJXY5i0sZyhQq3zMpHfYXB/OFVtvVsqbBSmGbLpqjAELKpPlgd9/Vrzp96HZGjx6l9BNHIiedbNy9H0VipNcM6suOG24l9A0UUhNdJwULRXDtLa0OHAM0scYOgzsq3Ppqqt7elKUzNHg2CRKcvFyBixHMi9xb0G9JySNIY5S6LiJpaojBdKGOiF3yTr3umS9+WqAZfPY1be6e8sWPgEsZsQcrobXRh2HvHaDUrImPLhlDsfKKKK0MaCiiigAooooAWq26cT+Bw/rx9k1ZFVx04/kcX68fZNBpDmSF6EfyOb9pb7CVNN5T+Cz/qpPsGoV0IH8Em/aW+xHUz3n/JJ/1Un2TUil2eXbUVjaiqEW708jXBeecfwqk/Q+39GRfLl/iNUZ6dz1sF55/5VSXog/qyL5cv8RqZb9C+ya0UlzSikQFFF65YMcjsyqQbWNwQQQe1SOYvpS3JdhVld9N2CDRYaQgWExQm5Fg4v9a1FMHMsOSWPrNhZwF73El7g/4tPAVa+/uwzjcHJEps4s8fbdk1t6dR6apLZ8zRKXbOrFjlIs2WRLq6yIdNdeetcWqi7UkelpJKUHEvfD7yYYx8QzRqALsGdVKdhBBN9DVd7y9KbPJw8FlVORmfn3XUdgvyNQfHYUNlkGIDggu4fQqb9ZSOznWvZ2BC2JS6sxCXsgktcNdnFrC3LvFEtQ9g46WMZfJntlZEcSTM8wdiTnDZTfQWJHntr2Vi+zogQUZrZ8qISMzC3PmB4XBNbd4sJLwktMrRDL1OreLSyglRqLd3/wA1xYHFqAEd3K2y6qjWP/ZmXlWCtxtM6UldDltXDOy8o8sZsFUKDw3Ayu1jzua5t3MViMPOr4ZirEi4JOVl55XHbp6R307bPTDwxmSR2IcnK4KhjpawCHkNNDTA8WaYCCV0zBuvL1Lk6HVeYN+7tpYpu2hTimqaLk3d6Q1kKpiouC5fhBlZXiMg0tzzKD2Ei3jqKnStevOEY4ccZmZFVmtZMrkLqC5Ftb66+apPuh0jSQPwZg8uGU6S85IY7hQXI0KgkDXUd5rrw5ndSODPplBbosumimjbW8EWGVGYls5AULYkg/nfJA1vTpBKGUMpBBFwRyIPbXSpRfCZxuLStozovRRVEhVc9Nw/A4v2hfpVqsaq76bR+Bx/tCfZag0x+pGvoPP4JP8AtTfwoqk2/uJyYKYDynVkHpU3+ioz0Ifkk/7S38NKdN8X4wmA8iGKTXszlTm9QAHrpUKXbKC07jRWnOe4+qkqqIst3p28rBeef+VUl6HT/Rkfy5f4jVGenjysF55/5VSbof8A6sj+XL/Eahmj5gv7ZNqKL0GkRQ0bT20iZo9OJkJXMQEJ1sCarr3RLnaRj22yA2BuesxAXlquoPbT3vjszIyZUutxdmBYl3awsx5HUm/Za9dGzMHrhw8ajMzhidSwyGxF9QQRqO+vLzOeWTi+KPTwuGKF92OOC3jgi4cTXVnF2uWbISAwzE3sCKbd6two8WTNh3EUrAZrfi5hzuwXt5aitG0dh5G1uXmd7NqxCA3uWHk30t2AaVL9igJDGhIvk0F9bDwOvdW+Gcm3DIuDnntilPGyqsd0X4hFMpkjlyjMyIr52t2AuDnPdfuqFYTFSIxVVLIXCOjqWjCyNlDZf7NwTbn4V6aIqtelWCLD8HELGod5OHIwA1CjiKzC3WIKHU61pkxrbwPDnk5U/crvb2FSLDZsrMxLQq2oQjN5Z1tmIB17beFR/DYvUEC5BFri+oN9Kk+L2dLipVhwpSTjlpVByqVWJjmubciTT3F0QYvyuNAt/wA33w2Pny1jghugdGTMo5CC4udpCbLlFx1dSF5Xt3cqxRnXUanUKBqb87gDUa2tVmYLogkLe/4lct9eGpLEd120Hqqc7P3HwMKZVw0T97SKsjHxuwrWOF/BE9XCuGUFhcQy4aRbdYlUYHRgtmJFvP6ad9wokc4pZNQcHJEqi2ZmlZAAOWoI59nO9Z7+7B9w4mRb2VzxYANAyM8l0+UvLzEVl0ejhyYiV7DJCCe+7NfT1AVjlfhRlKjS1lil7HbsrbBxHDilLiWKPIwa2rIMhtzsAOw2NzerC3J2tkPueRtCSYie/m0f+o9VQqIi+Ylc51JsCetqfprarnmHsQbgjsI5HnpXnrUOOTevs3np1LHs/wBFzXpb0ybtbXGJiufxi2WQdzd/mPMU7V7sJqUbR40k4tpmwmq86a/yOL9oT6mqwFqvumo/gcf7Qn2Wq0wh2cXRHjOFs/Ev2jEGw72MaBR66kO0IMuAnZvKaKQsfEobn11C+i+NmhMZBymdpflEKqKO4C4JuanG/GJyYCWwIvEygaHmuX6yKomT5Z58y0VllNFKyS0encdfB/538qnzoknf7nRhYyw4knWzKAeu3frTJ08eVgv8/wDlU/8AQ+39Gx/Ll/iNWeeeyKZtXlX2TETyfov/ADWsJMW4/sv/ADSuk1H9txzljlsU7LgaX7PRXFl1UoxtDxwUpUzftvFO8EimIgFG62dNDY2PPvtTKNrmRsGzIbrmYddCWbJlN7HTvpvn90H88nwvp6BauL7nShgQrG3Ire1u0C1ee9dOfPB6ENJFLlkxbaEhxOkV8sJsudNSzexaj+NmmbEcVVbOuitYi1uY83MW5VqiM6G4Dg9hN+Wuh7O+tvuvEd1/Rr9VY59TlkkXHBGD7RLsDtGZ0BaEA8tZFF7dtraVCult5JIMOpjC/hK65w3NHB7O4n1U5DE4teSMfMrf6VDukDaGKBwzOjqFlYjMLAsFBHM92eu7TazJJKLRzfx1CW60MO5eNZNoYeQEFUzQAZgAQ0bMRfzsutuyr1hxsrC4jT0yEf8AsqhfuTLDLggY2SSTK5HK7K46wF9Dl0Pnq28HicWn9le/q+vnVZNS8Ult6oJYlO2uyRcWc/mwr/idtf3RSZp7f2RPd1x9NN8WPnJ60RHdy+nWuhcVJ2rf0HSs/wDJ06pnO8Uv0Vj0wYt5YkLBFME9rKczNmUqz9YA2J0GnjUS2XMnuoheqjILAduXKVJ8b3NWV0qMrYF+KFV2sIwdWzAhrjwsDUK3D3SOLaWTMRFH1IzyLOQD2dgWwrXxd+JymdOOUYUOUcy+P01sWRe/6/bW7GbsmM21Nj8Ls9NaPuWo7Tf5f/7V59wfbPTjK1Z3bN2s2Fk4qWOmV11sy+jtXmOfbVhwbQmdQwWEqQCCGc3B5HyRUC2Xu1xnAOYAczfsPdqanWzsAsEaxx3yre1zc6610afUuC2ro87WKDkq7OlcVL2iP/yqDdLIllw8K2TrYhALZr3yv39lhU5saZNtxCWSKK3kninw0yr9Z9ddun1E5yo4ug3P2SIYVAFiP+a9/bTdvS3G4qg9SGCWV+7MUZY09JBP+Ad9STHzrh4SxNsq0zPhGTZeJkce+TQyyt3gNGci+hQPSTXpS6MDz/wz30Vl6KWpAtbp38rBeef+VT90Qj+jY/ly/bNMXTxa+C88/wDKqQdEI/o2P5cv2zWWpjcUbX5V9k0tSEeFZ0lcEoIk5WwiX8keqswgGgFbGNch2go7DXBPw8d2zWO+Xub1iHcPVSmMd1c42gviPprBtody+unLPgUU7H4eQ67VWXS5jkZ4IidIyZptbZUNkHnY3awHcamW2JZJYJI424bMpUOLkrftqssLuRiI2XiSJKglWRzlJdgo8m7nl6a0xajA1dmsMEr5Mdp70RYzG4WVEYCMqkdyoJLSLnNr3ty0q48JiFYdl6hS7vwXzJCkb8wyqAQfRTxgY2VbMQSOR5X89cmTVptOC/XJtPT8dkkZKZN7tuHA4Z5xGXK2AXkLtyLEDQeNdEGKYdtxWc0pbQ6ULWwTtrk51id0yiNt73SYuUyzBQAhWJVuQhKkXFx3km/farj3G2dwcFAuXKxQO47Q7jM1/XbzCojvF0fCWSSaOVlZySyGxDX7ASdNKmew8W6qqSJawABuDyFu+ujNq8UlFRf7ZcsbcW0OmJwayDXn2cqbo93gHuxBHm1p7Vr8j9FZD/mlHh45eYxjlyR4s1xwBRZRYVmFpb1mtVGKsjn5NErZQSdFAJPmAvTJsONpGadhq508F/NHqtXRvI5YLAvOQ9bwRTrfuF7D111TOIYiewKfoFerosVRcjKbYybWHunExYYaoDxZv1aEdX/E2QeYmnze02wWIPdh5foRqj/RxixOcXLbXjCO/wD2qtwPDVjT7vr+QYr9RL9hq6pCR5nvRWXDooGWn09eVgvPP/Kp/wCiGQfc5B/3yfbNMnTuBfBd95/VaOnzodX+jxr/AGkn2jWWpTcVRa9K+yal6Ra2BKTJXnzxt0xGF65MRgw2trHvrsyUhSuLJg3Rpo0jLb0NEmDYchfzVrItzp7oaMHnWL/HJx8rNFqGvYYXrW4p8GDQ9n10jYBO6ueP4/LE1WeIwha2U7tgE7vroXAJ3fTUx0mVMr+REbEratOQwKd301kMMo7Kcvx+WXJm88RqyXpBhGPIU9pEo7KyIreP411cmQ8/wcGCwpXW/orrI81bFpa7MeBKNIylPdyaAtIymt5otVKFcE2xk2vgJXYS4d1WRRYq4uki3JsSNUOp1HfUO362/MmHyywvCxOU8mQnXyWHPly8ash1tyqvemZbYSL9ev2Wrs0+acXtBK2J0Gm+HxJv/ef/AGLU13yW+AxX7PN/DaoX0HW9zYj9ePsCp5vFHmwk6jW8Eo890bSvRZL7Z5f4tFa7iipEW10788F55vpEdPHQ/Ifueuv9pJ9s01dOpW2E1GYPILXF7FV1t6Pop46HSpwGhGkj+jUkeas9TbSSLXpRNlm76UOO+sigrExivOk5CELUXNaNoYlIY3lkIVEUsx7gBc0zYfbM7cJzhrRSsoBD3dFbk7rl0Frcj21l4c2nRSRIBS1DBvbK0s0UcMbvFI0YTjWeQIAzMq5e4jmRrpXbit6THieA8dlKXjkzaGQR8XhMLaHLc1rHFkSoTJQtIajeF29K0+HhMKAywGZyHY8MAgEeTrqRb01ox28cyAFYUJbFe5o/fD1tbGQ9XSx7B401CbAlDNSXNQ+XeuRZZ4jCmZFdoDnOWbhsFdTdbqQWFLit5ZVxJw4TDhwsZXNIwLvLeyKAhJsQTfurPwMilyUuiZCkvTdFipfc4fhWmK6x3Gj3AIvbkO+3KmvY22sRO73iiCJO0DsrsSCq3LjMAMubSnUmrJaJLfxoqO7N3h42Lkgy5UEfEiftkVWMbsB3A8u+1649kb3meTIohB4pjaEyFZ0UMVzlSLNyGg7DVxhNoRLr+NLeom+2MXx2hWKDMITPYtISFz5VQm2XMQDryrT9887TzYeIQcRH4caMZM0hCcQ3Kmy2GhNSsE2wJiL0grHDOSqlhZioLDuJFyKyNYTtMtGV71XvTMfwSL9oX7DVPyKrnpmxqCCGIsC5mD5b65QpBYju1rbT3vSKj2bOgs+8Yn9ePsCrC2w+WCU90Tn1KTVb9B2Lj4M0edeKZS+T87KFADW7qsfbFvc8t+XDe/mym9ew+TF8yZ5V4576SsMtFZiLA6ZuH90Oo+eQxoJFPKOwGUA9lxrT50IcP8IPE986oaLkMoJIkHfrcaeFMnS9u68GLOJ0Mc73GuoYIAVIty6o9dO/Qxu9IHOMYgRlXjUXuWJIzXFtAMv0081Ua35S3CwpM4pOHSZRXkznMg4N4MAMTh5YCSvEQqDzsew27daZJtiTzPh2nMOWAm4TP74QoC3vYBb62NSploVaI5pRbVDsg+A3XxUdzngVzNI7TKH4gSZgWVbjnYWBrv2nuu+IimR3VXadZonXMSgVVSxvrfICNPhGpPbWmne6fh4LEPqCInsQSpDEWWxXUG5FaY805PgKs1YnZMq4oYiBo/xHAKuDoAbqylT9B7q58Ru/KWwhDoVgkeZ7hrySShwTz0F3Jt5q59rbQOCwGVJLzrCpBYs5BJUGVr62BbtrRtTDe55MEsMkrTvMA5Lu3GiIJlZxe2XtBsAL6VrBzvkRvxG6rSpBxWHFixDTFkBGdHbO8evfp4aVhJu9iDLPKskGaWRHRijsYuGpRcutr2PrqI4vE8EyJdyMPj80zmR9IXZFRD1tfKOnhVgbv4UhHlYsrzsZDck8NX8hQGNlsLE+NZ5pzhy3ZSodcPhykSqGLMEtmbW5A5se3XWmHA7DnhwssKypxJJHcyAMLcU3YgZr37Aaadm7GjkxmJQPLkhSFQeLJcS6yM1y1r8r+HhXPjdqSHHYae0ggaY4dGzDhSI6kCSwOpZ+Rtayi3Ohxb/6MevvWyYiOWAxxKsDwuFVszZxqwIOliBY+ehN2ZHkgfESRMYGVw6RZJZGUWGdix077c6ie8EzNPjWCMU4seFWXiyKmGkZdZiBqACwNx4VZmzoWSKNGcuVRVL/AAyAAX9POnOU8cU2SxuwOyJExc2JaRGEkaoqhSCipfLc5rHmb1ww7sYgB7TxAyTPKXETcReIMrKjF+r1dL2qVqKzFRjyyEao0sANbAADn2UtqyakrHJBjsRqpfpjkiOLjEdzMEAk+CF1KD5XWJ8xq6bVT3TBu9klGLVx74yoyHmGVbAg9osOVb6fy5OfguHLOPoZxMa41llvxSjCI6BT2sp8bcvMauHedrYTEH/0ZfsGqp6Hd1uJJ7sdxaORlVADfPlHWJ7rN9NWhvi1sDiT/wChL9g16nsjJ9nmLhCit3DNFFCLa6c8TphY7i5aRyPAKq39bH1V39DW0g2Gkgv1o5C1u9JNbj03Hqqt+kbeH3ZjGdb8NPe4vFQRmb0muXdvbr4WZZYh1kzXB5SI1syH1C3iKzyRb4OlQ8le56VtWsDWmLdne3D41A0bhXt1o2NnU91vzvOKfSba+2vOmlF8mLVGdqUVrDUuapUlbdDoVhXJtHZsU6cOZA6GxKm9jblex1rpLUl6mORJ8BRw4bYeHjz5Yl64Cve7ZgL2BvfTXlWWA2NBCc0Uaq1rX1JC/BBJNh4Cuy9KrU/F59wo45NkwtnzRoeIytJdR12QgqT3kWFdYSlLUgcVLnbCjhg2HAhkKxIDJcSEDV7883fWEmwsOUSMwoUjN41KiyEcio7DTgXtS5gapy/sKG+DYWHVZEWGMLL+NGUWkv8AC767o4woCqLAAAADQAcgKW9ITUzm2uQo2KazFaA1qzDeNVCVIKMyKAKxzVreQDUm3npufPQUb6qLpm2oHlhw6nyLySeBYEIvntc+qpXvPv7BhkZYWWafkFU3VT2FzyAqi9obQaWUvIxd2Ys7HtJ9n+ldWLFfNGuNbXbLa6EcYDFiIr6iRZB8l1A+tame/J/o/Ffs838NqofcLeX3DillN+GepMND72T5Q8V0NXfvjjEl2ZiHjYMjYdyGXUEFDXaujDJ6jz3RXPc0UyLNcqAny/Npa300hjGnX1v3HT1V6oGzVu3UhscuUcNdAPKB770p2an6KG9jrw159nZVJpF71d0eVQ3I8SxHIgEH1inaDebFpouMm07M7/6mvSpwOnkQ3v8AAA09vKg4MjksX7g5693+H1Gpai1TDf8Ao82y74Y343MfDOayXezGaXxc/wC+3tr0j7lbTSLx6nm/+fXXSIF+CvqFLbAPEd9HmN96cYf71Pz+GfbR98eLP96xH77e2vTnAX4K+oUvCX4I9QoUIA8j+DzAd4MXp+F4n9+SsBt3GW/KsTz+HJXqPhjuHqFLkHcPVRsgLezy8dt4v41iv3pPbWB2nizb8JxZ8zSe2vUmUdwoApOEA3s8snH4vX3/ABn70vtpfuhiv02MP+Kb216ltRaq2wDfL9Hlv3Xij/aYvn8KX20hmxRv18X+9L7a9S2pbUbYBvZ5aDYska4z1ymlIxhBt7s8PxtepKLUbYhvZ5bRcZpf3Xy7BLWEmDxTc1xR86SGvU9FKo2G9nlj7mT62ixFjb+zfW1+elafuNPpaDEfNt7K9W0VSpBvZ5UTYOI+L4j5t/ZU73WwUsWydpiRJEGTqBwQTaM3tcDS/dV4VH+kD+r8T+pf7JpSE232eZrnxoroyGigk9Y0UUUAFFFFABRRRQAUUUUAFFFFABRRRQAUUUUDQUUUUCYUUUUAFFFFABRRRQAVHOkI/wBH4n9U31UtFBSPO2a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9" descr="data:image/jpeg;base64,/9j/4AAQSkZJRgABAQAAAQABAAD/2wCEAAkGBxQREhUUEhQVFBUUFxYUFRgYGBkZGBYaGBoYFhYXGRkYHCggGRwlHBgVIjEhJSkrLzAuFyAzODQsNygtLiwBCgoKDg0OGxAQGiwkICQsLCwtLCwvLCwsLCw1LCwsLCwsNCwsLCwsLCwsLCwsLSwsLCwsLCwsLCwsLCwsLCwsLP/AABEIAKkAqQMBIgACEQEDEQH/xAAcAAABBQEBAQAAAAAAAAAAAAAAAQMFBgcEAgj/xABEEAACAQIEAwUDCAYJBQEAAAABAhEAAwQSITEFQVEGEyJhcTKBsQcUI1JykbLRM0JidJKhFTRTVHOCk8HwJESz0uEW/8QAGgEAAgMBAQAAAAAAAAAAAAAAAAQBAwUCBv/EACoRAAICAQMDAgYDAQAAAAAAAAABAgMRBBIhMUFRE6EFFCJhcdEyQoHB/9oADAMBAAIRAxEAPwDcaKKKACkpaKAPnnFdq7uDxONW2U/rN12LrmI1IABLiBA2qSwvaLidxQwtWwGjLntohObYw12YIn1ipvs52asticVibqB3bEX1SdlAYqWH7R68hVmv8HtXJzLM5QdSJCiFU9R5UndbBSwkXJ8dCMXD3YDfOsNB1nuBB5b9710pHw16J+c4aCco+gEEjcD6XU+Vd78BslVXKQFGVQDoBJIjzEmlHBbWQW4OUFjE/W3B8p+ApX1AwZ18oqsq2s1+2xDMItr3ZGgPihzNUgOTtcY/5j+daH8qvDUSzYAB9tgZMkwvM+81m4sqAY0kQdelbmjbdSf5MnVPFjWX2HRmP67fxN+dLlO2dv4j+dNC0NT1gb9KDbB95nemv8F9z8scNs/2jfxN+dbLwjD3msWiLmFgou9tidhuc+vrWPbitl7PcCsnD2XymWtAnxGCXt5GMeawPcKz/iL2xiOaGTk5ZYmIs3lUsHwbGCVXuyMxiYBz86gMb2ixNm3nu4e2sRMqYBPWCat7dmbDGSGJjLvyy5OnSn8HwOzajKmxDCTJkTuTvuay42LHPPsaeEjMX+UW4szZw+gk+FxHQyOVb3g2lFPVVP8AKsa7ddgrQttfsLGQFriDYj9Z1HI9R61smB/Rp9lfgKepcJLMSLccYOiiiirikKKKKACiiigAoopKAKTwZY73/HvH73NSgqN4UNbv+Nd/G1SYrIs/ky5dBIpYpTUbj+O2LLFblwZwAcigswB2JCgxNcRi5PCJyisfKlgnu2rItozkOxOVS0DL5VmzcDv87F7/AE3/ACrXbvbK0ASlu60Cf1V06wTP8q7eKccawtpu6Zu9H1wuUxmgyNfd0NadF9lUVDaIXaeNknJSMUHBr393vf6b/lS/0Pf/ALC9/pv+VbXwfjy3xczDujaAZgzA+Eic8iNBqD6VyYbtcjMq91dGdgqRlaSx00Bkaa7Vf87Zz9HT7lXyUX/YyAcJv/2F7/Tf8q3Ds7bIwtgEEEWkBB0IMcxyqRzxqTEbmY/nRauhtVYN5gg/CkNTq3eknHGBrT6ZVNvOcixRXqkilENHPjVlGHVT8KsOEEIv2V+Aqv432G+yfhVhwvsL9kfCnNH3K5jtFFFPHAUUUUAFFFFABSUtJQBTeHwDd5DvbpPl4jUFc7Q3775MIqgHUEiSV5uxY5UXpoSakME3e/OkmJuX09JLD/eq3wPiRwt050J8ItXUWM6FCSGAJ1Gp9xBFI1xT3PGX2OpPoizcCwWKtXLhvsLiXIacxJRxp9UAAiBA6edVntfi7NzEXbfdpmCKjXGZwYSS7KkZTAOXMZ/lXTe4i+Mxlo4cXF7soGljlAD5nZ1U5VGUkQdTPKK68F2XuPeL4lpQOTBYu1wBiyKSdETaVG+1dRxCW+fXHREPMlhFWtroSUynu31yuM4mVjMoACggQJ686tvbTxYeyepJ++05qY4twNMS6s73BlVlCqQAcxkkmCeQHupcVwK1ct27b5ytr2fGQ22XUga6aVEtRGTjINjSaKfe7P3A9u2oLq4U23JMKpALi7HtBdDH62nMUcBwgTGW0lnCXr5zNucquJMba8qv2Hsi2qoswoCiTJgbT1qKwnZu3aureV7uZS5hmDKc85p8M8+tR83lPIenysFW7WcQZ7t1WIyWmFtFPsloBLMOZloHp50nD8Gjw2DvXBeClshRVLZfayPb8PP2Wn/epntDwC4bhvWAWJKuyggOHWAHSdG0Cyp3jzrlwnEcZ3in5moYlVdxYdCy5hmBYnKNJ67VarF6f0nLTzyTA4tes4QXr9tTcLKoQeEsGYATuFfLLEbCKkOE8UTEqWQMIMMGGx6SND7qrPa7iPeXciEMtrTcQbr6BZ20DAHzJqzcPsLh7duyWWQI1IBdjqxjmSSTp5UtOCUM45ZZF848HRjB4G9DVgw3sL9kfCoDFew3oasGG9lfQfCrNH3CY5RRRTxwFFFFABRRRQAUlLSUAZ12eabuJ8r92P4zUzieG2bpBuWkcjSWUEx0moXs7+lxP7xe/GamuI8RtYdO8vOttJAlp1J2AA1JrKsypvaWw5SOjD4dEGVFVB0UAD+VQ3AsXdvM8uSqXbiyBbKlVYAKQokGCfFXFf8AlAwSSTccqu5Fp4nkASN67OB9psFiI7m5bVniEYC2zctAfa901yk0m2jp1vwc44vd+Y4i/nBe3cuqhhYhHCqCBvIrq7Q8QezhmuWrq57aqSIVpLMACenPQdKmRh0iMiwdSMognrFJ81SIyJBMkZRBI2JHOp3xznBzh4IbjWNvWFsZXLG5eVD4EzFWWYEwM0jfzrxx3iNyxhWuLcVnW5aGqqYFxlBRgDGYAnXTlU6+HQgAqpA2BAMenSk+a2yMuRMszGURPWOtHqR4yu5GGRPCuJXGu4hHKjusuQPlS5JTMSwUwU2hh59K5+CcWvtdt2sQrKzozaKjWrkAGbVxDoPJvvqwLhkzBsi5guQGBIX6s9PKlsYREkoiqTpooHuo9SHPAbWRnEuzVi9Jg22OpZIE8/EpGVvumogdlbuYBrgZRoDLSomfChmDoNQYq40hojdJcEuCZz4r2T6GrBh/ZX0HwqAxfsn0NT+H9lfQfCmNH3ImOUUUU8VhRRRQAUUUUAFJS0lAGddnv0uJ/wAe7+I157ZdnbmMFvu7iKbebwupKNmA101DCInoxr12dP0uJ/eL34zVkFZNrxNl1TaWUY72jw7rcFvE2O7gAopgoY0Z0I0PUjfXauTstlu8RwyOA1pX0nbOgJTQc8yge6tN7f4FbuBvFhraU3UMSVK6kj3TVB4fhhZRX8Ia29rEE8sgaCW6dfSuN8Yx9jVrm7oPJsNeSabw99bih11VhmB8jVc4r2xtI7WrIN64oE5fYBJgAtt6+lcfcz41yk8JFmLAanQDc9PWqtie32GVoAuOAcpZQI00OjGdPSqPxPtBicUXRr3dsFhraEC2w3I65oI56xUXYwqq5F4OsAHKo8Rzfsn1B161PA7Xoe82bLwftBh8USLNwFhJKGVaBpMHceYqWFYJYuXMPdFy3mt3EaRpsRyI9JBG1abwDt1ZvKoxBFi42nikW3gxKOdPcYqceCq/SuHK6FvpDQDSNUITGMWfCfQ1YMP7K+g+FQGL9g+hqfw/sr6D4U7o+rOJjlFFFPFYUUUUAFFFFABSUtJQBnXZ39Lif3i9+M1YjcAiSBJAHqdhVa4E+V8STyv3vxn7698bxLOVyFVXTxTJjdvIR0NYupmoyY1p63Pgn8bh+9tXLZ0Do6Gf2hlmsesK1p7lu8QpT6G5KkqxXXI0agONJHlWmcN4qq2890sCSFgtMnnAPMVz9pOzCY2LtpwlyIndLg2C3B1HJhqKqhJTWBymTok1LoUDF4jElRluIthwxy23jKNoOs6GKjeFYYCJzZ8wgjM0nlIGyTI1GtWPH9hL6Kbjm2yL42RMxaBvoYDRExE6VXsFiXJFo7a5HYkMmQF1CsurqwXY6gnSrMPbgcjZB/xGuLveXEFrtu3aMeIKZRh+sTHURoNq6cM5f9HcVHf2xmYsQd2QFdDAGmsVx9pGWzdtiXYgd62bXKLnhCAECeZmvOHvhJYAq+hVlOqnb7iDsKGm4J4LIYfQl+N4cBVYXbZYLJViRcMaBSNRy6Dam+HXb5VQ9thltsVIWEKHRrhPPlpUSr3Cx0nOfjqWNdHCMSe+Cwe7VYy5iFcAMxG8bxp5Vz6bUMeDvoXXgHbFcHltX2BsHL3bBs5tZv1WP6yzP2QelaC19cobMMpggzoZ2IPvrEuzNpLmMsowAQ3mJBEAKEdmEHlANW/s3xIMq4ViZwzXEVSCCVVj3Z13OUr7o61M3thnv/wzb9OvUwi94n2T6VYcP7K+g+FU/C4nNbZTuo36ryPu291XDD+yvoPhTmgkpJtGdfBxlhjlFFFaBSFFFFABRRRQAUlLSUAZjwe1nbFaZiMReyjzLkbc6d4bhWCXSQJC3N9MrBTrG31dPfXP2evsLuKAC/1m9vP1z0ruxOMZDf8AZ8aDTxamMhjzIge6vP6ucFY22aOlU9m1D+OwCsq3QJhFyDUjMxEQOkkHzrv4LY7m2EJAJYxJ1J5779a42xbZLIGUDMk77KJg9OVM4w3GeWEkbQRA+zJ00ilJX1xe9FyqnJbH05LE1Z/2yw9mxibb5QgvJd7wgaFoyK0Ro0PEirfhcVcK+IJPrqfMxVL+UVmL2S2UBLd5zEmAGt6x5GmoWxsTx3K6a5QsRWsN2axONv3UTuSlgLZe4xglo7wtCjMxgxyqWw3yZ4ldDiLR/wArdefWvfyZYso+Iky14W75meczoOgjStHS8x+r/OrZ3xi9n4O3O6LyircG+Tyxb1xB788l1VB7t295qN+UHsvas2kv4e2tpbRAuhZgKzKuePLYnoZq/C637P8AOo3j91msvbYAC4jqWEkCQRGo3NcevFctlana55yZR2atlsdYLRGe40zuFtvJ8+VaDh7KljcKjO0mY8URAE/ZAFZrwG6B805Mlw23I1JlmQz/AJWUVqdtT/wUtrcqxfjHuaPXkbvXSviG6z7wdx91aHhvZX0HwrOcX7LehrRsL7C/ZHwp74O3iSM3XrmLHaKKK2jOCiiigAooooAKSlpKAMfwOCLX8SZYD5xeOm3tmpVeFk7ST5k147Pa3MT+83/xmrIorymtqbuk8mvTc1BJIghwphsv3GffXtcFdG0/efzqdAoIM8o9dfupZ0ryWfMSIT5rf5EVUu2GCxD4iymYBryG0IbkXBY+kE/w1f8AHYpLKNcuMFRAWZjsAKznjnHLl/EWb+Dtm4VBGHVl0cKGNy4ZYHdhA8qb0lO2W5ArHJ9B7gOBZeI4lFKqba7Dlmynn1q62rd4cx74Hvqp9k2vnFXLl62UzKSS6qhdiRsAZIAHuq827oNUara7eX2R05Sx0GwLg/LSmMdie7Rrl4hUQEk/7RzJ2qQrKe3GKxi3iL7xZuXSLCqy5csRDaTMcz1NFOmjbPbu9+pwpN9hnsfwf51inkFbaO95htJY5rS/f4v8tX98AVPWo35NbJ7i5cYjPcuvm5nwDKNfvPvFW17WartVJzs47cEqza8Mq2MsGDpyPM1p+E9hfsj4VTsRgxDHyNXLC+wv2R8K0vhOfrz9hPXTUsYHaKKK2BAKKKKACiiigApKWkoAy/s5+lxX7zf/API1T112FQXZcfS4v96v/jP51PnGWtRnWRv4hpy11rzOtrc7JYZo0ySSyNC81Kbx616cWxAzKupABI3G4386auFRPiXSZ1GkatPSNJrJnTdHyNqdbGcZaW8jW7gDo2jK2xFRmA7O4ew4ezaVG1E6mAd4k6TUqzgTqNN9R/zp99IzgCSRAMTI36f86VWndFYWcP8AJYnH7Hi7ZDRPLYjcU8teXYKJYwNNToNdqVnAiSBm21GvpVThPwyXJeRwsYia5sXgrd5ct22txejAEfzp/MOo3I35jl6+VAYESCsDnIiu4xt4ksnO6Jz8Owa2AFtwqCYUDQSZMVK2701yqo+soPqJ69aftWxMZgTExImN5imqY3J5K7JQfc94n2T6GrPhvZX0Hwqs4keE+hqzYX2F+yPhXpPh39v8M3Udh2iiitQWCiiigAooooAKKKSgDMOyv6fGfvV78RqXfhUi5LLL3UuDwmAqZItkecH76huyn9YxwjbF3f5xVuWsLUNxteByHMURWL4O1wz3gAylSMshsz57mbXYwAI103pn+gm+k+kB70HOCCRrcznKJ0lIX3TU4KQ1X6zXBGxEFjuHhZzuqrddJWGILBs7ZY1QtlGg08M0tmwot4dEuKTLOu5FwkMWIMHbMTrvEGu3iOA70p4oCEtlKyGJBUE6jaTFN2eFsndhXP0ds21JWTrEtuBMAf8A2u1YtpG15GrtgDJb70FlcXmzgtJMi3oBCgNBA28NeEwCMDbW6GDZbTHdwbTZ3VY0XU+7lyrvsYArda7mBLZQfDqFUQFBmImWOnM0WuG5WZlaGdMjQNC2v0kfW1A84FRuWOGDTI7D8NV3F21cQt9JcPtFe8dDbFxQeW89Yp21wRltLbBQZIysC2ZSBEhjuNW8B0horuwHDxa1mTkS2NIAVJyge8sST1rtC1ErHngNq7kVf4Tm779H9IqIukZVAh9huZfbrT2AwLo7z3ZTMzIYPeeL9VidIAkCOUVIRS0KxvqThI58ahKMBoSpAPnGlWHCCEUHfKvwqt8TxS2rTu5hVUk/7D1NWTCNKKeqj4VoaHuVW9h6iiitApCiiigAooooAKSlpKAMX49icVh8ddbC+w5ZnXumuAsGIzeHYxH3VI4TjPEmyjurR7wHI3d3FE7Q31NetXXhH6e99o/GpvrVF1cHLlHddj24/ZnNnivESB9DaBzZCMtzQ+XVfMU3ieNcStkhsPbPmq3GH3itLO4rwnOl3VBdi1Wfb3f7M0Xj+P8A7vb/AILv5U4OO4+Y+bJp+zc/KtKFKalVQ8B6i8e7/ZnH9N4/+72/4XobjmPG+Htfc9aLRU+lDwR6i8e7/Zm7doMeP+2tH3XPypv/APTY4b4a3/Dd/KtKNeKj04eCVNePdmY3+2ONUT82Q7aAXefPavI7ZYwx/wBPbE/s3f8A1rTxSHepVcPAbl492Yr2mv4zEwrGF5DK4RT1iIJ8ya3HAj6NPsr8BTH6ldqbfdTNaSXBXOWT1RRRVhWFFFF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r="16109"/>
          <a:stretch/>
        </p:blipFill>
        <p:spPr bwMode="auto">
          <a:xfrm>
            <a:off x="7956644" y="5132425"/>
            <a:ext cx="111911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3074447" y="6168943"/>
            <a:ext cx="488348" cy="449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89862" y="5526190"/>
            <a:ext cx="488348" cy="449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15" grpId="0"/>
      <p:bldP spid="25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Sulfonamide 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 smtClean="0"/>
              <a:t>Sulfamethoxazole</a:t>
            </a:r>
            <a:r>
              <a:rPr lang="en-US" b="1" u="sng" dirty="0" smtClean="0"/>
              <a:t>: </a:t>
            </a:r>
            <a:r>
              <a:rPr lang="en-US" dirty="0" smtClean="0"/>
              <a:t>Human and veterinary antibiotics</a:t>
            </a:r>
          </a:p>
          <a:p>
            <a:r>
              <a:rPr lang="en-US" b="1" u="sng" dirty="0" err="1" smtClean="0"/>
              <a:t>Sulfamethazine</a:t>
            </a:r>
            <a:r>
              <a:rPr lang="en-US" b="1" u="sng" dirty="0" smtClean="0"/>
              <a:t>:</a:t>
            </a:r>
            <a:r>
              <a:rPr lang="en-US" dirty="0" smtClean="0"/>
              <a:t> Widely used veterinary antibiotic for meat-producing animals</a:t>
            </a:r>
            <a:endParaRPr lang="en-US" b="1" u="sng" dirty="0" smtClean="0"/>
          </a:p>
          <a:p>
            <a:r>
              <a:rPr lang="en-US" b="1" u="sng" dirty="0" err="1" smtClean="0"/>
              <a:t>Sulfadimethoxine</a:t>
            </a:r>
            <a:r>
              <a:rPr lang="en-US" b="1" u="sng" dirty="0" smtClean="0"/>
              <a:t>: </a:t>
            </a:r>
            <a:r>
              <a:rPr lang="en-US" dirty="0" smtClean="0"/>
              <a:t> Veterinary antibiotic, approved for human use in some countries (Russia)</a:t>
            </a:r>
            <a:endParaRPr lang="en-US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0"/>
            <a:ext cx="36147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7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pKa</a:t>
            </a:r>
            <a:r>
              <a:rPr lang="en-US" dirty="0" smtClean="0"/>
              <a:t> Values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4019" y="1124527"/>
            <a:ext cx="3449782" cy="1981200"/>
            <a:chOff x="152400" y="1371600"/>
            <a:chExt cx="4257675" cy="2514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00200"/>
              <a:ext cx="4105275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" y="1371600"/>
              <a:ext cx="3352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4019" y="3105727"/>
            <a:ext cx="3602182" cy="1752600"/>
            <a:chOff x="284018" y="4038600"/>
            <a:chExt cx="4562475" cy="20574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18" y="4038600"/>
              <a:ext cx="4562475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86200" y="5715000"/>
              <a:ext cx="960293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7874" y="4858327"/>
            <a:ext cx="3762375" cy="1884004"/>
            <a:chOff x="297874" y="4858327"/>
            <a:chExt cx="3762375" cy="188400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74" y="4858327"/>
              <a:ext cx="37623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21327" y="6096000"/>
              <a:ext cx="2971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Sulfadimethoxine</a:t>
              </a:r>
              <a:endParaRPr lang="en-US" dirty="0" smtClean="0"/>
            </a:p>
            <a:p>
              <a:r>
                <a:rPr lang="en-US" dirty="0" smtClean="0"/>
                <a:t>pKa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= 2.13, pKa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= 6.08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91000" y="613173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McClure, E. L., Wong, C.S. </a:t>
            </a:r>
            <a:r>
              <a:rPr lang="en-US" sz="1400" i="1" dirty="0" smtClean="0"/>
              <a:t>J </a:t>
            </a:r>
            <a:r>
              <a:rPr lang="en-US" sz="1400" i="1" dirty="0" err="1" smtClean="0"/>
              <a:t>Chromatogr</a:t>
            </a:r>
            <a:r>
              <a:rPr lang="en-US" sz="1400" i="1" dirty="0" smtClean="0"/>
              <a:t>. A </a:t>
            </a:r>
            <a:r>
              <a:rPr lang="en-US" sz="1400" b="1" dirty="0" smtClean="0"/>
              <a:t>1169</a:t>
            </a:r>
            <a:r>
              <a:rPr lang="en-US" sz="1400" dirty="0" smtClean="0"/>
              <a:t>, 2007, 53-62</a:t>
            </a:r>
          </a:p>
          <a:p>
            <a:r>
              <a:rPr lang="en-US" sz="1400" dirty="0" smtClean="0"/>
              <a:t>2. </a:t>
            </a:r>
            <a:r>
              <a:rPr lang="en-US" sz="1400" dirty="0" err="1" smtClean="0"/>
              <a:t>Qiang</a:t>
            </a:r>
            <a:r>
              <a:rPr lang="en-US" sz="1400" dirty="0" smtClean="0"/>
              <a:t>, Z., Adams, C. </a:t>
            </a:r>
            <a:r>
              <a:rPr lang="en-US" sz="1400" i="1" dirty="0" smtClean="0"/>
              <a:t>Water Research</a:t>
            </a:r>
            <a:r>
              <a:rPr lang="en-US" sz="1400" dirty="0" smtClean="0"/>
              <a:t>, </a:t>
            </a:r>
            <a:r>
              <a:rPr lang="en-US" sz="1400" b="1" dirty="0" smtClean="0"/>
              <a:t>38</a:t>
            </a:r>
            <a:r>
              <a:rPr lang="en-US" sz="1400" dirty="0" smtClean="0"/>
              <a:t>, 2004, 2874-2890 </a:t>
            </a:r>
            <a:endParaRPr lang="en-US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284019" y="1544782"/>
            <a:ext cx="7363690" cy="4385107"/>
            <a:chOff x="284019" y="1544782"/>
            <a:chExt cx="7363690" cy="4385107"/>
          </a:xfrm>
        </p:grpSpPr>
        <p:sp>
          <p:nvSpPr>
            <p:cNvPr id="10" name="Oval 9"/>
            <p:cNvSpPr/>
            <p:nvPr/>
          </p:nvSpPr>
          <p:spPr>
            <a:xfrm>
              <a:off x="311728" y="1544782"/>
              <a:ext cx="609599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4019" y="3178206"/>
              <a:ext cx="609599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81401" y="5167889"/>
              <a:ext cx="609599" cy="762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893618" y="1716781"/>
              <a:ext cx="4869873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893618" y="2205181"/>
              <a:ext cx="4897582" cy="139558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191000" y="2438400"/>
              <a:ext cx="1600200" cy="3110489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818909" y="1716781"/>
              <a:ext cx="1828800" cy="7078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pKa</a:t>
              </a:r>
              <a:r>
                <a:rPr lang="en-US" sz="4000" b="1" dirty="0" smtClean="0"/>
                <a:t> 1</a:t>
              </a:r>
              <a:endParaRPr lang="en-US" sz="40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42322" y="1607127"/>
            <a:ext cx="7321569" cy="4350471"/>
            <a:chOff x="1642322" y="1579418"/>
            <a:chExt cx="7321569" cy="4350471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251921" y="4696050"/>
              <a:ext cx="4606079" cy="714150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4" idx="6"/>
            </p:cNvCxnSpPr>
            <p:nvPr/>
          </p:nvCxnSpPr>
          <p:spPr>
            <a:xfrm>
              <a:off x="2680250" y="3616933"/>
              <a:ext cx="4330150" cy="916838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80250" y="2205181"/>
              <a:ext cx="4454841" cy="2138218"/>
            </a:xfrm>
            <a:prstGeom prst="straightConnector1">
              <a:avLst/>
            </a:prstGeom>
            <a:ln w="3175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135091" y="4179828"/>
              <a:ext cx="1828800" cy="707886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/>
                <a:t>pKa</a:t>
              </a:r>
              <a:r>
                <a:rPr lang="en-US" sz="4000" b="1" dirty="0" smtClean="0"/>
                <a:t> 2</a:t>
              </a:r>
              <a:endParaRPr lang="en-US" sz="4000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161441" y="1579418"/>
              <a:ext cx="609599" cy="762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070651" y="3235933"/>
              <a:ext cx="609599" cy="762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42322" y="5167889"/>
              <a:ext cx="609599" cy="762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79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 flipV="1">
            <a:off x="6352032" y="2514600"/>
            <a:ext cx="646176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162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42872" y="259080"/>
            <a:ext cx="4458988" cy="2806541"/>
            <a:chOff x="1671422" y="259080"/>
            <a:chExt cx="4430437" cy="2806541"/>
          </a:xfrm>
        </p:grpSpPr>
        <p:grpSp>
          <p:nvGrpSpPr>
            <p:cNvPr id="19" name="Group 18"/>
            <p:cNvGrpSpPr/>
            <p:nvPr/>
          </p:nvGrpSpPr>
          <p:grpSpPr>
            <a:xfrm>
              <a:off x="2258045" y="273272"/>
              <a:ext cx="1371600" cy="609600"/>
              <a:chOff x="1182101" y="2057400"/>
              <a:chExt cx="1371600" cy="6096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82101" y="2057400"/>
                <a:ext cx="13716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58301" y="214600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Filtration</a:t>
                </a:r>
                <a:endParaRPr lang="en-US" dirty="0"/>
              </a:p>
            </p:txBody>
          </p:sp>
        </p:grpSp>
        <p:pic>
          <p:nvPicPr>
            <p:cNvPr id="20" name="Picture 19" descr="Filtration Unit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5363" y="259080"/>
              <a:ext cx="1916496" cy="25603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1671422" y="1003518"/>
              <a:ext cx="238038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Spike w</a:t>
              </a:r>
              <a:r>
                <a:rPr lang="en-US" sz="1600" b="1" u="sng" dirty="0" smtClean="0"/>
                <a:t>/ </a:t>
              </a:r>
              <a:r>
                <a:rPr lang="en-US" sz="1600" b="1" u="sng" dirty="0" err="1" smtClean="0">
                  <a:solidFill>
                    <a:srgbClr val="FF0000"/>
                  </a:solidFill>
                </a:rPr>
                <a:t>isotopically</a:t>
              </a:r>
              <a:r>
                <a:rPr lang="en-US" sz="1600" b="1" u="sng" dirty="0" smtClean="0">
                  <a:solidFill>
                    <a:srgbClr val="FF0000"/>
                  </a:solidFill>
                </a:rPr>
                <a:t>-labeled recovery surrogates</a:t>
              </a:r>
            </a:p>
            <a:p>
              <a:r>
                <a:rPr lang="en-US" sz="1600" b="1" dirty="0" smtClean="0"/>
                <a:t>Filter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(0.7, 0.45, 0.2 µm pore size in sequence)</a:t>
              </a:r>
            </a:p>
            <a:p>
              <a:r>
                <a:rPr lang="en-US" sz="1600" b="1" dirty="0" smtClean="0"/>
                <a:t>removes dissolved matter and some biological material</a:t>
              </a:r>
              <a:endParaRPr lang="en-US" sz="16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52032" y="202906"/>
            <a:ext cx="2441448" cy="1313571"/>
            <a:chOff x="6248400" y="202906"/>
            <a:chExt cx="2545080" cy="1313571"/>
          </a:xfrm>
        </p:grpSpPr>
        <p:sp>
          <p:nvSpPr>
            <p:cNvPr id="5" name="Right Arrow 4"/>
            <p:cNvSpPr/>
            <p:nvPr/>
          </p:nvSpPr>
          <p:spPr>
            <a:xfrm>
              <a:off x="6248400" y="202906"/>
              <a:ext cx="1066800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391400" y="202906"/>
              <a:ext cx="1402080" cy="609600"/>
              <a:chOff x="5715000" y="273272"/>
              <a:chExt cx="1402080" cy="6096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745480" y="273272"/>
                <a:ext cx="1371600" cy="6096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715000" y="393406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pH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506609" y="931702"/>
              <a:ext cx="14081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Stabilize pH at</a:t>
              </a:r>
            </a:p>
            <a:p>
              <a:r>
                <a:rPr lang="en-US" sz="1600" b="1" dirty="0" smtClean="0"/>
                <a:t>8 ± 0.1</a:t>
              </a:r>
              <a:endParaRPr lang="en-U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12301" y="928593"/>
            <a:ext cx="3230226" cy="5814026"/>
            <a:chOff x="5612301" y="928593"/>
            <a:chExt cx="3230226" cy="5814026"/>
          </a:xfrm>
        </p:grpSpPr>
        <p:sp>
          <p:nvSpPr>
            <p:cNvPr id="11" name="Right Arrow 10"/>
            <p:cNvSpPr/>
            <p:nvPr/>
          </p:nvSpPr>
          <p:spPr>
            <a:xfrm rot="5400000">
              <a:off x="7314675" y="1531098"/>
              <a:ext cx="1586009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421880" y="2654879"/>
              <a:ext cx="1371600" cy="445532"/>
              <a:chOff x="5626608" y="3124200"/>
              <a:chExt cx="1371600" cy="1219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626608" y="3124200"/>
                <a:ext cx="1371600" cy="1219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699760" y="3246120"/>
                <a:ext cx="1219200" cy="59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Extraction</a:t>
                </a:r>
              </a:p>
            </p:txBody>
          </p:sp>
        </p:grpSp>
        <p:pic>
          <p:nvPicPr>
            <p:cNvPr id="25" name="Picture 24" descr="oasis cartridge.jpg"/>
            <p:cNvPicPr>
              <a:picLocks noChangeAspect="1"/>
            </p:cNvPicPr>
            <p:nvPr/>
          </p:nvPicPr>
          <p:blipFill rotWithShape="1">
            <a:blip r:embed="rId4" cstate="print"/>
            <a:srcRect l="23440" r="26342" b="9071"/>
            <a:stretch/>
          </p:blipFill>
          <p:spPr>
            <a:xfrm>
              <a:off x="5612301" y="3100411"/>
              <a:ext cx="883763" cy="2286000"/>
            </a:xfrm>
            <a:prstGeom prst="rect">
              <a:avLst/>
            </a:prstGeom>
          </p:spPr>
        </p:pic>
        <p:pic>
          <p:nvPicPr>
            <p:cNvPr id="26" name="Picture 25" descr="SPE Manifold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6621843" y="3184852"/>
              <a:ext cx="2155368" cy="2286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5621093" y="5419180"/>
              <a:ext cx="32214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Extraction with nonpolar “Oasis HLB” solid phase extraction cartridge concentrates </a:t>
              </a:r>
              <a:r>
                <a:rPr lang="en-US" sz="1600" b="1" dirty="0" err="1" smtClean="0"/>
                <a:t>analytes</a:t>
              </a:r>
              <a:r>
                <a:rPr lang="en-US" sz="1600" b="1" dirty="0" smtClean="0"/>
                <a:t> and removes (some) sample matrix interferences</a:t>
              </a:r>
              <a:endParaRPr lang="en-US" sz="1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2028" y="4419811"/>
            <a:ext cx="2635916" cy="2168920"/>
            <a:chOff x="3012028" y="4419811"/>
            <a:chExt cx="2635916" cy="2168920"/>
          </a:xfrm>
        </p:grpSpPr>
        <p:grpSp>
          <p:nvGrpSpPr>
            <p:cNvPr id="30" name="Group 29"/>
            <p:cNvGrpSpPr/>
            <p:nvPr/>
          </p:nvGrpSpPr>
          <p:grpSpPr>
            <a:xfrm>
              <a:off x="3018907" y="4419811"/>
              <a:ext cx="1431385" cy="831092"/>
              <a:chOff x="6734021" y="-278804"/>
              <a:chExt cx="1337375" cy="2756803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734021" y="-278804"/>
                <a:ext cx="1337375" cy="275680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775997" y="-174543"/>
                <a:ext cx="1219200" cy="2526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Elution + Evaporation</a:t>
                </a:r>
              </a:p>
            </p:txBody>
          </p:sp>
        </p:grpSp>
        <p:sp>
          <p:nvSpPr>
            <p:cNvPr id="33" name="Right Arrow 32"/>
            <p:cNvSpPr/>
            <p:nvPr/>
          </p:nvSpPr>
          <p:spPr>
            <a:xfrm rot="10800000">
              <a:off x="4504944" y="4619080"/>
              <a:ext cx="1143000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12028" y="5419180"/>
              <a:ext cx="23219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Samples are eluted with organic solvent (methanol and/or methanol/MTBE mixture) and then concentrated to ~150 µl</a:t>
              </a:r>
              <a:endParaRPr lang="en-US" sz="1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000" y="4199980"/>
            <a:ext cx="2562845" cy="2388751"/>
            <a:chOff x="381000" y="4199980"/>
            <a:chExt cx="2562845" cy="2388751"/>
          </a:xfrm>
        </p:grpSpPr>
        <p:grpSp>
          <p:nvGrpSpPr>
            <p:cNvPr id="36" name="Group 35"/>
            <p:cNvGrpSpPr/>
            <p:nvPr/>
          </p:nvGrpSpPr>
          <p:grpSpPr>
            <a:xfrm>
              <a:off x="601451" y="4199980"/>
              <a:ext cx="1398037" cy="1219200"/>
              <a:chOff x="618744" y="3313261"/>
              <a:chExt cx="1398037" cy="12192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45181" y="3313261"/>
                <a:ext cx="1371600" cy="1219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8744" y="3318488"/>
                <a:ext cx="137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Final</a:t>
                </a:r>
              </a:p>
              <a:p>
                <a:pPr algn="ctr"/>
                <a:r>
                  <a:rPr lang="en-US" dirty="0" smtClean="0"/>
                  <a:t>Sample Matrix</a:t>
                </a:r>
              </a:p>
              <a:p>
                <a:pPr algn="ctr"/>
                <a:r>
                  <a:rPr lang="en-US" dirty="0" smtClean="0"/>
                  <a:t>Preparation</a:t>
                </a:r>
                <a:endParaRPr lang="en-US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81000" y="5419180"/>
              <a:ext cx="2523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150 µl sample is brought up to 1500 µl with pH = 2.8 acetic acid and spiked with 10 µl</a:t>
              </a:r>
            </a:p>
            <a:p>
              <a:r>
                <a:rPr lang="en-US" sz="1400" b="1" dirty="0" smtClean="0"/>
                <a:t>Internal standard mixture</a:t>
              </a:r>
            </a:p>
            <a:p>
              <a:r>
                <a:rPr lang="en-US" sz="1400" b="1" dirty="0" smtClean="0"/>
                <a:t>Measurement by HPLC-MS/MS</a:t>
              </a:r>
            </a:p>
          </p:txBody>
        </p:sp>
        <p:sp>
          <p:nvSpPr>
            <p:cNvPr id="37" name="Right Arrow 36"/>
            <p:cNvSpPr/>
            <p:nvPr/>
          </p:nvSpPr>
          <p:spPr>
            <a:xfrm flipH="1">
              <a:off x="2123933" y="4619081"/>
              <a:ext cx="819912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5360" y="266654"/>
            <a:ext cx="1314749" cy="2863502"/>
            <a:chOff x="120992" y="266654"/>
            <a:chExt cx="1314749" cy="2863502"/>
          </a:xfrm>
        </p:grpSpPr>
        <p:sp>
          <p:nvSpPr>
            <p:cNvPr id="39" name="TextBox 38"/>
            <p:cNvSpPr txBox="1"/>
            <p:nvPr/>
          </p:nvSpPr>
          <p:spPr>
            <a:xfrm>
              <a:off x="120992" y="1560496"/>
              <a:ext cx="131474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Samples collected in 1liter  LDPE </a:t>
              </a:r>
              <a:r>
                <a:rPr lang="en-US" sz="1600" b="1" dirty="0" err="1" smtClean="0"/>
                <a:t>cubitainers</a:t>
              </a:r>
              <a:r>
                <a:rPr lang="en-US" sz="1600" b="1" dirty="0" smtClean="0"/>
                <a:t> or 1250 ml glass bottles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57" b="39253"/>
            <a:stretch/>
          </p:blipFill>
          <p:spPr bwMode="auto">
            <a:xfrm>
              <a:off x="120992" y="266654"/>
              <a:ext cx="1314749" cy="128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6"/>
          <a:stretch/>
        </p:blipFill>
        <p:spPr>
          <a:xfrm>
            <a:off x="4173014" y="240061"/>
            <a:ext cx="2179018" cy="26572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97" y="3590380"/>
            <a:ext cx="1376319" cy="1828800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>
          <a:xfrm rot="10800000" flipH="1">
            <a:off x="1563503" y="202906"/>
            <a:ext cx="636722" cy="43070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5360" y="3130156"/>
            <a:ext cx="5462584" cy="95410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~18 samples = ~20 person-hours of lab time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4365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1"/>
            <a:ext cx="4191000" cy="342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HPLC-MS/MS method:</a:t>
            </a:r>
          </a:p>
          <a:p>
            <a:pPr marL="0" indent="0">
              <a:buNone/>
            </a:pPr>
            <a:r>
              <a:rPr lang="en-US" sz="2400" dirty="0" smtClean="0"/>
              <a:t>20 µl injection volume</a:t>
            </a:r>
          </a:p>
          <a:p>
            <a:pPr marL="0" indent="0">
              <a:buNone/>
            </a:pPr>
            <a:r>
              <a:rPr lang="en-US" sz="2400" dirty="0" smtClean="0"/>
              <a:t>Agilent </a:t>
            </a:r>
            <a:r>
              <a:rPr lang="en-US" sz="2400" dirty="0" err="1" smtClean="0"/>
              <a:t>Zorbax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C18 Eclipse, 2.1 x 150 mm,</a:t>
            </a:r>
          </a:p>
          <a:p>
            <a:pPr marL="0" indent="0">
              <a:buNone/>
            </a:pPr>
            <a:r>
              <a:rPr lang="en-US" sz="2400" dirty="0" err="1" smtClean="0"/>
              <a:t>d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3.5 µm</a:t>
            </a:r>
          </a:p>
          <a:p>
            <a:pPr marL="0" indent="0">
              <a:buNone/>
            </a:pPr>
            <a:r>
              <a:rPr lang="en-US" sz="2400" dirty="0" smtClean="0"/>
              <a:t>Gradient Elution</a:t>
            </a:r>
          </a:p>
          <a:p>
            <a:pPr marL="0" indent="0">
              <a:buNone/>
            </a:pPr>
            <a:r>
              <a:rPr lang="en-US" sz="2400" dirty="0" smtClean="0"/>
              <a:t>MS/MS (ESI-</a:t>
            </a:r>
            <a:r>
              <a:rPr lang="en-US" sz="2400" dirty="0" err="1" smtClean="0"/>
              <a:t>QqQ</a:t>
            </a:r>
            <a:r>
              <a:rPr lang="en-US" sz="2400" dirty="0" smtClean="0"/>
              <a:t>) detection</a:t>
            </a:r>
          </a:p>
        </p:txBody>
      </p:sp>
      <p:pic>
        <p:nvPicPr>
          <p:cNvPr id="4" name="Picture 3" descr="LC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3376" y="381000"/>
            <a:ext cx="377473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76" y="3505200"/>
            <a:ext cx="3779520" cy="28346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914400" y="3578431"/>
            <a:ext cx="2539846" cy="2926080"/>
            <a:chOff x="914400" y="3578431"/>
            <a:chExt cx="2539846" cy="29260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648"/>
            <a:stretch/>
          </p:blipFill>
          <p:spPr bwMode="auto">
            <a:xfrm>
              <a:off x="914400" y="3578431"/>
              <a:ext cx="2539846" cy="292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143000" y="3733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485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51" y="82569"/>
            <a:ext cx="8351806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735" y="5257800"/>
            <a:ext cx="83518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All recoveries in absolute percentage (no surrogate correction)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Some discrepancy between theory and experimental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High (relatively) spike level can mask issues….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5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83" y="169482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How do we know that we are analyzing everything that was in our sample?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other words: How much do we lose in the extraction process?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account </a:t>
            </a:r>
            <a:r>
              <a:rPr lang="en-US" dirty="0"/>
              <a:t>for </a:t>
            </a:r>
            <a:r>
              <a:rPr lang="en-US" dirty="0" smtClean="0"/>
              <a:t>CEC loss during extraction, we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err="1"/>
              <a:t>isotopically</a:t>
            </a:r>
            <a:r>
              <a:rPr lang="en-US" dirty="0"/>
              <a:t>-labeled surrogates that are identical </a:t>
            </a:r>
            <a:r>
              <a:rPr lang="en-US" i="1" dirty="0"/>
              <a:t>chemically</a:t>
            </a:r>
            <a:r>
              <a:rPr lang="en-US" dirty="0"/>
              <a:t>, but differ in mass, from our CEC </a:t>
            </a:r>
            <a:r>
              <a:rPr lang="en-US" dirty="0" err="1" smtClean="0"/>
              <a:t>analytes</a:t>
            </a:r>
            <a:r>
              <a:rPr lang="en-US" dirty="0" smtClean="0"/>
              <a:t>: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Corrected </a:t>
            </a:r>
            <a:r>
              <a:rPr lang="en-US" dirty="0" err="1" smtClean="0"/>
              <a:t>Mass</a:t>
            </a:r>
            <a:r>
              <a:rPr lang="en-US" baseline="-25000" dirty="0" err="1" smtClean="0"/>
              <a:t>CEC</a:t>
            </a:r>
            <a:r>
              <a:rPr lang="en-US" dirty="0" smtClean="0"/>
              <a:t> </a:t>
            </a:r>
            <a:r>
              <a:rPr lang="en-US" dirty="0"/>
              <a:t>= </a:t>
            </a:r>
          </a:p>
          <a:p>
            <a:pPr marL="0" indent="0" algn="ctr">
              <a:buNone/>
            </a:pPr>
            <a:r>
              <a:rPr lang="en-US" dirty="0"/>
              <a:t>Calculated </a:t>
            </a:r>
            <a:r>
              <a:rPr lang="en-US" dirty="0" err="1" smtClean="0"/>
              <a:t>Mass</a:t>
            </a:r>
            <a:r>
              <a:rPr lang="en-US" baseline="-25000" dirty="0" err="1" smtClean="0"/>
              <a:t>CEC</a:t>
            </a:r>
            <a:r>
              <a:rPr lang="en-US" dirty="0" smtClean="0"/>
              <a:t> </a:t>
            </a:r>
            <a:r>
              <a:rPr lang="en-US" dirty="0"/>
              <a:t>/ Fractional Recovery of Appropriate Surrogate</a:t>
            </a:r>
            <a:endParaRPr lang="en-US" sz="44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9946" y="1676400"/>
            <a:ext cx="8229600" cy="44958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dirty="0"/>
              <a:t>Add 10 ng d6 sucralose before 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710" y="2424917"/>
            <a:ext cx="82296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2.  Calculate </a:t>
            </a:r>
            <a:r>
              <a:rPr lang="en-US" sz="3200" dirty="0"/>
              <a:t>recovery of d6 sucralose (i.e., </a:t>
            </a:r>
            <a:r>
              <a:rPr lang="en-US" sz="3200" dirty="0" smtClean="0"/>
              <a:t> recovery </a:t>
            </a:r>
            <a:r>
              <a:rPr lang="en-US" sz="3200" dirty="0"/>
              <a:t>= 50</a:t>
            </a:r>
            <a:r>
              <a:rPr lang="en-US" sz="3200" dirty="0" smtClean="0"/>
              <a:t>%)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9710" y="4413470"/>
            <a:ext cx="7988490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/>
              <a:t>4. Corrected </a:t>
            </a:r>
            <a:r>
              <a:rPr lang="en-US" sz="3200" dirty="0"/>
              <a:t>results = (15 ng/0.5)/water volume = </a:t>
            </a:r>
            <a:br>
              <a:rPr lang="en-US" sz="3200" dirty="0"/>
            </a:br>
            <a:r>
              <a:rPr lang="en-US" sz="3200" dirty="0"/>
              <a:t>			30 ng </a:t>
            </a:r>
            <a:r>
              <a:rPr lang="en-US" sz="3200" dirty="0" smtClean="0"/>
              <a:t>sucralose/Liter</a:t>
            </a:r>
          </a:p>
          <a:p>
            <a:endParaRPr lang="en-US" sz="3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Quantification by Surrogate Correction </a:t>
            </a:r>
            <a:r>
              <a:rPr lang="en-US" sz="3600" dirty="0" smtClean="0"/>
              <a:t>I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9946" y="3502135"/>
            <a:ext cx="8229600" cy="911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3. Initial Result = 15 ng sucralose in sample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02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36002"/>
              </p:ext>
            </p:extLst>
          </p:nvPr>
        </p:nvGraphicFramePr>
        <p:xfrm>
          <a:off x="189928" y="3200400"/>
          <a:ext cx="8929688" cy="2865120"/>
        </p:xfrm>
        <a:graphic>
          <a:graphicData uri="http://schemas.openxmlformats.org/drawingml/2006/table">
            <a:tbl>
              <a:tblPr/>
              <a:tblGrid>
                <a:gridCol w="990600"/>
                <a:gridCol w="1233488"/>
                <a:gridCol w="633984"/>
                <a:gridCol w="762000"/>
                <a:gridCol w="1143000"/>
                <a:gridCol w="1256728"/>
                <a:gridCol w="914400"/>
                <a:gridCol w="928688"/>
                <a:gridCol w="1066800"/>
              </a:tblGrid>
              <a:tr h="1143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Acetaminophen Spike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+ Recovery Data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310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Name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Raw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%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d3 Vanillin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Corrected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% 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d4 Propylparaben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Corrected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% 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d4 Sulfamethoxazole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Corrected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% 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d5 Atrazine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Corrected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% 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d6 Sucralose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Corrected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% 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d6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Theobromine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 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Corrected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% Recovery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034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 Water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Spikes, pH=8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DI SPK 1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144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DI SPK 2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279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DI SPK 3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52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81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89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103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CUW Dock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Spikes, </a:t>
                      </a:r>
                      <a:b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 = 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D. SPK 1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156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136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D. SPK 2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310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D. SPK 3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120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136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86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126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378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Hylebos Creek</a:t>
                      </a:r>
                      <a:b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nl-NL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Water Spikes, pH= 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STREAM SPK 1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123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179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STREAM SPK 2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46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80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323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STREAM SPK 3 PH8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115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118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99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261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0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9C0006"/>
                          </a:solidFill>
                          <a:effectLst/>
                          <a:latin typeface="Microsoft Sans Serif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AVERAGE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50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107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235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885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RSD(%)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21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29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41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Quantification by Surrogate Correction II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029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We have multiple labeled surrogates, but not enough for each CEC (</a:t>
            </a:r>
            <a:r>
              <a:rPr lang="en-US" sz="2800" b="1" dirty="0" smtClean="0">
                <a:solidFill>
                  <a:srgbClr val="FF0000"/>
                </a:solidFill>
              </a:rPr>
              <a:t>d6 sucralose = 225$/1 mg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So, we need to evaluate which labeled compounds work best as surrogates for each CEC</a:t>
            </a:r>
          </a:p>
          <a:p>
            <a:r>
              <a:rPr lang="en-US" sz="2800" dirty="0" smtClean="0"/>
              <a:t>We do this by spiking a known amount of the CEC </a:t>
            </a:r>
            <a:r>
              <a:rPr lang="en-US" sz="2800" dirty="0" err="1" smtClean="0"/>
              <a:t>analytes</a:t>
            </a:r>
            <a:r>
              <a:rPr lang="en-US" sz="2800" dirty="0" smtClean="0"/>
              <a:t> into relevant sample matrices and calculating the accuracy of the recovery using each surrogate</a:t>
            </a:r>
          </a:p>
          <a:p>
            <a:pPr lvl="1"/>
            <a:r>
              <a:rPr lang="en-US" sz="2400" dirty="0" smtClean="0"/>
              <a:t>Accuracy threshold = &gt;70%, &lt;130% accuracy (± 30%)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00800" y="1600200"/>
            <a:ext cx="2641910" cy="4648200"/>
            <a:chOff x="6400800" y="1600200"/>
            <a:chExt cx="2641910" cy="4648200"/>
          </a:xfrm>
        </p:grpSpPr>
        <p:sp>
          <p:nvSpPr>
            <p:cNvPr id="7" name="Oval 6"/>
            <p:cNvSpPr/>
            <p:nvPr/>
          </p:nvSpPr>
          <p:spPr>
            <a:xfrm>
              <a:off x="6400800" y="3352800"/>
              <a:ext cx="533400" cy="2895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6652632" y="2971800"/>
              <a:ext cx="114300" cy="381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79942" y="1600200"/>
              <a:ext cx="2262768" cy="163121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“Best” surrogate = d5 Atrazine: 90% accuracy on average w/ least variability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0776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Conclusions/Wrap-Up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SPE is a widely applicable tool for sample pre-treatment that can make analysis of low-level </a:t>
            </a:r>
            <a:r>
              <a:rPr lang="en-US" dirty="0" err="1" smtClean="0"/>
              <a:t>analytes</a:t>
            </a:r>
            <a:r>
              <a:rPr lang="en-US" dirty="0" smtClean="0"/>
              <a:t> in complex matrices possible</a:t>
            </a:r>
          </a:p>
          <a:p>
            <a:r>
              <a:rPr lang="en-US" dirty="0" smtClean="0"/>
              <a:t>The variety in SPE strategies gives you a variety of strategies to process their samples:</a:t>
            </a:r>
          </a:p>
          <a:p>
            <a:pPr lvl="1"/>
            <a:r>
              <a:rPr lang="en-US" dirty="0" smtClean="0"/>
              <a:t>Enrichment</a:t>
            </a:r>
          </a:p>
          <a:p>
            <a:pPr lvl="1"/>
            <a:r>
              <a:rPr lang="en-US" dirty="0" smtClean="0"/>
              <a:t>Clean-Up</a:t>
            </a:r>
          </a:p>
          <a:p>
            <a:pPr lvl="1"/>
            <a:r>
              <a:rPr lang="en-US" dirty="0" smtClean="0"/>
              <a:t>Fractionation</a:t>
            </a:r>
          </a:p>
          <a:p>
            <a:r>
              <a:rPr lang="en-US" dirty="0" smtClean="0"/>
              <a:t>You can adjust the efficacy of all of these with some knowledge of the factors at work</a:t>
            </a:r>
          </a:p>
          <a:p>
            <a:pPr lvl="1"/>
            <a:r>
              <a:rPr lang="en-US" dirty="0" smtClean="0"/>
              <a:t>pH, pH, pH</a:t>
            </a:r>
          </a:p>
          <a:p>
            <a:pPr lvl="1"/>
            <a:r>
              <a:rPr lang="en-US" dirty="0" smtClean="0"/>
              <a:t>Mobile phase</a:t>
            </a:r>
          </a:p>
          <a:p>
            <a:pPr lvl="1"/>
            <a:r>
              <a:rPr lang="en-US" dirty="0" smtClean="0"/>
              <a:t>Stationary 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Seminar Advertisement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September 26 2014</a:t>
            </a:r>
          </a:p>
          <a:p>
            <a:pPr marL="0" indent="0">
              <a:buNone/>
            </a:pPr>
            <a:r>
              <a:rPr lang="en-US" dirty="0" smtClean="0"/>
              <a:t>Sequoia 338</a:t>
            </a:r>
          </a:p>
          <a:p>
            <a:pPr marL="0" indent="0">
              <a:buNone/>
            </a:pPr>
            <a:r>
              <a:rPr lang="en-US" dirty="0" smtClean="0"/>
              <a:t>1 PM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Contaminants of Emerging Concern: How Much is Out There, How Do We Measure Them, and Why Do We Care</a:t>
            </a:r>
            <a:r>
              <a:rPr lang="en-US" b="1" dirty="0" smtClean="0">
                <a:solidFill>
                  <a:schemeClr val="accent1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xics.usgs.gov/photo_gallery/photos/emer_cont/SPE_extraction_vorne_crop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05167"/>
            <a:ext cx="511333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526542" y="5409368"/>
            <a:ext cx="89051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8589" y="5218290"/>
            <a:ext cx="2177953" cy="132343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Samples being extracted (in this case, aqueous water samples)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26542" y="5715000"/>
            <a:ext cx="17406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26542" y="6096000"/>
            <a:ext cx="25026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78942" y="2477078"/>
            <a:ext cx="2350258" cy="1132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588" y="2286000"/>
            <a:ext cx="2326373" cy="16312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 “cartridges”: plastic tubes filled with specific mass (~250 mg) of a specific solid phase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78942" y="2782710"/>
            <a:ext cx="2197858" cy="951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78942" y="3163710"/>
            <a:ext cx="2350258" cy="798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6084" y="399647"/>
            <a:ext cx="4953000" cy="132343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manifold-all the “extracted water” ends up here (combined)-if you wanted the “cleaned up” water, you would need a different set-up!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52531" y="1729163"/>
            <a:ext cx="0" cy="3324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72200" y="234677"/>
            <a:ext cx="2819399" cy="132343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line (with a trap, hopefully!) –this draws the water through the cartridges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848600" y="1558115"/>
            <a:ext cx="0" cy="3324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28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19" y="1489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Acknowledgements-Thank You!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10568" y="3429000"/>
            <a:ext cx="682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Slides</a:t>
            </a:r>
          </a:p>
          <a:p>
            <a:r>
              <a:rPr lang="en-US" sz="2400" dirty="0" smtClean="0"/>
              <a:t>Dr. </a:t>
            </a:r>
            <a:r>
              <a:rPr lang="en-US" sz="2400" dirty="0" smtClean="0"/>
              <a:t>Dan </a:t>
            </a:r>
            <a:r>
              <a:rPr lang="en-US" sz="2400" dirty="0" err="1" smtClean="0"/>
              <a:t>Burgard</a:t>
            </a:r>
            <a:r>
              <a:rPr lang="en-US" sz="2400" dirty="0" smtClean="0"/>
              <a:t>, University of Puget Sound</a:t>
            </a:r>
          </a:p>
          <a:p>
            <a:endParaRPr lang="en-US" sz="2400" dirty="0" smtClean="0"/>
          </a:p>
          <a:p>
            <a:r>
              <a:rPr lang="en-US" sz="2400" dirty="0" smtClean="0"/>
              <a:t>Dr. Roy Dixon, Sac State</a:t>
            </a:r>
          </a:p>
          <a:p>
            <a:endParaRPr lang="en-US" sz="2400" dirty="0" smtClean="0"/>
          </a:p>
          <a:p>
            <a:r>
              <a:rPr lang="en-US" sz="2400" dirty="0" smtClean="0"/>
              <a:t>Waters Corp.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01470" y="1114566"/>
            <a:ext cx="73709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UWT/CUW Interns</a:t>
            </a:r>
            <a:endParaRPr lang="en-US" sz="2400" b="1" u="sng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Alex </a:t>
            </a:r>
            <a:r>
              <a:rPr lang="en-US" sz="2400" b="1" dirty="0" err="1" smtClean="0">
                <a:solidFill>
                  <a:srgbClr val="FF0000"/>
                </a:solidFill>
              </a:rPr>
              <a:t>Gipe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Derek </a:t>
            </a:r>
            <a:r>
              <a:rPr lang="en-US" sz="2400" b="1" dirty="0" err="1" smtClean="0">
                <a:solidFill>
                  <a:srgbClr val="FF0000"/>
                </a:solidFill>
              </a:rPr>
              <a:t>Overman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Donny Glaser</a:t>
            </a:r>
          </a:p>
          <a:p>
            <a:r>
              <a:rPr lang="en-US" sz="2400" dirty="0" smtClean="0"/>
              <a:t>Jessica </a:t>
            </a:r>
            <a:r>
              <a:rPr lang="en-US" sz="2400" dirty="0" err="1"/>
              <a:t>Maves</a:t>
            </a:r>
            <a:r>
              <a:rPr lang="en-US" sz="2400" dirty="0"/>
              <a:t> </a:t>
            </a:r>
            <a:r>
              <a:rPr lang="en-US" sz="2400" dirty="0" smtClean="0"/>
              <a:t>Connor Bacon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Reversed-Phase SPE Steps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71709" y="1676400"/>
            <a:ext cx="5400582" cy="4437796"/>
            <a:chOff x="1828800" y="1676400"/>
            <a:chExt cx="5400582" cy="44377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26" b="6669"/>
            <a:stretch/>
          </p:blipFill>
          <p:spPr>
            <a:xfrm>
              <a:off x="2254155" y="1676400"/>
              <a:ext cx="4975227" cy="443779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28800" y="2971800"/>
              <a:ext cx="9144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6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SPE-Loading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86451" y="1769661"/>
            <a:ext cx="457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95951" y="1454625"/>
            <a:ext cx="1694945" cy="4480560"/>
            <a:chOff x="4287365" y="1583140"/>
            <a:chExt cx="1694945" cy="44805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26" t="8159" r="47207" b="8060"/>
            <a:stretch/>
          </p:blipFill>
          <p:spPr>
            <a:xfrm>
              <a:off x="4367285" y="1583140"/>
              <a:ext cx="1615025" cy="44805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287365" y="2514600"/>
              <a:ext cx="4572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Arrow Connector 23"/>
          <p:cNvCxnSpPr>
            <a:stCxn id="26" idx="1"/>
          </p:cNvCxnSpPr>
          <p:nvPr/>
        </p:nvCxnSpPr>
        <p:spPr>
          <a:xfrm flipH="1">
            <a:off x="1756572" y="1626001"/>
            <a:ext cx="835934" cy="583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2506" y="1210502"/>
            <a:ext cx="3960694" cy="830997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Sample (contains </a:t>
            </a:r>
            <a:r>
              <a:rPr lang="en-US" sz="2400" dirty="0" err="1" smtClean="0"/>
              <a:t>analytes</a:t>
            </a:r>
            <a:r>
              <a:rPr lang="en-US" sz="2400" dirty="0" smtClean="0"/>
              <a:t> and a bunch of other stuff)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44226" y="4754940"/>
            <a:ext cx="4708974" cy="1938992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Solid Phase-</a:t>
            </a:r>
          </a:p>
          <a:p>
            <a:r>
              <a:rPr lang="en-US" sz="2400" dirty="0" smtClean="0"/>
              <a:t>Can be reversed phase (i.e., C18),</a:t>
            </a:r>
          </a:p>
          <a:p>
            <a:r>
              <a:rPr lang="en-US" sz="2400" dirty="0" smtClean="0"/>
              <a:t>Normal Phase (i.e., silica)</a:t>
            </a:r>
          </a:p>
          <a:p>
            <a:r>
              <a:rPr lang="en-US" sz="2400" dirty="0" err="1" smtClean="0"/>
              <a:t>Cation</a:t>
            </a:r>
            <a:r>
              <a:rPr lang="en-US" sz="2400" dirty="0" smtClean="0"/>
              <a:t> or Anion exchange </a:t>
            </a:r>
          </a:p>
          <a:p>
            <a:r>
              <a:rPr lang="en-US" sz="2400" dirty="0" smtClean="0"/>
              <a:t>(with + or – charge groups)</a:t>
            </a:r>
            <a:endParaRPr lang="en-US" sz="2400" dirty="0"/>
          </a:p>
        </p:txBody>
      </p:sp>
      <p:cxnSp>
        <p:nvCxnSpPr>
          <p:cNvPr id="31" name="Straight Arrow Connector 30"/>
          <p:cNvCxnSpPr>
            <a:stCxn id="32" idx="1"/>
          </p:cNvCxnSpPr>
          <p:nvPr/>
        </p:nvCxnSpPr>
        <p:spPr>
          <a:xfrm flipH="1">
            <a:off x="1110019" y="2665550"/>
            <a:ext cx="1468414" cy="8424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78433" y="2434717"/>
            <a:ext cx="3974767" cy="461665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Plastic or Glass cylinder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743200" y="3369861"/>
            <a:ext cx="3810000" cy="830997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Frits (porous grate to keep solid phase from falling out)</a:t>
            </a:r>
            <a:endParaRPr lang="en-US" sz="2400" dirty="0"/>
          </a:p>
        </p:txBody>
      </p:sp>
      <p:cxnSp>
        <p:nvCxnSpPr>
          <p:cNvPr id="35" name="Straight Arrow Connector 34"/>
          <p:cNvCxnSpPr>
            <a:stCxn id="34" idx="1"/>
          </p:cNvCxnSpPr>
          <p:nvPr/>
        </p:nvCxnSpPr>
        <p:spPr>
          <a:xfrm flipH="1">
            <a:off x="1143002" y="3785360"/>
            <a:ext cx="160019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1"/>
          </p:cNvCxnSpPr>
          <p:nvPr/>
        </p:nvCxnSpPr>
        <p:spPr>
          <a:xfrm flipH="1">
            <a:off x="1183384" y="3785360"/>
            <a:ext cx="1559816" cy="8628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 rot="16200000" flipV="1">
            <a:off x="537039" y="4627998"/>
            <a:ext cx="1820385" cy="793990"/>
          </a:xfrm>
          <a:prstGeom prst="curvedConnector3">
            <a:avLst>
              <a:gd name="adj1" fmla="val -39966"/>
            </a:avLst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006818" y="1234916"/>
            <a:ext cx="6664661" cy="563231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efficiency of the loading step (how many </a:t>
            </a:r>
            <a:r>
              <a:rPr lang="en-US" sz="3600" dirty="0" err="1" smtClean="0"/>
              <a:t>analyte</a:t>
            </a:r>
            <a:r>
              <a:rPr lang="en-US" sz="3600" dirty="0" smtClean="0"/>
              <a:t> molecules get “stuck” onto the stationary phase) is dependent on the polarity </a:t>
            </a:r>
            <a:r>
              <a:rPr lang="en-US" sz="3600" dirty="0"/>
              <a:t>of </a:t>
            </a:r>
            <a:r>
              <a:rPr lang="en-US" sz="3600" dirty="0" smtClean="0"/>
              <a:t>the:</a:t>
            </a:r>
            <a:endParaRPr lang="en-US" sz="3600" dirty="0"/>
          </a:p>
          <a:p>
            <a:r>
              <a:rPr lang="en-US" sz="3600" dirty="0" smtClean="0"/>
              <a:t>-</a:t>
            </a:r>
            <a:r>
              <a:rPr lang="en-US" sz="3600" dirty="0" err="1" smtClean="0"/>
              <a:t>Analytes</a:t>
            </a:r>
            <a:endParaRPr lang="en-US" sz="3600" dirty="0" smtClean="0"/>
          </a:p>
          <a:p>
            <a:r>
              <a:rPr lang="en-US" sz="3600" dirty="0" smtClean="0"/>
              <a:t>-Stationary phase</a:t>
            </a:r>
          </a:p>
          <a:p>
            <a:r>
              <a:rPr lang="en-US" sz="3600" dirty="0" smtClean="0"/>
              <a:t>-Mobile phase</a:t>
            </a:r>
          </a:p>
          <a:p>
            <a:endParaRPr lang="en-US" sz="3600" dirty="0"/>
          </a:p>
          <a:p>
            <a:r>
              <a:rPr lang="en-US" sz="3600" u="sng" dirty="0" smtClean="0"/>
              <a:t>You can change all of these!</a:t>
            </a:r>
            <a:endParaRPr lang="en-US" sz="3600" u="sng" dirty="0"/>
          </a:p>
        </p:txBody>
      </p:sp>
      <p:sp>
        <p:nvSpPr>
          <p:cNvPr id="82" name="TextBox 81"/>
          <p:cNvSpPr txBox="1"/>
          <p:nvPr/>
        </p:nvSpPr>
        <p:spPr>
          <a:xfrm>
            <a:off x="2006818" y="1234916"/>
            <a:ext cx="6664661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Trap Non-polar </a:t>
            </a:r>
            <a:r>
              <a:rPr lang="en-US" sz="3600" dirty="0" err="1" smtClean="0"/>
              <a:t>analytes</a:t>
            </a:r>
            <a:r>
              <a:rPr lang="en-US" sz="3600" dirty="0" smtClean="0"/>
              <a:t>, you want….</a:t>
            </a:r>
            <a:endParaRPr lang="en-US" sz="3600" u="sng" dirty="0"/>
          </a:p>
        </p:txBody>
      </p:sp>
      <p:sp>
        <p:nvSpPr>
          <p:cNvPr id="83" name="TextBox 82"/>
          <p:cNvSpPr txBox="1"/>
          <p:nvPr/>
        </p:nvSpPr>
        <p:spPr>
          <a:xfrm>
            <a:off x="2024707" y="2434717"/>
            <a:ext cx="6664661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Nonpolar stationary phase and polar mobile phase</a:t>
            </a:r>
            <a:endParaRPr lang="en-US" sz="3600" u="sng" dirty="0"/>
          </a:p>
        </p:txBody>
      </p:sp>
      <p:sp>
        <p:nvSpPr>
          <p:cNvPr id="84" name="TextBox 83"/>
          <p:cNvSpPr txBox="1"/>
          <p:nvPr/>
        </p:nvSpPr>
        <p:spPr>
          <a:xfrm>
            <a:off x="2006818" y="3685999"/>
            <a:ext cx="668255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 Trap Polar </a:t>
            </a:r>
            <a:r>
              <a:rPr lang="en-US" sz="3600" dirty="0" err="1" smtClean="0"/>
              <a:t>analytes</a:t>
            </a:r>
            <a:r>
              <a:rPr lang="en-US" sz="3600" dirty="0" smtClean="0"/>
              <a:t>, you want….</a:t>
            </a:r>
            <a:endParaRPr lang="en-US" sz="3600" u="sng" dirty="0"/>
          </a:p>
        </p:txBody>
      </p:sp>
      <p:sp>
        <p:nvSpPr>
          <p:cNvPr id="85" name="TextBox 84"/>
          <p:cNvSpPr txBox="1"/>
          <p:nvPr/>
        </p:nvSpPr>
        <p:spPr>
          <a:xfrm>
            <a:off x="2024707" y="4332330"/>
            <a:ext cx="6664661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olar stationary phase and nonpolar mobile phase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93008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7" t="8159" r="32206" b="8060"/>
          <a:stretch/>
        </p:blipFill>
        <p:spPr>
          <a:xfrm>
            <a:off x="838200" y="1143000"/>
            <a:ext cx="1345404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66" t="8159" r="17482" b="8060"/>
          <a:stretch/>
        </p:blipFill>
        <p:spPr>
          <a:xfrm>
            <a:off x="865707" y="1142999"/>
            <a:ext cx="1290147" cy="502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79" t="8159" b="8060"/>
          <a:stretch/>
        </p:blipFill>
        <p:spPr>
          <a:xfrm>
            <a:off x="806933" y="1142999"/>
            <a:ext cx="1574978" cy="50292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What is SPE-Elution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3002" y="3785360"/>
            <a:ext cx="160019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0" idx="1"/>
          </p:cNvCxnSpPr>
          <p:nvPr/>
        </p:nvCxnSpPr>
        <p:spPr>
          <a:xfrm flipH="1" flipV="1">
            <a:off x="1183384" y="5795560"/>
            <a:ext cx="1559816" cy="37664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077592" y="1752600"/>
            <a:ext cx="1600198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89162" y="1519725"/>
            <a:ext cx="4692838" cy="156966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Elution Solvent</a:t>
            </a:r>
          </a:p>
          <a:p>
            <a:r>
              <a:rPr lang="en-US" sz="2400" dirty="0" smtClean="0"/>
              <a:t>If reverse-phase, something like methanol, acetonitrile, </a:t>
            </a:r>
            <a:r>
              <a:rPr lang="en-US" sz="2400" dirty="0" err="1" smtClean="0"/>
              <a:t>etc</a:t>
            </a:r>
            <a:r>
              <a:rPr lang="en-US" sz="2400" dirty="0" smtClean="0"/>
              <a:t> (relatively polar organic solvent).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3657600"/>
            <a:ext cx="5638800" cy="1569660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Retained compounds-either </a:t>
            </a:r>
          </a:p>
          <a:p>
            <a:r>
              <a:rPr lang="en-US" sz="2400" u="sng" dirty="0" smtClean="0"/>
              <a:t>undesired</a:t>
            </a:r>
            <a:r>
              <a:rPr lang="en-US" sz="2400" dirty="0" smtClean="0"/>
              <a:t> (interferences) or </a:t>
            </a:r>
          </a:p>
          <a:p>
            <a:r>
              <a:rPr lang="en-US" sz="2400" dirty="0" smtClean="0"/>
              <a:t>desired (different </a:t>
            </a:r>
            <a:r>
              <a:rPr lang="en-US" sz="2400" dirty="0" err="1" smtClean="0"/>
              <a:t>analyte</a:t>
            </a:r>
            <a:r>
              <a:rPr lang="en-US" sz="2400" dirty="0" smtClean="0"/>
              <a:t> class from  those </a:t>
            </a:r>
            <a:r>
              <a:rPr lang="en-US" sz="2400" u="sng" dirty="0" smtClean="0"/>
              <a:t>eluted</a:t>
            </a:r>
            <a:r>
              <a:rPr lang="en-US" sz="2400" dirty="0" smtClean="0"/>
              <a:t> in elution 1/2/3)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5572035"/>
            <a:ext cx="5638800" cy="120032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Unretained</a:t>
            </a:r>
            <a:r>
              <a:rPr lang="en-US" sz="2400" dirty="0" smtClean="0"/>
              <a:t> compounds-</a:t>
            </a:r>
            <a:r>
              <a:rPr lang="en-US" sz="2400" dirty="0" err="1" smtClean="0"/>
              <a:t>analytes</a:t>
            </a:r>
            <a:r>
              <a:rPr lang="en-US" sz="2400" dirty="0" smtClean="0"/>
              <a:t> of interest in elution solvent matrix (subsequent concentration may be needed)</a:t>
            </a:r>
          </a:p>
        </p:txBody>
      </p:sp>
    </p:spTree>
    <p:extLst>
      <p:ext uri="{BB962C8B-B14F-4D97-AF65-F5344CB8AC3E}">
        <p14:creationId xmlns:p14="http://schemas.microsoft.com/office/powerpoint/2010/main" val="26271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xics.usgs.gov/photo_gallery/photos/emer_cont/SPE_extraction_vorne_crop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05167"/>
            <a:ext cx="511333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526542" y="5409368"/>
            <a:ext cx="89051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8589" y="5218290"/>
            <a:ext cx="2177953" cy="132343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Samples being extracted (in this case, aqueous water samples)</a:t>
            </a:r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26542" y="5715000"/>
            <a:ext cx="17406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26542" y="6096000"/>
            <a:ext cx="250265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78942" y="2477078"/>
            <a:ext cx="2350258" cy="1132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8588" y="2286000"/>
            <a:ext cx="2326373" cy="1631216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 “cartridges”: plastic tubes filled with specific mass (~250 mg) of a specific solid phase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78942" y="2782710"/>
            <a:ext cx="2197858" cy="9510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78942" y="3163710"/>
            <a:ext cx="2350258" cy="7986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6084" y="399647"/>
            <a:ext cx="4953000" cy="132343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manifold-all the “extracted water” ends up here (combined)-if you wanted the “cleaned up” water, you would need a different set-up!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752531" y="1729163"/>
            <a:ext cx="0" cy="3324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72200" y="234677"/>
            <a:ext cx="2819399" cy="1323439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Vacuum line (with a trap, hopefully!) –this draws the water through the cartridges</a:t>
            </a:r>
            <a:endParaRPr lang="en-US" sz="20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848600" y="1558115"/>
            <a:ext cx="0" cy="33247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2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https://www.youtube.com/watch?v=D6SyHU6CcOU</a:t>
            </a:r>
          </a:p>
        </p:txBody>
      </p:sp>
    </p:spTree>
    <p:extLst>
      <p:ext uri="{BB962C8B-B14F-4D97-AF65-F5344CB8AC3E}">
        <p14:creationId xmlns:p14="http://schemas.microsoft.com/office/powerpoint/2010/main" val="4003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2503</Words>
  <Application>Microsoft Office PowerPoint</Application>
  <PresentationFormat>On-screen Show (4:3)</PresentationFormat>
  <Paragraphs>466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Or….so, when do we get to run the samples?</vt:lpstr>
      <vt:lpstr>Solid Phase Extraction (SPE)</vt:lpstr>
      <vt:lpstr>What is SPE?</vt:lpstr>
      <vt:lpstr>PowerPoint Presentation</vt:lpstr>
      <vt:lpstr>Example of Reversed-Phase SPE Steps</vt:lpstr>
      <vt:lpstr>What is SPE-Loading</vt:lpstr>
      <vt:lpstr>PowerPoint Presentation</vt:lpstr>
      <vt:lpstr>PowerPoint Presentation</vt:lpstr>
      <vt:lpstr>https://www.youtube.com/watch?v=D6SyHU6CcOU</vt:lpstr>
      <vt:lpstr>SPE Solid Phases</vt:lpstr>
      <vt:lpstr>Advanced Extraction Techniques Solid Phase Extraction</vt:lpstr>
      <vt:lpstr>PowerPoint Presentation</vt:lpstr>
      <vt:lpstr>Example Processing Steps for Cation Exchange</vt:lpstr>
      <vt:lpstr>Why do we have to do SPE? </vt:lpstr>
      <vt:lpstr>Why Do We Have To (or Want To) Do SPE?: </vt:lpstr>
      <vt:lpstr>SPE can be used to enrich (increase the concentration of) trace chemical species</vt:lpstr>
      <vt:lpstr>SPE can be used to enrich (increase the concentration of) trace chemical species</vt:lpstr>
      <vt:lpstr>Contaminants of Emerging Concern in Puget Sound: A Comparison of Spatial and Temporal Levels and Occurrence </vt:lpstr>
      <vt:lpstr>Our CECs</vt:lpstr>
      <vt:lpstr>PowerPoint Presentation</vt:lpstr>
      <vt:lpstr>Typical concentrations of environmental tracers: Parts per trillion or nanograms per liter (ng/L) 1 part per trillion corresponds to about 3 seconds in 100,000 years  OR 1 drop of water (50 µl) in 20  Olympic sized swimming pools</vt:lpstr>
      <vt:lpstr>Sounds like a lot of work…and it is!</vt:lpstr>
      <vt:lpstr>SPE can be used to enrich (increase the concentration of) trace chemical species</vt:lpstr>
      <vt:lpstr>Enrichment Sample Problem</vt:lpstr>
      <vt:lpstr>SPE can be used to remove interferences and simplify the matrix of the collected sample</vt:lpstr>
      <vt:lpstr>A Few (personally) Relevant Examples</vt:lpstr>
      <vt:lpstr>SPE can be used to reduce ion suppression in for techniques involving mass spectrometry detection</vt:lpstr>
      <vt:lpstr>SPE can be used to separate the sample into different analyte classes</vt:lpstr>
      <vt:lpstr>SPE Issues/Specific Method Development Issues</vt:lpstr>
      <vt:lpstr>Wastewater  Tracers</vt:lpstr>
      <vt:lpstr>Sulfonamide Antibiotics</vt:lpstr>
      <vt:lpstr>pKa Values</vt:lpstr>
      <vt:lpstr>PowerPoint Presentation</vt:lpstr>
      <vt:lpstr>PowerPoint Presentation</vt:lpstr>
      <vt:lpstr>PowerPoint Presentation</vt:lpstr>
      <vt:lpstr>Quantification by Surrogate Correction I</vt:lpstr>
      <vt:lpstr>Quantification by Surrogate Correction II</vt:lpstr>
      <vt:lpstr>Conclusions/Wrap-Up</vt:lpstr>
      <vt:lpstr>Seminar Advertisement</vt:lpstr>
      <vt:lpstr>Acknowledgements-Thank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“Emerging Contaminants” as Tracers for Water Quality Parameters</dc:title>
  <dc:creator>JMS</dc:creator>
  <cp:lastModifiedBy>JMS</cp:lastModifiedBy>
  <cp:revision>208</cp:revision>
  <dcterms:created xsi:type="dcterms:W3CDTF">2013-01-13T21:28:49Z</dcterms:created>
  <dcterms:modified xsi:type="dcterms:W3CDTF">2014-09-15T22:13:48Z</dcterms:modified>
</cp:coreProperties>
</file>