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71" r:id="rId4"/>
    <p:sldId id="258" r:id="rId5"/>
    <p:sldId id="268" r:id="rId6"/>
    <p:sldId id="259" r:id="rId7"/>
    <p:sldId id="278" r:id="rId8"/>
    <p:sldId id="272" r:id="rId9"/>
    <p:sldId id="281" r:id="rId10"/>
    <p:sldId id="280" r:id="rId11"/>
    <p:sldId id="286" r:id="rId12"/>
    <p:sldId id="273" r:id="rId13"/>
    <p:sldId id="274" r:id="rId14"/>
    <p:sldId id="284" r:id="rId15"/>
    <p:sldId id="275" r:id="rId16"/>
    <p:sldId id="260" r:id="rId17"/>
    <p:sldId id="289" r:id="rId18"/>
    <p:sldId id="290" r:id="rId19"/>
    <p:sldId id="292" r:id="rId20"/>
    <p:sldId id="293" r:id="rId21"/>
    <p:sldId id="294" r:id="rId22"/>
    <p:sldId id="263" r:id="rId23"/>
    <p:sldId id="266" r:id="rId24"/>
    <p:sldId id="295" r:id="rId25"/>
    <p:sldId id="264" r:id="rId26"/>
    <p:sldId id="26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971" autoAdjust="0"/>
  </p:normalViewPr>
  <p:slideViewPr>
    <p:cSldViewPr>
      <p:cViewPr varScale="1">
        <p:scale>
          <a:sx n="73" d="100"/>
          <a:sy n="73" d="100"/>
        </p:scale>
        <p:origin x="-18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F8AFB-5B56-4353-AE46-71E2DB99F050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02C81-7276-4F22-BD96-6043487D7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04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016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21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2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73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58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97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92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443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02C81-7276-4F22-BD96-6043487D7CD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27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CA9E9CAC-05BB-4360-88F0-16B3B61A442C}" type="datetime1">
              <a:rPr lang="en-US" smtClean="0"/>
              <a:t>11/25/2014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95614A7-CA50-4A1C-9669-852C12DD0B1D}" type="datetime1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41D1C170-7C1A-4F2B-89CA-4441EED2E9EB}" type="datetime1">
              <a:rPr lang="en-US" smtClean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16B3062-1325-4924-B7E0-012E45130107}" type="datetime1">
              <a:rPr lang="en-US" smtClean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90B8539-F133-40DB-94BF-834B3EC8CBC2}" type="datetime1">
              <a:rPr lang="en-US" smtClean="0"/>
              <a:t>11/25/2014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D925F1EB-1FC8-4F14-AB93-2E21E80141AC}" type="datetime1">
              <a:rPr lang="en-US" smtClean="0"/>
              <a:t>11/25/2014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079AEF71-CE44-4AC4-BA86-9F6455CA78E3}" type="datetime1">
              <a:rPr lang="en-US" smtClean="0"/>
              <a:t>11/25/2014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B397C0F-4989-4FDD-91A1-C0D43F72529E}" type="datetime1">
              <a:rPr lang="en-US" smtClean="0"/>
              <a:t>11/25/2014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70378C4-8D83-4641-BC79-FEC5B0D1C867}" type="datetime1">
              <a:rPr lang="en-US" smtClean="0"/>
              <a:t>11/25/2014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1E7CF80-EFD1-4D9A-8786-7AA738381EB1}" type="datetime1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88301384-472C-4735-94E2-163B35DA5AA0}" type="datetime1">
              <a:rPr lang="en-US" smtClean="0"/>
              <a:t>11/25/2014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36E4614-BA94-4E75-865E-02CBF149ADAD}" type="datetime1">
              <a:rPr lang="en-US" smtClean="0"/>
              <a:t>11/25/2014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00200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Micellar Electrokinetic chromatography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Diana Cheng and Stephanie Clark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2484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November 25, 2014</a:t>
            </a:r>
          </a:p>
        </p:txBody>
      </p:sp>
    </p:spTree>
    <p:extLst>
      <p:ext uri="{BB962C8B-B14F-4D97-AF65-F5344CB8AC3E}">
        <p14:creationId xmlns:p14="http://schemas.microsoft.com/office/powerpoint/2010/main" val="223834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1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10</a:t>
            </a:fld>
            <a:endParaRPr kumimoji="0" lang="en-US" dirty="0">
              <a:solidFill>
                <a:srgbClr val="FFFFFF"/>
              </a:solidFill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72" y="1619250"/>
            <a:ext cx="6216528" cy="4552950"/>
          </a:xfrm>
        </p:spPr>
      </p:pic>
      <p:sp>
        <p:nvSpPr>
          <p:cNvPr id="10" name="TextBox 9"/>
          <p:cNvSpPr txBox="1"/>
          <p:nvPr/>
        </p:nvSpPr>
        <p:spPr>
          <a:xfrm>
            <a:off x="1219200" y="5772090"/>
            <a:ext cx="18288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</a:t>
            </a:r>
            <a:r>
              <a:rPr lang="en-US" sz="2000" i="1" baseline="-25000" dirty="0" smtClean="0"/>
              <a:t>0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 ≤  </a:t>
            </a:r>
            <a:r>
              <a:rPr lang="en-US" sz="2000" i="1" dirty="0" smtClean="0"/>
              <a:t>t</a:t>
            </a:r>
            <a:r>
              <a:rPr lang="en-US" sz="2000" i="1" baseline="-25000" dirty="0" smtClean="0"/>
              <a:t>r</a:t>
            </a:r>
            <a:r>
              <a:rPr lang="en-US" sz="2000" dirty="0" smtClean="0"/>
              <a:t>  ≤  </a:t>
            </a:r>
            <a:r>
              <a:rPr lang="en-US" sz="2000" i="1" dirty="0" smtClean="0"/>
              <a:t>t</a:t>
            </a:r>
            <a:r>
              <a:rPr lang="en-US" sz="2000" i="1" baseline="-25000" dirty="0" smtClean="0"/>
              <a:t>mc</a:t>
            </a:r>
            <a:r>
              <a:rPr lang="en-US" sz="2000" dirty="0" smtClean="0"/>
              <a:t>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2533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Theory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6, 7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11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EOF marker	</a:t>
            </a:r>
          </a:p>
          <a:p>
            <a:pPr lvl="1"/>
            <a:r>
              <a:rPr lang="en-US" dirty="0" smtClean="0"/>
              <a:t>Neutral analyte that does not interact with the micelles</a:t>
            </a:r>
          </a:p>
          <a:p>
            <a:pPr lvl="2"/>
            <a:r>
              <a:rPr lang="en-US" dirty="0" smtClean="0"/>
              <a:t>Same velocity as EOF</a:t>
            </a:r>
          </a:p>
          <a:p>
            <a:pPr lvl="2"/>
            <a:r>
              <a:rPr lang="en-US" dirty="0" smtClean="0"/>
              <a:t>Gives </a:t>
            </a:r>
            <a:r>
              <a:rPr lang="en-US" sz="2400" i="1" dirty="0"/>
              <a:t>t</a:t>
            </a:r>
            <a:r>
              <a:rPr lang="en-US" sz="2400" i="1" baseline="-25000" dirty="0"/>
              <a:t>0</a:t>
            </a:r>
            <a:r>
              <a:rPr lang="en-US" sz="2400" baseline="-25000" dirty="0"/>
              <a:t> </a:t>
            </a:r>
            <a:endParaRPr lang="en-US" sz="2400" baseline="-25000" dirty="0" smtClean="0"/>
          </a:p>
          <a:p>
            <a:pPr lvl="2"/>
            <a:r>
              <a:rPr lang="en-US" sz="2400" dirty="0" smtClean="0"/>
              <a:t>Methanol</a:t>
            </a:r>
            <a:endParaRPr lang="en-US" sz="2400" dirty="0"/>
          </a:p>
          <a:p>
            <a:r>
              <a:rPr lang="en-US" dirty="0" smtClean="0"/>
              <a:t>Micelle marker</a:t>
            </a:r>
          </a:p>
          <a:p>
            <a:pPr lvl="1"/>
            <a:r>
              <a:rPr lang="en-US" dirty="0" smtClean="0"/>
              <a:t>Analyte that is fully incorporated into micelle</a:t>
            </a:r>
          </a:p>
          <a:p>
            <a:pPr lvl="2"/>
            <a:r>
              <a:rPr lang="en-US" dirty="0" smtClean="0"/>
              <a:t>Same velocity as micelle</a:t>
            </a:r>
          </a:p>
          <a:p>
            <a:pPr lvl="2"/>
            <a:r>
              <a:rPr lang="en-US" dirty="0" smtClean="0"/>
              <a:t>Gives </a:t>
            </a:r>
            <a:r>
              <a:rPr lang="en-US" sz="2400" i="1" dirty="0" smtClean="0"/>
              <a:t>t</a:t>
            </a:r>
            <a:r>
              <a:rPr lang="en-US" sz="2400" i="1" baseline="-25000" dirty="0" smtClean="0"/>
              <a:t>mc</a:t>
            </a:r>
          </a:p>
          <a:p>
            <a:pPr lvl="2"/>
            <a:r>
              <a:rPr lang="en-US" sz="2400" dirty="0" smtClean="0"/>
              <a:t>Sudan III (lipophilic dye)</a:t>
            </a: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25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</a:t>
            </a:r>
            <a:r>
              <a:rPr lang="en-US" dirty="0" smtClean="0"/>
              <a:t>(7)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6, 18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12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Resolution – similar to conventional</a:t>
            </a:r>
          </a:p>
          <a:p>
            <a:endParaRPr lang="en-US" dirty="0" smtClean="0"/>
          </a:p>
          <a:p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Extra term is the virtual capillary length term</a:t>
            </a:r>
          </a:p>
          <a:p>
            <a:pPr lvl="2"/>
            <a:r>
              <a:rPr lang="en-US" dirty="0" smtClean="0"/>
              <a:t>Describes the actual zone in which micelles interact with analytes (corresponds to conventional column)</a:t>
            </a:r>
          </a:p>
          <a:p>
            <a:pPr lvl="2"/>
            <a:r>
              <a:rPr lang="en-US" dirty="0" smtClean="0"/>
              <a:t>Length depends on migration time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99" b="21271"/>
          <a:stretch/>
        </p:blipFill>
        <p:spPr>
          <a:xfrm>
            <a:off x="990599" y="2438400"/>
            <a:ext cx="754303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53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</a:t>
            </a:r>
            <a:r>
              <a:rPr lang="en-US" dirty="0" smtClean="0"/>
              <a:t>(8)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19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13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Plate number is not proportional to “column” or tube length </a:t>
            </a:r>
          </a:p>
          <a:p>
            <a:pPr lvl="1"/>
            <a:r>
              <a:rPr lang="en-US" dirty="0" smtClean="0"/>
              <a:t>N </a:t>
            </a:r>
            <a:r>
              <a:rPr lang="en-US" dirty="0"/>
              <a:t>= µ</a:t>
            </a:r>
            <a:r>
              <a:rPr lang="en-US" dirty="0" smtClean="0"/>
              <a:t>V/2D </a:t>
            </a:r>
          </a:p>
          <a:p>
            <a:pPr lvl="2"/>
            <a:r>
              <a:rPr lang="en-US" dirty="0" smtClean="0"/>
              <a:t>µ </a:t>
            </a:r>
            <a:r>
              <a:rPr lang="en-US" dirty="0"/>
              <a:t>– </a:t>
            </a:r>
            <a:r>
              <a:rPr lang="en-US" dirty="0" smtClean="0"/>
              <a:t>electrophoretic mobility </a:t>
            </a:r>
          </a:p>
          <a:p>
            <a:pPr lvl="2"/>
            <a:r>
              <a:rPr lang="en-US" dirty="0" smtClean="0"/>
              <a:t>V – applied voltage</a:t>
            </a:r>
          </a:p>
          <a:p>
            <a:pPr lvl="2"/>
            <a:r>
              <a:rPr lang="en-US" dirty="0" smtClean="0"/>
              <a:t>D – molecular diffusion coefficient (not easy to modify)</a:t>
            </a:r>
          </a:p>
          <a:p>
            <a:pPr lvl="1"/>
            <a:r>
              <a:rPr lang="en-US" dirty="0" smtClean="0"/>
              <a:t>What does this really mean?</a:t>
            </a:r>
          </a:p>
          <a:p>
            <a:pPr lvl="2"/>
            <a:r>
              <a:rPr lang="en-US" dirty="0" smtClean="0"/>
              <a:t>Faster mobility and higher voltage = more efficient </a:t>
            </a:r>
          </a:p>
          <a:p>
            <a:pPr lvl="3"/>
            <a:r>
              <a:rPr lang="en-US" dirty="0" smtClean="0"/>
              <a:t>High voltage has some restrictions due to thermal conductivity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54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</a:t>
            </a:r>
            <a:r>
              <a:rPr lang="en-US" dirty="0" smtClean="0"/>
              <a:t>(</a:t>
            </a:r>
            <a:r>
              <a:rPr lang="en-US" dirty="0"/>
              <a:t>9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6, 18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14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Optimum k to maximize resolution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Retention factor is also described as: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Bottom line: 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ncreasing surfactant concentration increases </a:t>
            </a:r>
            <a:r>
              <a:rPr lang="en-US" i="1" dirty="0" smtClean="0"/>
              <a:t>k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Adding organic solvents decreases </a:t>
            </a:r>
            <a:r>
              <a:rPr lang="en-US" i="1" dirty="0" smtClean="0"/>
              <a:t>k</a:t>
            </a:r>
            <a:endParaRPr lang="en-US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8" b="26505"/>
          <a:stretch/>
        </p:blipFill>
        <p:spPr>
          <a:xfrm>
            <a:off x="2133600" y="2286000"/>
            <a:ext cx="3257550" cy="7576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810000"/>
            <a:ext cx="4948238" cy="68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86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Detectors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4,6, 9, 10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15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Intrinsic difficulty with transitioning CE detectors to MEKC</a:t>
            </a:r>
          </a:p>
          <a:p>
            <a:pPr lvl="1"/>
            <a:r>
              <a:rPr lang="en-US" dirty="0" smtClean="0"/>
              <a:t>Partitioning of analyte in micelles alter detection properties</a:t>
            </a:r>
          </a:p>
          <a:p>
            <a:r>
              <a:rPr lang="en-US" dirty="0" smtClean="0"/>
              <a:t>Types of detectors</a:t>
            </a:r>
          </a:p>
          <a:p>
            <a:pPr lvl="1"/>
            <a:r>
              <a:rPr lang="en-US" dirty="0" smtClean="0"/>
              <a:t>Laser-induced fluorescence (LIF) – common </a:t>
            </a:r>
          </a:p>
          <a:p>
            <a:pPr lvl="2"/>
            <a:r>
              <a:rPr lang="en-US" dirty="0" smtClean="0"/>
              <a:t>“Solid choice” – Silva 2013 Review</a:t>
            </a:r>
          </a:p>
          <a:p>
            <a:pPr lvl="2"/>
            <a:r>
              <a:rPr lang="en-US" dirty="0" smtClean="0"/>
              <a:t>Many analytes not inherently fluorescent, but fluorescein analogues/derivatives have been successful labeling agents</a:t>
            </a:r>
          </a:p>
          <a:p>
            <a:pPr lvl="2"/>
            <a:r>
              <a:rPr lang="en-US" dirty="0" smtClean="0"/>
              <a:t>Good sensitivity</a:t>
            </a:r>
            <a:endParaRPr lang="en-US" dirty="0"/>
          </a:p>
          <a:p>
            <a:pPr lvl="1"/>
            <a:r>
              <a:rPr lang="en-US" dirty="0" smtClean="0"/>
              <a:t>UV Absorbance – common</a:t>
            </a:r>
          </a:p>
          <a:p>
            <a:pPr lvl="2"/>
            <a:r>
              <a:rPr lang="en-US" dirty="0" smtClean="0"/>
              <a:t>Short path length contributes to low concentration sensitivity</a:t>
            </a:r>
          </a:p>
          <a:p>
            <a:pPr lvl="1"/>
            <a:r>
              <a:rPr lang="en-US" dirty="0" smtClean="0"/>
              <a:t>MS – not that great</a:t>
            </a:r>
          </a:p>
          <a:p>
            <a:pPr lvl="2"/>
            <a:r>
              <a:rPr lang="en-US" dirty="0" smtClean="0"/>
              <a:t>Universal and sensitive</a:t>
            </a:r>
          </a:p>
          <a:p>
            <a:pPr lvl="2"/>
            <a:r>
              <a:rPr lang="en-US" dirty="0" smtClean="0"/>
              <a:t>Expensive and not quite successfully coupled to MEKC</a:t>
            </a:r>
          </a:p>
          <a:p>
            <a:r>
              <a:rPr lang="en-US" dirty="0" smtClean="0"/>
              <a:t>Electrochemical and conductimetric detectors</a:t>
            </a:r>
            <a:endParaRPr lang="en-US" dirty="0"/>
          </a:p>
          <a:p>
            <a:pPr lvl="1"/>
            <a:r>
              <a:rPr lang="en-US" dirty="0" smtClean="0"/>
              <a:t>Better sensitivity, but not as universal or affordable as UV</a:t>
            </a:r>
          </a:p>
        </p:txBody>
      </p:sp>
    </p:spTree>
    <p:extLst>
      <p:ext uri="{BB962C8B-B14F-4D97-AF65-F5344CB8AC3E}">
        <p14:creationId xmlns:p14="http://schemas.microsoft.com/office/powerpoint/2010/main" val="274990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Can separate molecules too small for gel electrophoresis</a:t>
            </a:r>
          </a:p>
          <a:p>
            <a:r>
              <a:rPr lang="en-US" dirty="0"/>
              <a:t>C</a:t>
            </a:r>
            <a:r>
              <a:rPr lang="en-US" dirty="0" smtClean="0"/>
              <a:t>an separate both ionic and neutral compounds with high efficiency and short retention time unlike in CE</a:t>
            </a:r>
          </a:p>
          <a:p>
            <a:r>
              <a:rPr lang="en-US" dirty="0"/>
              <a:t>H</a:t>
            </a:r>
            <a:r>
              <a:rPr lang="en-US" dirty="0" smtClean="0"/>
              <a:t>igh separation efficiency</a:t>
            </a:r>
          </a:p>
          <a:p>
            <a:r>
              <a:rPr lang="en-US" dirty="0" smtClean="0"/>
              <a:t>Minimal </a:t>
            </a:r>
            <a:r>
              <a:rPr lang="en-US" dirty="0"/>
              <a:t>consumption of </a:t>
            </a:r>
            <a:r>
              <a:rPr lang="en-US" dirty="0" smtClean="0"/>
              <a:t>sample compared to HPLC </a:t>
            </a:r>
            <a:r>
              <a:rPr lang="en-US" dirty="0"/>
              <a:t>since concentration is detected on ng/L scale</a:t>
            </a:r>
          </a:p>
          <a:p>
            <a:r>
              <a:rPr lang="en-US" dirty="0" smtClean="0"/>
              <a:t>Ability </a:t>
            </a:r>
            <a:r>
              <a:rPr lang="en-US" dirty="0"/>
              <a:t>to separate chiral compounds efficiently</a:t>
            </a:r>
          </a:p>
          <a:p>
            <a:r>
              <a:rPr lang="en-US" dirty="0" smtClean="0"/>
              <a:t>Equipment </a:t>
            </a:r>
            <a:r>
              <a:rPr lang="en-US" dirty="0"/>
              <a:t>cheaper than HPLC</a:t>
            </a:r>
          </a:p>
          <a:p>
            <a:r>
              <a:rPr lang="en-US" dirty="0" smtClean="0"/>
              <a:t>High </a:t>
            </a:r>
            <a:r>
              <a:rPr lang="en-US" dirty="0"/>
              <a:t>sensitivity in absolute </a:t>
            </a:r>
            <a:r>
              <a:rPr lang="en-US" dirty="0" smtClean="0"/>
              <a:t>amounts</a:t>
            </a:r>
          </a:p>
          <a:p>
            <a:r>
              <a:rPr lang="en-US" dirty="0" smtClean="0"/>
              <a:t>Quicker than HPLC for separating complex samples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16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3, 5, 6, 7, 14, 18, 22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6175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>
                <a:sym typeface="Arial"/>
              </a:rPr>
              <a:t>Disadvantages (1)</a:t>
            </a:r>
            <a:endParaRPr lang="en-US">
              <a:sym typeface="Arial"/>
            </a:endParaRPr>
          </a:p>
        </p:txBody>
      </p:sp>
      <p:sp>
        <p:nvSpPr>
          <p:cNvPr id="156" name="Shape 156"/>
          <p:cNvSpPr txBox="1">
            <a:spLocks noGrp="1"/>
          </p:cNvSpPr>
          <p:nvPr>
            <p:ph type="ftr" idx="11"/>
          </p:nvPr>
        </p:nvSpPr>
        <p:spPr/>
        <p:txBody>
          <a:bodyPr/>
          <a:lstStyle/>
          <a:p>
            <a:pPr lvl="0" algn="l"/>
            <a:r>
              <a:rPr lang="en-US" dirty="0" smtClean="0">
                <a:sym typeface="Arial"/>
              </a:rPr>
              <a:t>9, 21</a:t>
            </a:r>
            <a:endParaRPr lang="en-US" dirty="0">
              <a:sym typeface="Arial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 in detectors   </a:t>
            </a:r>
          </a:p>
          <a:p>
            <a:pPr lvl="1"/>
            <a:r>
              <a:rPr lang="en-US" dirty="0" smtClean="0"/>
              <a:t>MEKC-DESI-MS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ensitivity not practical for real samples</a:t>
            </a:r>
          </a:p>
          <a:p>
            <a:pPr lvl="1"/>
            <a:r>
              <a:rPr lang="en-US" dirty="0" smtClean="0"/>
              <a:t>MEKC/MS</a:t>
            </a:r>
          </a:p>
          <a:p>
            <a:pPr lvl="2"/>
            <a:r>
              <a:rPr lang="en-US" dirty="0" smtClean="0"/>
              <a:t>Nonvolatile surfactants and chiral selectors contaminate ion source</a:t>
            </a:r>
          </a:p>
          <a:p>
            <a:pPr lvl="0"/>
            <a:r>
              <a:rPr lang="en-US" dirty="0" smtClean="0"/>
              <a:t>In some studies, MEKC suffers from poor reproducibility of electroosomotic flow between samples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17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6875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>
                <a:sym typeface="Arial"/>
              </a:rPr>
              <a:t>Disadvantages (</a:t>
            </a:r>
            <a:r>
              <a:rPr lang="en-US" smtClean="0"/>
              <a:t>2</a:t>
            </a:r>
            <a:r>
              <a:rPr lang="en-US" smtClean="0">
                <a:sym typeface="Arial"/>
              </a:rPr>
              <a:t>)</a:t>
            </a:r>
            <a:endParaRPr lang="en-US">
              <a:sym typeface="Arial"/>
            </a:endParaRP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C</a:t>
            </a:r>
            <a:r>
              <a:rPr lang="en-US" dirty="0" smtClean="0"/>
              <a:t>an’t detect at low concentrations</a:t>
            </a:r>
          </a:p>
          <a:p>
            <a:pPr lvl="1"/>
            <a:r>
              <a:rPr lang="en-US" dirty="0" smtClean="0"/>
              <a:t>First experiment conducted:</a:t>
            </a:r>
          </a:p>
          <a:p>
            <a:pPr lvl="2"/>
            <a:r>
              <a:rPr lang="en-US" dirty="0" smtClean="0"/>
              <a:t>Maximum capillary volume of 1.8 µL</a:t>
            </a:r>
          </a:p>
          <a:p>
            <a:pPr lvl="2"/>
            <a:r>
              <a:rPr lang="en-US" dirty="0" smtClean="0"/>
              <a:t>Injection volume </a:t>
            </a:r>
            <a:r>
              <a:rPr lang="en-US" i="1" dirty="0" smtClean="0"/>
              <a:t>estimated</a:t>
            </a:r>
            <a:r>
              <a:rPr lang="en-US" dirty="0" smtClean="0"/>
              <a:t> to be 12 </a:t>
            </a:r>
            <a:r>
              <a:rPr lang="en-US" dirty="0" err="1" smtClean="0"/>
              <a:t>nL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hort pathlength of light and small injection volumes give low concentration sensitivity</a:t>
            </a:r>
          </a:p>
          <a:p>
            <a:pPr lvl="2"/>
            <a:r>
              <a:rPr lang="en-US" dirty="0" smtClean="0"/>
              <a:t>Sensitivity can be improved through preconcentration techniques like stacking or sweeping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13, 18</a:t>
            </a:r>
            <a:endParaRPr kumimoji="0"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18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75089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/>
              <a:t>Applications (1)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2</a:t>
            </a:r>
            <a:endParaRPr lang="en-US" dirty="0"/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Medical Analysis</a:t>
            </a:r>
          </a:p>
          <a:p>
            <a:pPr lvl="2"/>
            <a:r>
              <a:rPr lang="en-US" dirty="0" smtClean="0"/>
              <a:t>Determination and Quantification of Paclitaxel, morphine, and codeine in urine sample of patients with different cancer types (breast, head and neck, and gastric) </a:t>
            </a:r>
          </a:p>
          <a:p>
            <a:pPr lvl="1"/>
            <a:r>
              <a:rPr lang="en-US" dirty="0" smtClean="0"/>
              <a:t>Advantages: 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eparation of both neutral and ionic compounds at once</a:t>
            </a:r>
          </a:p>
          <a:p>
            <a:pPr lvl="2"/>
            <a:r>
              <a:rPr lang="en-US" dirty="0" smtClean="0"/>
              <a:t>Quick sample preparation -- centrifugation and filtration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obust – lack of external influences on results ( days, buffers, patients)</a:t>
            </a:r>
          </a:p>
          <a:p>
            <a:pPr lvl="2"/>
            <a:r>
              <a:rPr lang="en-US" dirty="0" smtClean="0"/>
              <a:t>Rugged – lack of internal influences on results (buffer, SDS voltage, etc.)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irect injection method with biological samples 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19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57336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 and Background</a:t>
            </a:r>
          </a:p>
          <a:p>
            <a:r>
              <a:rPr lang="en-US" dirty="0" smtClean="0"/>
              <a:t>Theory</a:t>
            </a:r>
          </a:p>
          <a:p>
            <a:r>
              <a:rPr lang="en-US" dirty="0" smtClean="0"/>
              <a:t>Advantages</a:t>
            </a:r>
          </a:p>
          <a:p>
            <a:r>
              <a:rPr lang="en-US" dirty="0" smtClean="0"/>
              <a:t>Disadvantages</a:t>
            </a:r>
          </a:p>
          <a:p>
            <a:r>
              <a:rPr lang="en-US" dirty="0" smtClean="0"/>
              <a:t>Recent Applications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6108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/>
              <a:t>Applications (2)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21, 23</a:t>
            </a:r>
            <a:endParaRPr lang="en-US" dirty="0"/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Food  Analysis</a:t>
            </a:r>
          </a:p>
          <a:p>
            <a:pPr lvl="2"/>
            <a:r>
              <a:rPr lang="en-US" dirty="0" smtClean="0"/>
              <a:t>Determination of procyanidins and other phenolic compounds in lentil samples (2001)</a:t>
            </a:r>
          </a:p>
          <a:p>
            <a:pPr lvl="2"/>
            <a:r>
              <a:rPr lang="en-US" dirty="0" smtClean="0"/>
              <a:t>Determination of Amoxicillin, Ampicillin, Sulfamethoxazole, and Sulfacetamide in Animal Feed (2009) </a:t>
            </a:r>
          </a:p>
          <a:p>
            <a:pPr lvl="1"/>
            <a:r>
              <a:rPr lang="en-US" dirty="0" smtClean="0"/>
              <a:t>Advantages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bility to separate chiral compounds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ow solvent consumption (environmentally friendly)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fficient separation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elatively quicker compared to HPLC and GC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heaper </a:t>
            </a:r>
          </a:p>
          <a:p>
            <a:pPr lvl="3"/>
            <a:r>
              <a:rPr lang="en-US" dirty="0"/>
              <a:t>C</a:t>
            </a:r>
            <a:r>
              <a:rPr lang="en-US" dirty="0" smtClean="0"/>
              <a:t>hiral columns must be used for GC – more expensive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20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31181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/>
              <a:t>Applications (3)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14, 22</a:t>
            </a:r>
            <a:endParaRPr lang="en-US" dirty="0"/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Environmental Analysis</a:t>
            </a:r>
          </a:p>
          <a:p>
            <a:pPr lvl="2"/>
            <a:r>
              <a:rPr lang="en-US" dirty="0" smtClean="0"/>
              <a:t>Determination of anti-inflammatory drugs in river water</a:t>
            </a:r>
          </a:p>
          <a:p>
            <a:pPr lvl="1"/>
            <a:r>
              <a:rPr lang="en-US" dirty="0" smtClean="0"/>
              <a:t>Advantages: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etection in </a:t>
            </a:r>
            <a:r>
              <a:rPr lang="en-US" dirty="0" err="1" smtClean="0"/>
              <a:t>ng</a:t>
            </a:r>
            <a:r>
              <a:rPr lang="en-US" dirty="0" smtClean="0"/>
              <a:t>/L scale</a:t>
            </a:r>
          </a:p>
          <a:p>
            <a:pPr lvl="2"/>
            <a:r>
              <a:rPr lang="en-US" dirty="0" smtClean="0"/>
              <a:t>Separation of several analytes in short time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ensitive </a:t>
            </a:r>
          </a:p>
          <a:p>
            <a:pPr lvl="0"/>
            <a:r>
              <a:rPr lang="en-US" dirty="0" smtClean="0"/>
              <a:t>Pharmaceutical Analysis</a:t>
            </a:r>
          </a:p>
          <a:p>
            <a:pPr lvl="1"/>
            <a:r>
              <a:rPr lang="en-US" dirty="0" smtClean="0"/>
              <a:t>Ability to separate complex mixtures (natural products, crude drugs) with high resolution</a:t>
            </a:r>
          </a:p>
          <a:p>
            <a:pPr lvl="1"/>
            <a:r>
              <a:rPr lang="en-US" dirty="0" smtClean="0"/>
              <a:t>Results from study show separation of 26 analytes in 30 minutes with well resolved baseline. </a:t>
            </a:r>
          </a:p>
          <a:p>
            <a:pPr lvl="1"/>
            <a:r>
              <a:rPr lang="en-US" dirty="0" smtClean="0"/>
              <a:t>Another study showed separation of 17 amino acid derivatives within 15 minutes</a:t>
            </a:r>
          </a:p>
          <a:p>
            <a:pPr lvl="0"/>
            <a:r>
              <a:rPr lang="en-US" dirty="0" smtClean="0"/>
              <a:t>Separation of vitamins and antibiotics</a:t>
            </a:r>
          </a:p>
          <a:p>
            <a:pPr lvl="1"/>
            <a:r>
              <a:rPr lang="en-US" dirty="0" smtClean="0"/>
              <a:t>Higher selectivity seen with MEKC method than CZE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horter analysis time with MEKC than CZE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21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230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Effective separation of neutral molecules</a:t>
            </a:r>
          </a:p>
          <a:p>
            <a:r>
              <a:rPr lang="en-US" dirty="0" smtClean="0"/>
              <a:t>Inexpensive equipment</a:t>
            </a:r>
          </a:p>
          <a:p>
            <a:r>
              <a:rPr lang="en-US" dirty="0" smtClean="0"/>
              <a:t>Selectivity easily manipulated through various combinations of surfactants and organic solvents</a:t>
            </a:r>
          </a:p>
          <a:p>
            <a:pPr lvl="1"/>
            <a:r>
              <a:rPr lang="en-US" dirty="0" smtClean="0"/>
              <a:t>Finding the right combination can be difficult</a:t>
            </a:r>
          </a:p>
          <a:p>
            <a:r>
              <a:rPr lang="en-US" dirty="0" smtClean="0"/>
              <a:t>Could be more widely used if better detector interfaces are developed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22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9538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(1)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23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(1) Terabe, S. </a:t>
            </a:r>
            <a:r>
              <a:rPr lang="en-US" sz="1600" i="1" dirty="0" err="1" smtClean="0"/>
              <a:t>Annu</a:t>
            </a:r>
            <a:r>
              <a:rPr lang="en-US" sz="1600" i="1" dirty="0" smtClean="0"/>
              <a:t>. Rev. Anal. Chem.</a:t>
            </a:r>
            <a:r>
              <a:rPr lang="en-US" sz="1600" dirty="0" smtClean="0"/>
              <a:t> </a:t>
            </a:r>
            <a:r>
              <a:rPr lang="en-US" sz="1600" b="1" dirty="0" smtClean="0"/>
              <a:t>2009</a:t>
            </a:r>
            <a:r>
              <a:rPr lang="en-US" sz="1600" dirty="0" smtClean="0"/>
              <a:t>, </a:t>
            </a:r>
            <a:r>
              <a:rPr lang="en-US" sz="1600" i="1" dirty="0" smtClean="0"/>
              <a:t>2</a:t>
            </a:r>
            <a:r>
              <a:rPr lang="en-US" sz="1600" dirty="0" smtClean="0"/>
              <a:t>, 99.</a:t>
            </a:r>
          </a:p>
          <a:p>
            <a:pPr marL="0" indent="0">
              <a:buNone/>
            </a:pPr>
            <a:r>
              <a:rPr lang="en-US" sz="1600" dirty="0" smtClean="0"/>
              <a:t>(2) Rodriguez, J.; Castaneda, G.; </a:t>
            </a:r>
            <a:r>
              <a:rPr lang="en-US" sz="1600" dirty="0" err="1" smtClean="0"/>
              <a:t>Contento</a:t>
            </a:r>
            <a:r>
              <a:rPr lang="en-US" sz="1600" dirty="0" smtClean="0"/>
              <a:t>, A. M.; Munoz, L. </a:t>
            </a:r>
            <a:r>
              <a:rPr lang="en-US" sz="1600" i="1" dirty="0" smtClean="0"/>
              <a:t>J. </a:t>
            </a:r>
            <a:r>
              <a:rPr lang="en-US" sz="1600" i="1" dirty="0" err="1" smtClean="0"/>
              <a:t>Chromatogr</a:t>
            </a:r>
            <a:r>
              <a:rPr lang="en-US" sz="1600" i="1" dirty="0" smtClean="0"/>
              <a:t>. A</a:t>
            </a:r>
            <a:r>
              <a:rPr lang="en-US" sz="1600" dirty="0" smtClean="0"/>
              <a:t> </a:t>
            </a:r>
            <a:r>
              <a:rPr lang="en-US" sz="1600" b="1" dirty="0" smtClean="0"/>
              <a:t>2012</a:t>
            </a:r>
            <a:r>
              <a:rPr lang="en-US" sz="1600" dirty="0" smtClean="0"/>
              <a:t>, </a:t>
            </a:r>
            <a:r>
              <a:rPr lang="en-US" sz="1600" i="1" dirty="0" smtClean="0"/>
              <a:t>1231</a:t>
            </a:r>
            <a:r>
              <a:rPr lang="en-US" sz="1600" dirty="0" smtClean="0"/>
              <a:t>, 66.</a:t>
            </a:r>
          </a:p>
          <a:p>
            <a:pPr marL="0" indent="0">
              <a:buNone/>
            </a:pPr>
            <a:r>
              <a:rPr lang="fi-FI" sz="1600" dirty="0" smtClean="0"/>
              <a:t>(3) Otsuka, K.; Terabe, S. </a:t>
            </a:r>
            <a:r>
              <a:rPr lang="fi-FI" sz="1600" i="1" dirty="0" smtClean="0"/>
              <a:t>J. Chromatogr. A</a:t>
            </a:r>
            <a:r>
              <a:rPr lang="fi-FI" sz="1600" dirty="0" smtClean="0"/>
              <a:t> </a:t>
            </a:r>
            <a:r>
              <a:rPr lang="fi-FI" sz="1600" b="1" dirty="0" smtClean="0"/>
              <a:t>2000</a:t>
            </a:r>
            <a:r>
              <a:rPr lang="fi-FI" sz="1600" dirty="0" smtClean="0"/>
              <a:t>, </a:t>
            </a:r>
            <a:r>
              <a:rPr lang="fi-FI" sz="1600" i="1" dirty="0" smtClean="0"/>
              <a:t>875</a:t>
            </a:r>
            <a:r>
              <a:rPr lang="fi-FI" sz="1600" dirty="0" smtClean="0"/>
              <a:t>, 163.</a:t>
            </a:r>
          </a:p>
          <a:p>
            <a:pPr marL="0" indent="0">
              <a:buNone/>
            </a:pPr>
            <a:r>
              <a:rPr lang="en-US" sz="1600" dirty="0" smtClean="0"/>
              <a:t>(4) </a:t>
            </a:r>
            <a:r>
              <a:rPr lang="en-US" sz="1600" dirty="0" err="1" smtClean="0"/>
              <a:t>Quirino</a:t>
            </a:r>
            <a:r>
              <a:rPr lang="en-US" sz="1600" dirty="0" smtClean="0"/>
              <a:t>, J. P.; Terabe, S. </a:t>
            </a:r>
            <a:r>
              <a:rPr lang="en-US" sz="1600" i="1" dirty="0" smtClean="0"/>
              <a:t>Science (Washington, D. C.)</a:t>
            </a:r>
            <a:r>
              <a:rPr lang="en-US" sz="1600" dirty="0" smtClean="0"/>
              <a:t> </a:t>
            </a:r>
            <a:r>
              <a:rPr lang="en-US" sz="1600" b="1" dirty="0" smtClean="0"/>
              <a:t>1998</a:t>
            </a:r>
            <a:r>
              <a:rPr lang="en-US" sz="1600" dirty="0" smtClean="0"/>
              <a:t>, </a:t>
            </a:r>
            <a:r>
              <a:rPr lang="en-US" sz="1600" i="1" dirty="0" smtClean="0"/>
              <a:t>282</a:t>
            </a:r>
            <a:r>
              <a:rPr lang="en-US" sz="1600" dirty="0" smtClean="0"/>
              <a:t>, 465.</a:t>
            </a:r>
          </a:p>
          <a:p>
            <a:pPr marL="0" indent="0">
              <a:buNone/>
            </a:pPr>
            <a:r>
              <a:rPr lang="it-IT" sz="1600" dirty="0" smtClean="0"/>
              <a:t>(5) Poole, C. F.; Poole, S. K. </a:t>
            </a:r>
            <a:r>
              <a:rPr lang="it-IT" sz="1600" i="1" dirty="0" smtClean="0"/>
              <a:t>J. Chromatogr. A</a:t>
            </a:r>
            <a:r>
              <a:rPr lang="it-IT" sz="1600" dirty="0" smtClean="0"/>
              <a:t> </a:t>
            </a:r>
            <a:r>
              <a:rPr lang="it-IT" sz="1600" b="1" dirty="0" smtClean="0"/>
              <a:t>1997</a:t>
            </a:r>
            <a:r>
              <a:rPr lang="it-IT" sz="1600" dirty="0" smtClean="0"/>
              <a:t>, </a:t>
            </a:r>
            <a:r>
              <a:rPr lang="it-IT" sz="1600" i="1" dirty="0" smtClean="0"/>
              <a:t>792</a:t>
            </a:r>
            <a:r>
              <a:rPr lang="it-IT" sz="1600" dirty="0" smtClean="0"/>
              <a:t>, 89.</a:t>
            </a:r>
          </a:p>
          <a:p>
            <a:pPr marL="0" indent="0">
              <a:buNone/>
            </a:pPr>
            <a:r>
              <a:rPr lang="en-US" sz="1600" dirty="0" smtClean="0"/>
              <a:t>(6) Terabe, S. </a:t>
            </a:r>
            <a:r>
              <a:rPr lang="en-US" sz="1600" i="1" dirty="0" smtClean="0"/>
              <a:t>Anal. Chem.</a:t>
            </a:r>
            <a:r>
              <a:rPr lang="en-US" sz="1600" dirty="0" smtClean="0"/>
              <a:t> </a:t>
            </a:r>
            <a:r>
              <a:rPr lang="en-US" sz="1600" b="1" dirty="0" smtClean="0"/>
              <a:t>2004</a:t>
            </a:r>
            <a:r>
              <a:rPr lang="en-US" sz="1600" dirty="0" smtClean="0"/>
              <a:t>, </a:t>
            </a:r>
            <a:r>
              <a:rPr lang="en-US" sz="1600" i="1" dirty="0" smtClean="0"/>
              <a:t>76</a:t>
            </a:r>
            <a:r>
              <a:rPr lang="en-US" sz="1600" dirty="0" smtClean="0"/>
              <a:t>, 240A.</a:t>
            </a:r>
          </a:p>
          <a:p>
            <a:pPr marL="0" indent="0">
              <a:buNone/>
            </a:pPr>
            <a:r>
              <a:rPr lang="en-US" sz="1600" dirty="0" smtClean="0"/>
              <a:t>(7) Nishi, H.; Terabe, S. </a:t>
            </a:r>
            <a:r>
              <a:rPr lang="en-US" sz="1600" i="1" dirty="0" smtClean="0"/>
              <a:t>J. </a:t>
            </a:r>
            <a:r>
              <a:rPr lang="en-US" sz="1600" i="1" dirty="0" err="1" smtClean="0"/>
              <a:t>Chromatogr</a:t>
            </a:r>
            <a:r>
              <a:rPr lang="en-US" sz="1600" i="1" dirty="0" smtClean="0"/>
              <a:t>. A</a:t>
            </a:r>
            <a:r>
              <a:rPr lang="en-US" sz="1600" dirty="0" smtClean="0"/>
              <a:t> </a:t>
            </a:r>
            <a:r>
              <a:rPr lang="en-US" sz="1600" b="1" dirty="0" smtClean="0"/>
              <a:t>1996</a:t>
            </a:r>
            <a:r>
              <a:rPr lang="en-US" sz="1600" dirty="0" smtClean="0"/>
              <a:t>, </a:t>
            </a:r>
            <a:r>
              <a:rPr lang="en-US" sz="1600" i="1" dirty="0" smtClean="0"/>
              <a:t>735</a:t>
            </a:r>
            <a:r>
              <a:rPr lang="en-US" sz="1600" dirty="0" smtClean="0"/>
              <a:t>, 3.</a:t>
            </a:r>
          </a:p>
          <a:p>
            <a:pPr marL="0" indent="0">
              <a:buNone/>
            </a:pPr>
            <a:r>
              <a:rPr lang="en-US" sz="1600" dirty="0" smtClean="0"/>
              <a:t>(8) Silva, M. </a:t>
            </a:r>
            <a:r>
              <a:rPr lang="en-US" sz="1600" i="1" dirty="0" smtClean="0"/>
              <a:t>Electrophoresis</a:t>
            </a:r>
            <a:r>
              <a:rPr lang="en-US" sz="1600" dirty="0" smtClean="0"/>
              <a:t> </a:t>
            </a:r>
            <a:r>
              <a:rPr lang="en-US" sz="1600" b="1" dirty="0" smtClean="0"/>
              <a:t>2011</a:t>
            </a:r>
            <a:r>
              <a:rPr lang="en-US" sz="1600" dirty="0" smtClean="0"/>
              <a:t>, </a:t>
            </a:r>
            <a:r>
              <a:rPr lang="en-US" sz="1600" i="1" dirty="0" smtClean="0"/>
              <a:t>32</a:t>
            </a:r>
            <a:r>
              <a:rPr lang="en-US" sz="1600" dirty="0" smtClean="0"/>
              <a:t>, 149.</a:t>
            </a:r>
          </a:p>
          <a:p>
            <a:pPr marL="0" indent="0">
              <a:buNone/>
            </a:pPr>
            <a:r>
              <a:rPr lang="en-US" sz="1600" dirty="0" smtClean="0"/>
              <a:t>(9) Silva, M. </a:t>
            </a:r>
            <a:r>
              <a:rPr lang="en-US" sz="1600" i="1" dirty="0" smtClean="0"/>
              <a:t>Electrophoresis</a:t>
            </a:r>
            <a:r>
              <a:rPr lang="en-US" sz="1600" dirty="0" smtClean="0"/>
              <a:t> </a:t>
            </a:r>
            <a:r>
              <a:rPr lang="en-US" sz="1600" b="1" dirty="0" smtClean="0"/>
              <a:t>2013</a:t>
            </a:r>
            <a:r>
              <a:rPr lang="en-US" sz="1600" dirty="0" smtClean="0"/>
              <a:t>, </a:t>
            </a:r>
            <a:r>
              <a:rPr lang="en-US" sz="1600" i="1" dirty="0" smtClean="0"/>
              <a:t>34</a:t>
            </a:r>
            <a:r>
              <a:rPr lang="en-US" sz="1600" dirty="0" smtClean="0"/>
              <a:t>, 141.</a:t>
            </a:r>
          </a:p>
          <a:p>
            <a:pPr marL="0" indent="0">
              <a:buNone/>
            </a:pPr>
            <a:r>
              <a:rPr lang="pt-BR" sz="1600" dirty="0" smtClean="0"/>
              <a:t>(10) Molina, M.; Silva, M. </a:t>
            </a:r>
            <a:r>
              <a:rPr lang="pt-BR" sz="1600" i="1" dirty="0" smtClean="0"/>
              <a:t>Electrophoresis</a:t>
            </a:r>
            <a:r>
              <a:rPr lang="pt-BR" sz="1600" dirty="0" smtClean="0"/>
              <a:t> </a:t>
            </a:r>
            <a:r>
              <a:rPr lang="pt-BR" sz="1600" b="1" dirty="0" smtClean="0"/>
              <a:t>2002</a:t>
            </a:r>
            <a:r>
              <a:rPr lang="pt-BR" sz="1600" dirty="0" smtClean="0"/>
              <a:t>, </a:t>
            </a:r>
            <a:r>
              <a:rPr lang="pt-BR" sz="1600" i="1" dirty="0" smtClean="0"/>
              <a:t>23</a:t>
            </a:r>
            <a:r>
              <a:rPr lang="pt-BR" sz="1600" dirty="0" smtClean="0"/>
              <a:t>, 3907.</a:t>
            </a:r>
          </a:p>
          <a:p>
            <a:pPr marL="0" indent="0">
              <a:buNone/>
            </a:pPr>
            <a:r>
              <a:rPr lang="en-US" sz="1600" dirty="0" smtClean="0"/>
              <a:t>(11) Silva, M. </a:t>
            </a:r>
            <a:r>
              <a:rPr lang="en-US" sz="1600" i="1" dirty="0" smtClean="0"/>
              <a:t>Electrophoresis</a:t>
            </a:r>
            <a:r>
              <a:rPr lang="en-US" sz="1600" dirty="0" smtClean="0"/>
              <a:t> </a:t>
            </a:r>
            <a:r>
              <a:rPr lang="en-US" sz="1600" b="1" dirty="0" smtClean="0"/>
              <a:t>2009</a:t>
            </a:r>
            <a:r>
              <a:rPr lang="en-US" sz="1600" dirty="0" smtClean="0"/>
              <a:t>, </a:t>
            </a:r>
            <a:r>
              <a:rPr lang="en-US" sz="1600" i="1" dirty="0" smtClean="0"/>
              <a:t>30</a:t>
            </a:r>
            <a:r>
              <a:rPr lang="en-US" sz="1600" dirty="0" smtClean="0"/>
              <a:t>, 50.</a:t>
            </a:r>
          </a:p>
          <a:p>
            <a:pPr marL="0" indent="0">
              <a:buNone/>
            </a:pPr>
            <a:r>
              <a:rPr lang="fi-FI" sz="1600" dirty="0" smtClean="0"/>
              <a:t>(12) Muijselaar, P. G.; Otsuka, K.; Terabe, S. </a:t>
            </a:r>
            <a:r>
              <a:rPr lang="fi-FI" sz="1600" i="1" dirty="0" smtClean="0"/>
              <a:t>J. Chromatogr. A</a:t>
            </a:r>
            <a:r>
              <a:rPr lang="fi-FI" sz="1600" dirty="0" smtClean="0"/>
              <a:t> </a:t>
            </a:r>
            <a:r>
              <a:rPr lang="fi-FI" sz="1600" b="1" dirty="0" smtClean="0"/>
              <a:t>1997</a:t>
            </a:r>
            <a:r>
              <a:rPr lang="fi-FI" sz="1600" dirty="0" smtClean="0"/>
              <a:t>, </a:t>
            </a:r>
            <a:r>
              <a:rPr lang="fi-FI" sz="1600" i="1" dirty="0" smtClean="0"/>
              <a:t>780</a:t>
            </a:r>
            <a:r>
              <a:rPr lang="fi-FI" sz="1600" dirty="0" smtClean="0"/>
              <a:t>, 41.</a:t>
            </a:r>
          </a:p>
          <a:p>
            <a:pPr marL="0" lvl="0" indent="0">
              <a:buNone/>
            </a:pPr>
            <a:r>
              <a:rPr lang="en-US" sz="1600" dirty="0">
                <a:solidFill>
                  <a:prstClr val="black"/>
                </a:solidFill>
              </a:rPr>
              <a:t>(13) Kim, J.-B.; Terabe, S. </a:t>
            </a:r>
            <a:r>
              <a:rPr lang="en-US" sz="1600" i="1" dirty="0">
                <a:solidFill>
                  <a:prstClr val="black"/>
                </a:solidFill>
              </a:rPr>
              <a:t>J. Pharm. Biomed. Anal.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2003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30</a:t>
            </a:r>
            <a:r>
              <a:rPr lang="en-US" sz="1600" dirty="0">
                <a:solidFill>
                  <a:prstClr val="black"/>
                </a:solidFill>
              </a:rPr>
              <a:t>, 1625.</a:t>
            </a:r>
          </a:p>
          <a:p>
            <a:pPr marL="0" indent="0">
              <a:buNone/>
            </a:pPr>
            <a:endParaRPr lang="fi-FI" sz="1600" dirty="0" smtClean="0"/>
          </a:p>
        </p:txBody>
      </p:sp>
    </p:spTree>
    <p:extLst>
      <p:ext uri="{BB962C8B-B14F-4D97-AF65-F5344CB8AC3E}">
        <p14:creationId xmlns:p14="http://schemas.microsoft.com/office/powerpoint/2010/main" val="423712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(2)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24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lvl="0" indent="0">
              <a:buClr>
                <a:srgbClr val="DD8047"/>
              </a:buClr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(</a:t>
            </a:r>
            <a:r>
              <a:rPr lang="en-US" sz="1600" dirty="0">
                <a:solidFill>
                  <a:prstClr val="black"/>
                </a:solidFill>
              </a:rPr>
              <a:t>14</a:t>
            </a:r>
            <a:r>
              <a:rPr lang="en-US" sz="1600" dirty="0" smtClean="0">
                <a:solidFill>
                  <a:prstClr val="black"/>
                </a:solidFill>
              </a:rPr>
              <a:t>) Nishi</a:t>
            </a:r>
            <a:r>
              <a:rPr lang="en-US" sz="1600" dirty="0">
                <a:solidFill>
                  <a:prstClr val="black"/>
                </a:solidFill>
              </a:rPr>
              <a:t>, H. </a:t>
            </a:r>
            <a:r>
              <a:rPr lang="en-US" sz="1600" i="1" dirty="0">
                <a:solidFill>
                  <a:prstClr val="black"/>
                </a:solidFill>
              </a:rPr>
              <a:t>J. </a:t>
            </a:r>
            <a:r>
              <a:rPr lang="en-US" sz="1600" i="1" dirty="0" err="1">
                <a:solidFill>
                  <a:prstClr val="black"/>
                </a:solidFill>
              </a:rPr>
              <a:t>Chromatogr</a:t>
            </a:r>
            <a:r>
              <a:rPr lang="en-US" sz="1600" i="1" dirty="0">
                <a:solidFill>
                  <a:prstClr val="black"/>
                </a:solidFill>
              </a:rPr>
              <a:t>. A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1997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780</a:t>
            </a:r>
            <a:r>
              <a:rPr lang="en-US" sz="1600" dirty="0">
                <a:solidFill>
                  <a:prstClr val="black"/>
                </a:solidFill>
              </a:rPr>
              <a:t>, 243.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(15</a:t>
            </a:r>
            <a:r>
              <a:rPr lang="en-US" sz="1600" dirty="0" smtClean="0">
                <a:solidFill>
                  <a:prstClr val="black"/>
                </a:solidFill>
              </a:rPr>
              <a:t>) Pappas</a:t>
            </a:r>
            <a:r>
              <a:rPr lang="en-US" sz="1600" dirty="0">
                <a:solidFill>
                  <a:prstClr val="black"/>
                </a:solidFill>
              </a:rPr>
              <a:t>, T. J.; </a:t>
            </a:r>
            <a:r>
              <a:rPr lang="en-US" sz="1600" dirty="0" err="1">
                <a:solidFill>
                  <a:prstClr val="black"/>
                </a:solidFill>
              </a:rPr>
              <a:t>Gayton</a:t>
            </a:r>
            <a:r>
              <a:rPr lang="en-US" sz="1600" dirty="0">
                <a:solidFill>
                  <a:prstClr val="black"/>
                </a:solidFill>
              </a:rPr>
              <a:t>-Ely, M.; Holland, L. A. </a:t>
            </a:r>
            <a:r>
              <a:rPr lang="en-US" sz="1600" i="1" dirty="0">
                <a:solidFill>
                  <a:prstClr val="black"/>
                </a:solidFill>
              </a:rPr>
              <a:t>Electrophoresis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2005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26</a:t>
            </a:r>
            <a:r>
              <a:rPr lang="en-US" sz="1600" dirty="0">
                <a:solidFill>
                  <a:prstClr val="black"/>
                </a:solidFill>
              </a:rPr>
              <a:t>, 719.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(16</a:t>
            </a:r>
            <a:r>
              <a:rPr lang="en-US" sz="1600" dirty="0" smtClean="0">
                <a:solidFill>
                  <a:prstClr val="black"/>
                </a:solidFill>
              </a:rPr>
              <a:t>) Wang</a:t>
            </a:r>
            <a:r>
              <a:rPr lang="en-US" sz="1600" dirty="0">
                <a:solidFill>
                  <a:prstClr val="black"/>
                </a:solidFill>
              </a:rPr>
              <a:t>, P.; Ding, X.; Li, Y.; Yang, Y. </a:t>
            </a:r>
            <a:r>
              <a:rPr lang="en-US" sz="1600" i="1" dirty="0">
                <a:solidFill>
                  <a:prstClr val="black"/>
                </a:solidFill>
              </a:rPr>
              <a:t>J. AOAC Int.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2012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95</a:t>
            </a:r>
            <a:r>
              <a:rPr lang="en-US" sz="1600" dirty="0">
                <a:solidFill>
                  <a:prstClr val="black"/>
                </a:solidFill>
              </a:rPr>
              <a:t>, 1069.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(17</a:t>
            </a:r>
            <a:r>
              <a:rPr lang="en-US" sz="1600" dirty="0" smtClean="0">
                <a:solidFill>
                  <a:prstClr val="black"/>
                </a:solidFill>
              </a:rPr>
              <a:t>) Rosen</a:t>
            </a:r>
            <a:r>
              <a:rPr lang="en-US" sz="1600" dirty="0">
                <a:solidFill>
                  <a:prstClr val="black"/>
                </a:solidFill>
              </a:rPr>
              <a:t>, M. J.; 4th ed.. ed.; </a:t>
            </a:r>
            <a:r>
              <a:rPr lang="en-US" sz="1600" dirty="0" err="1">
                <a:solidFill>
                  <a:prstClr val="black"/>
                </a:solidFill>
              </a:rPr>
              <a:t>Kunjappu</a:t>
            </a:r>
            <a:r>
              <a:rPr lang="en-US" sz="1600" dirty="0">
                <a:solidFill>
                  <a:prstClr val="black"/>
                </a:solidFill>
              </a:rPr>
              <a:t>, J. T., </a:t>
            </a:r>
            <a:r>
              <a:rPr lang="en-US" sz="1600" dirty="0" err="1">
                <a:solidFill>
                  <a:prstClr val="black"/>
                </a:solidFill>
              </a:rPr>
              <a:t>ebrary</a:t>
            </a:r>
            <a:r>
              <a:rPr lang="en-US" sz="1600" dirty="0">
                <a:solidFill>
                  <a:prstClr val="black"/>
                </a:solidFill>
              </a:rPr>
              <a:t>, I., Eds.; Hoboken, N.J. : Wiley: Hoboken, N.J., 2012, p 1.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(18</a:t>
            </a:r>
            <a:r>
              <a:rPr lang="en-US" sz="1600" dirty="0" smtClean="0">
                <a:solidFill>
                  <a:prstClr val="black"/>
                </a:solidFill>
              </a:rPr>
              <a:t>) Terabe</a:t>
            </a:r>
            <a:r>
              <a:rPr lang="en-US" sz="1600" dirty="0">
                <a:solidFill>
                  <a:prstClr val="black"/>
                </a:solidFill>
              </a:rPr>
              <a:t>, S. </a:t>
            </a:r>
            <a:r>
              <a:rPr lang="en-US" sz="1600" i="1" dirty="0" err="1">
                <a:solidFill>
                  <a:prstClr val="black"/>
                </a:solidFill>
              </a:rPr>
              <a:t>Procedia</a:t>
            </a:r>
            <a:r>
              <a:rPr lang="en-US" sz="1600" i="1" dirty="0">
                <a:solidFill>
                  <a:prstClr val="black"/>
                </a:solidFill>
              </a:rPr>
              <a:t> Chem.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2010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2</a:t>
            </a:r>
            <a:r>
              <a:rPr lang="en-US" sz="1600" dirty="0">
                <a:solidFill>
                  <a:prstClr val="black"/>
                </a:solidFill>
              </a:rPr>
              <a:t>, 2.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(19</a:t>
            </a:r>
            <a:r>
              <a:rPr lang="en-US" sz="1600" dirty="0" smtClean="0">
                <a:solidFill>
                  <a:prstClr val="black"/>
                </a:solidFill>
              </a:rPr>
              <a:t>) Jorgenson</a:t>
            </a:r>
            <a:r>
              <a:rPr lang="en-US" sz="1600" dirty="0">
                <a:solidFill>
                  <a:prstClr val="black"/>
                </a:solidFill>
              </a:rPr>
              <a:t>, J. W.; </a:t>
            </a:r>
            <a:r>
              <a:rPr lang="en-US" sz="1600" dirty="0" err="1">
                <a:solidFill>
                  <a:prstClr val="black"/>
                </a:solidFill>
              </a:rPr>
              <a:t>Lukacs</a:t>
            </a:r>
            <a:r>
              <a:rPr lang="en-US" sz="1600" dirty="0">
                <a:solidFill>
                  <a:prstClr val="black"/>
                </a:solidFill>
              </a:rPr>
              <a:t>, K. D. </a:t>
            </a:r>
            <a:r>
              <a:rPr lang="en-US" sz="1600" i="1" dirty="0">
                <a:solidFill>
                  <a:prstClr val="black"/>
                </a:solidFill>
              </a:rPr>
              <a:t>Anal. Chem.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1981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53</a:t>
            </a:r>
            <a:r>
              <a:rPr lang="en-US" sz="1600" dirty="0">
                <a:solidFill>
                  <a:prstClr val="black"/>
                </a:solidFill>
              </a:rPr>
              <a:t>, 1298.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(20</a:t>
            </a:r>
            <a:r>
              <a:rPr lang="en-US" sz="1600" dirty="0" smtClean="0">
                <a:solidFill>
                  <a:prstClr val="black"/>
                </a:solidFill>
              </a:rPr>
              <a:t>) Terabe</a:t>
            </a:r>
            <a:r>
              <a:rPr lang="en-US" sz="1600" dirty="0">
                <a:solidFill>
                  <a:prstClr val="black"/>
                </a:solidFill>
              </a:rPr>
              <a:t>, S.; </a:t>
            </a:r>
            <a:r>
              <a:rPr lang="en-US" sz="1600" dirty="0" err="1">
                <a:solidFill>
                  <a:prstClr val="black"/>
                </a:solidFill>
              </a:rPr>
              <a:t>Otsuka</a:t>
            </a:r>
            <a:r>
              <a:rPr lang="en-US" sz="1600" dirty="0">
                <a:solidFill>
                  <a:prstClr val="black"/>
                </a:solidFill>
              </a:rPr>
              <a:t>, K.; Ichikawa, K.; Tsuchiya, A.; Ando, T. </a:t>
            </a:r>
            <a:r>
              <a:rPr lang="en-US" sz="1600" i="1" dirty="0">
                <a:solidFill>
                  <a:prstClr val="black"/>
                </a:solidFill>
              </a:rPr>
              <a:t>Anal. Chem.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1984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56</a:t>
            </a:r>
            <a:r>
              <a:rPr lang="en-US" sz="1600" dirty="0">
                <a:solidFill>
                  <a:prstClr val="black"/>
                </a:solidFill>
              </a:rPr>
              <a:t>, 111.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(21</a:t>
            </a:r>
            <a:r>
              <a:rPr lang="en-US" sz="1600" dirty="0" smtClean="0">
                <a:solidFill>
                  <a:prstClr val="black"/>
                </a:solidFill>
              </a:rPr>
              <a:t>) </a:t>
            </a:r>
            <a:r>
              <a:rPr lang="en-US" sz="1600" dirty="0" err="1" smtClean="0">
                <a:solidFill>
                  <a:prstClr val="black"/>
                </a:solidFill>
              </a:rPr>
              <a:t>Cifuentes</a:t>
            </a:r>
            <a:r>
              <a:rPr lang="en-US" sz="1600" dirty="0">
                <a:solidFill>
                  <a:prstClr val="black"/>
                </a:solidFill>
              </a:rPr>
              <a:t>, A.; </a:t>
            </a:r>
            <a:r>
              <a:rPr lang="en-US" sz="1600" dirty="0" err="1">
                <a:solidFill>
                  <a:prstClr val="black"/>
                </a:solidFill>
              </a:rPr>
              <a:t>Bartolomé</a:t>
            </a:r>
            <a:r>
              <a:rPr lang="en-US" sz="1600" dirty="0">
                <a:solidFill>
                  <a:prstClr val="black"/>
                </a:solidFill>
              </a:rPr>
              <a:t>, B.; Gómez‐</a:t>
            </a:r>
            <a:r>
              <a:rPr lang="en-US" sz="1600" dirty="0" err="1">
                <a:solidFill>
                  <a:prstClr val="black"/>
                </a:solidFill>
              </a:rPr>
              <a:t>cordovés</a:t>
            </a:r>
            <a:r>
              <a:rPr lang="en-US" sz="1600" dirty="0">
                <a:solidFill>
                  <a:prstClr val="black"/>
                </a:solidFill>
              </a:rPr>
              <a:t>, C. </a:t>
            </a:r>
            <a:r>
              <a:rPr lang="en-US" sz="1600" i="1" dirty="0">
                <a:solidFill>
                  <a:prstClr val="black"/>
                </a:solidFill>
              </a:rPr>
              <a:t>ELECTROPHORESIS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2001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22</a:t>
            </a:r>
            <a:r>
              <a:rPr lang="en-US" sz="1600" dirty="0">
                <a:solidFill>
                  <a:prstClr val="black"/>
                </a:solidFill>
              </a:rPr>
              <a:t>, 1561.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(22</a:t>
            </a:r>
            <a:r>
              <a:rPr lang="en-US" sz="1600" dirty="0" smtClean="0">
                <a:solidFill>
                  <a:prstClr val="black"/>
                </a:solidFill>
              </a:rPr>
              <a:t>) </a:t>
            </a:r>
            <a:r>
              <a:rPr lang="en-US" sz="1600" dirty="0" err="1" smtClean="0">
                <a:solidFill>
                  <a:prstClr val="black"/>
                </a:solidFill>
              </a:rPr>
              <a:t>Maijó</a:t>
            </a:r>
            <a:r>
              <a:rPr lang="en-US" sz="1600" dirty="0">
                <a:solidFill>
                  <a:prstClr val="black"/>
                </a:solidFill>
              </a:rPr>
              <a:t>, I.; </a:t>
            </a:r>
            <a:r>
              <a:rPr lang="en-US" sz="1600" dirty="0" err="1">
                <a:solidFill>
                  <a:prstClr val="black"/>
                </a:solidFill>
              </a:rPr>
              <a:t>Borrull</a:t>
            </a:r>
            <a:r>
              <a:rPr lang="en-US" sz="1600" dirty="0">
                <a:solidFill>
                  <a:prstClr val="black"/>
                </a:solidFill>
              </a:rPr>
              <a:t>, F.; Aguilar, C.; </a:t>
            </a:r>
            <a:r>
              <a:rPr lang="en-US" sz="1600" dirty="0" err="1">
                <a:solidFill>
                  <a:prstClr val="black"/>
                </a:solidFill>
              </a:rPr>
              <a:t>Calull</a:t>
            </a:r>
            <a:r>
              <a:rPr lang="en-US" sz="1600" dirty="0">
                <a:solidFill>
                  <a:prstClr val="black"/>
                </a:solidFill>
              </a:rPr>
              <a:t>, M. </a:t>
            </a:r>
            <a:r>
              <a:rPr lang="en-US" sz="1600" i="1" dirty="0">
                <a:solidFill>
                  <a:prstClr val="black"/>
                </a:solidFill>
              </a:rPr>
              <a:t>Journal of Liquid Chromatography &amp; Related Technologies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2012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35</a:t>
            </a:r>
            <a:r>
              <a:rPr lang="en-US" sz="1600" dirty="0">
                <a:solidFill>
                  <a:prstClr val="black"/>
                </a:solidFill>
              </a:rPr>
              <a:t>, 2134.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en-US" sz="1600" dirty="0">
                <a:solidFill>
                  <a:prstClr val="black"/>
                </a:solidFill>
              </a:rPr>
              <a:t>(23</a:t>
            </a:r>
            <a:r>
              <a:rPr lang="en-US" sz="1600" dirty="0" smtClean="0">
                <a:solidFill>
                  <a:prstClr val="black"/>
                </a:solidFill>
              </a:rPr>
              <a:t>) </a:t>
            </a:r>
            <a:r>
              <a:rPr lang="en-US" sz="1600" dirty="0" err="1" smtClean="0">
                <a:solidFill>
                  <a:prstClr val="black"/>
                </a:solidFill>
              </a:rPr>
              <a:t>Injac</a:t>
            </a:r>
            <a:r>
              <a:rPr lang="en-US" sz="1600" dirty="0">
                <a:solidFill>
                  <a:prstClr val="black"/>
                </a:solidFill>
              </a:rPr>
              <a:t>, R.; </a:t>
            </a:r>
            <a:r>
              <a:rPr lang="en-US" sz="1600" dirty="0" err="1">
                <a:solidFill>
                  <a:prstClr val="black"/>
                </a:solidFill>
              </a:rPr>
              <a:t>Kocevar</a:t>
            </a:r>
            <a:r>
              <a:rPr lang="en-US" sz="1600" dirty="0">
                <a:solidFill>
                  <a:prstClr val="black"/>
                </a:solidFill>
              </a:rPr>
              <a:t>, N.; </a:t>
            </a:r>
            <a:r>
              <a:rPr lang="en-US" sz="1600" dirty="0" err="1">
                <a:solidFill>
                  <a:prstClr val="black"/>
                </a:solidFill>
              </a:rPr>
              <a:t>Strukelj</a:t>
            </a:r>
            <a:r>
              <a:rPr lang="en-US" sz="1600" dirty="0">
                <a:solidFill>
                  <a:prstClr val="black"/>
                </a:solidFill>
              </a:rPr>
              <a:t>, B. </a:t>
            </a:r>
            <a:r>
              <a:rPr lang="en-US" sz="1600" i="1" dirty="0">
                <a:solidFill>
                  <a:prstClr val="black"/>
                </a:solidFill>
              </a:rPr>
              <a:t>Croat. Chem. </a:t>
            </a:r>
            <a:r>
              <a:rPr lang="en-US" sz="1600" i="1" dirty="0" err="1">
                <a:solidFill>
                  <a:prstClr val="black"/>
                </a:solidFill>
              </a:rPr>
              <a:t>Acta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prstClr val="black"/>
                </a:solidFill>
              </a:rPr>
              <a:t>2009</a:t>
            </a:r>
            <a:r>
              <a:rPr lang="en-US" sz="1600" dirty="0">
                <a:solidFill>
                  <a:prstClr val="black"/>
                </a:solidFill>
              </a:rPr>
              <a:t>, </a:t>
            </a:r>
            <a:r>
              <a:rPr lang="en-US" sz="1600" i="1" dirty="0">
                <a:solidFill>
                  <a:prstClr val="black"/>
                </a:solidFill>
              </a:rPr>
              <a:t>82</a:t>
            </a:r>
            <a:r>
              <a:rPr lang="en-US" sz="1600" dirty="0">
                <a:solidFill>
                  <a:prstClr val="black"/>
                </a:solidFill>
              </a:rPr>
              <a:t>, 685</a:t>
            </a:r>
            <a:r>
              <a:rPr lang="en-US" sz="1600" dirty="0" smtClean="0">
                <a:solidFill>
                  <a:prstClr val="black"/>
                </a:solidFill>
              </a:rPr>
              <a:t>.</a:t>
            </a:r>
            <a:endParaRPr lang="en-US" sz="1600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2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Dr. Dixon</a:t>
            </a:r>
          </a:p>
          <a:p>
            <a:r>
              <a:rPr lang="en-US" dirty="0" smtClean="0"/>
              <a:t>Chemistry 230 class and fellow graduate students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25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9311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26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053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 and Background (1)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1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3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Electrophoresis: separating charged molecules in an electric field</a:t>
            </a:r>
          </a:p>
          <a:p>
            <a:r>
              <a:rPr lang="en-US" dirty="0" smtClean="0"/>
              <a:t>Two important phenomena </a:t>
            </a:r>
          </a:p>
          <a:p>
            <a:pPr lvl="1"/>
            <a:r>
              <a:rPr lang="en-US" dirty="0" smtClean="0"/>
              <a:t>Thermal convection: interferes with separation</a:t>
            </a:r>
          </a:p>
          <a:p>
            <a:pPr lvl="2"/>
            <a:r>
              <a:rPr lang="en-US" dirty="0" smtClean="0"/>
              <a:t>Free-zone electrophoresis suppresses convection through capillary rotation or use of a narrow-bore capillary (capillary zone electrophoresis, CZE)</a:t>
            </a:r>
            <a:endParaRPr lang="en-US" dirty="0"/>
          </a:p>
          <a:p>
            <a:pPr lvl="1"/>
            <a:r>
              <a:rPr lang="en-US" dirty="0" smtClean="0"/>
              <a:t>Electroosmotic flow (EOF): caused by the charge on the inner capillary surface interacting with the applied field</a:t>
            </a:r>
          </a:p>
          <a:p>
            <a:pPr lvl="2"/>
            <a:r>
              <a:rPr lang="en-US" dirty="0" smtClean="0"/>
              <a:t>Strong EOF moves all analytes toward the cathode with negatively charged capillary surface (neutral and alkaline)</a:t>
            </a:r>
          </a:p>
        </p:txBody>
      </p:sp>
    </p:spTree>
    <p:extLst>
      <p:ext uri="{BB962C8B-B14F-4D97-AF65-F5344CB8AC3E}">
        <p14:creationId xmlns:p14="http://schemas.microsoft.com/office/powerpoint/2010/main" val="20419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and Background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Micellar Electrokinetic Chromatography (MEKC) was developed as a mode of Capillary Electrophoresis (CE)</a:t>
            </a:r>
          </a:p>
          <a:p>
            <a:pPr lvl="1"/>
            <a:r>
              <a:rPr lang="en-US" dirty="0" smtClean="0"/>
              <a:t>Particularly for neutral/non-charged molecules</a:t>
            </a:r>
          </a:p>
          <a:p>
            <a:r>
              <a:rPr lang="en-US" dirty="0" smtClean="0"/>
              <a:t>First developed in 1982 (published 1984) by Terabe et al. </a:t>
            </a:r>
          </a:p>
          <a:p>
            <a:pPr lvl="1"/>
            <a:r>
              <a:rPr lang="en-US" dirty="0" smtClean="0"/>
              <a:t>At that time, capillary GC offered &gt;100000 theoretical plates, HPLC only offered ~5000</a:t>
            </a:r>
            <a:endParaRPr lang="en-US" dirty="0"/>
          </a:p>
          <a:p>
            <a:pPr lvl="1"/>
            <a:r>
              <a:rPr lang="en-US" dirty="0" smtClean="0"/>
              <a:t>Adding surfactant to the buffer of CZE separated unionized compounds under neutral conditions</a:t>
            </a:r>
          </a:p>
          <a:p>
            <a:pPr lvl="2"/>
            <a:r>
              <a:rPr lang="en-US" dirty="0" smtClean="0"/>
              <a:t>Successful separation lead to the conclusion that the surfactant formed a micelle which acted as a psuedostationary phase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4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18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2502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and Background (3)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5, 6, 17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0C94032-CD4C-4C25-B0C2-CEC720522D9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Surfactant –  contraction of “surface active agents” </a:t>
            </a:r>
          </a:p>
          <a:p>
            <a:pPr lvl="1"/>
            <a:r>
              <a:rPr lang="en-US" sz="1800" dirty="0" smtClean="0"/>
              <a:t>Reduce surface tension</a:t>
            </a:r>
          </a:p>
          <a:p>
            <a:pPr lvl="1"/>
            <a:r>
              <a:rPr lang="en-US" sz="1800" dirty="0" smtClean="0"/>
              <a:t>Form micelles at concentrations above critical micelle concentration</a:t>
            </a:r>
          </a:p>
          <a:p>
            <a:pPr lvl="2"/>
            <a:r>
              <a:rPr lang="en-US" sz="1500" dirty="0" smtClean="0"/>
              <a:t>Most common surfactant in MEKC is SDS (sodium dodecyl sulfate)</a:t>
            </a:r>
          </a:p>
          <a:p>
            <a:r>
              <a:rPr lang="en-US" sz="2000" dirty="0" smtClean="0"/>
              <a:t>Micelle – polar head, long hydrocarbon tail 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429000"/>
            <a:ext cx="4666391" cy="24860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981200" y="563880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Ionic Micelle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44409" y="5638800"/>
            <a:ext cx="1618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Mixed Micelle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4950023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Core interaction</a:t>
            </a:r>
          </a:p>
          <a:p>
            <a:pPr algn="ctr"/>
            <a:r>
              <a:rPr lang="en-US" sz="1400" dirty="0" smtClean="0"/>
              <a:t>(hydrophobic)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2000" y="3730823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Surface interaction</a:t>
            </a:r>
          </a:p>
          <a:p>
            <a:pPr algn="ctr"/>
            <a:r>
              <a:rPr lang="en-US" sz="1400" dirty="0" smtClean="0"/>
              <a:t>(ionic)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3429000" y="5864423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Cosurfactant interaction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6629400" y="38201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Surface interaction</a:t>
            </a:r>
          </a:p>
          <a:p>
            <a:pPr algn="ctr"/>
            <a:r>
              <a:rPr lang="en-US" sz="1400" dirty="0" smtClean="0"/>
              <a:t>(non-ionic)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1981200" y="3886200"/>
            <a:ext cx="685800" cy="228601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057400" y="4876800"/>
            <a:ext cx="685800" cy="228601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3733800" y="4191000"/>
            <a:ext cx="381000" cy="1724025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5181600" y="3930881"/>
            <a:ext cx="1752600" cy="183920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18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</a:t>
            </a:r>
            <a:r>
              <a:rPr lang="en-US" dirty="0" smtClean="0"/>
              <a:t>eparation is based on the micellar solubilization</a:t>
            </a:r>
          </a:p>
          <a:p>
            <a:pPr lvl="1"/>
            <a:r>
              <a:rPr lang="en-US" dirty="0" smtClean="0"/>
              <a:t>The process of incorporating analytes onto/into the micelle</a:t>
            </a:r>
          </a:p>
          <a:p>
            <a:pPr lvl="1"/>
            <a:r>
              <a:rPr lang="en-US" dirty="0" smtClean="0"/>
              <a:t>Selectivity (</a:t>
            </a:r>
            <a:r>
              <a:rPr lang="el-GR" dirty="0" smtClean="0"/>
              <a:t>α</a:t>
            </a:r>
            <a:r>
              <a:rPr lang="en-US" dirty="0" smtClean="0"/>
              <a:t>) can be easily manipulated by changing the type(s) of surfactant(s) used</a:t>
            </a:r>
          </a:p>
          <a:p>
            <a:pPr lvl="2"/>
            <a:r>
              <a:rPr lang="en-US" dirty="0" smtClean="0"/>
              <a:t>For hydrophobic analytes, organic solvents can by added to the solution for better partitioning into the aqueous phase</a:t>
            </a:r>
          </a:p>
          <a:p>
            <a:pPr lvl="2"/>
            <a:r>
              <a:rPr lang="en-US" dirty="0" smtClean="0"/>
              <a:t>Extremely hydrophobic analytes are a challenge to separate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6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6, 9, 18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6814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(2)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1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7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Migration velocity of micelle </a:t>
            </a:r>
          </a:p>
          <a:p>
            <a:pPr lvl="1"/>
            <a:r>
              <a:rPr lang="en-US" sz="2000" dirty="0" smtClean="0"/>
              <a:t>EOF velocity plus micelle electrophoretic velocity </a:t>
            </a:r>
          </a:p>
          <a:p>
            <a:endParaRPr lang="en-US" sz="2400" dirty="0" smtClean="0"/>
          </a:p>
          <a:p>
            <a:endParaRPr lang="en-US" sz="2400" dirty="0"/>
          </a:p>
          <a:p>
            <a:pPr lvl="1"/>
            <a:r>
              <a:rPr lang="en-US" sz="2000" dirty="0" err="1"/>
              <a:t>v</a:t>
            </a:r>
            <a:r>
              <a:rPr lang="en-US" sz="2000" baseline="-25000" dirty="0" err="1" smtClean="0"/>
              <a:t>mc</a:t>
            </a:r>
            <a:r>
              <a:rPr lang="en-US" sz="2000" dirty="0" smtClean="0"/>
              <a:t> – migration velocity </a:t>
            </a:r>
          </a:p>
          <a:p>
            <a:pPr lvl="2"/>
            <a:r>
              <a:rPr lang="en-US" sz="2000" dirty="0"/>
              <a:t>Vector quantity (positive toward cathode)</a:t>
            </a:r>
          </a:p>
          <a:p>
            <a:pPr lvl="1"/>
            <a:r>
              <a:rPr lang="en-US" sz="2000" dirty="0" err="1" smtClean="0"/>
              <a:t>v</a:t>
            </a:r>
            <a:r>
              <a:rPr lang="en-US" sz="2000" baseline="-25000" dirty="0" err="1" smtClean="0"/>
              <a:t>eo</a:t>
            </a:r>
            <a:r>
              <a:rPr lang="en-US" sz="2000" dirty="0" smtClean="0"/>
              <a:t> – EOF velocity</a:t>
            </a:r>
          </a:p>
          <a:p>
            <a:pPr lvl="1"/>
            <a:r>
              <a:rPr lang="en-US" sz="2000" dirty="0" err="1" smtClean="0"/>
              <a:t>v</a:t>
            </a:r>
            <a:r>
              <a:rPr lang="en-US" sz="2000" baseline="-25000" dirty="0" err="1" smtClean="0"/>
              <a:t>ep</a:t>
            </a:r>
            <a:r>
              <a:rPr lang="en-US" sz="2000" dirty="0" smtClean="0"/>
              <a:t>(mc) – electrophoretic velocity of the micelle</a:t>
            </a:r>
          </a:p>
          <a:p>
            <a:pPr lvl="2"/>
            <a:r>
              <a:rPr lang="en-US" sz="2000" dirty="0" err="1" smtClean="0"/>
              <a:t>v</a:t>
            </a:r>
            <a:r>
              <a:rPr lang="en-US" sz="2000" baseline="-25000" dirty="0" err="1" smtClean="0"/>
              <a:t>eo</a:t>
            </a:r>
            <a:r>
              <a:rPr lang="en-US" sz="2000" dirty="0" smtClean="0"/>
              <a:t> and </a:t>
            </a:r>
            <a:r>
              <a:rPr lang="en-US" sz="2000" dirty="0" err="1"/>
              <a:t>v</a:t>
            </a:r>
            <a:r>
              <a:rPr lang="en-US" sz="2000" baseline="-25000" dirty="0" err="1"/>
              <a:t>ep</a:t>
            </a:r>
            <a:r>
              <a:rPr lang="en-US" sz="1800" dirty="0"/>
              <a:t>(mc)</a:t>
            </a:r>
            <a:r>
              <a:rPr lang="en-US" sz="2000" dirty="0" smtClean="0"/>
              <a:t> usually have different signs</a:t>
            </a:r>
          </a:p>
          <a:p>
            <a:r>
              <a:rPr lang="en-US" sz="2000" dirty="0" smtClean="0"/>
              <a:t>Assuming </a:t>
            </a:r>
            <a:r>
              <a:rPr lang="en-US" sz="2000" dirty="0" err="1"/>
              <a:t>v</a:t>
            </a:r>
            <a:r>
              <a:rPr lang="en-US" sz="2000" baseline="-25000" dirty="0" err="1"/>
              <a:t>eo</a:t>
            </a:r>
            <a:r>
              <a:rPr lang="en-US" sz="2000" dirty="0" smtClean="0"/>
              <a:t> is positive and </a:t>
            </a:r>
            <a:r>
              <a:rPr lang="en-US" sz="2000" dirty="0" err="1"/>
              <a:t>v</a:t>
            </a:r>
            <a:r>
              <a:rPr lang="en-US" sz="2000" baseline="-25000" dirty="0" err="1"/>
              <a:t>ep</a:t>
            </a:r>
            <a:r>
              <a:rPr lang="en-US" sz="2000" dirty="0"/>
              <a:t>(mc)</a:t>
            </a:r>
            <a:r>
              <a:rPr lang="en-US" sz="1800" dirty="0" smtClean="0"/>
              <a:t> </a:t>
            </a:r>
            <a:r>
              <a:rPr lang="en-US" sz="2000" dirty="0" smtClean="0"/>
              <a:t>is negative, a large </a:t>
            </a:r>
            <a:r>
              <a:rPr lang="en-US" sz="2000" dirty="0" err="1"/>
              <a:t>v</a:t>
            </a:r>
            <a:r>
              <a:rPr lang="en-US" sz="2000" baseline="-25000" dirty="0" err="1"/>
              <a:t>eo</a:t>
            </a:r>
            <a:r>
              <a:rPr lang="en-US" sz="2000" dirty="0" smtClean="0"/>
              <a:t> results in a positive </a:t>
            </a:r>
            <a:r>
              <a:rPr lang="en-US" sz="2000" dirty="0" err="1"/>
              <a:t>v</a:t>
            </a:r>
            <a:r>
              <a:rPr lang="en-US" sz="2000" baseline="-25000" dirty="0" err="1"/>
              <a:t>mc</a:t>
            </a:r>
            <a:r>
              <a:rPr lang="en-US" sz="2000" baseline="-25000" dirty="0"/>
              <a:t> </a:t>
            </a:r>
            <a:r>
              <a:rPr lang="en-US" sz="2000" dirty="0" smtClean="0"/>
              <a:t>value (micelles move toward cathode)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571750"/>
            <a:ext cx="350520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36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Theory (3)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1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8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MEKC schematic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00" y="2133601"/>
            <a:ext cx="8693800" cy="3810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924800" y="3962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Cathode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1600" y="3962400"/>
            <a:ext cx="99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52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kumimoji="0" lang="en-US" smtClean="0"/>
              <a:t>1, 6, 18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9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Migration </a:t>
            </a:r>
            <a:r>
              <a:rPr lang="en-US" sz="2400" dirty="0"/>
              <a:t>time is related to the familiar retention time</a:t>
            </a:r>
          </a:p>
          <a:p>
            <a:pPr lvl="1"/>
            <a:r>
              <a:rPr lang="en-US" sz="1800" dirty="0"/>
              <a:t>Analyte migration falls within range of EOF marker and micelle </a:t>
            </a:r>
            <a:r>
              <a:rPr lang="en-US" sz="1800" dirty="0" smtClean="0"/>
              <a:t>marker</a:t>
            </a:r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lvl="1"/>
            <a:r>
              <a:rPr lang="en-US" sz="2000" dirty="0" smtClean="0"/>
              <a:t>k – retention factor</a:t>
            </a:r>
          </a:p>
          <a:p>
            <a:pPr lvl="1"/>
            <a:r>
              <a:rPr lang="en-US" sz="2000" i="1" dirty="0" smtClean="0"/>
              <a:t>t</a:t>
            </a:r>
            <a:r>
              <a:rPr lang="en-US" sz="2000" i="1" baseline="-25000" dirty="0" smtClean="0"/>
              <a:t>r  </a:t>
            </a:r>
            <a:r>
              <a:rPr lang="en-US" sz="2000" dirty="0" smtClean="0"/>
              <a:t>– analyte migration time</a:t>
            </a:r>
          </a:p>
          <a:p>
            <a:pPr lvl="1"/>
            <a:r>
              <a:rPr lang="en-US" sz="2000" i="1" dirty="0" smtClean="0"/>
              <a:t>t</a:t>
            </a:r>
            <a:r>
              <a:rPr lang="en-US" sz="2000" i="1" baseline="-25000" dirty="0" smtClean="0"/>
              <a:t>0  </a:t>
            </a:r>
            <a:r>
              <a:rPr lang="en-US" sz="2000" dirty="0" smtClean="0"/>
              <a:t>– EOF marker migration time</a:t>
            </a:r>
          </a:p>
          <a:p>
            <a:pPr lvl="1"/>
            <a:r>
              <a:rPr lang="en-US" sz="2000" i="1" dirty="0" smtClean="0"/>
              <a:t>t</a:t>
            </a:r>
            <a:r>
              <a:rPr lang="en-US" sz="2000" i="1" baseline="-25000" dirty="0" smtClean="0"/>
              <a:t>mc  </a:t>
            </a:r>
            <a:r>
              <a:rPr lang="en-US" sz="2000" dirty="0" smtClean="0"/>
              <a:t>– micelle marker migration </a:t>
            </a:r>
            <a:r>
              <a:rPr lang="en-US" sz="2000" dirty="0" smtClean="0"/>
              <a:t>time</a:t>
            </a:r>
          </a:p>
          <a:p>
            <a:pPr lvl="1"/>
            <a:endParaRPr lang="en-US" sz="2000" dirty="0"/>
          </a:p>
          <a:p>
            <a:r>
              <a:rPr lang="en-US" sz="2300" dirty="0" smtClean="0"/>
              <a:t>“</a:t>
            </a:r>
            <a:r>
              <a:rPr lang="en-US" sz="2300" dirty="0" smtClean="0"/>
              <a:t>Chromatogram” is known as Electropherogram in MEKC</a:t>
            </a:r>
            <a:endParaRPr lang="en-US" sz="2300" dirty="0" smtClean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563" y="2438400"/>
            <a:ext cx="3271838" cy="12836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1" y="2514600"/>
            <a:ext cx="1752599" cy="54983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94955" y="3053549"/>
            <a:ext cx="18288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</a:t>
            </a:r>
            <a:r>
              <a:rPr lang="en-US" sz="2000" i="1" baseline="-25000" dirty="0" smtClean="0"/>
              <a:t>0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 ≤  </a:t>
            </a:r>
            <a:r>
              <a:rPr lang="en-US" sz="2000" i="1" dirty="0" smtClean="0"/>
              <a:t>t</a:t>
            </a:r>
            <a:r>
              <a:rPr lang="en-US" sz="2000" i="1" baseline="-25000" dirty="0" smtClean="0"/>
              <a:t>r</a:t>
            </a:r>
            <a:r>
              <a:rPr lang="en-US" sz="2000" dirty="0" smtClean="0"/>
              <a:t>  ≤  </a:t>
            </a:r>
            <a:r>
              <a:rPr lang="en-US" sz="2000" i="1" dirty="0" smtClean="0"/>
              <a:t>t</a:t>
            </a:r>
            <a:r>
              <a:rPr lang="en-US" sz="2000" i="1" baseline="-25000" dirty="0" smtClean="0"/>
              <a:t>mc</a:t>
            </a:r>
            <a:r>
              <a:rPr lang="en-US" sz="2000" dirty="0" smtClean="0"/>
              <a:t>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793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3652</TotalTime>
  <Words>1801</Words>
  <Application>Microsoft Office PowerPoint</Application>
  <PresentationFormat>On-screen Show (4:3)</PresentationFormat>
  <Paragraphs>303</Paragraphs>
  <Slides>26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Micellar Electrokinetic chromatography</vt:lpstr>
      <vt:lpstr>Outline</vt:lpstr>
      <vt:lpstr>Introduction and Background (1)</vt:lpstr>
      <vt:lpstr>Introduction and Background (2)</vt:lpstr>
      <vt:lpstr>Introduction and Background (3)</vt:lpstr>
      <vt:lpstr>Theory (1)</vt:lpstr>
      <vt:lpstr>Theory (2)</vt:lpstr>
      <vt:lpstr>Theory (3) </vt:lpstr>
      <vt:lpstr>Theory (4)</vt:lpstr>
      <vt:lpstr>Theory (5)</vt:lpstr>
      <vt:lpstr>Theory (6)</vt:lpstr>
      <vt:lpstr>Theory (7)</vt:lpstr>
      <vt:lpstr>Theory (8)</vt:lpstr>
      <vt:lpstr>Theory (9)</vt:lpstr>
      <vt:lpstr>Detectors</vt:lpstr>
      <vt:lpstr>Advantages</vt:lpstr>
      <vt:lpstr>Disadvantages (1)</vt:lpstr>
      <vt:lpstr>Disadvantages (2)</vt:lpstr>
      <vt:lpstr>Applications (1)</vt:lpstr>
      <vt:lpstr>Applications (2)</vt:lpstr>
      <vt:lpstr>Applications (3)</vt:lpstr>
      <vt:lpstr>Conclusions</vt:lpstr>
      <vt:lpstr>References (1)</vt:lpstr>
      <vt:lpstr>References (2)</vt:lpstr>
      <vt:lpstr>Acknowledgements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Micellar electrokinetic chromatography</dc:title>
  <dc:creator>Stephanie</dc:creator>
  <cp:lastModifiedBy>Stephanie</cp:lastModifiedBy>
  <cp:revision>210</cp:revision>
  <dcterms:created xsi:type="dcterms:W3CDTF">2014-11-16T02:54:59Z</dcterms:created>
  <dcterms:modified xsi:type="dcterms:W3CDTF">2014-11-25T23:42:11Z</dcterms:modified>
</cp:coreProperties>
</file>