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46" r:id="rId1"/>
  </p:sldMasterIdLst>
  <p:sldIdLst>
    <p:sldId id="256" r:id="rId2"/>
    <p:sldId id="257" r:id="rId3"/>
    <p:sldId id="258" r:id="rId4"/>
    <p:sldId id="259" r:id="rId5"/>
    <p:sldId id="266" r:id="rId6"/>
    <p:sldId id="260" r:id="rId7"/>
    <p:sldId id="268" r:id="rId8"/>
    <p:sldId id="269" r:id="rId9"/>
    <p:sldId id="271" r:id="rId10"/>
    <p:sldId id="270" r:id="rId11"/>
    <p:sldId id="261" r:id="rId12"/>
    <p:sldId id="262" r:id="rId13"/>
    <p:sldId id="263" r:id="rId14"/>
    <p:sldId id="264" r:id="rId15"/>
    <p:sldId id="265" r:id="rId16"/>
    <p:sldId id="267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-108" y="-2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10387963" y="5038579"/>
            <a:ext cx="1892949" cy="1725637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720726" y="776289"/>
            <a:ext cx="10750549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720726" y="2250280"/>
            <a:ext cx="10750549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828800" y="6012657"/>
            <a:ext cx="77216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282A5DEC-9FCB-43FF-95C2-7861C99E1C8A}" type="datetimeFigureOut">
              <a:rPr lang="en-US" smtClean="0"/>
              <a:t>12/2/2014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828800" y="5650705"/>
            <a:ext cx="77216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1189663" y="5752308"/>
            <a:ext cx="67056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FC017F6D-BB4A-44C8-8870-5F6719F0AC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A5DEC-9FCB-43FF-95C2-7861C99E1C8A}" type="datetimeFigureOut">
              <a:rPr lang="en-US" smtClean="0"/>
              <a:t>12/2/2014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17F6D-BB4A-44C8-8870-5F6719F0AC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381000"/>
            <a:ext cx="2540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81000"/>
            <a:ext cx="83312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A5DEC-9FCB-43FF-95C2-7861C99E1C8A}" type="datetimeFigureOut">
              <a:rPr lang="en-US" smtClean="0"/>
              <a:t>12/2/2014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17F6D-BB4A-44C8-8870-5F6719F0AC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67494"/>
            <a:ext cx="109728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882808"/>
            <a:ext cx="109728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388608" y="6480048"/>
            <a:ext cx="2844800" cy="301752"/>
          </a:xfrm>
        </p:spPr>
        <p:txBody>
          <a:bodyPr/>
          <a:lstStyle/>
          <a:p>
            <a:fld id="{282A5DEC-9FCB-43FF-95C2-7861C99E1C8A}" type="datetimeFigureOut">
              <a:rPr lang="en-US" smtClean="0"/>
              <a:t>12/2/2014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" y="6480970"/>
            <a:ext cx="5680075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17F6D-BB4A-44C8-8870-5F6719F0AC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9379" y="7035"/>
            <a:ext cx="12173243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10387963" y="93786"/>
            <a:ext cx="1892949" cy="1725637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274176" y="6477000"/>
            <a:ext cx="2844800" cy="304800"/>
          </a:xfrm>
        </p:spPr>
        <p:txBody>
          <a:bodyPr/>
          <a:lstStyle/>
          <a:p>
            <a:fld id="{282A5DEC-9FCB-43FF-95C2-7861C99E1C8A}" type="datetimeFigureOut">
              <a:rPr lang="en-US" smtClean="0"/>
              <a:t>12/2/2014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492501" y="6480970"/>
            <a:ext cx="5680075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268075" y="809625"/>
            <a:ext cx="670560" cy="300831"/>
          </a:xfrm>
        </p:spPr>
        <p:txBody>
          <a:bodyPr/>
          <a:lstStyle/>
          <a:p>
            <a:fld id="{FC017F6D-BB4A-44C8-8870-5F6719F0AC4A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8625059" y="9381"/>
            <a:ext cx="3563815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5"/>
            <a:ext cx="12182621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271465"/>
            <a:ext cx="9652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1633536"/>
            <a:ext cx="51816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722438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22438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388608" y="6480969"/>
            <a:ext cx="2844800" cy="301752"/>
          </a:xfrm>
        </p:spPr>
        <p:txBody>
          <a:bodyPr/>
          <a:lstStyle/>
          <a:p>
            <a:fld id="{282A5DEC-9FCB-43FF-95C2-7861C99E1C8A}" type="datetimeFigureOut">
              <a:rPr lang="en-US" smtClean="0"/>
              <a:t>12/2/2014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09600" y="6480969"/>
            <a:ext cx="5680075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119360" y="6480969"/>
            <a:ext cx="670560" cy="301752"/>
          </a:xfrm>
        </p:spPr>
        <p:txBody>
          <a:bodyPr/>
          <a:lstStyle/>
          <a:p>
            <a:fld id="{FC017F6D-BB4A-44C8-8870-5F6719F0AC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0931" y="290732"/>
            <a:ext cx="14224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0008" y="290732"/>
            <a:ext cx="774699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820008" y="3427124"/>
            <a:ext cx="774699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696307" y="290732"/>
            <a:ext cx="9144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696307" y="3427124"/>
            <a:ext cx="9144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388608" y="6480969"/>
            <a:ext cx="2840736" cy="301752"/>
          </a:xfrm>
        </p:spPr>
        <p:txBody>
          <a:bodyPr/>
          <a:lstStyle/>
          <a:p>
            <a:fld id="{282A5DEC-9FCB-43FF-95C2-7861C99E1C8A}" type="datetimeFigureOut">
              <a:rPr lang="en-US" smtClean="0"/>
              <a:t>12/2/2014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609600" y="6480969"/>
            <a:ext cx="5681472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119360" y="6483096"/>
            <a:ext cx="670560" cy="301752"/>
          </a:xfrm>
        </p:spPr>
        <p:txBody>
          <a:bodyPr/>
          <a:lstStyle>
            <a:lvl1pPr algn="ctr">
              <a:defRPr/>
            </a:lvl1pPr>
          </a:lstStyle>
          <a:p>
            <a:fld id="{FC017F6D-BB4A-44C8-8870-5F6719F0AC4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A5DEC-9FCB-43FF-95C2-7861C99E1C8A}" type="datetimeFigureOut">
              <a:rPr lang="en-US" smtClean="0"/>
              <a:t>12/2/2014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17F6D-BB4A-44C8-8870-5F6719F0AC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388608" y="6480969"/>
            <a:ext cx="2844800" cy="301752"/>
          </a:xfrm>
        </p:spPr>
        <p:txBody>
          <a:bodyPr/>
          <a:lstStyle/>
          <a:p>
            <a:fld id="{282A5DEC-9FCB-43FF-95C2-7861C99E1C8A}" type="datetimeFigureOut">
              <a:rPr lang="en-US" smtClean="0"/>
              <a:t>12/2/2014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09600" y="6481891"/>
            <a:ext cx="5680075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119360" y="6480969"/>
            <a:ext cx="670560" cy="301752"/>
          </a:xfrm>
        </p:spPr>
        <p:txBody>
          <a:bodyPr/>
          <a:lstStyle/>
          <a:p>
            <a:fld id="{FC017F6D-BB4A-44C8-8870-5F6719F0AC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2608" y="367664"/>
            <a:ext cx="12192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514475" y="367664"/>
            <a:ext cx="32512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868333" y="320040"/>
            <a:ext cx="7034784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71968" y="6556248"/>
            <a:ext cx="2844800" cy="301752"/>
          </a:xfrm>
        </p:spPr>
        <p:txBody>
          <a:bodyPr/>
          <a:lstStyle>
            <a:lvl1pPr>
              <a:defRPr sz="900"/>
            </a:lvl1pPr>
          </a:lstStyle>
          <a:p>
            <a:fld id="{282A5DEC-9FCB-43FF-95C2-7861C99E1C8A}" type="datetimeFigureOut">
              <a:rPr lang="en-US" smtClean="0"/>
              <a:t>12/2/2014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14475" y="6556248"/>
            <a:ext cx="6857493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214101" y="6556248"/>
            <a:ext cx="670560" cy="301752"/>
          </a:xfrm>
        </p:spPr>
        <p:txBody>
          <a:bodyPr/>
          <a:lstStyle>
            <a:lvl1pPr>
              <a:defRPr sz="900"/>
            </a:lvl1pPr>
          </a:lstStyle>
          <a:p>
            <a:fld id="{FC017F6D-BB4A-44C8-8870-5F6719F0AC4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2608" y="150896"/>
            <a:ext cx="12192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17649" y="373966"/>
            <a:ext cx="9777984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0" y="5867400"/>
            <a:ext cx="9777984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144256" y="6556248"/>
            <a:ext cx="2804160" cy="301752"/>
          </a:xfrm>
        </p:spPr>
        <p:txBody>
          <a:bodyPr/>
          <a:lstStyle>
            <a:lvl1pPr>
              <a:defRPr sz="900"/>
            </a:lvl1pPr>
          </a:lstStyle>
          <a:p>
            <a:fld id="{282A5DEC-9FCB-43FF-95C2-7861C99E1C8A}" type="datetimeFigureOut">
              <a:rPr lang="en-US" smtClean="0"/>
              <a:t>12/2/2014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60576" y="6557169"/>
            <a:ext cx="6597429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956256" y="6556248"/>
            <a:ext cx="487680" cy="301752"/>
          </a:xfrm>
        </p:spPr>
        <p:txBody>
          <a:bodyPr/>
          <a:lstStyle>
            <a:lvl1pPr algn="ctr">
              <a:defRPr sz="900"/>
            </a:lvl1pPr>
          </a:lstStyle>
          <a:p>
            <a:fld id="{FC017F6D-BB4A-44C8-8870-5F6719F0AC4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9379" y="14069"/>
            <a:ext cx="12173243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5"/>
            <a:ext cx="12182621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8625059" y="4948410"/>
            <a:ext cx="3563815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67494"/>
            <a:ext cx="109728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09600" y="1882808"/>
            <a:ext cx="109728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388608" y="6480969"/>
            <a:ext cx="28448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282A5DEC-9FCB-43FF-95C2-7861C99E1C8A}" type="datetimeFigureOut">
              <a:rPr lang="en-US" smtClean="0"/>
              <a:t>12/2/2014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481891"/>
            <a:ext cx="5680075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0119360" y="6480969"/>
            <a:ext cx="67056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FC017F6D-BB4A-44C8-8870-5F6719F0AC4A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247" r:id="rId1"/>
    <p:sldLayoutId id="2147484248" r:id="rId2"/>
    <p:sldLayoutId id="2147484249" r:id="rId3"/>
    <p:sldLayoutId id="2147484250" r:id="rId4"/>
    <p:sldLayoutId id="2147484251" r:id="rId5"/>
    <p:sldLayoutId id="2147484252" r:id="rId6"/>
    <p:sldLayoutId id="2147484253" r:id="rId7"/>
    <p:sldLayoutId id="2147484254" r:id="rId8"/>
    <p:sldLayoutId id="2147484255" r:id="rId9"/>
    <p:sldLayoutId id="2147484256" r:id="rId10"/>
    <p:sldLayoutId id="2147484257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Solid-Phase </a:t>
            </a:r>
            <a:r>
              <a:rPr lang="en-US" dirty="0" err="1" smtClean="0"/>
              <a:t>Microextraction</a:t>
            </a:r>
            <a:r>
              <a:rPr lang="en-US" dirty="0" smtClean="0"/>
              <a:t> for HPLC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December </a:t>
            </a:r>
            <a:r>
              <a:rPr lang="en-US" dirty="0" smtClean="0"/>
              <a:t>2, 2014	</a:t>
            </a:r>
            <a:r>
              <a:rPr lang="en-US" dirty="0" smtClean="0"/>
              <a:t>			</a:t>
            </a: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smtClean="0"/>
              <a:t>Chris </a:t>
            </a:r>
            <a:r>
              <a:rPr lang="en-US" dirty="0" smtClean="0"/>
              <a:t>Peery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22871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Theory (Hyphenation)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SPME can be coupled with HPLC using a special six-port interface developed by</a:t>
            </a:r>
            <a:r>
              <a:rPr lang="en-US" dirty="0"/>
              <a:t> </a:t>
            </a:r>
            <a:r>
              <a:rPr lang="en-US" dirty="0" err="1"/>
              <a:t>Pawliszyn</a:t>
            </a:r>
            <a:r>
              <a:rPr lang="en-US" dirty="0"/>
              <a:t> and sold by </a:t>
            </a:r>
            <a:r>
              <a:rPr lang="en-US" dirty="0" err="1" smtClean="0"/>
              <a:t>Supelco</a:t>
            </a:r>
            <a:endParaRPr lang="en-US" dirty="0"/>
          </a:p>
          <a:p>
            <a:r>
              <a:rPr lang="en-US" dirty="0" smtClean="0"/>
              <a:t>Type of fiber chosen based on polarity of analyte and time required for desorption</a:t>
            </a:r>
          </a:p>
          <a:p>
            <a:r>
              <a:rPr lang="en-US" dirty="0" smtClean="0"/>
              <a:t>Time required for desorption is given by time=L</a:t>
            </a:r>
            <a:r>
              <a:rPr lang="en-US" baseline="30000" dirty="0" smtClean="0"/>
              <a:t>2</a:t>
            </a:r>
            <a:r>
              <a:rPr lang="en-US" dirty="0" smtClean="0"/>
              <a:t>/2D where L is the thickness of coating and D is the diffusion coefficient of the analyte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11629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Advantages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Simplicity of setup </a:t>
            </a:r>
          </a:p>
          <a:p>
            <a:r>
              <a:rPr lang="en-US" dirty="0" smtClean="0"/>
              <a:t>Doesn’t cost very much</a:t>
            </a:r>
          </a:p>
          <a:p>
            <a:r>
              <a:rPr lang="en-US" dirty="0" smtClean="0"/>
              <a:t>Easy to use (including placement of fiber into sample)</a:t>
            </a:r>
          </a:p>
          <a:p>
            <a:r>
              <a:rPr lang="en-US" dirty="0" err="1" smtClean="0"/>
              <a:t>Preconcentration</a:t>
            </a:r>
            <a:r>
              <a:rPr lang="en-US" dirty="0" smtClean="0"/>
              <a:t> and extraction steps are fast</a:t>
            </a:r>
          </a:p>
          <a:p>
            <a:r>
              <a:rPr lang="en-US" dirty="0" smtClean="0"/>
              <a:t>Require </a:t>
            </a:r>
            <a:r>
              <a:rPr lang="en-US" dirty="0"/>
              <a:t>s</a:t>
            </a:r>
            <a:r>
              <a:rPr lang="en-US" dirty="0" smtClean="0"/>
              <a:t>maller amounts of samples and solvents than other techniques</a:t>
            </a:r>
          </a:p>
          <a:p>
            <a:r>
              <a:rPr lang="en-US" dirty="0" smtClean="0"/>
              <a:t>Can be placed in interphase of an unmodified HPLC</a:t>
            </a:r>
          </a:p>
          <a:p>
            <a:r>
              <a:rPr lang="en-US" dirty="0" smtClean="0"/>
              <a:t>Portable (due to small size)</a:t>
            </a:r>
          </a:p>
          <a:p>
            <a:r>
              <a:rPr lang="en-US" dirty="0" smtClean="0"/>
              <a:t>Hyphenation with HPLC allows analysis of semi volatile and nonvolatile organic compounds in water.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8802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Disadvantages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Fibers are unstable and have low durability in strong organic solvents</a:t>
            </a:r>
          </a:p>
          <a:p>
            <a:pPr lvl="1"/>
            <a:r>
              <a:rPr lang="en-US" dirty="0" smtClean="0"/>
              <a:t>Appropriate fiber selection essential for efficient extraction of particular analytes</a:t>
            </a:r>
          </a:p>
          <a:p>
            <a:r>
              <a:rPr lang="en-US" dirty="0" smtClean="0"/>
              <a:t>Careful control of plunger movement and timing needed for proper adsorption and desorption</a:t>
            </a:r>
          </a:p>
          <a:p>
            <a:pPr lvl="1"/>
            <a:r>
              <a:rPr lang="en-US" dirty="0" smtClean="0"/>
              <a:t>Plunger is small and requires finesse</a:t>
            </a:r>
          </a:p>
          <a:p>
            <a:r>
              <a:rPr lang="en-US" dirty="0" smtClean="0"/>
              <a:t>Loss of analyte in field sampling is a concern</a:t>
            </a:r>
          </a:p>
          <a:p>
            <a:pPr lvl="1"/>
            <a:r>
              <a:rPr lang="en-US" dirty="0" smtClean="0"/>
              <a:t>Needle opening of SPME device should be sealed using a septum and/or keeping the needle cold. </a:t>
            </a:r>
          </a:p>
          <a:p>
            <a:pPr marL="45720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246084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Analysis of </a:t>
            </a:r>
            <a:r>
              <a:rPr lang="en-US" dirty="0" err="1" smtClean="0"/>
              <a:t>Carbamates</a:t>
            </a:r>
            <a:r>
              <a:rPr lang="en-US" dirty="0" smtClean="0"/>
              <a:t> (insecticides) used to combat ants, cockroaches, wasps and other pests. </a:t>
            </a:r>
          </a:p>
          <a:p>
            <a:pPr lvl="1"/>
            <a:r>
              <a:rPr lang="en-US" dirty="0" smtClean="0"/>
              <a:t>Advantages:</a:t>
            </a:r>
          </a:p>
          <a:p>
            <a:pPr lvl="2"/>
            <a:r>
              <a:rPr lang="en-US" dirty="0" smtClean="0"/>
              <a:t>In-tube SPME easily coupled with HPLC </a:t>
            </a:r>
            <a:r>
              <a:rPr lang="en-US" dirty="0" err="1" smtClean="0"/>
              <a:t>autosampler</a:t>
            </a:r>
            <a:r>
              <a:rPr lang="en-US" dirty="0" smtClean="0"/>
              <a:t> for analysis of </a:t>
            </a:r>
            <a:r>
              <a:rPr lang="en-US" dirty="0" err="1" smtClean="0"/>
              <a:t>Carbamates</a:t>
            </a:r>
            <a:endParaRPr lang="en-US" dirty="0" smtClean="0"/>
          </a:p>
          <a:p>
            <a:pPr lvl="2"/>
            <a:r>
              <a:rPr lang="en-US" dirty="0" smtClean="0"/>
              <a:t>Very efficient extraction of polar and thermally labile analytes</a:t>
            </a:r>
          </a:p>
          <a:p>
            <a:pPr lvl="2"/>
            <a:r>
              <a:rPr lang="en-US" dirty="0" smtClean="0"/>
              <a:t>In-tube method is simple, effective, reproducible, and sensitive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58645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Applications (Continued)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Analysis of organometallic pesticides (typically fungicides)</a:t>
            </a:r>
          </a:p>
          <a:p>
            <a:pPr lvl="1"/>
            <a:r>
              <a:rPr lang="en-US" dirty="0" smtClean="0"/>
              <a:t>Advantages:</a:t>
            </a:r>
          </a:p>
          <a:p>
            <a:pPr lvl="2"/>
            <a:r>
              <a:rPr lang="en-US" dirty="0" smtClean="0"/>
              <a:t>In-tube SPME and HPLC can be coupled with quadruple mass spec for determination of </a:t>
            </a:r>
            <a:r>
              <a:rPr lang="en-US" dirty="0" err="1" smtClean="0"/>
              <a:t>trimethyllead</a:t>
            </a:r>
            <a:r>
              <a:rPr lang="en-US" dirty="0" smtClean="0"/>
              <a:t> (TML) and </a:t>
            </a:r>
            <a:r>
              <a:rPr lang="en-US" dirty="0" err="1" smtClean="0"/>
              <a:t>triethyllead</a:t>
            </a:r>
            <a:r>
              <a:rPr lang="en-US" dirty="0" smtClean="0"/>
              <a:t> (TEL) species of fungicide. </a:t>
            </a:r>
          </a:p>
          <a:p>
            <a:pPr lvl="2"/>
            <a:r>
              <a:rPr lang="en-US" dirty="0" smtClean="0"/>
              <a:t>Complete separation and detection of TML and TEL can be accomplished in under 5 minutes</a:t>
            </a:r>
          </a:p>
          <a:p>
            <a:pPr lvl="2"/>
            <a:r>
              <a:rPr lang="en-US" dirty="0" smtClean="0"/>
              <a:t>Precision was greater than 5% and LOD’s were 11.3 </a:t>
            </a:r>
            <a:r>
              <a:rPr lang="en-US" dirty="0" err="1" smtClean="0"/>
              <a:t>ng</a:t>
            </a:r>
            <a:r>
              <a:rPr lang="en-US" dirty="0" smtClean="0"/>
              <a:t>/ml and 12.6 </a:t>
            </a:r>
            <a:r>
              <a:rPr lang="en-US" dirty="0" err="1" smtClean="0"/>
              <a:t>ng</a:t>
            </a:r>
            <a:r>
              <a:rPr lang="en-US" dirty="0" smtClean="0"/>
              <a:t>/ml for TML and TEL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79009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Hyphenation of SPME with HPLC is a relatively new method that allows analysis of low volatility analytes that are difficult to determine by GC</a:t>
            </a:r>
          </a:p>
          <a:p>
            <a:r>
              <a:rPr lang="en-US" dirty="0" smtClean="0"/>
              <a:t>Hyphenation technique is quick and simple but may fail to provide adequate results when working with analytes that are thermally unstable</a:t>
            </a:r>
          </a:p>
          <a:p>
            <a:r>
              <a:rPr lang="en-US" dirty="0" smtClean="0"/>
              <a:t>SPME-HPLC has high potential as a real time extraction technique, especially in-tube SPME, and can be considered an extraction method for the future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87722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J. S. </a:t>
            </a:r>
            <a:r>
              <a:rPr lang="en-US" sz="2400" dirty="0" err="1"/>
              <a:t>Aulakh</a:t>
            </a:r>
            <a:r>
              <a:rPr lang="en-US" sz="2400" dirty="0"/>
              <a:t> , A. K. Malik , </a:t>
            </a:r>
            <a:r>
              <a:rPr lang="en-US" sz="2400" dirty="0" err="1"/>
              <a:t>Varinder</a:t>
            </a:r>
            <a:r>
              <a:rPr lang="en-US" sz="2400" dirty="0"/>
              <a:t> </a:t>
            </a:r>
            <a:r>
              <a:rPr lang="en-US" sz="2400" dirty="0" err="1"/>
              <a:t>Kaur</a:t>
            </a:r>
            <a:r>
              <a:rPr lang="en-US" sz="2400" dirty="0"/>
              <a:t> &amp; Philippe Schmitt-</a:t>
            </a:r>
            <a:r>
              <a:rPr lang="en-US" sz="2400" dirty="0" err="1"/>
              <a:t>Kopplin</a:t>
            </a:r>
            <a:r>
              <a:rPr lang="en-US" sz="2400" dirty="0"/>
              <a:t> (2005) A Review on Solid </a:t>
            </a:r>
            <a:r>
              <a:rPr lang="en-US" sz="2400" dirty="0" smtClean="0"/>
              <a:t>Phase Micro </a:t>
            </a:r>
            <a:r>
              <a:rPr lang="en-US" sz="2400" dirty="0"/>
              <a:t>Extraction—High Performance Liquid Chromatography (SPME-HPLC) Analysis of Pesticides, Critical Reviews in </a:t>
            </a:r>
            <a:r>
              <a:rPr lang="en-US" sz="2400" dirty="0" smtClean="0"/>
              <a:t>Analytical Chemistry</a:t>
            </a:r>
            <a:r>
              <a:rPr lang="en-US" sz="2400" dirty="0"/>
              <a:t>, 35:1, 71-85, DOI: 10.1080/10408340590947952</a:t>
            </a:r>
            <a:endParaRPr lang="en-US" sz="2400" dirty="0" smtClean="0"/>
          </a:p>
          <a:p>
            <a:r>
              <a:rPr lang="en-US" sz="2400" dirty="0" smtClean="0"/>
              <a:t>C</a:t>
            </a:r>
            <a:r>
              <a:rPr lang="en-US" sz="2400" dirty="0"/>
              <a:t>. L. Arthur and J. </a:t>
            </a:r>
            <a:r>
              <a:rPr lang="en-US" sz="2400" dirty="0" err="1"/>
              <a:t>Pawliszyn</a:t>
            </a:r>
            <a:r>
              <a:rPr lang="en-US" sz="2400" dirty="0"/>
              <a:t>, Solid phase </a:t>
            </a:r>
            <a:r>
              <a:rPr lang="en-US" sz="2400" dirty="0" err="1"/>
              <a:t>microextraction</a:t>
            </a:r>
            <a:r>
              <a:rPr lang="en-US" sz="2400" dirty="0"/>
              <a:t> </a:t>
            </a:r>
            <a:r>
              <a:rPr lang="en-US" sz="2400" dirty="0" smtClean="0"/>
              <a:t>with thermal </a:t>
            </a:r>
            <a:r>
              <a:rPr lang="en-US" sz="2400" dirty="0"/>
              <a:t>desorption using fused silica optical fibers. </a:t>
            </a:r>
            <a:r>
              <a:rPr lang="en-US" sz="2400" i="1" dirty="0"/>
              <a:t>Anal. </a:t>
            </a:r>
            <a:r>
              <a:rPr lang="en-US" sz="2400" i="1" dirty="0" smtClean="0"/>
              <a:t>Chem. </a:t>
            </a:r>
            <a:r>
              <a:rPr lang="en-US" sz="2400" dirty="0" smtClean="0"/>
              <a:t>62 </a:t>
            </a:r>
            <a:r>
              <a:rPr lang="en-US" sz="2400" dirty="0"/>
              <a:t>(1990):2145–2148</a:t>
            </a:r>
            <a:r>
              <a:rPr lang="en-US" sz="2400" dirty="0" smtClean="0"/>
              <a:t>.</a:t>
            </a:r>
          </a:p>
          <a:p>
            <a:r>
              <a:rPr lang="en-US" sz="2400" dirty="0"/>
              <a:t>J. Chen and J. </a:t>
            </a:r>
            <a:r>
              <a:rPr lang="en-US" sz="2400" dirty="0" err="1"/>
              <a:t>Pawliszyn</a:t>
            </a:r>
            <a:r>
              <a:rPr lang="en-US" sz="2400" dirty="0"/>
              <a:t>, Solid phase coupled to </a:t>
            </a:r>
            <a:r>
              <a:rPr lang="en-US" sz="2400" dirty="0" smtClean="0"/>
              <a:t>high-performance liquid </a:t>
            </a:r>
            <a:r>
              <a:rPr lang="en-US" sz="2400" dirty="0"/>
              <a:t>Chromatography. </a:t>
            </a:r>
            <a:r>
              <a:rPr lang="en-US" sz="2400" i="1" dirty="0"/>
              <a:t>Anal. Chem. </a:t>
            </a:r>
            <a:r>
              <a:rPr lang="en-US" sz="2400" dirty="0"/>
              <a:t>67 (1995):2530–2533.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12863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</a:p>
          <a:p>
            <a:r>
              <a:rPr lang="en-US" dirty="0" smtClean="0"/>
              <a:t>Theory</a:t>
            </a:r>
          </a:p>
          <a:p>
            <a:r>
              <a:rPr lang="en-US" dirty="0" smtClean="0"/>
              <a:t>Advantages/Disadvantages</a:t>
            </a:r>
          </a:p>
          <a:p>
            <a:r>
              <a:rPr lang="en-US" dirty="0" smtClean="0"/>
              <a:t>Applications</a:t>
            </a:r>
          </a:p>
          <a:p>
            <a:r>
              <a:rPr lang="en-US" dirty="0" smtClean="0"/>
              <a:t>Conclusions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88654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 (Context)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Most pesticides are organic compounds with various functional groups, which may cause geometrical and optical isomers</a:t>
            </a:r>
          </a:p>
          <a:p>
            <a:r>
              <a:rPr lang="en-US" dirty="0" smtClean="0"/>
              <a:t>Pesticides differ in their polarity, degree of ionization, and solubility in water. </a:t>
            </a:r>
          </a:p>
          <a:p>
            <a:r>
              <a:rPr lang="en-US" dirty="0" smtClean="0"/>
              <a:t>When sprayed in the environment, pesticides undergo degradation and decomposition but some may be persistent enough to still be considered harmful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188560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 </a:t>
            </a:r>
            <a:r>
              <a:rPr lang="en-US" dirty="0" smtClean="0"/>
              <a:t>(Context)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this reason, analysis of pesticides is essential but can be difficult for the following reasons:</a:t>
            </a:r>
          </a:p>
          <a:p>
            <a:pPr lvl="1"/>
            <a:r>
              <a:rPr lang="en-US" dirty="0" smtClean="0"/>
              <a:t>Pesticides need to be analyzed at very low concentrations</a:t>
            </a:r>
          </a:p>
          <a:p>
            <a:pPr lvl="1"/>
            <a:r>
              <a:rPr lang="en-US" dirty="0" smtClean="0"/>
              <a:t>Analytical standards need to have levels of analyte comparable to concentration found in real samples</a:t>
            </a:r>
          </a:p>
          <a:p>
            <a:pPr lvl="1"/>
            <a:r>
              <a:rPr lang="en-US" dirty="0" smtClean="0"/>
              <a:t>Sample preparation for analysis should not add to environmental pollution</a:t>
            </a:r>
          </a:p>
          <a:p>
            <a:pPr lvl="1"/>
            <a:r>
              <a:rPr lang="en-US" dirty="0" smtClean="0"/>
              <a:t>Traditional techniques are time and solvent-consuming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72537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 (Background)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Solid-phase </a:t>
            </a:r>
            <a:r>
              <a:rPr lang="en-US" dirty="0" err="1" smtClean="0"/>
              <a:t>microextraction</a:t>
            </a:r>
            <a:r>
              <a:rPr lang="en-US" dirty="0" smtClean="0"/>
              <a:t> is a relatively new technique developed </a:t>
            </a:r>
            <a:r>
              <a:rPr lang="en-US" dirty="0"/>
              <a:t>by </a:t>
            </a:r>
            <a:r>
              <a:rPr lang="en-US" dirty="0" err="1"/>
              <a:t>Pawliszyn</a:t>
            </a:r>
            <a:r>
              <a:rPr lang="en-US" dirty="0"/>
              <a:t> and </a:t>
            </a:r>
            <a:r>
              <a:rPr lang="en-US" dirty="0" smtClean="0"/>
              <a:t>Associates at the University of Waterloo</a:t>
            </a:r>
          </a:p>
          <a:p>
            <a:r>
              <a:rPr lang="en-US" dirty="0" smtClean="0"/>
              <a:t>Method involves equilibrium sorption of analytes onto a small microfiber (made of fused-silica optical fiber coated with hydrophobic polymer)</a:t>
            </a:r>
          </a:p>
          <a:p>
            <a:r>
              <a:rPr lang="en-US" dirty="0" smtClean="0"/>
              <a:t>Analytes either in air (headspace SPME) or in water (direct immersion SPME) approach equilibrium according to their affinity to the solid phase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13806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 (Background)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9214" y="1882775"/>
            <a:ext cx="2993571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671467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Theory (Design)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SPME is a modified syringe-like instrument</a:t>
            </a:r>
          </a:p>
          <a:p>
            <a:r>
              <a:rPr lang="en-US" dirty="0" smtClean="0"/>
              <a:t>Fused silica fiber is small and cylindrical and is connected to a stainless steel tubing</a:t>
            </a:r>
          </a:p>
          <a:p>
            <a:r>
              <a:rPr lang="en-US" dirty="0" smtClean="0"/>
              <a:t>Silica fiber is coated with thin film of several polymeric stationary phases</a:t>
            </a:r>
          </a:p>
          <a:p>
            <a:r>
              <a:rPr lang="en-US" dirty="0" smtClean="0"/>
              <a:t>Fiber is reusable and replaceable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29991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Theory (How it works)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Fiber is drawn into syringe needle, and lowered into a septum-sealed vial by pressing the plunger</a:t>
            </a:r>
          </a:p>
          <a:p>
            <a:r>
              <a:rPr lang="en-US" dirty="0" smtClean="0"/>
              <a:t>Choice of fiber coating depends on analyte </a:t>
            </a:r>
          </a:p>
          <a:p>
            <a:r>
              <a:rPr lang="en-US" dirty="0" smtClean="0"/>
              <a:t>Fiber should be cleaned in desorption chamber of HPLC before use</a:t>
            </a:r>
          </a:p>
          <a:p>
            <a:r>
              <a:rPr lang="en-US" dirty="0" smtClean="0"/>
              <a:t>Cleaned fiber is exposed to sample matrix for specific amount of time, and analyte is adsorbed to the fiber coating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61399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Theory (Improved Extraction)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Solubility of analyte can be decreased by addition of salt to liquid samples, improving headspace extraction and the overall partition coefficient</a:t>
            </a:r>
          </a:p>
          <a:p>
            <a:r>
              <a:rPr lang="en-US" dirty="0" smtClean="0"/>
              <a:t>Internal cooling of fiber allows for temperature increases of sample to increase vapor density of analyte</a:t>
            </a:r>
          </a:p>
          <a:p>
            <a:r>
              <a:rPr lang="en-US" dirty="0" err="1"/>
              <a:t>Derivatization</a:t>
            </a:r>
            <a:r>
              <a:rPr lang="en-US" dirty="0"/>
              <a:t> </a:t>
            </a:r>
            <a:r>
              <a:rPr lang="en-US" dirty="0" smtClean="0"/>
              <a:t>is accomplished by analyte conversion to another compound through reaction with a selected reagent, making the analyte for favorable for SPME extraction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767755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950</TotalTime>
  <Words>876</Words>
  <Application>Microsoft Office PowerPoint</Application>
  <PresentationFormat>Custom</PresentationFormat>
  <Paragraphs>79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Verve</vt:lpstr>
      <vt:lpstr>Solid-Phase Microextraction for HPLC</vt:lpstr>
      <vt:lpstr>Outline</vt:lpstr>
      <vt:lpstr>Introduction (Context)</vt:lpstr>
      <vt:lpstr>Introduction (Context)</vt:lpstr>
      <vt:lpstr>Introduction (Background)</vt:lpstr>
      <vt:lpstr>Introduction (Background)</vt:lpstr>
      <vt:lpstr>Theory (Design)</vt:lpstr>
      <vt:lpstr>Theory (How it works) </vt:lpstr>
      <vt:lpstr>Theory (Improved Extraction)</vt:lpstr>
      <vt:lpstr>Theory (Hyphenation) </vt:lpstr>
      <vt:lpstr>Advantages</vt:lpstr>
      <vt:lpstr>Disadvantages</vt:lpstr>
      <vt:lpstr>Applications</vt:lpstr>
      <vt:lpstr>Applications (Continued) </vt:lpstr>
      <vt:lpstr>Conclusions</vt:lpstr>
      <vt:lpstr>References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</dc:title>
  <dc:creator>Preferred Customer</dc:creator>
  <cp:lastModifiedBy>Crispy</cp:lastModifiedBy>
  <cp:revision>33</cp:revision>
  <dcterms:created xsi:type="dcterms:W3CDTF">2014-12-02T04:59:13Z</dcterms:created>
  <dcterms:modified xsi:type="dcterms:W3CDTF">2014-12-02T20:53:52Z</dcterms:modified>
</cp:coreProperties>
</file>