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3"/>
  </p:notesMasterIdLst>
  <p:sldIdLst>
    <p:sldId id="280" r:id="rId2"/>
    <p:sldId id="30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0000"/>
    <a:srgbClr val="F7A7B2"/>
    <a:srgbClr val="494A44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94" autoAdjust="0"/>
    <p:restoredTop sz="94627" autoAdjust="0"/>
  </p:normalViewPr>
  <p:slideViewPr>
    <p:cSldViewPr>
      <p:cViewPr varScale="1">
        <p:scale>
          <a:sx n="85" d="100"/>
          <a:sy n="85" d="100"/>
        </p:scale>
        <p:origin x="-8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FEBA94-A556-44D9-9DC1-4BEDEAC14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AB259-9F95-456B-A9A8-6F28B63E5DC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5CC0C-ACEA-4523-8F32-E2074C877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43D94-A892-41D0-A3FD-0B754AB1C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B9602-52EC-4060-90FC-CFF2B0829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9DDE-362F-4FF2-9D79-4D5EBB89D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6B188-8369-4E64-A48E-A1D74AEB3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3604C-7B7F-4AEC-9E05-7BA78E7EE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5E334-F367-43CC-A1B2-9A39540F9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7AB66-4B7E-4C31-B144-FF240AC66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7E53B-B0CF-4CDD-8365-C4BE25D2A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A1D83-4F00-4723-B85C-A09952D31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4E731-EFCA-4785-B3E9-A4F866243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8E669-FC84-4B93-842C-781F0CD99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1AB4-3F31-4864-A913-47C975D1B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1646-F440-44D5-87CF-943616EAF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3C816-9363-4816-8734-01BA4F9A4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3594-7544-4089-9311-3768E29B8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E3A847-ED1D-4244-A1D5-7CFC25F15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pitchFamily="34" charset="0"/>
              </a:rPr>
              <a:t>Chem. 231 – 4/8 Lecture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- Review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2/25 lecture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Advantages to GC methods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Limitation of GC methods to certain </a:t>
            </a:r>
            <a:r>
              <a:rPr lang="en-US" sz="2400" dirty="0" err="1" smtClean="0">
                <a:latin typeface="Tahoma" pitchFamily="34" charset="0"/>
              </a:rPr>
              <a:t>analytes</a:t>
            </a:r>
            <a:r>
              <a:rPr lang="en-US" sz="2400" dirty="0" smtClean="0">
                <a:latin typeface="Tahoma" pitchFamily="34" charset="0"/>
              </a:rPr>
              <a:t>/samples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Requirements to use GC for permanent gases and non-volatile </a:t>
            </a:r>
            <a:r>
              <a:rPr lang="en-US" sz="2400" dirty="0" smtClean="0">
                <a:latin typeface="Tahoma" pitchFamily="34" charset="0"/>
              </a:rPr>
              <a:t>compounds</a:t>
            </a:r>
            <a:endParaRPr lang="en-US" sz="28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</a:t>
            </a:r>
            <a:r>
              <a:rPr lang="en-US" sz="2800" dirty="0" smtClean="0">
                <a:latin typeface="Tahoma" pitchFamily="34" charset="0"/>
              </a:rPr>
              <a:t>3/4 </a:t>
            </a:r>
            <a:r>
              <a:rPr lang="en-US" sz="2800" dirty="0" smtClean="0">
                <a:latin typeface="Tahoma" pitchFamily="34" charset="0"/>
              </a:rPr>
              <a:t>lecture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SPE use procedure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Basic structure of phenols and </a:t>
            </a:r>
            <a:r>
              <a:rPr lang="en-US" sz="2400" dirty="0" err="1" smtClean="0">
                <a:latin typeface="Tahoma" pitchFamily="34" charset="0"/>
              </a:rPr>
              <a:t>monterpenes</a:t>
            </a:r>
            <a:endParaRPr lang="en-US" sz="24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Factors to consider when selecting HPLC solvents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Advantages/disadvantages to low and high pressure mixing</a:t>
            </a:r>
            <a:endParaRPr lang="en-US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- Review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</a:t>
            </a:r>
            <a:r>
              <a:rPr lang="en-US" sz="2800" dirty="0" smtClean="0">
                <a:latin typeface="Tahoma" pitchFamily="34" charset="0"/>
              </a:rPr>
              <a:t>to know – from </a:t>
            </a:r>
            <a:r>
              <a:rPr lang="en-US" sz="2800" dirty="0" smtClean="0">
                <a:latin typeface="Tahoma" pitchFamily="34" charset="0"/>
              </a:rPr>
              <a:t>3/11 lecture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SPE use procedure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HPLC pumps and injectors work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to avoid peak broadening associated with injection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Know how column dimensions (both GC and HPLC) affect separation performance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Know the difference in needs between selective and universal detectors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Announcements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Set 1 Lab Reports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hand back</a:t>
            </a:r>
            <a:endParaRPr lang="en-US" sz="24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Set </a:t>
            </a:r>
            <a:r>
              <a:rPr lang="en-US" sz="2800" dirty="0" smtClean="0">
                <a:latin typeface="Tahoma" pitchFamily="34" charset="0"/>
              </a:rPr>
              <a:t>2 Lab Reports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Due 4/10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Final Exam – April 15</a:t>
            </a:r>
            <a:r>
              <a:rPr lang="en-US" sz="2800" baseline="30000" dirty="0" smtClean="0">
                <a:latin typeface="Tahoma" pitchFamily="34" charset="0"/>
              </a:rPr>
              <a:t>th</a:t>
            </a:r>
            <a:endParaRPr lang="en-US" sz="28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Future Mondays (after 4/15)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Set 3 Presentation – 4/29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4/22 and other Mondays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can’t start lab at 5:00 in Sequoia 538 (</a:t>
            </a:r>
            <a:r>
              <a:rPr lang="en-US" sz="2000" dirty="0" err="1" smtClean="0">
                <a:latin typeface="Tahoma" pitchFamily="34" charset="0"/>
              </a:rPr>
              <a:t>Chem</a:t>
            </a:r>
            <a:r>
              <a:rPr lang="en-US" sz="2000" dirty="0" smtClean="0">
                <a:latin typeface="Tahoma" pitchFamily="34" charset="0"/>
              </a:rPr>
              <a:t> 125 conflict)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can run lab from 5:30 to 9:00 or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5:30 to 8:30 plus Wed from 5:00 to 8:00 or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first 30 min of lab in Sequoia 540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Labs – More Details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Set </a:t>
            </a:r>
            <a:r>
              <a:rPr lang="en-US" sz="2800" dirty="0" smtClean="0">
                <a:latin typeface="Tahoma" pitchFamily="34" charset="0"/>
              </a:rPr>
              <a:t>2</a:t>
            </a:r>
            <a:r>
              <a:rPr lang="en-US" sz="2800" dirty="0" smtClean="0">
                <a:latin typeface="Tahoma" pitchFamily="34" charset="0"/>
              </a:rPr>
              <a:t> Lab Reports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Real sample analysis will count for at most 25% of points (less for HPLC lab)</a:t>
            </a:r>
            <a:endParaRPr lang="en-US" sz="24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Set 3 Labs</a:t>
            </a:r>
            <a:endParaRPr lang="en-US" sz="28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We have </a:t>
            </a:r>
            <a:r>
              <a:rPr lang="en-US" sz="2400" dirty="0" err="1" smtClean="0">
                <a:latin typeface="Tahoma" pitchFamily="34" charset="0"/>
              </a:rPr>
              <a:t>tristearin</a:t>
            </a:r>
            <a:r>
              <a:rPr lang="en-US" sz="2400" dirty="0" smtClean="0">
                <a:latin typeface="Tahoma" pitchFamily="34" charset="0"/>
              </a:rPr>
              <a:t> and </a:t>
            </a:r>
            <a:r>
              <a:rPr lang="en-US" sz="2400" dirty="0" err="1" smtClean="0">
                <a:latin typeface="Tahoma" pitchFamily="34" charset="0"/>
              </a:rPr>
              <a:t>tripalmitin</a:t>
            </a:r>
            <a:r>
              <a:rPr lang="en-US" sz="2400" dirty="0" smtClean="0">
                <a:latin typeface="Tahoma" pitchFamily="34" charset="0"/>
              </a:rPr>
              <a:t> that can be used as recovery standards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We also have old </a:t>
            </a:r>
            <a:r>
              <a:rPr lang="en-US" sz="2400" dirty="0" err="1" smtClean="0">
                <a:latin typeface="Tahoma" pitchFamily="34" charset="0"/>
              </a:rPr>
              <a:t>linoleic</a:t>
            </a:r>
            <a:r>
              <a:rPr lang="en-US" sz="2400" dirty="0" smtClean="0">
                <a:latin typeface="Tahoma" pitchFamily="34" charset="0"/>
              </a:rPr>
              <a:t> (C18:2) and </a:t>
            </a:r>
            <a:r>
              <a:rPr lang="en-US" sz="2400" dirty="0" err="1" smtClean="0">
                <a:latin typeface="Tahoma" pitchFamily="34" charset="0"/>
              </a:rPr>
              <a:t>linolenic</a:t>
            </a:r>
            <a:r>
              <a:rPr lang="en-US" sz="2400" dirty="0" smtClean="0">
                <a:latin typeface="Tahoma" pitchFamily="34" charset="0"/>
              </a:rPr>
              <a:t> (C18:3) acid standards that can be used as qualitative standards (these standards decompose easily</a:t>
            </a:r>
            <a:r>
              <a:rPr lang="en-US" sz="2400" dirty="0" smtClean="0">
                <a:latin typeface="Tahoma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These are in 540 freezer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You should be deciding on your “real” sample soon and let me know what other equipment or standards you will need</a:t>
            </a:r>
            <a:endParaRPr lang="en-US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Labs – More Details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Set 3 Labs – cont.</a:t>
            </a:r>
            <a:endParaRPr lang="en-US" sz="28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Tentative presentation and paper due dates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Presentation 4/29 (1 week after finishing lab)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Paper due 5/6</a:t>
            </a:r>
            <a:endParaRPr lang="en-US" sz="24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Presentation should be focused on your sample of interest and should include some literature research (why is this sample of interest and what analysis has been done previously)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Labs – More Details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Term Project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You should figure out what you plan to do before next Monday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Two options: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isolation of significant ingredient from household product (best for 5 to 50% that ingredient)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use of “new” equipment for analysis of compound from sample (e.g. use of HPLC-fluorescence detection for capsaicin in </a:t>
            </a:r>
            <a:r>
              <a:rPr lang="en-US" sz="2000" dirty="0" err="1" smtClean="0">
                <a:latin typeface="Tahoma" pitchFamily="34" charset="0"/>
              </a:rPr>
              <a:t>chile</a:t>
            </a:r>
            <a:r>
              <a:rPr lang="en-US" sz="2000" dirty="0" smtClean="0">
                <a:latin typeface="Tahoma" pitchFamily="34" charset="0"/>
              </a:rPr>
              <a:t> samples or analysis of caffeine in a beverage by SPME-GC-NPD)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I will have a sign up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limit to number of students using particular equipment for bulk of work (not a problem for isolation projects)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only 1 student per household sample/ingredient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you may want to have a back-up compound/plan</a:t>
            </a:r>
            <a:endParaRPr lang="en-US" sz="20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- Review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Example posted on-line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15% of total grade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Can use lab notebook and notes from lab lecture (including slide)</a:t>
            </a:r>
            <a:endParaRPr lang="en-US" sz="28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1/28 lecture</a:t>
            </a:r>
            <a:endParaRPr lang="en-US" sz="28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Understand goals of method optimization and measures of how well that is accomplished</a:t>
            </a:r>
            <a:endParaRPr lang="en-US" sz="24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Basic safety rules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to transfer data (raw, chromatograms, and software table data) to Excel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Steps to turning on and off HPLC</a:t>
            </a:r>
            <a:r>
              <a:rPr lang="en-US" sz="2400" dirty="0" smtClean="0">
                <a:latin typeface="Tahoma" pitchFamily="34" charset="0"/>
              </a:rPr>
              <a:t>s</a:t>
            </a:r>
            <a:r>
              <a:rPr lang="en-US" sz="2400" dirty="0" smtClean="0">
                <a:latin typeface="Tahoma" pitchFamily="34" charset="0"/>
              </a:rPr>
              <a:t> and GCs</a:t>
            </a:r>
            <a:endParaRPr lang="en-US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- Review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2/4 lecture</a:t>
            </a:r>
            <a:endParaRPr lang="en-US" sz="28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Understand goals of simple extractions</a:t>
            </a:r>
            <a:endParaRPr lang="en-US" sz="24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Know some equipment for the following types </a:t>
            </a:r>
            <a:r>
              <a:rPr lang="en-US" sz="2400" dirty="0" smtClean="0">
                <a:latin typeface="Tahoma" pitchFamily="34" charset="0"/>
              </a:rPr>
              <a:t>of extractions</a:t>
            </a:r>
            <a:r>
              <a:rPr lang="en-US" sz="2400" dirty="0" smtClean="0">
                <a:latin typeface="Tahoma" pitchFamily="34" charset="0"/>
              </a:rPr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solids into liquids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gases into liquids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gases into solids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removal of solids from fluids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liquid – liquid extraction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solvent </a:t>
            </a:r>
            <a:r>
              <a:rPr lang="en-US" sz="2000" dirty="0" smtClean="0">
                <a:latin typeface="Tahoma" pitchFamily="34" charset="0"/>
              </a:rPr>
              <a:t>reduction</a:t>
            </a:r>
            <a:endParaRPr lang="en-US" sz="24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</a:t>
            </a:r>
            <a:r>
              <a:rPr lang="en-US" sz="2400" dirty="0" err="1" smtClean="0">
                <a:latin typeface="Tahoma" pitchFamily="34" charset="0"/>
              </a:rPr>
              <a:t>Soxhlet</a:t>
            </a:r>
            <a:r>
              <a:rPr lang="en-US" sz="2400" dirty="0" smtClean="0">
                <a:latin typeface="Tahoma" pitchFamily="34" charset="0"/>
              </a:rPr>
              <a:t> extraction works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gas trapping works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Procedure to use SPME (for gases or liquid samples)</a:t>
            </a:r>
            <a:endParaRPr lang="en-US" sz="20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- Review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2/4 lecture – cont.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Requirements and selection of phases for liquid – liquid extractions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Purpose of acid/base modifiers in liquid – liquid </a:t>
            </a:r>
            <a:r>
              <a:rPr lang="en-US" sz="2400" dirty="0" smtClean="0">
                <a:latin typeface="Tahoma" pitchFamily="34" charset="0"/>
              </a:rPr>
              <a:t>extractions</a:t>
            </a:r>
            <a:endParaRPr lang="en-US" sz="28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</a:t>
            </a:r>
            <a:r>
              <a:rPr lang="en-US" sz="2800" dirty="0" smtClean="0">
                <a:latin typeface="Tahoma" pitchFamily="34" charset="0"/>
              </a:rPr>
              <a:t>2/11 lecture</a:t>
            </a:r>
            <a:endParaRPr lang="en-US" sz="2800" dirty="0" smtClean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Basic calculations for liquid – liquid extractions (Q, </a:t>
            </a:r>
            <a:r>
              <a:rPr lang="en-US" sz="2400" dirty="0" err="1" smtClean="0">
                <a:latin typeface="Tahoma" pitchFamily="34" charset="0"/>
              </a:rPr>
              <a:t>K</a:t>
            </a:r>
            <a:r>
              <a:rPr lang="en-US" sz="2400" baseline="-25000" dirty="0" err="1" smtClean="0">
                <a:latin typeface="Tahoma" pitchFamily="34" charset="0"/>
              </a:rPr>
              <a:t>p</a:t>
            </a:r>
            <a:r>
              <a:rPr lang="en-US" sz="2400" dirty="0" smtClean="0">
                <a:latin typeface="Tahoma" pitchFamily="34" charset="0"/>
              </a:rPr>
              <a:t> and K</a:t>
            </a:r>
            <a:r>
              <a:rPr lang="en-US" sz="2400" baseline="-25000" dirty="0" smtClean="0">
                <a:latin typeface="Tahoma" pitchFamily="34" charset="0"/>
              </a:rPr>
              <a:t>D</a:t>
            </a:r>
            <a:r>
              <a:rPr lang="en-US" sz="2400" dirty="0" smtClean="0">
                <a:latin typeface="Tahoma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to test for extraction efficiency and ways to improve extraction efficiency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Main purpose and equipment with low pressure liquid chromatography and TLC</a:t>
            </a:r>
            <a:endParaRPr lang="en-US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Final Exam - Review</a:t>
            </a:r>
            <a:endParaRPr lang="en-US" dirty="0" smtClean="0">
              <a:latin typeface="Tahoma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</a:t>
            </a:r>
            <a:r>
              <a:rPr lang="en-US" sz="2800" dirty="0" smtClean="0">
                <a:latin typeface="Tahoma" pitchFamily="34" charset="0"/>
              </a:rPr>
              <a:t>to know – from </a:t>
            </a:r>
            <a:r>
              <a:rPr lang="en-US" sz="2800" dirty="0" smtClean="0">
                <a:latin typeface="Tahoma" pitchFamily="34" charset="0"/>
              </a:rPr>
              <a:t>2/11 lecture – cont.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to identify problems in integrating peaks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Some ways to improve peak integration (be able to describe or give name of control in software</a:t>
            </a:r>
            <a:r>
              <a:rPr lang="en-US" sz="2400" dirty="0" smtClean="0">
                <a:latin typeface="Tahoma" pitchFamily="34" charset="0"/>
              </a:rPr>
              <a:t>)</a:t>
            </a:r>
            <a:endParaRPr lang="en-US" sz="28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What to know – from </a:t>
            </a:r>
            <a:r>
              <a:rPr lang="en-US" sz="2800" dirty="0" smtClean="0">
                <a:latin typeface="Tahoma" pitchFamily="34" charset="0"/>
              </a:rPr>
              <a:t>2/18 lecture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How to calculate a limit of detection from a low conc. standard run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Calibration Methods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main types and rationales for use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how to perform linear least squares analysis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some sources of </a:t>
            </a:r>
            <a:r>
              <a:rPr lang="en-US" sz="2000" dirty="0" smtClean="0">
                <a:latin typeface="Tahoma" pitchFamily="34" charset="0"/>
              </a:rPr>
              <a:t>uncertainty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how to use internal standard and surrogate standard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3620</TotalTime>
  <Words>763</Words>
  <Application>Microsoft Office PowerPoint</Application>
  <PresentationFormat>On-screen Show (4:3)</PresentationFormat>
  <Paragraphs>97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Chem. 231 – 4/8 Lecture</vt:lpstr>
      <vt:lpstr>Announcements</vt:lpstr>
      <vt:lpstr>Labs – More Details</vt:lpstr>
      <vt:lpstr>Labs – More Details</vt:lpstr>
      <vt:lpstr>Labs – More Details</vt:lpstr>
      <vt:lpstr>Final Exam - Review</vt:lpstr>
      <vt:lpstr>Final Exam - Review</vt:lpstr>
      <vt:lpstr>Final Exam - Review</vt:lpstr>
      <vt:lpstr>Final Exam - Review</vt:lpstr>
      <vt:lpstr>Final Exam - Review</vt:lpstr>
      <vt:lpstr>Final Exam - Review</vt:lpstr>
    </vt:vector>
  </TitlesOfParts>
  <Company>CSUS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 </cp:lastModifiedBy>
  <cp:revision>326</cp:revision>
  <dcterms:created xsi:type="dcterms:W3CDTF">2005-09-14T19:27:31Z</dcterms:created>
  <dcterms:modified xsi:type="dcterms:W3CDTF">2013-04-08T23:55:38Z</dcterms:modified>
</cp:coreProperties>
</file>