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4" r:id="rId3"/>
    <p:sldId id="257" r:id="rId4"/>
    <p:sldId id="258" r:id="rId5"/>
    <p:sldId id="265" r:id="rId6"/>
    <p:sldId id="266" r:id="rId7"/>
    <p:sldId id="267" r:id="rId8"/>
    <p:sldId id="268" r:id="rId9"/>
    <p:sldId id="281" r:id="rId10"/>
    <p:sldId id="282" r:id="rId11"/>
    <p:sldId id="269" r:id="rId12"/>
    <p:sldId id="262" r:id="rId13"/>
    <p:sldId id="270" r:id="rId14"/>
    <p:sldId id="271" r:id="rId15"/>
    <p:sldId id="272" r:id="rId16"/>
    <p:sldId id="273" r:id="rId17"/>
    <p:sldId id="274" r:id="rId18"/>
    <p:sldId id="275" r:id="rId19"/>
    <p:sldId id="276" r:id="rId20"/>
    <p:sldId id="283" r:id="rId21"/>
    <p:sldId id="279" r:id="rId22"/>
    <p:sldId id="280" r:id="rId23"/>
    <p:sldId id="284" r:id="rId24"/>
    <p:sldId id="286" r:id="rId25"/>
    <p:sldId id="287" r:id="rId26"/>
    <p:sldId id="288" r:id="rId27"/>
    <p:sldId id="289" r:id="rId28"/>
    <p:sldId id="290" r:id="rId29"/>
    <p:sldId id="291" r:id="rId30"/>
    <p:sldId id="292" r:id="rId31"/>
    <p:sldId id="294" r:id="rId32"/>
    <p:sldId id="293" r:id="rId33"/>
    <p:sldId id="295" r:id="rId34"/>
    <p:sldId id="296" r:id="rId35"/>
    <p:sldId id="298" r:id="rId36"/>
    <p:sldId id="30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6D1"/>
    <a:srgbClr val="C046A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8" y="-6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30741C-C816-4B57-8376-D1ACE079A105}" type="datetimeFigureOut">
              <a:rPr lang="en-US" smtClean="0"/>
              <a:pPr/>
              <a:t>4/15/2015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E1130-D60B-4C0A-9EBC-AC802F02B6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4F84AD1-E515-454D-8238-F3CE2856D73F}" type="slidenum">
              <a:rPr lang="en-US" altLang="en-US" smtClean="0"/>
              <a:pPr/>
              <a:t>2</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586D0-47D9-4D7C-9370-A5ABD6233C6C}" type="slidenum">
              <a:rPr lang="en-US"/>
              <a:pPr/>
              <a:t>15</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Show plot from p. 100 of Girard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27DEA-0491-47B7-9369-219744E6BFD9}" type="slidenum">
              <a:rPr lang="en-US"/>
              <a:pPr/>
              <a:t>19</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t>Add fig. From p. 95 in Girard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B54D5AA-7CC1-40D5-8AED-1FA6BEAC41D5}" type="slidenum">
              <a:rPr lang="en-US"/>
              <a:pPr/>
              <a:t>23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D5CFA-C76F-40D8-9146-FBB1DAAB6054}" type="slidenum">
              <a:rPr lang="en-US"/>
              <a:pPr/>
              <a:t>4</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Add Seinfeld and Pandis Plot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D5CFA-C76F-40D8-9146-FBB1DAAB6054}" type="slidenum">
              <a:rPr lang="en-US"/>
              <a:pPr/>
              <a:t>5</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Add Seinfeld and Pandis Plot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D5CFA-C76F-40D8-9146-FBB1DAAB6054}" type="slidenum">
              <a:rPr lang="en-US"/>
              <a:pPr/>
              <a:t>6</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Add Seinfeld and Pandis Plot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D5CFA-C76F-40D8-9146-FBB1DAAB6054}" type="slidenum">
              <a:rPr lang="en-US"/>
              <a:pPr/>
              <a:t>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Add Seinfeld and Pandis Plot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D5CFA-C76F-40D8-9146-FBB1DAAB6054}" type="slidenum">
              <a:rPr lang="en-US"/>
              <a:pPr/>
              <a:t>8</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Add Seinfeld and Pandis Plot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D5CFA-C76F-40D8-9146-FBB1DAAB6054}" type="slidenum">
              <a:rPr lang="en-US"/>
              <a:pPr/>
              <a:t>9</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Add Seinfeld and Pandis Plot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D5CFA-C76F-40D8-9146-FBB1DAAB6054}" type="slidenum">
              <a:rPr lang="en-US"/>
              <a:pPr/>
              <a:t>11</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B8DC1-D0EB-4774-A45D-D195C8326500}" type="slidenum">
              <a:rPr lang="en-US"/>
              <a:pPr/>
              <a:t>14</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BFA4F6-8ACA-4382-9211-D64F0D9632CB}"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FA4F6-8ACA-4382-9211-D64F0D9632CB}"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FA4F6-8ACA-4382-9211-D64F0D9632CB}"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ECC6E5-AA70-4C30-97DA-5EDC052341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FA4F6-8ACA-4382-9211-D64F0D9632CB}"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FA4F6-8ACA-4382-9211-D64F0D9632CB}"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BFA4F6-8ACA-4382-9211-D64F0D9632CB}"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BFA4F6-8ACA-4382-9211-D64F0D9632CB}" type="datetimeFigureOut">
              <a:rPr lang="en-US" smtClean="0"/>
              <a:pPr/>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BFA4F6-8ACA-4382-9211-D64F0D9632CB}"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FA4F6-8ACA-4382-9211-D64F0D9632CB}"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FA4F6-8ACA-4382-9211-D64F0D9632CB}"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FA4F6-8ACA-4382-9211-D64F0D9632CB}"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FA4F6-8ACA-4382-9211-D64F0D9632CB}" type="datetimeFigureOut">
              <a:rPr lang="en-US" smtClean="0"/>
              <a:pPr/>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CE1D6-D4E1-4FCD-9DB3-C8C2A53792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b="1" dirty="0" smtClean="0">
                <a:latin typeface="Tahoma" charset="0"/>
              </a:rPr>
              <a:t>Chem. 253 – 4/15 Lecture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Radiation Balance</a:t>
            </a:r>
          </a:p>
        </p:txBody>
      </p:sp>
      <p:sp>
        <p:nvSpPr>
          <p:cNvPr id="218115" name="Rectangle 3"/>
          <p:cNvSpPr>
            <a:spLocks noGrp="1" noChangeArrowheads="1"/>
          </p:cNvSpPr>
          <p:nvPr>
            <p:ph type="body" idx="1"/>
          </p:nvPr>
        </p:nvSpPr>
        <p:spPr/>
        <p:txBody>
          <a:bodyPr/>
          <a:lstStyle/>
          <a:p>
            <a:r>
              <a:rPr lang="en-US" dirty="0">
                <a:latin typeface="Tahoma" pitchFamily="34" charset="0"/>
                <a:cs typeface="Tahoma" pitchFamily="34" charset="0"/>
              </a:rPr>
              <a:t>Climate can be affected by the following changes:</a:t>
            </a:r>
          </a:p>
          <a:p>
            <a:pPr>
              <a:buFontTx/>
              <a:buNone/>
            </a:pPr>
            <a:r>
              <a:rPr lang="en-US" dirty="0">
                <a:latin typeface="Tahoma" pitchFamily="34" charset="0"/>
                <a:cs typeface="Tahoma" pitchFamily="34" charset="0"/>
              </a:rPr>
              <a:t>	</a:t>
            </a:r>
            <a:r>
              <a:rPr lang="en-US" sz="2800" dirty="0">
                <a:latin typeface="Tahoma" pitchFamily="34" charset="0"/>
                <a:cs typeface="Tahoma" pitchFamily="34" charset="0"/>
              </a:rPr>
              <a:t>- changes to S</a:t>
            </a:r>
            <a:r>
              <a:rPr lang="en-US" sz="2800" baseline="-25000" dirty="0">
                <a:latin typeface="Tahoma" pitchFamily="34" charset="0"/>
                <a:cs typeface="Tahoma" pitchFamily="34" charset="0"/>
              </a:rPr>
              <a:t>o</a:t>
            </a:r>
            <a:r>
              <a:rPr lang="en-US" sz="2800" dirty="0">
                <a:latin typeface="Tahoma" pitchFamily="34" charset="0"/>
                <a:cs typeface="Tahoma" pitchFamily="34" charset="0"/>
              </a:rPr>
              <a:t> (solar strength)</a:t>
            </a:r>
          </a:p>
          <a:p>
            <a:pPr>
              <a:buFontTx/>
              <a:buNone/>
            </a:pPr>
            <a:r>
              <a:rPr lang="en-US" sz="2800" dirty="0">
                <a:latin typeface="Tahoma" pitchFamily="34" charset="0"/>
                <a:cs typeface="Tahoma" pitchFamily="34" charset="0"/>
              </a:rPr>
              <a:t>	- changes to A (</a:t>
            </a:r>
            <a:r>
              <a:rPr lang="en-US" sz="2800" dirty="0" err="1">
                <a:latin typeface="Tahoma" pitchFamily="34" charset="0"/>
                <a:cs typeface="Tahoma" pitchFamily="34" charset="0"/>
              </a:rPr>
              <a:t>albedo</a:t>
            </a:r>
            <a:r>
              <a:rPr lang="en-US" sz="2800" dirty="0">
                <a:latin typeface="Tahoma" pitchFamily="34" charset="0"/>
                <a:cs typeface="Tahoma" pitchFamily="34" charset="0"/>
              </a:rPr>
              <a:t>)</a:t>
            </a:r>
          </a:p>
          <a:p>
            <a:pPr>
              <a:buFontTx/>
              <a:buNone/>
            </a:pPr>
            <a:r>
              <a:rPr lang="en-US" sz="2800" dirty="0">
                <a:latin typeface="Tahoma" pitchFamily="34" charset="0"/>
                <a:cs typeface="Tahoma" pitchFamily="34" charset="0"/>
              </a:rPr>
              <a:t>	- changes to absorption of outgoing radiation (greenhouse effect)</a:t>
            </a:r>
          </a:p>
          <a:p>
            <a:pPr>
              <a:buFontTx/>
              <a:buNone/>
            </a:pPr>
            <a:r>
              <a:rPr lang="en-US" sz="2800" dirty="0">
                <a:latin typeface="Tahoma" pitchFamily="34" charset="0"/>
                <a:cs typeface="Tahoma" pitchFamily="34" charset="0"/>
              </a:rPr>
              <a:t>	- changes to feedbacks or sensitivity (change in temperature per change in energy forcing)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Radiation </a:t>
            </a:r>
            <a:r>
              <a:rPr lang="en-US" sz="3600" dirty="0" smtClean="0">
                <a:latin typeface="Tahoma" pitchFamily="34" charset="0"/>
                <a:cs typeface="Tahoma" pitchFamily="34" charset="0"/>
              </a:rPr>
              <a:t>Balance - Questions</a:t>
            </a:r>
            <a:endParaRPr lang="en-US" sz="3600" dirty="0">
              <a:latin typeface="Tahoma" pitchFamily="34" charset="0"/>
              <a:cs typeface="Tahoma" pitchFamily="34" charset="0"/>
            </a:endParaRPr>
          </a:p>
        </p:txBody>
      </p:sp>
      <p:sp>
        <p:nvSpPr>
          <p:cNvPr id="209925" name="Rectangle 5"/>
          <p:cNvSpPr>
            <a:spLocks noGrp="1" noChangeArrowheads="1"/>
          </p:cNvSpPr>
          <p:nvPr>
            <p:ph type="body" sz="half" idx="1"/>
          </p:nvPr>
        </p:nvSpPr>
        <p:spPr>
          <a:xfrm>
            <a:off x="457200" y="1600200"/>
            <a:ext cx="8458200" cy="4525963"/>
          </a:xfrm>
        </p:spPr>
        <p:txBody>
          <a:bodyPr>
            <a:normAutofit fontScale="92500" lnSpcReduction="10000"/>
          </a:bodyPr>
          <a:lstStyle/>
          <a:p>
            <a:r>
              <a:rPr lang="en-US" sz="2400" dirty="0" smtClean="0">
                <a:latin typeface="Tahoma" pitchFamily="34" charset="0"/>
                <a:cs typeface="Tahoma" pitchFamily="34" charset="0"/>
              </a:rPr>
              <a:t>Given that distance between Mars and the sun is 50% greater than the distance between the Earth and the sun and that the solar constant proportional to the inverse square of the distance, calculate the average temperature of Mars assuming an </a:t>
            </a:r>
            <a:r>
              <a:rPr lang="en-US" sz="2400" dirty="0" err="1" smtClean="0">
                <a:latin typeface="Tahoma" pitchFamily="34" charset="0"/>
                <a:cs typeface="Tahoma" pitchFamily="34" charset="0"/>
              </a:rPr>
              <a:t>albedo</a:t>
            </a:r>
            <a:r>
              <a:rPr lang="en-US" sz="2400" dirty="0" smtClean="0">
                <a:latin typeface="Tahoma" pitchFamily="34" charset="0"/>
                <a:cs typeface="Tahoma" pitchFamily="34" charset="0"/>
              </a:rPr>
              <a:t> of 0 and of 0.2.</a:t>
            </a:r>
          </a:p>
          <a:p>
            <a:r>
              <a:rPr lang="en-US" sz="2400" dirty="0" smtClean="0">
                <a:latin typeface="Tahoma" pitchFamily="34" charset="0"/>
                <a:cs typeface="Tahoma" pitchFamily="34" charset="0"/>
              </a:rPr>
              <a:t>Is the assumption of an average temperature (above) reasonable?</a:t>
            </a:r>
          </a:p>
          <a:p>
            <a:r>
              <a:rPr lang="en-US" sz="2400" dirty="0" smtClean="0">
                <a:latin typeface="Tahoma" pitchFamily="34" charset="0"/>
                <a:cs typeface="Tahoma" pitchFamily="34" charset="0"/>
              </a:rPr>
              <a:t>Why would an isothermal atmosphere (one where temperature is constant with height) result in greater IR losses?</a:t>
            </a:r>
          </a:p>
          <a:p>
            <a:r>
              <a:rPr lang="en-US" sz="2400" dirty="0" smtClean="0">
                <a:latin typeface="Tahoma" pitchFamily="34" charset="0"/>
                <a:cs typeface="Tahoma" pitchFamily="34" charset="0"/>
              </a:rPr>
              <a:t>If water is a strong greenhouse gas, would we expect that regions of high humidity are generally warmer than regions of low humidity (all other conditions equal)?  Why might this not be the case?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16067" name="Rectangle 3"/>
          <p:cNvSpPr>
            <a:spLocks noGrp="1" noChangeArrowheads="1"/>
          </p:cNvSpPr>
          <p:nvPr>
            <p:ph type="body" idx="1"/>
          </p:nvPr>
        </p:nvSpPr>
        <p:spPr/>
        <p:txBody>
          <a:bodyPr/>
          <a:lstStyle/>
          <a:p>
            <a:r>
              <a:rPr lang="en-US" dirty="0">
                <a:latin typeface="Tahoma" pitchFamily="34" charset="0"/>
                <a:cs typeface="Tahoma" pitchFamily="34" charset="0"/>
              </a:rPr>
              <a:t>To be an effective greenhouse gas, a molecule must:</a:t>
            </a:r>
          </a:p>
          <a:p>
            <a:pPr>
              <a:buFontTx/>
              <a:buNone/>
            </a:pPr>
            <a:r>
              <a:rPr lang="en-US" dirty="0">
                <a:latin typeface="Tahoma" pitchFamily="34" charset="0"/>
                <a:cs typeface="Tahoma" pitchFamily="34" charset="0"/>
              </a:rPr>
              <a:t>	</a:t>
            </a:r>
            <a:r>
              <a:rPr lang="en-US" sz="2800" dirty="0">
                <a:latin typeface="Tahoma" pitchFamily="34" charset="0"/>
                <a:cs typeface="Tahoma" pitchFamily="34" charset="0"/>
              </a:rPr>
              <a:t>- absorb light in the infrared region (must </a:t>
            </a:r>
            <a:r>
              <a:rPr lang="en-US" sz="2800" dirty="0" smtClean="0">
                <a:latin typeface="Tahoma" pitchFamily="34" charset="0"/>
                <a:cs typeface="Tahoma" pitchFamily="34" charset="0"/>
              </a:rPr>
              <a:t>have </a:t>
            </a:r>
            <a:r>
              <a:rPr lang="en-US" sz="2800" dirty="0">
                <a:latin typeface="Tahoma" pitchFamily="34" charset="0"/>
                <a:cs typeface="Tahoma" pitchFamily="34" charset="0"/>
              </a:rPr>
              <a:t>dipole moment for vibration mode)</a:t>
            </a:r>
          </a:p>
          <a:p>
            <a:pPr>
              <a:buFontTx/>
              <a:buNone/>
            </a:pPr>
            <a:r>
              <a:rPr lang="en-US" sz="2800" dirty="0">
                <a:latin typeface="Tahoma" pitchFamily="34" charset="0"/>
                <a:cs typeface="Tahoma" pitchFamily="34" charset="0"/>
              </a:rPr>
              <a:t>	- 3 modes of vibration for CO</a:t>
            </a:r>
            <a:r>
              <a:rPr lang="en-US" sz="2800" baseline="-25000" dirty="0">
                <a:latin typeface="Tahoma" pitchFamily="34" charset="0"/>
                <a:cs typeface="Tahoma" pitchFamily="34" charset="0"/>
              </a:rPr>
              <a:t>2</a:t>
            </a:r>
            <a:r>
              <a:rPr lang="en-US" sz="2800" dirty="0">
                <a:latin typeface="Tahoma" pitchFamily="34" charset="0"/>
                <a:cs typeface="Tahoma" pitchFamily="34" charset="0"/>
              </a:rPr>
              <a:t> shown</a:t>
            </a:r>
          </a:p>
        </p:txBody>
      </p:sp>
      <p:sp>
        <p:nvSpPr>
          <p:cNvPr id="216069" name="Text Box 5"/>
          <p:cNvSpPr txBox="1">
            <a:spLocks noChangeArrowheads="1"/>
          </p:cNvSpPr>
          <p:nvPr/>
        </p:nvSpPr>
        <p:spPr bwMode="auto">
          <a:xfrm>
            <a:off x="1066800" y="4495800"/>
            <a:ext cx="1295400" cy="396875"/>
          </a:xfrm>
          <a:prstGeom prst="rect">
            <a:avLst/>
          </a:prstGeom>
          <a:noFill/>
          <a:ln w="9525">
            <a:noFill/>
            <a:miter lim="800000"/>
            <a:headEnd/>
            <a:tailEnd/>
          </a:ln>
          <a:effectLst/>
        </p:spPr>
        <p:txBody>
          <a:bodyPr>
            <a:spAutoFit/>
          </a:bodyPr>
          <a:lstStyle/>
          <a:p>
            <a:pPr>
              <a:spcBef>
                <a:spcPct val="50000"/>
              </a:spcBef>
            </a:pPr>
            <a:r>
              <a:rPr lang="en-US" sz="2000"/>
              <a:t>O=C=O</a:t>
            </a:r>
          </a:p>
        </p:txBody>
      </p:sp>
      <p:sp>
        <p:nvSpPr>
          <p:cNvPr id="216070" name="Text Box 6"/>
          <p:cNvSpPr txBox="1">
            <a:spLocks noChangeArrowheads="1"/>
          </p:cNvSpPr>
          <p:nvPr/>
        </p:nvSpPr>
        <p:spPr bwMode="auto">
          <a:xfrm>
            <a:off x="3276600" y="4495800"/>
            <a:ext cx="1295400" cy="396875"/>
          </a:xfrm>
          <a:prstGeom prst="rect">
            <a:avLst/>
          </a:prstGeom>
          <a:noFill/>
          <a:ln w="9525">
            <a:noFill/>
            <a:miter lim="800000"/>
            <a:headEnd/>
            <a:tailEnd/>
          </a:ln>
          <a:effectLst/>
        </p:spPr>
        <p:txBody>
          <a:bodyPr>
            <a:spAutoFit/>
          </a:bodyPr>
          <a:lstStyle/>
          <a:p>
            <a:pPr>
              <a:spcBef>
                <a:spcPct val="50000"/>
              </a:spcBef>
            </a:pPr>
            <a:r>
              <a:rPr lang="en-US" sz="2000"/>
              <a:t>O=C=O</a:t>
            </a:r>
          </a:p>
        </p:txBody>
      </p:sp>
      <p:sp>
        <p:nvSpPr>
          <p:cNvPr id="216071" name="Text Box 7"/>
          <p:cNvSpPr txBox="1">
            <a:spLocks noChangeArrowheads="1"/>
          </p:cNvSpPr>
          <p:nvPr/>
        </p:nvSpPr>
        <p:spPr bwMode="auto">
          <a:xfrm>
            <a:off x="5638800" y="4495800"/>
            <a:ext cx="1295400" cy="396875"/>
          </a:xfrm>
          <a:prstGeom prst="rect">
            <a:avLst/>
          </a:prstGeom>
          <a:noFill/>
          <a:ln w="9525">
            <a:noFill/>
            <a:miter lim="800000"/>
            <a:headEnd/>
            <a:tailEnd/>
          </a:ln>
          <a:effectLst/>
        </p:spPr>
        <p:txBody>
          <a:bodyPr>
            <a:spAutoFit/>
          </a:bodyPr>
          <a:lstStyle/>
          <a:p>
            <a:pPr>
              <a:spcBef>
                <a:spcPct val="50000"/>
              </a:spcBef>
            </a:pPr>
            <a:r>
              <a:rPr lang="en-US" sz="2000"/>
              <a:t>O=C=O</a:t>
            </a:r>
          </a:p>
        </p:txBody>
      </p:sp>
      <p:sp>
        <p:nvSpPr>
          <p:cNvPr id="216072" name="Line 8"/>
          <p:cNvSpPr>
            <a:spLocks noChangeShapeType="1"/>
          </p:cNvSpPr>
          <p:nvPr/>
        </p:nvSpPr>
        <p:spPr bwMode="auto">
          <a:xfrm>
            <a:off x="2057400" y="4648200"/>
            <a:ext cx="457200" cy="0"/>
          </a:xfrm>
          <a:prstGeom prst="line">
            <a:avLst/>
          </a:prstGeom>
          <a:noFill/>
          <a:ln w="25400">
            <a:solidFill>
              <a:schemeClr val="tx1"/>
            </a:solidFill>
            <a:round/>
            <a:headEnd/>
            <a:tailEnd type="triangle" w="med" len="med"/>
          </a:ln>
          <a:effectLst/>
        </p:spPr>
        <p:txBody>
          <a:bodyPr/>
          <a:lstStyle/>
          <a:p>
            <a:endParaRPr lang="en-US"/>
          </a:p>
        </p:txBody>
      </p:sp>
      <p:sp>
        <p:nvSpPr>
          <p:cNvPr id="216073" name="Line 9"/>
          <p:cNvSpPr>
            <a:spLocks noChangeShapeType="1"/>
          </p:cNvSpPr>
          <p:nvPr/>
        </p:nvSpPr>
        <p:spPr bwMode="auto">
          <a:xfrm flipH="1">
            <a:off x="609600" y="4648200"/>
            <a:ext cx="457200" cy="0"/>
          </a:xfrm>
          <a:prstGeom prst="line">
            <a:avLst/>
          </a:prstGeom>
          <a:noFill/>
          <a:ln w="25400">
            <a:solidFill>
              <a:schemeClr val="tx1"/>
            </a:solidFill>
            <a:round/>
            <a:headEnd/>
            <a:tailEnd type="triangle" w="med" len="med"/>
          </a:ln>
          <a:effectLst/>
        </p:spPr>
        <p:txBody>
          <a:bodyPr/>
          <a:lstStyle/>
          <a:p>
            <a:endParaRPr lang="en-US"/>
          </a:p>
        </p:txBody>
      </p:sp>
      <p:sp>
        <p:nvSpPr>
          <p:cNvPr id="216074" name="Line 10"/>
          <p:cNvSpPr>
            <a:spLocks noChangeShapeType="1"/>
          </p:cNvSpPr>
          <p:nvPr/>
        </p:nvSpPr>
        <p:spPr bwMode="auto">
          <a:xfrm>
            <a:off x="3810000" y="4953000"/>
            <a:ext cx="457200" cy="0"/>
          </a:xfrm>
          <a:prstGeom prst="line">
            <a:avLst/>
          </a:prstGeom>
          <a:noFill/>
          <a:ln w="25400">
            <a:solidFill>
              <a:schemeClr val="tx1"/>
            </a:solidFill>
            <a:round/>
            <a:headEnd/>
            <a:tailEnd type="triangle" w="med" len="med"/>
          </a:ln>
          <a:effectLst/>
        </p:spPr>
        <p:txBody>
          <a:bodyPr/>
          <a:lstStyle/>
          <a:p>
            <a:endParaRPr lang="en-US"/>
          </a:p>
        </p:txBody>
      </p:sp>
      <p:sp>
        <p:nvSpPr>
          <p:cNvPr id="216075" name="Line 11"/>
          <p:cNvSpPr>
            <a:spLocks noChangeShapeType="1"/>
          </p:cNvSpPr>
          <p:nvPr/>
        </p:nvSpPr>
        <p:spPr bwMode="auto">
          <a:xfrm>
            <a:off x="6553200" y="4800600"/>
            <a:ext cx="0" cy="304800"/>
          </a:xfrm>
          <a:prstGeom prst="line">
            <a:avLst/>
          </a:prstGeom>
          <a:noFill/>
          <a:ln w="25400">
            <a:solidFill>
              <a:schemeClr val="tx1"/>
            </a:solidFill>
            <a:round/>
            <a:headEnd/>
            <a:tailEnd type="triangle" w="med" len="med"/>
          </a:ln>
          <a:effectLst/>
        </p:spPr>
        <p:txBody>
          <a:bodyPr/>
          <a:lstStyle/>
          <a:p>
            <a:endParaRPr lang="en-US"/>
          </a:p>
        </p:txBody>
      </p:sp>
      <p:sp>
        <p:nvSpPr>
          <p:cNvPr id="216076" name="Line 12"/>
          <p:cNvSpPr>
            <a:spLocks noChangeShapeType="1"/>
          </p:cNvSpPr>
          <p:nvPr/>
        </p:nvSpPr>
        <p:spPr bwMode="auto">
          <a:xfrm flipH="1">
            <a:off x="2971800" y="4953000"/>
            <a:ext cx="457200" cy="0"/>
          </a:xfrm>
          <a:prstGeom prst="line">
            <a:avLst/>
          </a:prstGeom>
          <a:noFill/>
          <a:ln w="25400">
            <a:solidFill>
              <a:schemeClr val="tx1"/>
            </a:solidFill>
            <a:round/>
            <a:headEnd/>
            <a:tailEnd type="triangle" w="med" len="med"/>
          </a:ln>
          <a:effectLst/>
        </p:spPr>
        <p:txBody>
          <a:bodyPr/>
          <a:lstStyle/>
          <a:p>
            <a:endParaRPr lang="en-US"/>
          </a:p>
        </p:txBody>
      </p:sp>
      <p:sp>
        <p:nvSpPr>
          <p:cNvPr id="216077" name="Line 13"/>
          <p:cNvSpPr>
            <a:spLocks noChangeShapeType="1"/>
          </p:cNvSpPr>
          <p:nvPr/>
        </p:nvSpPr>
        <p:spPr bwMode="auto">
          <a:xfrm flipV="1">
            <a:off x="6172200" y="4191000"/>
            <a:ext cx="0" cy="304800"/>
          </a:xfrm>
          <a:prstGeom prst="line">
            <a:avLst/>
          </a:prstGeom>
          <a:noFill/>
          <a:ln w="25400">
            <a:solidFill>
              <a:schemeClr val="tx1"/>
            </a:solidFill>
            <a:round/>
            <a:headEnd/>
            <a:tailEnd type="triangle" w="med" len="med"/>
          </a:ln>
          <a:effectLst/>
        </p:spPr>
        <p:txBody>
          <a:bodyPr/>
          <a:lstStyle/>
          <a:p>
            <a:endParaRPr lang="en-US"/>
          </a:p>
        </p:txBody>
      </p:sp>
      <p:sp>
        <p:nvSpPr>
          <p:cNvPr id="216078" name="Line 14"/>
          <p:cNvSpPr>
            <a:spLocks noChangeShapeType="1"/>
          </p:cNvSpPr>
          <p:nvPr/>
        </p:nvSpPr>
        <p:spPr bwMode="auto">
          <a:xfrm>
            <a:off x="5791200" y="4876800"/>
            <a:ext cx="0" cy="304800"/>
          </a:xfrm>
          <a:prstGeom prst="line">
            <a:avLst/>
          </a:prstGeom>
          <a:noFill/>
          <a:ln w="25400">
            <a:solidFill>
              <a:schemeClr val="tx1"/>
            </a:solidFill>
            <a:round/>
            <a:headEnd/>
            <a:tailEnd type="triangle" w="med" len="med"/>
          </a:ln>
          <a:effectLst/>
        </p:spPr>
        <p:txBody>
          <a:bodyPr/>
          <a:lstStyle/>
          <a:p>
            <a:endParaRPr lang="en-US"/>
          </a:p>
        </p:txBody>
      </p:sp>
      <p:sp>
        <p:nvSpPr>
          <p:cNvPr id="216079" name="AutoShape 15"/>
          <p:cNvSpPr>
            <a:spLocks noChangeArrowheads="1"/>
          </p:cNvSpPr>
          <p:nvPr/>
        </p:nvSpPr>
        <p:spPr bwMode="auto">
          <a:xfrm>
            <a:off x="685800" y="4267200"/>
            <a:ext cx="1828800" cy="914400"/>
          </a:xfrm>
          <a:prstGeom prst="flowChartSummingJunction">
            <a:avLst/>
          </a:prstGeom>
          <a:solidFill>
            <a:schemeClr val="accent1">
              <a:alpha val="0"/>
            </a:schemeClr>
          </a:solidFill>
          <a:ln w="9525">
            <a:solidFill>
              <a:schemeClr val="tx1"/>
            </a:solidFill>
            <a:round/>
            <a:headEnd/>
            <a:tailEnd/>
          </a:ln>
          <a:effectLst/>
        </p:spPr>
        <p:txBody>
          <a:bodyPr wrap="none" anchor="ctr"/>
          <a:lstStyle/>
          <a:p>
            <a:endParaRPr lang="en-US"/>
          </a:p>
        </p:txBody>
      </p:sp>
      <p:sp>
        <p:nvSpPr>
          <p:cNvPr id="216080" name="Text Box 16"/>
          <p:cNvSpPr txBox="1">
            <a:spLocks noChangeArrowheads="1"/>
          </p:cNvSpPr>
          <p:nvPr/>
        </p:nvSpPr>
        <p:spPr bwMode="auto">
          <a:xfrm>
            <a:off x="304800" y="5638800"/>
            <a:ext cx="3886200" cy="366713"/>
          </a:xfrm>
          <a:prstGeom prst="rect">
            <a:avLst/>
          </a:prstGeom>
          <a:noFill/>
          <a:ln w="9525">
            <a:noFill/>
            <a:miter lim="800000"/>
            <a:headEnd/>
            <a:tailEnd/>
          </a:ln>
          <a:effectLst/>
        </p:spPr>
        <p:txBody>
          <a:bodyPr>
            <a:spAutoFit/>
          </a:bodyPr>
          <a:lstStyle/>
          <a:p>
            <a:pPr>
              <a:spcBef>
                <a:spcPct val="50000"/>
              </a:spcBef>
            </a:pPr>
            <a:r>
              <a:rPr lang="en-US"/>
              <a:t>Symmetric vibration not allowed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60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60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60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60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60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60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60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60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60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60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6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uiExpand="1" build="p"/>
      <p:bldP spid="216069" grpId="0"/>
      <p:bldP spid="216070" grpId="0"/>
      <p:bldP spid="216071" grpId="0"/>
      <p:bldP spid="216072" grpId="0" animBg="1"/>
      <p:bldP spid="216073" grpId="0" animBg="1"/>
      <p:bldP spid="216074" grpId="0" animBg="1"/>
      <p:bldP spid="216075" grpId="0" animBg="1"/>
      <p:bldP spid="216076" grpId="0" animBg="1"/>
      <p:bldP spid="216077" grpId="0" animBg="1"/>
      <p:bldP spid="216078" grpId="0" animBg="1"/>
      <p:bldP spid="216079" grpId="0" animBg="1"/>
      <p:bldP spid="2160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17091" name="Rectangle 3"/>
          <p:cNvSpPr>
            <a:spLocks noGrp="1" noChangeArrowheads="1"/>
          </p:cNvSpPr>
          <p:nvPr>
            <p:ph type="body" idx="1"/>
          </p:nvPr>
        </p:nvSpPr>
        <p:spPr/>
        <p:txBody>
          <a:bodyPr/>
          <a:lstStyle/>
          <a:p>
            <a:pPr>
              <a:lnSpc>
                <a:spcPct val="90000"/>
              </a:lnSpc>
            </a:pPr>
            <a:r>
              <a:rPr lang="en-US" dirty="0">
                <a:latin typeface="Tahoma" pitchFamily="34" charset="0"/>
                <a:cs typeface="Tahoma" pitchFamily="34" charset="0"/>
              </a:rPr>
              <a:t>Molecules must absorb light in the right regions</a:t>
            </a:r>
          </a:p>
          <a:p>
            <a:pPr>
              <a:lnSpc>
                <a:spcPct val="90000"/>
              </a:lnSpc>
              <a:buFontTx/>
              <a:buNone/>
            </a:pPr>
            <a:r>
              <a:rPr lang="en-US" sz="2800" dirty="0">
                <a:latin typeface="Tahoma" pitchFamily="34" charset="0"/>
                <a:cs typeface="Tahoma" pitchFamily="34" charset="0"/>
              </a:rPr>
              <a:t>	- roughly 7 to 25 </a:t>
            </a:r>
            <a:r>
              <a:rPr lang="el-GR" sz="2800" dirty="0">
                <a:latin typeface="Tahoma" pitchFamily="34" charset="0"/>
                <a:cs typeface="Tahoma" pitchFamily="34" charset="0"/>
              </a:rPr>
              <a:t>μ</a:t>
            </a:r>
            <a:r>
              <a:rPr lang="en-US" sz="2800" dirty="0">
                <a:latin typeface="Tahoma" pitchFamily="34" charset="0"/>
                <a:cs typeface="Tahoma" pitchFamily="34" charset="0"/>
              </a:rPr>
              <a:t>m region</a:t>
            </a:r>
          </a:p>
          <a:p>
            <a:pPr>
              <a:lnSpc>
                <a:spcPct val="90000"/>
              </a:lnSpc>
              <a:buFontTx/>
              <a:buNone/>
            </a:pPr>
            <a:r>
              <a:rPr lang="en-US" sz="2800" dirty="0">
                <a:latin typeface="Tahoma" pitchFamily="34" charset="0"/>
                <a:cs typeface="Tahoma" pitchFamily="34" charset="0"/>
              </a:rPr>
              <a:t>	- however, in some regions (5 to 7 and 13 to 17 </a:t>
            </a:r>
            <a:r>
              <a:rPr lang="el-GR" sz="2800" dirty="0">
                <a:latin typeface="Tahoma" pitchFamily="34" charset="0"/>
                <a:cs typeface="Tahoma" pitchFamily="34" charset="0"/>
              </a:rPr>
              <a:t>μ</a:t>
            </a:r>
            <a:r>
              <a:rPr lang="en-US" sz="2800" dirty="0">
                <a:latin typeface="Tahoma" pitchFamily="34" charset="0"/>
                <a:cs typeface="Tahoma" pitchFamily="34" charset="0"/>
              </a:rPr>
              <a:t>m), essential no light from surface makes it to space due to current gases present</a:t>
            </a:r>
          </a:p>
          <a:p>
            <a:pPr>
              <a:lnSpc>
                <a:spcPct val="90000"/>
              </a:lnSpc>
              <a:buFontTx/>
              <a:buNone/>
            </a:pPr>
            <a:r>
              <a:rPr lang="en-US" sz="2800" dirty="0">
                <a:latin typeface="Tahoma" pitchFamily="34" charset="0"/>
                <a:cs typeface="Tahoma" pitchFamily="34" charset="0"/>
              </a:rPr>
              <a:t>	- for this reason, CO</a:t>
            </a:r>
            <a:r>
              <a:rPr lang="en-US" sz="2800" baseline="-25000" dirty="0">
                <a:latin typeface="Tahoma" pitchFamily="34" charset="0"/>
                <a:cs typeface="Tahoma" pitchFamily="34" charset="0"/>
              </a:rPr>
              <a:t>2</a:t>
            </a:r>
            <a:r>
              <a:rPr lang="en-US" sz="2800" dirty="0">
                <a:latin typeface="Tahoma" pitchFamily="34" charset="0"/>
                <a:cs typeface="Tahoma" pitchFamily="34" charset="0"/>
              </a:rPr>
              <a:t> is less effective as a greenhouse gas (at least for additional CO</a:t>
            </a:r>
            <a:r>
              <a:rPr lang="en-US" sz="2800" baseline="-25000" dirty="0">
                <a:latin typeface="Tahoma" pitchFamily="34" charset="0"/>
                <a:cs typeface="Tahoma" pitchFamily="34" charset="0"/>
              </a:rPr>
              <a:t>2</a:t>
            </a:r>
            <a:r>
              <a:rPr lang="en-US" sz="2800" dirty="0" smtClean="0">
                <a:latin typeface="Tahoma" pitchFamily="34" charset="0"/>
                <a:cs typeface="Tahoma" pitchFamily="34" charset="0"/>
              </a:rPr>
              <a:t>)</a:t>
            </a:r>
            <a:endParaRPr lang="en-US" sz="28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19141" name="Text Box 5"/>
          <p:cNvSpPr txBox="1">
            <a:spLocks noChangeArrowheads="1"/>
          </p:cNvSpPr>
          <p:nvPr/>
        </p:nvSpPr>
        <p:spPr bwMode="auto">
          <a:xfrm>
            <a:off x="609600" y="6096000"/>
            <a:ext cx="4419600" cy="366713"/>
          </a:xfrm>
          <a:prstGeom prst="rect">
            <a:avLst/>
          </a:prstGeom>
          <a:noFill/>
          <a:ln w="9525">
            <a:noFill/>
            <a:miter lim="800000"/>
            <a:headEnd/>
            <a:tailEnd/>
          </a:ln>
          <a:effectLst/>
        </p:spPr>
        <p:txBody>
          <a:bodyPr wrap="square">
            <a:spAutoFit/>
          </a:bodyPr>
          <a:lstStyle/>
          <a:p>
            <a:pPr>
              <a:spcBef>
                <a:spcPct val="50000"/>
              </a:spcBef>
            </a:pPr>
            <a:r>
              <a:rPr lang="en-US" dirty="0">
                <a:latin typeface="Tahoma" pitchFamily="34" charset="0"/>
                <a:cs typeface="Tahoma" pitchFamily="34" charset="0"/>
              </a:rPr>
              <a:t>From Wallace and Hobbs, 1977</a:t>
            </a:r>
          </a:p>
        </p:txBody>
      </p:sp>
      <p:sp>
        <p:nvSpPr>
          <p:cNvPr id="219142" name="Text Box 6"/>
          <p:cNvSpPr txBox="1">
            <a:spLocks noChangeArrowheads="1"/>
          </p:cNvSpPr>
          <p:nvPr/>
        </p:nvSpPr>
        <p:spPr bwMode="auto">
          <a:xfrm>
            <a:off x="838200" y="1600200"/>
            <a:ext cx="7162800" cy="707886"/>
          </a:xfrm>
          <a:prstGeom prst="rect">
            <a:avLst/>
          </a:prstGeom>
          <a:noFill/>
          <a:ln w="9525">
            <a:noFill/>
            <a:miter lim="800000"/>
            <a:headEnd/>
            <a:tailEnd/>
          </a:ln>
          <a:effectLst/>
        </p:spPr>
        <p:txBody>
          <a:bodyPr wrap="square">
            <a:spAutoFit/>
          </a:bodyPr>
          <a:lstStyle/>
          <a:p>
            <a:pPr>
              <a:spcBef>
                <a:spcPct val="50000"/>
              </a:spcBef>
            </a:pPr>
            <a:r>
              <a:rPr lang="en-US" sz="2000" dirty="0">
                <a:latin typeface="Tahoma" pitchFamily="34" charset="0"/>
                <a:cs typeface="Tahoma" pitchFamily="34" charset="0"/>
              </a:rPr>
              <a:t>Spectral </a:t>
            </a:r>
            <a:r>
              <a:rPr lang="en-US" sz="2000" dirty="0" smtClean="0">
                <a:latin typeface="Tahoma" pitchFamily="34" charset="0"/>
                <a:cs typeface="Tahoma" pitchFamily="34" charset="0"/>
              </a:rPr>
              <a:t>Saturation: see how going from “1” to “10” leads to close to a 10X increase in area vs. going from “10” to “50”</a:t>
            </a:r>
            <a:endParaRPr lang="en-US" sz="2000" dirty="0">
              <a:latin typeface="Tahoma" pitchFamily="34" charset="0"/>
              <a:cs typeface="Tahoma" pitchFamily="34" charset="0"/>
            </a:endParaRPr>
          </a:p>
        </p:txBody>
      </p:sp>
      <p:graphicFrame>
        <p:nvGraphicFramePr>
          <p:cNvPr id="219144" name="Object 8"/>
          <p:cNvGraphicFramePr>
            <a:graphicFrameLocks noChangeAspect="1"/>
          </p:cNvGraphicFramePr>
          <p:nvPr>
            <p:ph idx="1"/>
          </p:nvPr>
        </p:nvGraphicFramePr>
        <p:xfrm>
          <a:off x="457200" y="2286000"/>
          <a:ext cx="8229600" cy="3790950"/>
        </p:xfrm>
        <a:graphic>
          <a:graphicData uri="http://schemas.openxmlformats.org/presentationml/2006/ole">
            <p:oleObj spid="_x0000_s22530" name="Image" r:id="rId4" imgW="4475997" imgH="2061714"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9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p:bldP spid="2191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24260" name="Rectangle 4"/>
          <p:cNvSpPr>
            <a:spLocks noGrp="1" noChangeArrowheads="1"/>
          </p:cNvSpPr>
          <p:nvPr>
            <p:ph type="body" sz="half" idx="1"/>
          </p:nvPr>
        </p:nvSpPr>
        <p:spPr/>
        <p:txBody>
          <a:bodyPr/>
          <a:lstStyle/>
          <a:p>
            <a:r>
              <a:rPr lang="en-US" sz="2800" dirty="0">
                <a:latin typeface="Tahoma" pitchFamily="34" charset="0"/>
                <a:cs typeface="Tahoma" pitchFamily="34" charset="0"/>
              </a:rPr>
              <a:t>Molecules absorbing light in the </a:t>
            </a:r>
            <a:r>
              <a:rPr lang="en-US" sz="2800" dirty="0" smtClean="0">
                <a:latin typeface="Tahoma" pitchFamily="34" charset="0"/>
                <a:cs typeface="Tahoma" pitchFamily="34" charset="0"/>
              </a:rPr>
              <a:t>“IR window” regions </a:t>
            </a:r>
            <a:r>
              <a:rPr lang="en-US" sz="2800" dirty="0">
                <a:latin typeface="Tahoma" pitchFamily="34" charset="0"/>
                <a:cs typeface="Tahoma" pitchFamily="34" charset="0"/>
              </a:rPr>
              <a:t>are more effective</a:t>
            </a:r>
          </a:p>
          <a:p>
            <a:r>
              <a:rPr lang="en-US" sz="2800" dirty="0">
                <a:latin typeface="Tahoma" pitchFamily="34" charset="0"/>
                <a:cs typeface="Tahoma" pitchFamily="34" charset="0"/>
              </a:rPr>
              <a:t>Additional CO</a:t>
            </a:r>
            <a:r>
              <a:rPr lang="en-US" sz="2800" baseline="-25000" dirty="0">
                <a:latin typeface="Tahoma" pitchFamily="34" charset="0"/>
                <a:cs typeface="Tahoma" pitchFamily="34" charset="0"/>
              </a:rPr>
              <a:t>2</a:t>
            </a:r>
            <a:r>
              <a:rPr lang="en-US" sz="2800" dirty="0">
                <a:latin typeface="Tahoma" pitchFamily="34" charset="0"/>
                <a:cs typeface="Tahoma" pitchFamily="34" charset="0"/>
              </a:rPr>
              <a:t> is not as effective as additional N</a:t>
            </a:r>
            <a:r>
              <a:rPr lang="en-US" sz="2800" baseline="-25000" dirty="0">
                <a:latin typeface="Tahoma" pitchFamily="34" charset="0"/>
                <a:cs typeface="Tahoma" pitchFamily="34" charset="0"/>
              </a:rPr>
              <a:t>2</a:t>
            </a:r>
            <a:r>
              <a:rPr lang="en-US" sz="2800" dirty="0">
                <a:latin typeface="Tahoma" pitchFamily="34" charset="0"/>
                <a:cs typeface="Tahoma" pitchFamily="34" charset="0"/>
              </a:rPr>
              <a:t>O (absorbs at 7.5 to 9 </a:t>
            </a:r>
            <a:r>
              <a:rPr lang="el-GR" sz="2800" dirty="0">
                <a:latin typeface="Tahoma" pitchFamily="34" charset="0"/>
                <a:cs typeface="Tahoma" pitchFamily="34" charset="0"/>
              </a:rPr>
              <a:t>μ</a:t>
            </a:r>
            <a:r>
              <a:rPr lang="en-US" sz="2800" dirty="0">
                <a:latin typeface="Tahoma" pitchFamily="34" charset="0"/>
                <a:cs typeface="Tahoma" pitchFamily="34" charset="0"/>
              </a:rPr>
              <a:t>m) on a forcing per </a:t>
            </a:r>
            <a:r>
              <a:rPr lang="en-US" sz="2800" dirty="0" err="1">
                <a:latin typeface="Tahoma" pitchFamily="34" charset="0"/>
                <a:cs typeface="Tahoma" pitchFamily="34" charset="0"/>
              </a:rPr>
              <a:t>ppm</a:t>
            </a:r>
            <a:r>
              <a:rPr lang="en-US" sz="2800" dirty="0">
                <a:latin typeface="Tahoma" pitchFamily="34" charset="0"/>
                <a:cs typeface="Tahoma" pitchFamily="34" charset="0"/>
              </a:rPr>
              <a:t> basis</a:t>
            </a:r>
          </a:p>
        </p:txBody>
      </p:sp>
      <p:sp>
        <p:nvSpPr>
          <p:cNvPr id="224264" name="Text Box 8"/>
          <p:cNvSpPr txBox="1">
            <a:spLocks noChangeArrowheads="1"/>
          </p:cNvSpPr>
          <p:nvPr/>
        </p:nvSpPr>
        <p:spPr bwMode="auto">
          <a:xfrm>
            <a:off x="4572000" y="5715000"/>
            <a:ext cx="3581400" cy="366713"/>
          </a:xfrm>
          <a:prstGeom prst="rect">
            <a:avLst/>
          </a:prstGeom>
          <a:noFill/>
          <a:ln w="9525">
            <a:noFill/>
            <a:miter lim="800000"/>
            <a:headEnd/>
            <a:tailEnd/>
          </a:ln>
          <a:effectLst/>
        </p:spPr>
        <p:txBody>
          <a:bodyPr>
            <a:spAutoFit/>
          </a:bodyPr>
          <a:lstStyle/>
          <a:p>
            <a:pPr>
              <a:spcBef>
                <a:spcPct val="50000"/>
              </a:spcBef>
            </a:pPr>
            <a:r>
              <a:rPr lang="en-US" dirty="0"/>
              <a:t>From Girard (</a:t>
            </a:r>
            <a:r>
              <a:rPr lang="en-US" dirty="0" smtClean="0"/>
              <a:t>old </a:t>
            </a:r>
            <a:r>
              <a:rPr lang="en-US" dirty="0"/>
              <a:t>text)</a:t>
            </a:r>
          </a:p>
        </p:txBody>
      </p:sp>
      <p:pic>
        <p:nvPicPr>
          <p:cNvPr id="224269" name="Picture 13" descr="IRwindowcropped"/>
          <p:cNvPicPr>
            <a:picLocks noGrp="1" noChangeAspect="1" noChangeArrowheads="1"/>
          </p:cNvPicPr>
          <p:nvPr>
            <p:ph sz="half" idx="2"/>
          </p:nvPr>
        </p:nvPicPr>
        <p:blipFill>
          <a:blip r:embed="rId3" cstate="print"/>
          <a:srcRect/>
          <a:stretch>
            <a:fillRect/>
          </a:stretch>
        </p:blipFill>
        <p:spPr>
          <a:xfrm>
            <a:off x="4648200" y="2281238"/>
            <a:ext cx="4038600" cy="31638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4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uiExpand="1" build="p"/>
      <p:bldP spid="2242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17091" name="Rectangle 3"/>
          <p:cNvSpPr>
            <a:spLocks noGrp="1" noChangeArrowheads="1"/>
          </p:cNvSpPr>
          <p:nvPr>
            <p:ph type="body" idx="1"/>
          </p:nvPr>
        </p:nvSpPr>
        <p:spPr/>
        <p:txBody>
          <a:bodyPr>
            <a:normAutofit fontScale="92500" lnSpcReduction="20000"/>
          </a:bodyPr>
          <a:lstStyle/>
          <a:p>
            <a:r>
              <a:rPr lang="en-US" dirty="0">
                <a:latin typeface="Tahoma" pitchFamily="34" charset="0"/>
                <a:cs typeface="Tahoma" pitchFamily="34" charset="0"/>
              </a:rPr>
              <a:t>H</a:t>
            </a:r>
            <a:r>
              <a:rPr lang="en-US" baseline="-25000" dirty="0">
                <a:latin typeface="Tahoma" pitchFamily="34" charset="0"/>
                <a:cs typeface="Tahoma" pitchFamily="34" charset="0"/>
              </a:rPr>
              <a:t>2</a:t>
            </a:r>
            <a:r>
              <a:rPr lang="en-US" dirty="0">
                <a:latin typeface="Tahoma" pitchFamily="34" charset="0"/>
                <a:cs typeface="Tahoma" pitchFamily="34" charset="0"/>
              </a:rPr>
              <a:t>O as a greenhouse gas</a:t>
            </a:r>
          </a:p>
          <a:p>
            <a:pPr>
              <a:lnSpc>
                <a:spcPct val="120000"/>
              </a:lnSpc>
              <a:buFontTx/>
              <a:buNone/>
            </a:pPr>
            <a:r>
              <a:rPr lang="en-US" sz="2400" dirty="0">
                <a:latin typeface="Tahoma" pitchFamily="34" charset="0"/>
                <a:cs typeface="Tahoma" pitchFamily="34" charset="0"/>
              </a:rPr>
              <a:t>	- the molecule responsible </a:t>
            </a:r>
            <a:r>
              <a:rPr lang="en-US" sz="2400" dirty="0" smtClean="0">
                <a:latin typeface="Tahoma" pitchFamily="34" charset="0"/>
                <a:cs typeface="Tahoma" pitchFamily="34" charset="0"/>
              </a:rPr>
              <a:t>for the </a:t>
            </a:r>
            <a:r>
              <a:rPr lang="en-US" sz="2400" dirty="0">
                <a:latin typeface="Tahoma" pitchFamily="34" charset="0"/>
                <a:cs typeface="Tahoma" pitchFamily="34" charset="0"/>
              </a:rPr>
              <a:t>most greenhouse effect heating</a:t>
            </a:r>
          </a:p>
          <a:p>
            <a:pPr>
              <a:lnSpc>
                <a:spcPct val="120000"/>
              </a:lnSpc>
              <a:buFontTx/>
              <a:buNone/>
            </a:pPr>
            <a:r>
              <a:rPr lang="en-US" sz="2400" dirty="0">
                <a:latin typeface="Tahoma" pitchFamily="34" charset="0"/>
                <a:cs typeface="Tahoma" pitchFamily="34" charset="0"/>
              </a:rPr>
              <a:t>	- the third most prevalent molecule in the atmosphere (on average, but composition is variable)</a:t>
            </a:r>
          </a:p>
          <a:p>
            <a:pPr>
              <a:lnSpc>
                <a:spcPct val="120000"/>
              </a:lnSpc>
              <a:buFontTx/>
              <a:buNone/>
            </a:pPr>
            <a:r>
              <a:rPr lang="en-US" sz="2400" dirty="0">
                <a:latin typeface="Tahoma" pitchFamily="34" charset="0"/>
                <a:cs typeface="Tahoma" pitchFamily="34" charset="0"/>
              </a:rPr>
              <a:t>	- direct anthropogenic sources are </a:t>
            </a:r>
            <a:r>
              <a:rPr lang="en-US" sz="2400" dirty="0" smtClean="0">
                <a:latin typeface="Tahoma" pitchFamily="34" charset="0"/>
                <a:cs typeface="Tahoma" pitchFamily="34" charset="0"/>
              </a:rPr>
              <a:t>insignificant (at least outside of deserts and the stratosphere)</a:t>
            </a:r>
            <a:endParaRPr lang="en-US" sz="2400" dirty="0">
              <a:latin typeface="Tahoma" pitchFamily="34" charset="0"/>
              <a:cs typeface="Tahoma" pitchFamily="34" charset="0"/>
            </a:endParaRPr>
          </a:p>
          <a:p>
            <a:pPr>
              <a:lnSpc>
                <a:spcPct val="120000"/>
              </a:lnSpc>
              <a:buFontTx/>
              <a:buNone/>
            </a:pPr>
            <a:r>
              <a:rPr lang="en-US" sz="2400" dirty="0">
                <a:latin typeface="Tahoma" pitchFamily="34" charset="0"/>
                <a:cs typeface="Tahoma" pitchFamily="34" charset="0"/>
              </a:rPr>
              <a:t>	- also responsible for cooling through increasing </a:t>
            </a:r>
            <a:r>
              <a:rPr lang="en-US" sz="2400" dirty="0" err="1">
                <a:latin typeface="Tahoma" pitchFamily="34" charset="0"/>
                <a:cs typeface="Tahoma" pitchFamily="34" charset="0"/>
              </a:rPr>
              <a:t>albedo</a:t>
            </a:r>
            <a:r>
              <a:rPr lang="en-US" sz="2400" dirty="0">
                <a:latin typeface="Tahoma" pitchFamily="34" charset="0"/>
                <a:cs typeface="Tahoma" pitchFamily="34" charset="0"/>
              </a:rPr>
              <a:t> (in clouds) so normally kept separate from other greenhouse </a:t>
            </a:r>
            <a:r>
              <a:rPr lang="en-US" sz="2400" dirty="0" smtClean="0">
                <a:latin typeface="Tahoma" pitchFamily="34" charset="0"/>
                <a:cs typeface="Tahoma" pitchFamily="34" charset="0"/>
              </a:rPr>
              <a:t>gases</a:t>
            </a:r>
          </a:p>
          <a:p>
            <a:pPr>
              <a:lnSpc>
                <a:spcPct val="120000"/>
              </a:lnSpc>
              <a:buFontTx/>
              <a:buNone/>
            </a:pPr>
            <a:r>
              <a:rPr lang="en-US" sz="2400" dirty="0" smtClean="0">
                <a:latin typeface="Tahoma" pitchFamily="34" charset="0"/>
                <a:cs typeface="Tahoma" pitchFamily="34" charset="0"/>
              </a:rPr>
              <a:t>	- water vapor is important indirectly as planet heating increases water vapor (this is covered under feedbacks)</a:t>
            </a:r>
            <a:endParaRPr lang="en-US" sz="24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0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7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graphicFrame>
        <p:nvGraphicFramePr>
          <p:cNvPr id="222411" name="Group 203"/>
          <p:cNvGraphicFramePr>
            <a:graphicFrameLocks noGrp="1"/>
          </p:cNvGraphicFramePr>
          <p:nvPr>
            <p:ph idx="1"/>
          </p:nvPr>
        </p:nvGraphicFramePr>
        <p:xfrm>
          <a:off x="457200" y="1600200"/>
          <a:ext cx="8229600" cy="4666300"/>
        </p:xfrm>
        <a:graphic>
          <a:graphicData uri="http://schemas.openxmlformats.org/drawingml/2006/table">
            <a:tbl>
              <a:tblPr/>
              <a:tblGrid>
                <a:gridCol w="1339850"/>
                <a:gridCol w="1300163"/>
                <a:gridCol w="1300162"/>
                <a:gridCol w="1381125"/>
                <a:gridCol w="1360488"/>
                <a:gridCol w="1547812"/>
              </a:tblGrid>
              <a:tr h="11064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Gas</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Mixing </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 </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 Change</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Lifetime</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Relative</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84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 </a:t>
                      </a: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Ratio</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units</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per year</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years</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Efficiency</a:t>
                      </a: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CO</a:t>
                      </a:r>
                      <a:r>
                        <a:rPr kumimoji="0" lang="en-US" sz="2400" b="0" i="0" u="none" strike="noStrike" cap="none" normalizeH="0" baseline="-30000" smtClean="0">
                          <a:ln>
                            <a:noFill/>
                          </a:ln>
                          <a:solidFill>
                            <a:schemeClr val="tx1"/>
                          </a:solidFill>
                          <a:effectLst/>
                          <a:latin typeface="Tahoma" pitchFamily="34" charset="0"/>
                          <a:cs typeface="Tahoma" pitchFamily="34" charset="0"/>
                        </a:rPr>
                        <a:t>2</a:t>
                      </a:r>
                      <a:endParaRPr kumimoji="0" lang="en-US" sz="2400" b="0" i="0" u="none" strike="noStrike" cap="none" normalizeH="0" baseline="0" smtClean="0">
                        <a:ln>
                          <a:noFill/>
                        </a:ln>
                        <a:solidFill>
                          <a:schemeClr val="tx1"/>
                        </a:solidFill>
                        <a:effectLst/>
                        <a:latin typeface="Tahoma" pitchFamily="34" charset="0"/>
                        <a:cs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ppm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10 to 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CH</a:t>
                      </a:r>
                      <a:r>
                        <a:rPr kumimoji="0" lang="en-US" sz="2400" b="0" i="0" u="none" strike="noStrike" cap="none" normalizeH="0" baseline="-30000" dirty="0" smtClean="0">
                          <a:ln>
                            <a:noFill/>
                          </a:ln>
                          <a:solidFill>
                            <a:schemeClr val="tx1"/>
                          </a:solidFill>
                          <a:effectLst/>
                          <a:latin typeface="Tahoma" pitchFamily="34" charset="0"/>
                          <a:cs typeface="Tahoma" pitchFamily="34" charset="0"/>
                        </a:rPr>
                        <a:t>4</a:t>
                      </a:r>
                      <a:endParaRPr kumimoji="0" lang="en-US" sz="2400" b="0" i="0" u="none" strike="noStrike" cap="none" normalizeH="0" baseline="0" dirty="0" smtClean="0">
                        <a:ln>
                          <a:noFill/>
                        </a:ln>
                        <a:solidFill>
                          <a:schemeClr val="tx1"/>
                        </a:solidFill>
                        <a:effectLst/>
                        <a:latin typeface="Tahoma" pitchFamily="34" charset="0"/>
                        <a:cs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1800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ppb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variable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N</a:t>
                      </a:r>
                      <a:r>
                        <a:rPr kumimoji="0" lang="en-US" sz="2400" b="0" i="0" u="none" strike="noStrike" cap="none" normalizeH="0" baseline="-30000" smtClean="0">
                          <a:ln>
                            <a:noFill/>
                          </a:ln>
                          <a:solidFill>
                            <a:schemeClr val="tx1"/>
                          </a:solidFill>
                          <a:effectLst/>
                          <a:latin typeface="Tahoma" pitchFamily="34" charset="0"/>
                          <a:cs typeface="Tahoma" pitchFamily="34" charset="0"/>
                        </a:rPr>
                        <a:t>2</a:t>
                      </a:r>
                      <a:r>
                        <a:rPr kumimoji="0" lang="en-US" sz="2400" b="0" i="0" u="none" strike="noStrike" cap="none" normalizeH="0" baseline="0" smtClean="0">
                          <a:ln>
                            <a:noFill/>
                          </a:ln>
                          <a:solidFill>
                            <a:schemeClr val="tx1"/>
                          </a:solidFill>
                          <a:effectLst/>
                          <a:latin typeface="Tahoma" pitchFamily="34" charset="0"/>
                          <a:cs typeface="Tahoma" pitchFamily="34" charset="0"/>
                        </a:rPr>
                        <a:t>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323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ppb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120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206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CFC-11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0.26*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ppb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-0.52*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4600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2412" name="Text Box 204"/>
          <p:cNvSpPr txBox="1">
            <a:spLocks noChangeArrowheads="1"/>
          </p:cNvSpPr>
          <p:nvPr/>
        </p:nvSpPr>
        <p:spPr bwMode="auto">
          <a:xfrm>
            <a:off x="990600" y="6324600"/>
            <a:ext cx="7315200" cy="366713"/>
          </a:xfrm>
          <a:prstGeom prst="rect">
            <a:avLst/>
          </a:prstGeom>
          <a:noFill/>
          <a:ln w="9525">
            <a:noFill/>
            <a:miter lim="800000"/>
            <a:headEnd/>
            <a:tailEnd/>
          </a:ln>
          <a:effectLst/>
        </p:spPr>
        <p:txBody>
          <a:bodyPr>
            <a:spAutoFit/>
          </a:bodyPr>
          <a:lstStyle/>
          <a:p>
            <a:pPr>
              <a:spcBef>
                <a:spcPct val="50000"/>
              </a:spcBef>
            </a:pPr>
            <a:r>
              <a:rPr lang="en-US" dirty="0"/>
              <a:t>Data from </a:t>
            </a:r>
            <a:r>
              <a:rPr lang="en-US" dirty="0" smtClean="0"/>
              <a:t>Baird and </a:t>
            </a:r>
            <a:r>
              <a:rPr lang="en-US" dirty="0" err="1" smtClean="0"/>
              <a:t>Cann</a:t>
            </a:r>
            <a:r>
              <a:rPr lang="en-US" dirty="0" smtClean="0"/>
              <a:t> + other sources	* non-current source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27331" name="Rectangle 3"/>
          <p:cNvSpPr>
            <a:spLocks noGrp="1" noChangeArrowheads="1"/>
          </p:cNvSpPr>
          <p:nvPr>
            <p:ph type="body" idx="1"/>
          </p:nvPr>
        </p:nvSpPr>
        <p:spPr>
          <a:xfrm>
            <a:off x="457200" y="1600200"/>
            <a:ext cx="8229600" cy="4876800"/>
          </a:xfrm>
        </p:spPr>
        <p:txBody>
          <a:bodyPr>
            <a:normAutofit fontScale="92500" lnSpcReduction="20000"/>
          </a:bodyPr>
          <a:lstStyle/>
          <a:p>
            <a:pPr>
              <a:lnSpc>
                <a:spcPct val="120000"/>
              </a:lnSpc>
              <a:spcBef>
                <a:spcPts val="600"/>
              </a:spcBef>
            </a:pPr>
            <a:r>
              <a:rPr lang="en-US" dirty="0">
                <a:latin typeface="Tahoma" pitchFamily="34" charset="0"/>
                <a:cs typeface="Tahoma" pitchFamily="34" charset="0"/>
              </a:rPr>
              <a:t>Carbon Dioxide</a:t>
            </a:r>
          </a:p>
          <a:p>
            <a:pPr>
              <a:lnSpc>
                <a:spcPct val="120000"/>
              </a:lnSpc>
              <a:spcBef>
                <a:spcPts val="600"/>
              </a:spcBef>
              <a:buFontTx/>
              <a:buNone/>
            </a:pPr>
            <a:r>
              <a:rPr lang="en-US" sz="2800" dirty="0">
                <a:latin typeface="Tahoma" pitchFamily="34" charset="0"/>
                <a:cs typeface="Tahoma" pitchFamily="34" charset="0"/>
              </a:rPr>
              <a:t>	</a:t>
            </a:r>
            <a:r>
              <a:rPr lang="en-US" sz="2400" dirty="0">
                <a:latin typeface="Tahoma" pitchFamily="34" charset="0"/>
                <a:cs typeface="Tahoma" pitchFamily="34" charset="0"/>
              </a:rPr>
              <a:t>- </a:t>
            </a:r>
            <a:r>
              <a:rPr lang="en-US" sz="2800" dirty="0">
                <a:latin typeface="Tahoma" pitchFamily="34" charset="0"/>
                <a:cs typeface="Tahoma" pitchFamily="34" charset="0"/>
              </a:rPr>
              <a:t>anthropogenic sources:</a:t>
            </a:r>
          </a:p>
          <a:p>
            <a:pPr>
              <a:lnSpc>
                <a:spcPct val="120000"/>
              </a:lnSpc>
              <a:spcBef>
                <a:spcPts val="600"/>
              </a:spcBef>
              <a:buFontTx/>
              <a:buNone/>
            </a:pPr>
            <a:r>
              <a:rPr lang="en-US" sz="2400" dirty="0">
                <a:latin typeface="Tahoma" pitchFamily="34" charset="0"/>
                <a:cs typeface="Tahoma" pitchFamily="34" charset="0"/>
              </a:rPr>
              <a:t>		- combustion of fossil fuels (long term problem)</a:t>
            </a:r>
          </a:p>
          <a:p>
            <a:pPr>
              <a:lnSpc>
                <a:spcPct val="120000"/>
              </a:lnSpc>
              <a:spcBef>
                <a:spcPts val="600"/>
              </a:spcBef>
              <a:buFontTx/>
              <a:buNone/>
            </a:pPr>
            <a:r>
              <a:rPr lang="en-US" sz="2400" dirty="0">
                <a:latin typeface="Tahoma" pitchFamily="34" charset="0"/>
                <a:cs typeface="Tahoma" pitchFamily="34" charset="0"/>
              </a:rPr>
              <a:t>		- deforestation (short term problem)</a:t>
            </a:r>
          </a:p>
          <a:p>
            <a:pPr>
              <a:lnSpc>
                <a:spcPct val="120000"/>
              </a:lnSpc>
              <a:spcBef>
                <a:spcPts val="600"/>
              </a:spcBef>
              <a:buFontTx/>
              <a:buNone/>
            </a:pPr>
            <a:r>
              <a:rPr lang="en-US" sz="2400" dirty="0">
                <a:latin typeface="Tahoma" pitchFamily="34" charset="0"/>
                <a:cs typeface="Tahoma" pitchFamily="34" charset="0"/>
              </a:rPr>
              <a:t>		- cement production (CaCO</a:t>
            </a:r>
            <a:r>
              <a:rPr lang="en-US" sz="2400" baseline="-25000" dirty="0">
                <a:latin typeface="Tahoma" pitchFamily="34" charset="0"/>
                <a:cs typeface="Tahoma" pitchFamily="34" charset="0"/>
              </a:rPr>
              <a:t>3</a:t>
            </a:r>
            <a:r>
              <a:rPr lang="en-US" sz="2400" dirty="0">
                <a:latin typeface="Tahoma" pitchFamily="34" charset="0"/>
                <a:cs typeface="Tahoma" pitchFamily="34" charset="0"/>
              </a:rPr>
              <a:t> → </a:t>
            </a:r>
            <a:r>
              <a:rPr lang="en-US" sz="2400" dirty="0" err="1">
                <a:latin typeface="Tahoma" pitchFamily="34" charset="0"/>
                <a:cs typeface="Tahoma" pitchFamily="34" charset="0"/>
              </a:rPr>
              <a:t>CaO</a:t>
            </a:r>
            <a:r>
              <a:rPr lang="en-US" sz="2400" dirty="0">
                <a:latin typeface="Tahoma" pitchFamily="34" charset="0"/>
                <a:cs typeface="Tahoma" pitchFamily="34" charset="0"/>
              </a:rPr>
              <a:t> + CO</a:t>
            </a:r>
            <a:r>
              <a:rPr lang="en-US" sz="2400" baseline="-25000" dirty="0">
                <a:latin typeface="Tahoma" pitchFamily="34" charset="0"/>
                <a:cs typeface="Tahoma" pitchFamily="34" charset="0"/>
              </a:rPr>
              <a:t>2</a:t>
            </a:r>
            <a:r>
              <a:rPr lang="en-US" sz="2400" dirty="0">
                <a:latin typeface="Tahoma" pitchFamily="34" charset="0"/>
                <a:cs typeface="Tahoma" pitchFamily="34" charset="0"/>
              </a:rPr>
              <a:t>(g)) </a:t>
            </a:r>
            <a:r>
              <a:rPr lang="en-US" sz="2400" dirty="0" smtClean="0">
                <a:latin typeface="Tahoma" pitchFamily="34" charset="0"/>
                <a:cs typeface="Tahoma" pitchFamily="34" charset="0"/>
              </a:rPr>
              <a:t>	(</a:t>
            </a:r>
            <a:r>
              <a:rPr lang="en-US" sz="2400" dirty="0">
                <a:latin typeface="Tahoma" pitchFamily="34" charset="0"/>
                <a:cs typeface="Tahoma" pitchFamily="34" charset="0"/>
              </a:rPr>
              <a:t>short term </a:t>
            </a:r>
            <a:r>
              <a:rPr lang="en-US" sz="2400" dirty="0" smtClean="0">
                <a:latin typeface="Tahoma" pitchFamily="34" charset="0"/>
                <a:cs typeface="Tahoma" pitchFamily="34" charset="0"/>
              </a:rPr>
              <a:t>problem)</a:t>
            </a:r>
            <a:endParaRPr lang="en-US" sz="2400" dirty="0">
              <a:latin typeface="Tahoma" pitchFamily="34" charset="0"/>
              <a:cs typeface="Tahoma" pitchFamily="34" charset="0"/>
            </a:endParaRPr>
          </a:p>
          <a:p>
            <a:pPr>
              <a:lnSpc>
                <a:spcPct val="120000"/>
              </a:lnSpc>
              <a:spcBef>
                <a:spcPts val="600"/>
              </a:spcBef>
              <a:buFontTx/>
              <a:buNone/>
            </a:pPr>
            <a:endParaRPr lang="en-US" sz="2000" dirty="0">
              <a:latin typeface="Tahoma" pitchFamily="34" charset="0"/>
              <a:cs typeface="Tahoma" pitchFamily="34" charset="0"/>
            </a:endParaRPr>
          </a:p>
          <a:p>
            <a:pPr>
              <a:lnSpc>
                <a:spcPct val="120000"/>
              </a:lnSpc>
              <a:spcBef>
                <a:spcPts val="600"/>
              </a:spcBef>
              <a:buFontTx/>
              <a:buNone/>
            </a:pPr>
            <a:r>
              <a:rPr lang="en-US" sz="2400" dirty="0">
                <a:latin typeface="Tahoma" pitchFamily="34" charset="0"/>
                <a:cs typeface="Tahoma" pitchFamily="34" charset="0"/>
              </a:rPr>
              <a:t>	</a:t>
            </a:r>
            <a:r>
              <a:rPr lang="en-US" sz="2800" dirty="0">
                <a:latin typeface="Tahoma" pitchFamily="34" charset="0"/>
                <a:cs typeface="Tahoma" pitchFamily="34" charset="0"/>
              </a:rPr>
              <a:t>- carbon dioxide sinks</a:t>
            </a:r>
          </a:p>
          <a:p>
            <a:pPr>
              <a:lnSpc>
                <a:spcPct val="120000"/>
              </a:lnSpc>
              <a:spcBef>
                <a:spcPts val="600"/>
              </a:spcBef>
              <a:buFontTx/>
              <a:buNone/>
            </a:pPr>
            <a:r>
              <a:rPr lang="en-US" sz="2400" dirty="0">
                <a:latin typeface="Tahoma" pitchFamily="34" charset="0"/>
                <a:cs typeface="Tahoma" pitchFamily="34" charset="0"/>
              </a:rPr>
              <a:t>		- uptake by plants and by surface layer of ocean </a:t>
            </a:r>
            <a:r>
              <a:rPr lang="en-US" sz="2400" dirty="0" smtClean="0">
                <a:latin typeface="Tahoma" pitchFamily="34" charset="0"/>
                <a:cs typeface="Tahoma" pitchFamily="34" charset="0"/>
              </a:rPr>
              <a:t>(short-	term storage</a:t>
            </a:r>
            <a:r>
              <a:rPr lang="en-US" sz="2400" dirty="0">
                <a:latin typeface="Tahoma" pitchFamily="34" charset="0"/>
                <a:cs typeface="Tahoma" pitchFamily="34" charset="0"/>
              </a:rPr>
              <a:t>)</a:t>
            </a:r>
          </a:p>
          <a:p>
            <a:pPr>
              <a:lnSpc>
                <a:spcPct val="120000"/>
              </a:lnSpc>
              <a:spcBef>
                <a:spcPts val="600"/>
              </a:spcBef>
              <a:buFontTx/>
              <a:buNone/>
            </a:pPr>
            <a:r>
              <a:rPr lang="en-US" sz="2400" dirty="0">
                <a:latin typeface="Tahoma" pitchFamily="34" charset="0"/>
                <a:cs typeface="Tahoma" pitchFamily="34" charset="0"/>
              </a:rPr>
              <a:t>		- uptake to sediments or minerals (long-term </a:t>
            </a:r>
            <a:r>
              <a:rPr lang="en-US" sz="2400" dirty="0" smtClean="0">
                <a:latin typeface="Tahoma" pitchFamily="34" charset="0"/>
                <a:cs typeface="Tahoma" pitchFamily="34" charset="0"/>
              </a:rPr>
              <a:t>storage</a:t>
            </a:r>
            <a:r>
              <a:rPr lang="en-US" sz="2400" dirty="0">
                <a:latin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7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73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733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7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36549" name="Text Box 5"/>
          <p:cNvSpPr txBox="1">
            <a:spLocks noChangeArrowheads="1"/>
          </p:cNvSpPr>
          <p:nvPr/>
        </p:nvSpPr>
        <p:spPr bwMode="auto">
          <a:xfrm>
            <a:off x="228600" y="2438400"/>
            <a:ext cx="1828800" cy="1200329"/>
          </a:xfrm>
          <a:prstGeom prst="rect">
            <a:avLst/>
          </a:prstGeom>
          <a:noFill/>
          <a:ln w="9525">
            <a:noFill/>
            <a:miter lim="800000"/>
            <a:headEnd/>
            <a:tailEnd/>
          </a:ln>
          <a:effectLst/>
        </p:spPr>
        <p:txBody>
          <a:bodyPr>
            <a:spAutoFit/>
          </a:bodyPr>
          <a:lstStyle/>
          <a:p>
            <a:pPr>
              <a:spcBef>
                <a:spcPct val="50000"/>
              </a:spcBef>
            </a:pPr>
            <a:r>
              <a:rPr lang="en-US" dirty="0"/>
              <a:t>CO</a:t>
            </a:r>
            <a:r>
              <a:rPr lang="en-US" baseline="-25000" dirty="0"/>
              <a:t>2</a:t>
            </a:r>
            <a:r>
              <a:rPr lang="en-US" dirty="0"/>
              <a:t> Concentrations (from </a:t>
            </a:r>
            <a:r>
              <a:rPr lang="en-US" dirty="0" smtClean="0"/>
              <a:t>Baird and </a:t>
            </a:r>
            <a:r>
              <a:rPr lang="en-US" dirty="0" err="1" smtClean="0"/>
              <a:t>Cann</a:t>
            </a:r>
            <a:r>
              <a:rPr lang="en-US" dirty="0" smtClean="0"/>
              <a:t> </a:t>
            </a:r>
            <a:r>
              <a:rPr lang="en-US" dirty="0"/>
              <a:t>text)</a:t>
            </a:r>
          </a:p>
        </p:txBody>
      </p:sp>
      <p:pic>
        <p:nvPicPr>
          <p:cNvPr id="36866" name="Picture 2"/>
          <p:cNvPicPr>
            <a:picLocks noGrp="1" noChangeAspect="1" noChangeArrowheads="1"/>
          </p:cNvPicPr>
          <p:nvPr>
            <p:ph idx="1"/>
          </p:nvPr>
        </p:nvPicPr>
        <p:blipFill>
          <a:blip r:embed="rId3" cstate="print"/>
          <a:srcRect/>
          <a:stretch>
            <a:fillRect/>
          </a:stretch>
        </p:blipFill>
        <p:spPr bwMode="auto">
          <a:xfrm>
            <a:off x="1905000" y="1828800"/>
            <a:ext cx="6815340" cy="4517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latin typeface="Tahoma" charset="0"/>
              </a:rPr>
              <a:t>Announcements I</a:t>
            </a:r>
            <a:endParaRPr lang="en-US" altLang="en-US" sz="3600" smtClean="0">
              <a:latin typeface="Tahoma" charset="0"/>
            </a:endParaRPr>
          </a:p>
        </p:txBody>
      </p:sp>
      <p:sp>
        <p:nvSpPr>
          <p:cNvPr id="9219" name="Rectangle 3"/>
          <p:cNvSpPr>
            <a:spLocks noGrp="1" noChangeArrowheads="1"/>
          </p:cNvSpPr>
          <p:nvPr>
            <p:ph type="body" idx="1"/>
          </p:nvPr>
        </p:nvSpPr>
        <p:spPr>
          <a:xfrm>
            <a:off x="381000" y="1524000"/>
            <a:ext cx="7848600" cy="4525963"/>
          </a:xfrm>
        </p:spPr>
        <p:txBody>
          <a:bodyPr>
            <a:normAutofit/>
          </a:bodyPr>
          <a:lstStyle/>
          <a:p>
            <a:pPr eaLnBrk="1" hangingPunct="1">
              <a:lnSpc>
                <a:spcPct val="80000"/>
              </a:lnSpc>
              <a:spcBef>
                <a:spcPts val="1000"/>
              </a:spcBef>
            </a:pPr>
            <a:r>
              <a:rPr lang="en-US" altLang="en-US" dirty="0" smtClean="0">
                <a:latin typeface="Tahoma" charset="0"/>
              </a:rPr>
              <a:t>HW Set 3 Posted on My C253 Website (just 3.1 so far)</a:t>
            </a:r>
          </a:p>
          <a:p>
            <a:pPr eaLnBrk="1" hangingPunct="1">
              <a:lnSpc>
                <a:spcPct val="80000"/>
              </a:lnSpc>
              <a:spcBef>
                <a:spcPts val="1000"/>
              </a:spcBef>
            </a:pPr>
            <a:r>
              <a:rPr lang="en-US" altLang="en-US" dirty="0" smtClean="0">
                <a:latin typeface="Tahoma" charset="0"/>
              </a:rPr>
              <a:t>No Group Assignment This Week</a:t>
            </a:r>
          </a:p>
          <a:p>
            <a:pPr eaLnBrk="1" hangingPunct="1">
              <a:lnSpc>
                <a:spcPct val="80000"/>
              </a:lnSpc>
              <a:spcBef>
                <a:spcPts val="1000"/>
              </a:spcBef>
            </a:pPr>
            <a:r>
              <a:rPr lang="en-US" altLang="en-US" dirty="0" smtClean="0">
                <a:latin typeface="Tahoma" charset="0"/>
              </a:rPr>
              <a:t>Next Week’s Group Assignment on Climate Change</a:t>
            </a:r>
          </a:p>
          <a:p>
            <a:pPr eaLnBrk="1" hangingPunct="1">
              <a:lnSpc>
                <a:spcPct val="80000"/>
              </a:lnSpc>
              <a:spcBef>
                <a:spcPts val="1000"/>
              </a:spcBef>
            </a:pPr>
            <a:r>
              <a:rPr lang="en-US" altLang="en-US" dirty="0" smtClean="0">
                <a:latin typeface="Tahoma" charset="0"/>
              </a:rPr>
              <a:t>Today’s Lecture (Climate Change – Ch. 5)</a:t>
            </a:r>
          </a:p>
          <a:p>
            <a:pPr eaLnBrk="1" hangingPunct="1">
              <a:lnSpc>
                <a:spcPct val="80000"/>
              </a:lnSpc>
              <a:spcBef>
                <a:spcPts val="1000"/>
              </a:spcBef>
            </a:pPr>
            <a:r>
              <a:rPr lang="en-US" altLang="en-US" dirty="0" smtClean="0">
                <a:latin typeface="Tahoma" charset="0"/>
              </a:rPr>
              <a:t>Next Lecture on Alternative Fuels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27331" name="Rectangle 3"/>
          <p:cNvSpPr>
            <a:spLocks noGrp="1" noChangeArrowheads="1"/>
          </p:cNvSpPr>
          <p:nvPr>
            <p:ph type="body" idx="1"/>
          </p:nvPr>
        </p:nvSpPr>
        <p:spPr>
          <a:xfrm>
            <a:off x="457200" y="1600200"/>
            <a:ext cx="8229600" cy="4876800"/>
          </a:xfrm>
        </p:spPr>
        <p:txBody>
          <a:bodyPr>
            <a:normAutofit fontScale="70000" lnSpcReduction="20000"/>
          </a:bodyPr>
          <a:lstStyle/>
          <a:p>
            <a:pPr>
              <a:lnSpc>
                <a:spcPct val="120000"/>
              </a:lnSpc>
              <a:spcBef>
                <a:spcPts val="600"/>
              </a:spcBef>
            </a:pPr>
            <a:r>
              <a:rPr lang="en-US" sz="4000" dirty="0" smtClean="0">
                <a:latin typeface="Tahoma" pitchFamily="34" charset="0"/>
                <a:cs typeface="Tahoma" pitchFamily="34" charset="0"/>
              </a:rPr>
              <a:t>Methane</a:t>
            </a:r>
            <a:endParaRPr lang="en-US" sz="4000" dirty="0">
              <a:latin typeface="Tahoma" pitchFamily="34" charset="0"/>
              <a:cs typeface="Tahoma" pitchFamily="34" charset="0"/>
            </a:endParaRPr>
          </a:p>
          <a:p>
            <a:pPr lvl="1">
              <a:lnSpc>
                <a:spcPct val="120000"/>
              </a:lnSpc>
              <a:spcBef>
                <a:spcPts val="600"/>
              </a:spcBef>
            </a:pPr>
            <a:r>
              <a:rPr lang="en-US" sz="3600" dirty="0" smtClean="0">
                <a:latin typeface="Tahoma" pitchFamily="34" charset="0"/>
                <a:cs typeface="Tahoma" pitchFamily="34" charset="0"/>
              </a:rPr>
              <a:t>Natural sources: termites, swamps, animal emissions</a:t>
            </a:r>
          </a:p>
          <a:p>
            <a:pPr lvl="1">
              <a:lnSpc>
                <a:spcPct val="120000"/>
              </a:lnSpc>
              <a:spcBef>
                <a:spcPts val="600"/>
              </a:spcBef>
            </a:pPr>
            <a:r>
              <a:rPr lang="en-US" sz="3600" dirty="0" smtClean="0">
                <a:latin typeface="Tahoma" pitchFamily="34" charset="0"/>
                <a:cs typeface="Tahoma" pitchFamily="34" charset="0"/>
              </a:rPr>
              <a:t>Anthropogenic sources:</a:t>
            </a:r>
          </a:p>
          <a:p>
            <a:pPr lvl="2">
              <a:lnSpc>
                <a:spcPct val="120000"/>
              </a:lnSpc>
              <a:spcBef>
                <a:spcPts val="600"/>
              </a:spcBef>
            </a:pPr>
            <a:r>
              <a:rPr lang="en-US" sz="3200" dirty="0" smtClean="0">
                <a:latin typeface="Tahoma" pitchFamily="34" charset="0"/>
                <a:cs typeface="Tahoma" pitchFamily="34" charset="0"/>
              </a:rPr>
              <a:t>natural gas production/distribution</a:t>
            </a:r>
          </a:p>
          <a:p>
            <a:pPr lvl="2">
              <a:lnSpc>
                <a:spcPct val="120000"/>
              </a:lnSpc>
              <a:spcBef>
                <a:spcPts val="600"/>
              </a:spcBef>
            </a:pPr>
            <a:r>
              <a:rPr lang="en-US" sz="3200" dirty="0" smtClean="0">
                <a:latin typeface="Tahoma" pitchFamily="34" charset="0"/>
                <a:cs typeface="Tahoma" pitchFamily="34" charset="0"/>
              </a:rPr>
              <a:t>changes in agricultural practices</a:t>
            </a:r>
            <a:endParaRPr lang="en-US" sz="3600" dirty="0" smtClean="0">
              <a:latin typeface="Tahoma" pitchFamily="34" charset="0"/>
              <a:cs typeface="Tahoma" pitchFamily="34" charset="0"/>
            </a:endParaRPr>
          </a:p>
          <a:p>
            <a:pPr lvl="1">
              <a:lnSpc>
                <a:spcPct val="120000"/>
              </a:lnSpc>
              <a:spcBef>
                <a:spcPts val="600"/>
              </a:spcBef>
            </a:pPr>
            <a:r>
              <a:rPr lang="en-US" sz="3600" dirty="0" smtClean="0">
                <a:latin typeface="Tahoma" pitchFamily="34" charset="0"/>
                <a:cs typeface="Tahoma" pitchFamily="34" charset="0"/>
              </a:rPr>
              <a:t>Sinks:</a:t>
            </a:r>
          </a:p>
          <a:p>
            <a:pPr lvl="2">
              <a:lnSpc>
                <a:spcPct val="120000"/>
              </a:lnSpc>
              <a:spcBef>
                <a:spcPts val="600"/>
              </a:spcBef>
            </a:pPr>
            <a:r>
              <a:rPr lang="en-US" sz="3200" dirty="0" smtClean="0">
                <a:latin typeface="Tahoma" pitchFamily="34" charset="0"/>
                <a:cs typeface="Tahoma" pitchFamily="34" charset="0"/>
              </a:rPr>
              <a:t>reaction with OH radical</a:t>
            </a:r>
          </a:p>
          <a:p>
            <a:pPr lvl="2">
              <a:lnSpc>
                <a:spcPct val="120000"/>
              </a:lnSpc>
              <a:spcBef>
                <a:spcPts val="600"/>
              </a:spcBef>
            </a:pPr>
            <a:r>
              <a:rPr lang="en-US" sz="3200" dirty="0" smtClean="0">
                <a:latin typeface="Tahoma" pitchFamily="34" charset="0"/>
                <a:cs typeface="Tahoma" pitchFamily="34" charset="0"/>
              </a:rPr>
              <a:t>transport to stratosphere</a:t>
            </a:r>
            <a:endParaRPr lang="en-US" sz="3600" dirty="0" smtClean="0">
              <a:latin typeface="Tahoma" pitchFamily="34" charset="0"/>
              <a:cs typeface="Tahoma" pitchFamily="34" charset="0"/>
            </a:endParaRPr>
          </a:p>
          <a:p>
            <a:pPr lvl="1">
              <a:lnSpc>
                <a:spcPct val="120000"/>
              </a:lnSpc>
              <a:spcBef>
                <a:spcPts val="600"/>
              </a:spcBef>
            </a:pPr>
            <a:r>
              <a:rPr lang="en-US" sz="3600" dirty="0" smtClean="0">
                <a:latin typeface="Tahoma" pitchFamily="34" charset="0"/>
                <a:cs typeface="Tahoma" pitchFamily="34" charset="0"/>
              </a:rPr>
              <a:t>Indirect Effects: stratospheric water, OH and O</a:t>
            </a:r>
            <a:r>
              <a:rPr lang="en-US" sz="3600" baseline="-25000" dirty="0" smtClean="0">
                <a:latin typeface="Tahoma" pitchFamily="34" charset="0"/>
                <a:cs typeface="Tahoma" pitchFamily="34" charset="0"/>
              </a:rPr>
              <a:t>3</a:t>
            </a:r>
            <a:r>
              <a:rPr lang="en-US" sz="3600" dirty="0" smtClean="0">
                <a:latin typeface="Tahoma" pitchFamily="34" charset="0"/>
                <a:cs typeface="Tahoma" pitchFamily="34" charset="0"/>
              </a:rPr>
              <a:t> concentration changes</a:t>
            </a:r>
            <a:r>
              <a:rPr lang="en-US" sz="2400" dirty="0">
                <a:latin typeface="Tahoma" pitchFamily="34" charset="0"/>
                <a:cs typeface="Tahoma" pitchFamily="34" charset="0"/>
              </a:rPr>
              <a:t>	</a:t>
            </a:r>
            <a:endParaRPr lang="en-US" sz="20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7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7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7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73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7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44743" name="Rectangle 7"/>
          <p:cNvSpPr>
            <a:spLocks noGrp="1" noChangeArrowheads="1"/>
          </p:cNvSpPr>
          <p:nvPr>
            <p:ph type="body" sz="half" idx="1"/>
          </p:nvPr>
        </p:nvSpPr>
        <p:spPr>
          <a:xfrm>
            <a:off x="457200" y="1600200"/>
            <a:ext cx="7391400" cy="4525963"/>
          </a:xfrm>
        </p:spPr>
        <p:txBody>
          <a:bodyPr/>
          <a:lstStyle/>
          <a:p>
            <a:r>
              <a:rPr lang="en-US" sz="2400" dirty="0">
                <a:latin typeface="Tahoma" pitchFamily="34" charset="0"/>
                <a:cs typeface="Tahoma" pitchFamily="34" charset="0"/>
              </a:rPr>
              <a:t>METHANE</a:t>
            </a:r>
          </a:p>
          <a:p>
            <a:r>
              <a:rPr lang="en-US" sz="2400" dirty="0" smtClean="0">
                <a:latin typeface="Tahoma" pitchFamily="34" charset="0"/>
                <a:cs typeface="Tahoma" pitchFamily="34" charset="0"/>
              </a:rPr>
              <a:t>Pre-industrial concentration of ~750 ppb</a:t>
            </a:r>
            <a:endParaRPr lang="en-US" sz="2400" dirty="0">
              <a:latin typeface="Tahoma" pitchFamily="34" charset="0"/>
              <a:cs typeface="Tahoma" pitchFamily="34" charset="0"/>
            </a:endParaRPr>
          </a:p>
          <a:p>
            <a:r>
              <a:rPr lang="en-US" sz="2400" dirty="0" smtClean="0">
                <a:latin typeface="Tahoma" pitchFamily="34" charset="0"/>
                <a:cs typeface="Tahoma" pitchFamily="34" charset="0"/>
              </a:rPr>
              <a:t>Was increasing rapidly (~3%/year) until 1990s</a:t>
            </a:r>
            <a:endParaRPr lang="en-US" sz="2400" dirty="0">
              <a:latin typeface="Tahoma" pitchFamily="34" charset="0"/>
              <a:cs typeface="Tahoma" pitchFamily="34" charset="0"/>
            </a:endParaRPr>
          </a:p>
          <a:p>
            <a:r>
              <a:rPr lang="en-US" sz="2400" dirty="0" smtClean="0">
                <a:latin typeface="Tahoma" pitchFamily="34" charset="0"/>
                <a:cs typeface="Tahoma" pitchFamily="34" charset="0"/>
              </a:rPr>
              <a:t>Rate slowed to no change, but has started to rise again</a:t>
            </a:r>
            <a:endParaRPr lang="en-US" sz="2400" dirty="0">
              <a:latin typeface="Tahoma" pitchFamily="34" charset="0"/>
              <a:cs typeface="Tahoma" pitchFamily="34" charset="0"/>
            </a:endParaRPr>
          </a:p>
        </p:txBody>
      </p:sp>
      <p:pic>
        <p:nvPicPr>
          <p:cNvPr id="37890" name="Picture 2"/>
          <p:cNvPicPr>
            <a:picLocks noGrp="1" noChangeAspect="1" noChangeArrowheads="1"/>
          </p:cNvPicPr>
          <p:nvPr>
            <p:ph sz="half" idx="2"/>
          </p:nvPr>
        </p:nvPicPr>
        <p:blipFill>
          <a:blip r:embed="rId2" cstate="print"/>
          <a:srcRect/>
          <a:stretch>
            <a:fillRect/>
          </a:stretch>
        </p:blipFill>
        <p:spPr bwMode="auto">
          <a:xfrm>
            <a:off x="2286000" y="3657600"/>
            <a:ext cx="4038600" cy="27578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47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47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47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Greenhouse Gases</a:t>
            </a:r>
          </a:p>
        </p:txBody>
      </p:sp>
      <p:sp>
        <p:nvSpPr>
          <p:cNvPr id="230403" name="Rectangle 3"/>
          <p:cNvSpPr>
            <a:spLocks noGrp="1" noChangeArrowheads="1"/>
          </p:cNvSpPr>
          <p:nvPr>
            <p:ph type="body" idx="1"/>
          </p:nvPr>
        </p:nvSpPr>
        <p:spPr/>
        <p:txBody>
          <a:bodyPr/>
          <a:lstStyle/>
          <a:p>
            <a:r>
              <a:rPr lang="en-US" dirty="0">
                <a:latin typeface="Tahoma" pitchFamily="34" charset="0"/>
                <a:cs typeface="Tahoma" pitchFamily="34" charset="0"/>
              </a:rPr>
              <a:t>Chlorofluorocarbons</a:t>
            </a:r>
          </a:p>
          <a:p>
            <a:pPr>
              <a:buFontTx/>
              <a:buNone/>
            </a:pPr>
            <a:r>
              <a:rPr lang="en-US" sz="2400" dirty="0">
                <a:latin typeface="Tahoma" pitchFamily="34" charset="0"/>
                <a:cs typeface="Tahoma" pitchFamily="34" charset="0"/>
              </a:rPr>
              <a:t>	- Strong greenhouse gases</a:t>
            </a:r>
          </a:p>
          <a:p>
            <a:pPr>
              <a:buFontTx/>
              <a:buNone/>
            </a:pPr>
            <a:r>
              <a:rPr lang="en-US" sz="2400" dirty="0">
                <a:latin typeface="Tahoma" pitchFamily="34" charset="0"/>
                <a:cs typeface="Tahoma" pitchFamily="34" charset="0"/>
              </a:rPr>
              <a:t>	- Have long lifetimes</a:t>
            </a:r>
          </a:p>
          <a:p>
            <a:pPr>
              <a:buFontTx/>
              <a:buNone/>
            </a:pPr>
            <a:r>
              <a:rPr lang="en-US" sz="2400" dirty="0">
                <a:latin typeface="Tahoma" pitchFamily="34" charset="0"/>
                <a:cs typeface="Tahoma" pitchFamily="34" charset="0"/>
              </a:rPr>
              <a:t>	- Only anthropogenic sources</a:t>
            </a:r>
          </a:p>
          <a:p>
            <a:pPr>
              <a:buFontTx/>
              <a:buNone/>
            </a:pPr>
            <a:r>
              <a:rPr lang="en-US" sz="2400" dirty="0">
                <a:latin typeface="Tahoma" pitchFamily="34" charset="0"/>
                <a:cs typeface="Tahoma" pitchFamily="34" charset="0"/>
              </a:rPr>
              <a:t>	- Indirect effects (loss of stratospheric ozone offsets some of the warming)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b="1" dirty="0" smtClean="0">
                <a:latin typeface="Tahoma" pitchFamily="34" charset="0"/>
                <a:cs typeface="Tahoma" pitchFamily="34" charset="0"/>
              </a:rPr>
              <a:t>Climate Change</a:t>
            </a:r>
            <a:br>
              <a:rPr lang="en-US" b="1" dirty="0" smtClean="0">
                <a:latin typeface="Tahoma" pitchFamily="34" charset="0"/>
                <a:cs typeface="Tahoma" pitchFamily="34" charset="0"/>
              </a:rPr>
            </a:br>
            <a:r>
              <a:rPr lang="en-US" b="1" dirty="0" smtClean="0">
                <a:latin typeface="Tahoma" pitchFamily="34" charset="0"/>
                <a:cs typeface="Tahoma" pitchFamily="34" charset="0"/>
              </a:rPr>
              <a:t> </a:t>
            </a:r>
            <a:r>
              <a:rPr lang="en-US" sz="3600" dirty="0" smtClean="0">
                <a:latin typeface="Tahoma" pitchFamily="34" charset="0"/>
                <a:cs typeface="Tahoma" pitchFamily="34" charset="0"/>
              </a:rPr>
              <a:t>Summary of Effects – Greenhouse Gases</a:t>
            </a:r>
          </a:p>
        </p:txBody>
      </p:sp>
      <p:sp>
        <p:nvSpPr>
          <p:cNvPr id="21507" name="Text Box 7"/>
          <p:cNvSpPr txBox="1">
            <a:spLocks noChangeArrowheads="1"/>
          </p:cNvSpPr>
          <p:nvPr/>
        </p:nvSpPr>
        <p:spPr bwMode="auto">
          <a:xfrm>
            <a:off x="1066800" y="6172200"/>
            <a:ext cx="5715000" cy="366713"/>
          </a:xfrm>
          <a:prstGeom prst="rect">
            <a:avLst/>
          </a:prstGeom>
          <a:noFill/>
          <a:ln w="9525">
            <a:noFill/>
            <a:miter lim="800000"/>
            <a:headEnd/>
            <a:tailEnd/>
          </a:ln>
        </p:spPr>
        <p:txBody>
          <a:bodyPr>
            <a:spAutoFit/>
          </a:bodyPr>
          <a:lstStyle/>
          <a:p>
            <a:pPr>
              <a:spcBef>
                <a:spcPct val="50000"/>
              </a:spcBef>
            </a:pPr>
            <a:r>
              <a:rPr lang="en-US" dirty="0"/>
              <a:t>From IPCC </a:t>
            </a:r>
            <a:r>
              <a:rPr lang="en-US" dirty="0" smtClean="0"/>
              <a:t>Fifth Assessment </a:t>
            </a:r>
            <a:r>
              <a:rPr lang="en-US" dirty="0"/>
              <a:t>Report (</a:t>
            </a:r>
            <a:r>
              <a:rPr lang="en-US" dirty="0" smtClean="0"/>
              <a:t>2014)</a:t>
            </a:r>
            <a:endParaRPr lang="en-US" dirty="0"/>
          </a:p>
        </p:txBody>
      </p:sp>
      <p:pic>
        <p:nvPicPr>
          <p:cNvPr id="37891" name="Picture 3"/>
          <p:cNvPicPr>
            <a:picLocks noChangeAspect="1" noChangeArrowheads="1"/>
          </p:cNvPicPr>
          <p:nvPr/>
        </p:nvPicPr>
        <p:blipFill>
          <a:blip r:embed="rId3" cstate="print"/>
          <a:srcRect l="18462" t="37500" r="49999" b="24038"/>
          <a:stretch>
            <a:fillRect/>
          </a:stretch>
        </p:blipFill>
        <p:spPr bwMode="auto">
          <a:xfrm>
            <a:off x="838200" y="1676399"/>
            <a:ext cx="4724400" cy="4609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b="1" dirty="0" smtClean="0">
                <a:latin typeface="Tahoma" pitchFamily="34" charset="0"/>
                <a:cs typeface="Tahoma" pitchFamily="34" charset="0"/>
              </a:rPr>
              <a:t>Climate Change</a:t>
            </a:r>
            <a:br>
              <a:rPr lang="en-US" b="1" dirty="0" smtClean="0">
                <a:latin typeface="Tahoma" pitchFamily="34" charset="0"/>
                <a:cs typeface="Tahoma" pitchFamily="34" charset="0"/>
              </a:rPr>
            </a:br>
            <a:r>
              <a:rPr lang="en-US" b="1" dirty="0" smtClean="0">
                <a:latin typeface="Tahoma" pitchFamily="34" charset="0"/>
                <a:cs typeface="Tahoma" pitchFamily="34" charset="0"/>
              </a:rPr>
              <a:t> </a:t>
            </a:r>
            <a:r>
              <a:rPr lang="en-US" sz="3600" dirty="0" smtClean="0">
                <a:latin typeface="Tahoma" pitchFamily="34" charset="0"/>
                <a:cs typeface="Tahoma" pitchFamily="34" charset="0"/>
              </a:rPr>
              <a:t>- Some Questions – cont.</a:t>
            </a:r>
          </a:p>
        </p:txBody>
      </p:sp>
      <p:sp>
        <p:nvSpPr>
          <p:cNvPr id="23555"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sz="2400" dirty="0" smtClean="0">
                <a:latin typeface="Tahoma" pitchFamily="34" charset="0"/>
                <a:cs typeface="Tahoma" pitchFamily="34" charset="0"/>
              </a:rPr>
              <a:t>Why are CH</a:t>
            </a:r>
            <a:r>
              <a:rPr lang="en-US" sz="2400" baseline="-25000" dirty="0" smtClean="0">
                <a:latin typeface="Tahoma" pitchFamily="34" charset="0"/>
                <a:cs typeface="Tahoma" pitchFamily="34" charset="0"/>
              </a:rPr>
              <a:t>4</a:t>
            </a:r>
            <a:r>
              <a:rPr lang="en-US" sz="2400" dirty="0" smtClean="0">
                <a:latin typeface="Tahoma" pitchFamily="34" charset="0"/>
                <a:cs typeface="Tahoma" pitchFamily="34" charset="0"/>
              </a:rPr>
              <a:t> and N</a:t>
            </a:r>
            <a:r>
              <a:rPr lang="en-US" sz="2400" baseline="-25000" dirty="0" smtClean="0">
                <a:latin typeface="Tahoma" pitchFamily="34" charset="0"/>
                <a:cs typeface="Tahoma" pitchFamily="34" charset="0"/>
              </a:rPr>
              <a:t>2</a:t>
            </a:r>
            <a:r>
              <a:rPr lang="en-US" sz="2400" dirty="0" smtClean="0">
                <a:latin typeface="Tahoma" pitchFamily="34" charset="0"/>
                <a:cs typeface="Tahoma" pitchFamily="34" charset="0"/>
              </a:rPr>
              <a:t>O more effective greenhouse gases than CO</a:t>
            </a:r>
            <a:r>
              <a:rPr lang="en-US" sz="2400" baseline="-25000" dirty="0" smtClean="0">
                <a:latin typeface="Tahoma" pitchFamily="34" charset="0"/>
                <a:cs typeface="Tahoma" pitchFamily="34" charset="0"/>
              </a:rPr>
              <a:t>2</a:t>
            </a:r>
            <a:r>
              <a:rPr lang="en-US" sz="2400" dirty="0" smtClean="0">
                <a:latin typeface="Tahoma" pitchFamily="34" charset="0"/>
                <a:cs typeface="Tahoma" pitchFamily="34" charset="0"/>
              </a:rPr>
              <a:t>?</a:t>
            </a:r>
          </a:p>
          <a:p>
            <a:pPr marL="609600" indent="-609600" eaLnBrk="1" hangingPunct="1">
              <a:lnSpc>
                <a:spcPct val="90000"/>
              </a:lnSpc>
              <a:buFontTx/>
              <a:buAutoNum type="arabicPeriod"/>
            </a:pPr>
            <a:r>
              <a:rPr lang="en-US" sz="2400" dirty="0" smtClean="0">
                <a:latin typeface="Tahoma" pitchFamily="34" charset="0"/>
                <a:cs typeface="Tahoma" pitchFamily="34" charset="0"/>
              </a:rPr>
              <a:t>If OCS were found to have significant anthropogenic emissions, what would you want to know about it before assessing if it could be a greenhouse gas?</a:t>
            </a:r>
          </a:p>
          <a:p>
            <a:pPr marL="609600" indent="-609600" eaLnBrk="1" hangingPunct="1">
              <a:lnSpc>
                <a:spcPct val="90000"/>
              </a:lnSpc>
              <a:buFontTx/>
              <a:buAutoNum type="arabicPeriod"/>
            </a:pPr>
            <a:r>
              <a:rPr lang="en-US" sz="2400" dirty="0" smtClean="0">
                <a:latin typeface="Tahoma" pitchFamily="34" charset="0"/>
                <a:cs typeface="Tahoma" pitchFamily="34" charset="0"/>
              </a:rPr>
              <a:t>CO is not a very effective greenhouse gas, but it can affect two other greenhouse gases.  What gases does it affect indirectly and why?</a:t>
            </a:r>
          </a:p>
          <a:p>
            <a:pPr marL="609600" indent="-609600" eaLnBrk="1" hangingPunct="1">
              <a:lnSpc>
                <a:spcPct val="90000"/>
              </a:lnSpc>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a:t>
            </a:r>
            <a:r>
              <a:rPr lang="en-US" sz="3600" dirty="0" smtClean="0">
                <a:latin typeface="Tahoma" pitchFamily="34" charset="0"/>
                <a:cs typeface="Tahoma" pitchFamily="34" charset="0"/>
              </a:rPr>
              <a:t>Other Effects on Climate</a:t>
            </a:r>
            <a:endParaRPr lang="en-US" sz="3600" dirty="0">
              <a:latin typeface="Tahoma" pitchFamily="34" charset="0"/>
              <a:cs typeface="Tahoma" pitchFamily="34" charset="0"/>
            </a:endParaRPr>
          </a:p>
        </p:txBody>
      </p:sp>
      <p:sp>
        <p:nvSpPr>
          <p:cNvPr id="230403" name="Rectangle 3"/>
          <p:cNvSpPr>
            <a:spLocks noGrp="1" noChangeArrowheads="1"/>
          </p:cNvSpPr>
          <p:nvPr>
            <p:ph type="body" idx="1"/>
          </p:nvPr>
        </p:nvSpPr>
        <p:spPr/>
        <p:txBody>
          <a:bodyPr/>
          <a:lstStyle/>
          <a:p>
            <a:r>
              <a:rPr lang="en-US" dirty="0" smtClean="0">
                <a:latin typeface="Tahoma" pitchFamily="34" charset="0"/>
                <a:cs typeface="Tahoma" pitchFamily="34" charset="0"/>
              </a:rPr>
              <a:t>Categories</a:t>
            </a:r>
            <a:endParaRPr lang="en-US" dirty="0">
              <a:latin typeface="Tahoma" pitchFamily="34" charset="0"/>
              <a:cs typeface="Tahoma" pitchFamily="34" charset="0"/>
            </a:endParaRPr>
          </a:p>
          <a:p>
            <a:pPr lvl="1"/>
            <a:r>
              <a:rPr lang="en-US" sz="2400" dirty="0" err="1" smtClean="0">
                <a:latin typeface="Tahoma" pitchFamily="34" charset="0"/>
                <a:cs typeface="Tahoma" pitchFamily="34" charset="0"/>
              </a:rPr>
              <a:t>Tropospheric</a:t>
            </a:r>
            <a:r>
              <a:rPr lang="en-US" sz="2400" dirty="0" smtClean="0">
                <a:latin typeface="Tahoma" pitchFamily="34" charset="0"/>
                <a:cs typeface="Tahoma" pitchFamily="34" charset="0"/>
              </a:rPr>
              <a:t> Ozone (non-well mixed greenhouse gas)</a:t>
            </a:r>
          </a:p>
          <a:p>
            <a:pPr lvl="1"/>
            <a:r>
              <a:rPr lang="en-US" sz="2400" dirty="0" smtClean="0">
                <a:latin typeface="Tahoma" pitchFamily="34" charset="0"/>
                <a:cs typeface="Tahoma" pitchFamily="34" charset="0"/>
              </a:rPr>
              <a:t>Stratospheric Ozone (loss causes cooling)</a:t>
            </a:r>
            <a:endParaRPr lang="en-US" sz="2400" dirty="0">
              <a:latin typeface="Tahoma" pitchFamily="34" charset="0"/>
              <a:cs typeface="Tahoma" pitchFamily="34" charset="0"/>
            </a:endParaRPr>
          </a:p>
          <a:p>
            <a:pPr lvl="1"/>
            <a:r>
              <a:rPr lang="en-US" sz="2400" dirty="0" smtClean="0">
                <a:latin typeface="Tahoma" pitchFamily="34" charset="0"/>
                <a:cs typeface="Tahoma" pitchFamily="34" charset="0"/>
              </a:rPr>
              <a:t>Land Use Changes (affects uptake of CO</a:t>
            </a:r>
            <a:r>
              <a:rPr lang="en-US" sz="2400" baseline="-25000" dirty="0" smtClean="0">
                <a:latin typeface="Tahoma" pitchFamily="34" charset="0"/>
                <a:cs typeface="Tahoma" pitchFamily="34" charset="0"/>
              </a:rPr>
              <a:t>2</a:t>
            </a:r>
            <a:r>
              <a:rPr lang="en-US" sz="2400" dirty="0" smtClean="0">
                <a:latin typeface="Tahoma" pitchFamily="34" charset="0"/>
                <a:cs typeface="Tahoma" pitchFamily="34" charset="0"/>
              </a:rPr>
              <a:t> and </a:t>
            </a:r>
            <a:r>
              <a:rPr lang="en-US" sz="2400" dirty="0" err="1" smtClean="0">
                <a:latin typeface="Tahoma" pitchFamily="34" charset="0"/>
                <a:cs typeface="Tahoma" pitchFamily="34" charset="0"/>
              </a:rPr>
              <a:t>albedo</a:t>
            </a:r>
            <a:r>
              <a:rPr lang="en-US" sz="2400" dirty="0" smtClean="0">
                <a:latin typeface="Tahoma" pitchFamily="34" charset="0"/>
                <a:cs typeface="Tahoma" pitchFamily="34" charset="0"/>
              </a:rPr>
              <a:t>)</a:t>
            </a:r>
            <a:endParaRPr lang="en-US" sz="2400" dirty="0">
              <a:latin typeface="Tahoma" pitchFamily="34" charset="0"/>
              <a:cs typeface="Tahoma" pitchFamily="34" charset="0"/>
            </a:endParaRPr>
          </a:p>
          <a:p>
            <a:pPr lvl="1"/>
            <a:r>
              <a:rPr lang="en-US" sz="2400" dirty="0" smtClean="0">
                <a:latin typeface="Tahoma" pitchFamily="34" charset="0"/>
                <a:cs typeface="Tahoma" pitchFamily="34" charset="0"/>
              </a:rPr>
              <a:t>Light Scattering Aerosol</a:t>
            </a:r>
          </a:p>
          <a:p>
            <a:pPr lvl="1"/>
            <a:r>
              <a:rPr lang="en-US" sz="2400" dirty="0" smtClean="0">
                <a:latin typeface="Tahoma" pitchFamily="34" charset="0"/>
                <a:cs typeface="Tahoma" pitchFamily="34" charset="0"/>
              </a:rPr>
              <a:t>Light Absorbing Aerosol</a:t>
            </a:r>
          </a:p>
          <a:p>
            <a:pPr lvl="1"/>
            <a:r>
              <a:rPr lang="en-US" sz="2400" dirty="0" smtClean="0">
                <a:latin typeface="Tahoma" pitchFamily="34" charset="0"/>
                <a:cs typeface="Tahoma" pitchFamily="34" charset="0"/>
              </a:rPr>
              <a:t>Indirect Effects of Aerosol</a:t>
            </a:r>
          </a:p>
          <a:p>
            <a:pPr>
              <a:buFontTx/>
              <a:buNone/>
            </a:pPr>
            <a:endParaRPr lang="en-US" sz="2400" dirty="0">
              <a:latin typeface="Tahoma" pitchFamily="34" charset="0"/>
              <a:cs typeface="Tahoma" pitchFamily="34" charset="0"/>
            </a:endParaRPr>
          </a:p>
        </p:txBody>
      </p:sp>
      <p:pic>
        <p:nvPicPr>
          <p:cNvPr id="4" name="Picture 3"/>
          <p:cNvPicPr>
            <a:picLocks noChangeAspect="1" noChangeArrowheads="1"/>
          </p:cNvPicPr>
          <p:nvPr/>
        </p:nvPicPr>
        <p:blipFill>
          <a:blip r:embed="rId2" cstate="print"/>
          <a:srcRect l="18462" t="37500" r="49999" b="24038"/>
          <a:stretch>
            <a:fillRect/>
          </a:stretch>
        </p:blipFill>
        <p:spPr bwMode="auto">
          <a:xfrm>
            <a:off x="5105400" y="3581400"/>
            <a:ext cx="2927984" cy="2856570"/>
          </a:xfrm>
          <a:prstGeom prst="rect">
            <a:avLst/>
          </a:prstGeom>
          <a:noFill/>
          <a:ln w="9525">
            <a:noFill/>
            <a:miter lim="800000"/>
            <a:headEnd/>
            <a:tailEnd/>
          </a:ln>
        </p:spPr>
      </p:pic>
      <p:sp>
        <p:nvSpPr>
          <p:cNvPr id="5" name="Oval 4"/>
          <p:cNvSpPr/>
          <p:nvPr/>
        </p:nvSpPr>
        <p:spPr>
          <a:xfrm>
            <a:off x="5486400" y="4419600"/>
            <a:ext cx="1524000" cy="30480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040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0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a:t>
            </a:r>
            <a:r>
              <a:rPr lang="en-US" sz="3600" dirty="0" smtClean="0">
                <a:latin typeface="Tahoma" pitchFamily="34" charset="0"/>
                <a:cs typeface="Tahoma" pitchFamily="34" charset="0"/>
              </a:rPr>
              <a:t>Other Effects on Climate</a:t>
            </a:r>
            <a:endParaRPr lang="en-US" sz="3600" dirty="0">
              <a:latin typeface="Tahoma" pitchFamily="34" charset="0"/>
              <a:cs typeface="Tahoma" pitchFamily="34" charset="0"/>
            </a:endParaRPr>
          </a:p>
        </p:txBody>
      </p:sp>
      <p:sp>
        <p:nvSpPr>
          <p:cNvPr id="230403" name="Rectangle 3"/>
          <p:cNvSpPr>
            <a:spLocks noGrp="1" noChangeArrowheads="1"/>
          </p:cNvSpPr>
          <p:nvPr>
            <p:ph type="body" idx="1"/>
          </p:nvPr>
        </p:nvSpPr>
        <p:spPr/>
        <p:txBody>
          <a:bodyPr>
            <a:normAutofit lnSpcReduction="10000"/>
          </a:bodyPr>
          <a:lstStyle/>
          <a:p>
            <a:r>
              <a:rPr lang="en-US" dirty="0" err="1" smtClean="0">
                <a:latin typeface="Tahoma" pitchFamily="34" charset="0"/>
                <a:cs typeface="Tahoma" pitchFamily="34" charset="0"/>
              </a:rPr>
              <a:t>Tropospheric</a:t>
            </a:r>
            <a:r>
              <a:rPr lang="en-US" dirty="0" smtClean="0">
                <a:latin typeface="Tahoma" pitchFamily="34" charset="0"/>
                <a:cs typeface="Tahoma" pitchFamily="34" charset="0"/>
              </a:rPr>
              <a:t> Ozone</a:t>
            </a:r>
          </a:p>
          <a:p>
            <a:pPr lvl="1"/>
            <a:r>
              <a:rPr lang="en-US" sz="2400" dirty="0" smtClean="0">
                <a:latin typeface="Tahoma" pitchFamily="34" charset="0"/>
                <a:cs typeface="Tahoma" pitchFamily="34" charset="0"/>
              </a:rPr>
              <a:t>Anthropogenic emissions have lead to increase</a:t>
            </a:r>
          </a:p>
          <a:p>
            <a:pPr lvl="1"/>
            <a:r>
              <a:rPr lang="en-US" sz="2400" dirty="0" smtClean="0">
                <a:latin typeface="Tahoma" pitchFamily="34" charset="0"/>
                <a:cs typeface="Tahoma" pitchFamily="34" charset="0"/>
              </a:rPr>
              <a:t>Increases are heterogeneous, plus hard to determine pre-industrial concentrations</a:t>
            </a:r>
            <a:endParaRPr lang="en-US" dirty="0" smtClean="0">
              <a:latin typeface="Tahoma" pitchFamily="34" charset="0"/>
              <a:cs typeface="Tahoma" pitchFamily="34" charset="0"/>
            </a:endParaRPr>
          </a:p>
          <a:p>
            <a:r>
              <a:rPr lang="en-US" dirty="0" smtClean="0">
                <a:latin typeface="Tahoma" pitchFamily="34" charset="0"/>
                <a:cs typeface="Tahoma" pitchFamily="34" charset="0"/>
              </a:rPr>
              <a:t>Stratospheric Ozone</a:t>
            </a:r>
          </a:p>
          <a:p>
            <a:pPr lvl="1"/>
            <a:r>
              <a:rPr lang="en-US" sz="2400" dirty="0" smtClean="0">
                <a:latin typeface="Tahoma" pitchFamily="34" charset="0"/>
                <a:cs typeface="Tahoma" pitchFamily="34" charset="0"/>
              </a:rPr>
              <a:t>Loss in Stratosphere leads to cooling (more loss of energy out to space)</a:t>
            </a:r>
          </a:p>
          <a:p>
            <a:pPr lvl="1"/>
            <a:r>
              <a:rPr lang="en-US" sz="2400" dirty="0" smtClean="0">
                <a:latin typeface="Tahoma" pitchFamily="34" charset="0"/>
                <a:cs typeface="Tahoma" pitchFamily="34" charset="0"/>
              </a:rPr>
              <a:t>However, loss of stratospheric ozone also leads to greater UV absorption (and heating) in troposphere</a:t>
            </a:r>
          </a:p>
          <a:p>
            <a:pPr lvl="1"/>
            <a:r>
              <a:rPr lang="en-US" sz="2400" dirty="0" smtClean="0">
                <a:latin typeface="Tahoma" pitchFamily="34" charset="0"/>
                <a:cs typeface="Tahoma" pitchFamily="34" charset="0"/>
              </a:rPr>
              <a:t>As ozone loss is reversed, some heating may occur</a:t>
            </a:r>
          </a:p>
          <a:p>
            <a:pPr>
              <a:buFontTx/>
              <a:buNone/>
            </a:pPr>
            <a:r>
              <a:rPr lang="en-US" sz="2400" dirty="0" smtClean="0">
                <a:latin typeface="Tahoma" pitchFamily="34" charset="0"/>
                <a:cs typeface="Tahoma" pitchFamily="34" charset="0"/>
              </a:rPr>
              <a:t>	</a:t>
            </a:r>
          </a:p>
          <a:p>
            <a:pPr>
              <a:buFontTx/>
              <a:buNone/>
            </a:pPr>
            <a:endParaRPr lang="en-US" sz="24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04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04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0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a:t>
            </a:r>
            <a:r>
              <a:rPr lang="en-US" sz="3600" dirty="0" smtClean="0">
                <a:latin typeface="Tahoma" pitchFamily="34" charset="0"/>
                <a:cs typeface="Tahoma" pitchFamily="34" charset="0"/>
              </a:rPr>
              <a:t>Other Effects on Climate</a:t>
            </a:r>
            <a:endParaRPr lang="en-US" sz="3600" dirty="0">
              <a:latin typeface="Tahoma" pitchFamily="34" charset="0"/>
              <a:cs typeface="Tahoma" pitchFamily="34" charset="0"/>
            </a:endParaRPr>
          </a:p>
        </p:txBody>
      </p:sp>
      <p:sp>
        <p:nvSpPr>
          <p:cNvPr id="230403" name="Rectangle 3"/>
          <p:cNvSpPr>
            <a:spLocks noGrp="1" noChangeArrowheads="1"/>
          </p:cNvSpPr>
          <p:nvPr>
            <p:ph type="body" idx="1"/>
          </p:nvPr>
        </p:nvSpPr>
        <p:spPr>
          <a:xfrm>
            <a:off x="457200" y="1600200"/>
            <a:ext cx="4876800" cy="4525963"/>
          </a:xfrm>
        </p:spPr>
        <p:txBody>
          <a:bodyPr/>
          <a:lstStyle/>
          <a:p>
            <a:r>
              <a:rPr lang="en-US" sz="2800" dirty="0" smtClean="0">
                <a:latin typeface="Tahoma" pitchFamily="34" charset="0"/>
                <a:cs typeface="Tahoma" pitchFamily="34" charset="0"/>
              </a:rPr>
              <a:t>Aerosol Effects – Light Scattering Aerosol</a:t>
            </a:r>
            <a:endParaRPr lang="en-US" sz="2800" dirty="0">
              <a:latin typeface="Tahoma" pitchFamily="34" charset="0"/>
              <a:cs typeface="Tahoma" pitchFamily="34" charset="0"/>
            </a:endParaRPr>
          </a:p>
          <a:p>
            <a:pPr lvl="1"/>
            <a:r>
              <a:rPr lang="en-US" sz="2000" dirty="0" smtClean="0">
                <a:latin typeface="Tahoma" pitchFamily="34" charset="0"/>
                <a:cs typeface="Tahoma" pitchFamily="34" charset="0"/>
              </a:rPr>
              <a:t>As was discussed previously in visibility, aerosol particles of diameter 0.2 to 1 </a:t>
            </a:r>
            <a:r>
              <a:rPr lang="en-US" sz="2000" dirty="0" smtClean="0">
                <a:latin typeface="Symbol" pitchFamily="18" charset="2"/>
                <a:cs typeface="Tahoma" pitchFamily="34" charset="0"/>
              </a:rPr>
              <a:t>m</a:t>
            </a:r>
            <a:r>
              <a:rPr lang="en-US" sz="2000" dirty="0" smtClean="0">
                <a:latin typeface="Tahoma" pitchFamily="34" charset="0"/>
                <a:cs typeface="Tahoma" pitchFamily="34" charset="0"/>
              </a:rPr>
              <a:t>m is very efficient in scattering light</a:t>
            </a:r>
          </a:p>
          <a:p>
            <a:pPr lvl="1"/>
            <a:r>
              <a:rPr lang="en-US" sz="2000" dirty="0" smtClean="0">
                <a:latin typeface="Tahoma" pitchFamily="34" charset="0"/>
                <a:cs typeface="Tahoma" pitchFamily="34" charset="0"/>
              </a:rPr>
              <a:t>A significant fraction is scattered in the backwards direction, so this effectively increases planetary </a:t>
            </a:r>
            <a:r>
              <a:rPr lang="en-US" sz="2000" dirty="0" err="1" smtClean="0">
                <a:latin typeface="Tahoma" pitchFamily="34" charset="0"/>
                <a:cs typeface="Tahoma" pitchFamily="34" charset="0"/>
              </a:rPr>
              <a:t>albedo</a:t>
            </a:r>
            <a:endParaRPr lang="en-US" sz="2000" dirty="0" smtClean="0">
              <a:latin typeface="Tahoma" pitchFamily="34" charset="0"/>
              <a:cs typeface="Tahoma" pitchFamily="34" charset="0"/>
            </a:endParaRPr>
          </a:p>
          <a:p>
            <a:pPr lvl="1"/>
            <a:r>
              <a:rPr lang="en-US" sz="2000" dirty="0" smtClean="0">
                <a:latin typeface="Tahoma" pitchFamily="34" charset="0"/>
                <a:cs typeface="Tahoma" pitchFamily="34" charset="0"/>
              </a:rPr>
              <a:t>Increase in </a:t>
            </a:r>
            <a:r>
              <a:rPr lang="en-US" sz="2000" dirty="0" err="1" smtClean="0">
                <a:latin typeface="Tahoma" pitchFamily="34" charset="0"/>
                <a:cs typeface="Tahoma" pitchFamily="34" charset="0"/>
              </a:rPr>
              <a:t>albedo</a:t>
            </a:r>
            <a:r>
              <a:rPr lang="en-US" sz="2000" dirty="0" smtClean="0">
                <a:latin typeface="Tahoma" pitchFamily="34" charset="0"/>
                <a:cs typeface="Tahoma" pitchFamily="34" charset="0"/>
              </a:rPr>
              <a:t> leads to cooling</a:t>
            </a:r>
          </a:p>
        </p:txBody>
      </p:sp>
      <p:pic>
        <p:nvPicPr>
          <p:cNvPr id="4" name="Picture 9" descr="Starfire8_29a"/>
          <p:cNvPicPr>
            <a:picLocks noChangeAspect="1" noChangeArrowheads="1"/>
          </p:cNvPicPr>
          <p:nvPr/>
        </p:nvPicPr>
        <p:blipFill>
          <a:blip r:embed="rId2" cstate="print"/>
          <a:srcRect l="11250" t="6552" r="5624" b="16379"/>
          <a:stretch>
            <a:fillRect/>
          </a:stretch>
        </p:blipFill>
        <p:spPr>
          <a:xfrm>
            <a:off x="5532004" y="1905000"/>
            <a:ext cx="3350059" cy="2667000"/>
          </a:xfrm>
          <a:prstGeom prst="rect">
            <a:avLst/>
          </a:prstGeom>
          <a:noFill/>
        </p:spPr>
      </p:pic>
      <p:sp>
        <p:nvSpPr>
          <p:cNvPr id="5" name="TextBox 4"/>
          <p:cNvSpPr txBox="1"/>
          <p:nvPr/>
        </p:nvSpPr>
        <p:spPr>
          <a:xfrm>
            <a:off x="5791200" y="5181600"/>
            <a:ext cx="2895600" cy="923330"/>
          </a:xfrm>
          <a:prstGeom prst="rect">
            <a:avLst/>
          </a:prstGeom>
          <a:noFill/>
        </p:spPr>
        <p:txBody>
          <a:bodyPr wrap="square" rtlCol="0">
            <a:spAutoFit/>
          </a:bodyPr>
          <a:lstStyle/>
          <a:p>
            <a:r>
              <a:rPr lang="en-US" dirty="0" smtClean="0"/>
              <a:t>Notice how smoke from Star fire is whiter vs. forest background</a:t>
            </a:r>
            <a:endParaRPr lang="en-US" dirty="0"/>
          </a:p>
        </p:txBody>
      </p:sp>
      <p:cxnSp>
        <p:nvCxnSpPr>
          <p:cNvPr id="7" name="Straight Arrow Connector 6"/>
          <p:cNvCxnSpPr/>
          <p:nvPr/>
        </p:nvCxnSpPr>
        <p:spPr>
          <a:xfrm flipV="1">
            <a:off x="6705600" y="3200400"/>
            <a:ext cx="609600" cy="1905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a:t>
            </a:r>
            <a:r>
              <a:rPr lang="en-US" sz="3600" dirty="0" smtClean="0">
                <a:latin typeface="Tahoma" pitchFamily="34" charset="0"/>
                <a:cs typeface="Tahoma" pitchFamily="34" charset="0"/>
              </a:rPr>
              <a:t>Other Effects on Climate</a:t>
            </a:r>
            <a:endParaRPr lang="en-US" sz="3600" dirty="0">
              <a:latin typeface="Tahoma" pitchFamily="34" charset="0"/>
              <a:cs typeface="Tahoma" pitchFamily="34" charset="0"/>
            </a:endParaRPr>
          </a:p>
        </p:txBody>
      </p:sp>
      <p:sp>
        <p:nvSpPr>
          <p:cNvPr id="230403" name="Rectangle 3"/>
          <p:cNvSpPr>
            <a:spLocks noGrp="1" noChangeArrowheads="1"/>
          </p:cNvSpPr>
          <p:nvPr>
            <p:ph type="body" idx="1"/>
          </p:nvPr>
        </p:nvSpPr>
        <p:spPr>
          <a:xfrm>
            <a:off x="457200" y="1600200"/>
            <a:ext cx="4876800" cy="4525963"/>
          </a:xfrm>
        </p:spPr>
        <p:txBody>
          <a:bodyPr>
            <a:normAutofit/>
          </a:bodyPr>
          <a:lstStyle/>
          <a:p>
            <a:r>
              <a:rPr lang="en-US" sz="2800" dirty="0" smtClean="0">
                <a:latin typeface="Tahoma" pitchFamily="34" charset="0"/>
                <a:cs typeface="Tahoma" pitchFamily="34" charset="0"/>
              </a:rPr>
              <a:t>Aerosol Effects – Light Absorption</a:t>
            </a:r>
            <a:endParaRPr lang="en-US" sz="2800" dirty="0">
              <a:latin typeface="Tahoma" pitchFamily="34" charset="0"/>
              <a:cs typeface="Tahoma" pitchFamily="34" charset="0"/>
            </a:endParaRPr>
          </a:p>
          <a:p>
            <a:pPr lvl="1"/>
            <a:r>
              <a:rPr lang="en-US" sz="2000" dirty="0" smtClean="0">
                <a:latin typeface="Tahoma" pitchFamily="34" charset="0"/>
                <a:cs typeface="Tahoma" pitchFamily="34" charset="0"/>
              </a:rPr>
              <a:t>Most aerosol constituents do not absorb significantly in the visible region (where light is most prevalent)</a:t>
            </a:r>
          </a:p>
          <a:p>
            <a:pPr lvl="1"/>
            <a:r>
              <a:rPr lang="en-US" sz="2000" dirty="0" smtClean="0">
                <a:latin typeface="Tahoma" pitchFamily="34" charset="0"/>
                <a:cs typeface="Tahoma" pitchFamily="34" charset="0"/>
              </a:rPr>
              <a:t>A big exception is soot (elemental carbon emitted in inefficient combustion)</a:t>
            </a:r>
          </a:p>
          <a:p>
            <a:pPr lvl="1"/>
            <a:r>
              <a:rPr lang="en-US" sz="2000" dirty="0" smtClean="0">
                <a:latin typeface="Tahoma" pitchFamily="34" charset="0"/>
                <a:cs typeface="Tahoma" pitchFamily="34" charset="0"/>
              </a:rPr>
              <a:t>Soot clouds lead to atmospheric warming (even if cooling the surface over short-term)</a:t>
            </a:r>
          </a:p>
        </p:txBody>
      </p:sp>
      <p:sp>
        <p:nvSpPr>
          <p:cNvPr id="5" name="TextBox 4"/>
          <p:cNvSpPr txBox="1"/>
          <p:nvPr/>
        </p:nvSpPr>
        <p:spPr>
          <a:xfrm>
            <a:off x="5715000" y="5334000"/>
            <a:ext cx="2895600" cy="923330"/>
          </a:xfrm>
          <a:prstGeom prst="rect">
            <a:avLst/>
          </a:prstGeom>
          <a:noFill/>
        </p:spPr>
        <p:txBody>
          <a:bodyPr wrap="square" rtlCol="0">
            <a:spAutoFit/>
          </a:bodyPr>
          <a:lstStyle/>
          <a:p>
            <a:r>
              <a:rPr lang="en-US" dirty="0" smtClean="0"/>
              <a:t>Notice how smoke from Kuwait oil fires is black vs. desert background</a:t>
            </a:r>
            <a:endParaRPr lang="en-US" dirty="0"/>
          </a:p>
        </p:txBody>
      </p:sp>
      <p:pic>
        <p:nvPicPr>
          <p:cNvPr id="37890" name="Picture 2" descr="16. Oil-Well Fires near Kuwait City, Kuwait"/>
          <p:cNvPicPr>
            <a:picLocks noChangeAspect="1" noChangeArrowheads="1"/>
          </p:cNvPicPr>
          <p:nvPr/>
        </p:nvPicPr>
        <p:blipFill>
          <a:blip r:embed="rId2" cstate="print"/>
          <a:srcRect/>
          <a:stretch>
            <a:fillRect/>
          </a:stretch>
        </p:blipFill>
        <p:spPr bwMode="auto">
          <a:xfrm>
            <a:off x="6019800" y="1828800"/>
            <a:ext cx="2209800" cy="3286873"/>
          </a:xfrm>
          <a:prstGeom prst="rect">
            <a:avLst/>
          </a:prstGeom>
          <a:noFill/>
        </p:spPr>
      </p:pic>
      <p:cxnSp>
        <p:nvCxnSpPr>
          <p:cNvPr id="7" name="Straight Arrow Connector 6"/>
          <p:cNvCxnSpPr/>
          <p:nvPr/>
        </p:nvCxnSpPr>
        <p:spPr>
          <a:xfrm flipH="1" flipV="1">
            <a:off x="6248400" y="4495800"/>
            <a:ext cx="6096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52800" y="6211669"/>
            <a:ext cx="4572000" cy="646331"/>
          </a:xfrm>
          <a:prstGeom prst="rect">
            <a:avLst/>
          </a:prstGeom>
        </p:spPr>
        <p:txBody>
          <a:bodyPr>
            <a:spAutoFit/>
          </a:bodyPr>
          <a:lstStyle/>
          <a:p>
            <a:r>
              <a:rPr lang="en-US" dirty="0" smtClean="0"/>
              <a:t>http://www.lpi.usra.edu/publications/slidesets/humanimprints/slide_16.html</a:t>
            </a:r>
            <a:endParaRPr lang="en-US" dirty="0"/>
          </a:p>
        </p:txBody>
      </p:sp>
      <p:cxnSp>
        <p:nvCxnSpPr>
          <p:cNvPr id="13" name="Straight Arrow Connector 12"/>
          <p:cNvCxnSpPr/>
          <p:nvPr/>
        </p:nvCxnSpPr>
        <p:spPr>
          <a:xfrm flipH="1" flipV="1">
            <a:off x="6553200" y="3276600"/>
            <a:ext cx="381000" cy="1828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4343400"/>
            <a:ext cx="0" cy="1219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37890"/>
                                        </p:tgtEl>
                                        <p:attrNameLst>
                                          <p:attrName>style.visibility</p:attrName>
                                        </p:attrNameLst>
                                      </p:cBhvr>
                                      <p:to>
                                        <p:strVal val="visible"/>
                                      </p:to>
                                    </p:set>
                                    <p:animEffect transition="in" filter="dissolve">
                                      <p:cBhvr>
                                        <p:cTn id="22" dur="500"/>
                                        <p:tgtEl>
                                          <p:spTgt spid="3789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9"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a:t>
            </a:r>
            <a:r>
              <a:rPr lang="en-US" sz="3600" dirty="0" smtClean="0">
                <a:latin typeface="Tahoma" pitchFamily="34" charset="0"/>
                <a:cs typeface="Tahoma" pitchFamily="34" charset="0"/>
              </a:rPr>
              <a:t>Other Effects on Climate</a:t>
            </a:r>
            <a:endParaRPr lang="en-US" sz="3600" dirty="0">
              <a:latin typeface="Tahoma" pitchFamily="34" charset="0"/>
              <a:cs typeface="Tahoma" pitchFamily="34" charset="0"/>
            </a:endParaRPr>
          </a:p>
        </p:txBody>
      </p:sp>
      <p:sp>
        <p:nvSpPr>
          <p:cNvPr id="230403" name="Rectangle 3"/>
          <p:cNvSpPr>
            <a:spLocks noGrp="1" noChangeArrowheads="1"/>
          </p:cNvSpPr>
          <p:nvPr>
            <p:ph type="body" idx="1"/>
          </p:nvPr>
        </p:nvSpPr>
        <p:spPr>
          <a:xfrm>
            <a:off x="457200" y="1676401"/>
            <a:ext cx="8229600" cy="1066799"/>
          </a:xfrm>
        </p:spPr>
        <p:txBody>
          <a:bodyPr>
            <a:normAutofit/>
          </a:bodyPr>
          <a:lstStyle/>
          <a:p>
            <a:r>
              <a:rPr lang="en-US" dirty="0" smtClean="0">
                <a:latin typeface="Tahoma" pitchFamily="34" charset="0"/>
                <a:cs typeface="Tahoma" pitchFamily="34" charset="0"/>
              </a:rPr>
              <a:t>Indirect Effect of Aerosols</a:t>
            </a:r>
          </a:p>
          <a:p>
            <a:pPr lvl="1"/>
            <a:r>
              <a:rPr lang="en-US" sz="2400" dirty="0" smtClean="0">
                <a:latin typeface="Tahoma" pitchFamily="34" charset="0"/>
                <a:cs typeface="Tahoma" pitchFamily="34" charset="0"/>
              </a:rPr>
              <a:t>One type is through modification of cloud reflectivity</a:t>
            </a:r>
            <a:endParaRPr lang="en-US" dirty="0" smtClean="0">
              <a:latin typeface="Tahoma" pitchFamily="34" charset="0"/>
              <a:cs typeface="Tahoma" pitchFamily="34" charset="0"/>
            </a:endParaRPr>
          </a:p>
        </p:txBody>
      </p:sp>
      <p:sp>
        <p:nvSpPr>
          <p:cNvPr id="6" name="Text Box 7"/>
          <p:cNvSpPr txBox="1">
            <a:spLocks noChangeArrowheads="1"/>
          </p:cNvSpPr>
          <p:nvPr/>
        </p:nvSpPr>
        <p:spPr bwMode="auto">
          <a:xfrm>
            <a:off x="457200" y="2819400"/>
            <a:ext cx="3810000" cy="904863"/>
          </a:xfrm>
          <a:prstGeom prst="rect">
            <a:avLst/>
          </a:prstGeom>
          <a:noFill/>
          <a:ln w="9525">
            <a:noFill/>
            <a:miter lim="800000"/>
            <a:headEnd/>
            <a:tailEnd/>
          </a:ln>
          <a:effectLst/>
        </p:spPr>
        <p:txBody>
          <a:bodyPr wrap="square">
            <a:spAutoFit/>
          </a:bodyPr>
          <a:lstStyle/>
          <a:p>
            <a:pPr eaLnBrk="0" hangingPunct="0">
              <a:spcBef>
                <a:spcPct val="20000"/>
              </a:spcBef>
              <a:defRPr/>
            </a:pPr>
            <a:r>
              <a:rPr lang="en-US" sz="2400" dirty="0">
                <a:effectLst>
                  <a:outerShdw blurRad="38100" dist="38100" dir="2700000" algn="tl">
                    <a:srgbClr val="C0C0C0"/>
                  </a:outerShdw>
                </a:effectLst>
                <a:latin typeface="Tahoma" pitchFamily="34" charset="0"/>
              </a:rPr>
              <a:t>Clean Case:</a:t>
            </a:r>
          </a:p>
          <a:p>
            <a:pPr eaLnBrk="0" hangingPunct="0">
              <a:spcBef>
                <a:spcPct val="20000"/>
              </a:spcBef>
              <a:defRPr/>
            </a:pPr>
            <a:r>
              <a:rPr lang="en-US" sz="2400" dirty="0">
                <a:effectLst>
                  <a:outerShdw blurRad="38100" dist="38100" dir="2700000" algn="tl">
                    <a:srgbClr val="C0C0C0"/>
                  </a:outerShdw>
                </a:effectLst>
                <a:latin typeface="Tahoma" pitchFamily="34" charset="0"/>
              </a:rPr>
              <a:t>fewer but larger droplets</a:t>
            </a:r>
            <a:endParaRPr lang="en-US" sz="3000" dirty="0">
              <a:latin typeface="Tahoma" pitchFamily="34" charset="0"/>
            </a:endParaRPr>
          </a:p>
        </p:txBody>
      </p:sp>
      <p:sp>
        <p:nvSpPr>
          <p:cNvPr id="7" name="Text Box 8"/>
          <p:cNvSpPr txBox="1">
            <a:spLocks noChangeArrowheads="1"/>
          </p:cNvSpPr>
          <p:nvPr/>
        </p:nvSpPr>
        <p:spPr bwMode="auto">
          <a:xfrm>
            <a:off x="4343400" y="2743200"/>
            <a:ext cx="4191000" cy="904863"/>
          </a:xfrm>
          <a:prstGeom prst="rect">
            <a:avLst/>
          </a:prstGeom>
          <a:noFill/>
          <a:ln w="9525">
            <a:noFill/>
            <a:miter lim="800000"/>
            <a:headEnd/>
            <a:tailEnd/>
          </a:ln>
          <a:effectLst/>
        </p:spPr>
        <p:txBody>
          <a:bodyPr wrap="square">
            <a:spAutoFit/>
          </a:bodyPr>
          <a:lstStyle/>
          <a:p>
            <a:pPr eaLnBrk="0" hangingPunct="0">
              <a:spcBef>
                <a:spcPct val="20000"/>
              </a:spcBef>
              <a:defRPr/>
            </a:pPr>
            <a:r>
              <a:rPr lang="en-US" sz="2400" dirty="0">
                <a:effectLst>
                  <a:outerShdw blurRad="38100" dist="38100" dir="2700000" algn="tl">
                    <a:srgbClr val="C0C0C0"/>
                  </a:outerShdw>
                </a:effectLst>
                <a:latin typeface="Tahoma" pitchFamily="34" charset="0"/>
              </a:rPr>
              <a:t>Polluted Case:</a:t>
            </a:r>
          </a:p>
          <a:p>
            <a:pPr eaLnBrk="0" hangingPunct="0">
              <a:spcBef>
                <a:spcPct val="20000"/>
              </a:spcBef>
              <a:defRPr/>
            </a:pPr>
            <a:r>
              <a:rPr lang="en-US" sz="2400" dirty="0">
                <a:effectLst>
                  <a:outerShdw blurRad="38100" dist="38100" dir="2700000" algn="tl">
                    <a:srgbClr val="C0C0C0"/>
                  </a:outerShdw>
                </a:effectLst>
                <a:latin typeface="Tahoma" pitchFamily="34" charset="0"/>
              </a:rPr>
              <a:t>more but smaller droplets</a:t>
            </a:r>
            <a:endParaRPr lang="en-US" sz="3000" dirty="0">
              <a:latin typeface="Tahoma" pitchFamily="34" charset="0"/>
            </a:endParaRPr>
          </a:p>
        </p:txBody>
      </p:sp>
      <p:sp>
        <p:nvSpPr>
          <p:cNvPr id="8" name="Oval 9"/>
          <p:cNvSpPr>
            <a:spLocks noChangeArrowheads="1"/>
          </p:cNvSpPr>
          <p:nvPr/>
        </p:nvSpPr>
        <p:spPr bwMode="auto">
          <a:xfrm>
            <a:off x="1470025" y="60626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9" name="Oval 10"/>
          <p:cNvSpPr>
            <a:spLocks noChangeArrowheads="1"/>
          </p:cNvSpPr>
          <p:nvPr/>
        </p:nvSpPr>
        <p:spPr bwMode="auto">
          <a:xfrm>
            <a:off x="1927225" y="63674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0" name="Oval 11"/>
          <p:cNvSpPr>
            <a:spLocks noChangeArrowheads="1"/>
          </p:cNvSpPr>
          <p:nvPr/>
        </p:nvSpPr>
        <p:spPr bwMode="auto">
          <a:xfrm>
            <a:off x="2689225" y="61388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1" name="Oval 12"/>
          <p:cNvSpPr>
            <a:spLocks noChangeArrowheads="1"/>
          </p:cNvSpPr>
          <p:nvPr/>
        </p:nvSpPr>
        <p:spPr bwMode="auto">
          <a:xfrm>
            <a:off x="4670425" y="56054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2" name="Oval 13"/>
          <p:cNvSpPr>
            <a:spLocks noChangeArrowheads="1"/>
          </p:cNvSpPr>
          <p:nvPr/>
        </p:nvSpPr>
        <p:spPr bwMode="auto">
          <a:xfrm>
            <a:off x="4213225" y="59864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3" name="Oval 14"/>
          <p:cNvSpPr>
            <a:spLocks noChangeArrowheads="1"/>
          </p:cNvSpPr>
          <p:nvPr/>
        </p:nvSpPr>
        <p:spPr bwMode="auto">
          <a:xfrm>
            <a:off x="6118225" y="58340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4" name="Oval 15"/>
          <p:cNvSpPr>
            <a:spLocks noChangeArrowheads="1"/>
          </p:cNvSpPr>
          <p:nvPr/>
        </p:nvSpPr>
        <p:spPr bwMode="auto">
          <a:xfrm>
            <a:off x="5280025" y="62912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5" name="Oval 16"/>
          <p:cNvSpPr>
            <a:spLocks noChangeArrowheads="1"/>
          </p:cNvSpPr>
          <p:nvPr/>
        </p:nvSpPr>
        <p:spPr bwMode="auto">
          <a:xfrm>
            <a:off x="5584825" y="58340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6" name="Oval 17"/>
          <p:cNvSpPr>
            <a:spLocks noChangeArrowheads="1"/>
          </p:cNvSpPr>
          <p:nvPr/>
        </p:nvSpPr>
        <p:spPr bwMode="auto">
          <a:xfrm>
            <a:off x="6270625" y="62912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7" name="Oval 18"/>
          <p:cNvSpPr>
            <a:spLocks noChangeArrowheads="1"/>
          </p:cNvSpPr>
          <p:nvPr/>
        </p:nvSpPr>
        <p:spPr bwMode="auto">
          <a:xfrm>
            <a:off x="5813425" y="63674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8" name="Oval 19"/>
          <p:cNvSpPr>
            <a:spLocks noChangeArrowheads="1"/>
          </p:cNvSpPr>
          <p:nvPr/>
        </p:nvSpPr>
        <p:spPr bwMode="auto">
          <a:xfrm>
            <a:off x="6880225" y="59102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19" name="Oval 20"/>
          <p:cNvSpPr>
            <a:spLocks noChangeArrowheads="1"/>
          </p:cNvSpPr>
          <p:nvPr/>
        </p:nvSpPr>
        <p:spPr bwMode="auto">
          <a:xfrm>
            <a:off x="2613025" y="65960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20" name="Line 21"/>
          <p:cNvSpPr>
            <a:spLocks noChangeShapeType="1"/>
          </p:cNvSpPr>
          <p:nvPr/>
        </p:nvSpPr>
        <p:spPr bwMode="auto">
          <a:xfrm flipV="1">
            <a:off x="2209800" y="5149850"/>
            <a:ext cx="1588" cy="488950"/>
          </a:xfrm>
          <a:prstGeom prst="line">
            <a:avLst/>
          </a:prstGeom>
          <a:noFill/>
          <a:ln w="50800">
            <a:solidFill>
              <a:schemeClr val="tx1"/>
            </a:solidFill>
            <a:miter lim="800000"/>
            <a:headEnd/>
            <a:tailEnd type="triangle" w="med" len="med"/>
          </a:ln>
        </p:spPr>
        <p:txBody>
          <a:bodyPr wrap="none" anchor="ctr"/>
          <a:lstStyle/>
          <a:p>
            <a:endParaRPr lang="en-US"/>
          </a:p>
        </p:txBody>
      </p:sp>
      <p:sp>
        <p:nvSpPr>
          <p:cNvPr id="21" name="Line 22"/>
          <p:cNvSpPr>
            <a:spLocks noChangeShapeType="1"/>
          </p:cNvSpPr>
          <p:nvPr/>
        </p:nvSpPr>
        <p:spPr bwMode="auto">
          <a:xfrm flipV="1">
            <a:off x="5867400" y="5149850"/>
            <a:ext cx="1588" cy="488950"/>
          </a:xfrm>
          <a:prstGeom prst="line">
            <a:avLst/>
          </a:prstGeom>
          <a:noFill/>
          <a:ln w="50800">
            <a:solidFill>
              <a:schemeClr val="tx1"/>
            </a:solidFill>
            <a:miter lim="800000"/>
            <a:headEnd/>
            <a:tailEnd type="triangle" w="med" len="med"/>
          </a:ln>
        </p:spPr>
        <p:txBody>
          <a:bodyPr wrap="none" anchor="ctr"/>
          <a:lstStyle/>
          <a:p>
            <a:endParaRPr lang="en-US"/>
          </a:p>
        </p:txBody>
      </p:sp>
      <p:sp>
        <p:nvSpPr>
          <p:cNvPr id="22" name="Oval 23"/>
          <p:cNvSpPr>
            <a:spLocks noChangeArrowheads="1"/>
          </p:cNvSpPr>
          <p:nvPr/>
        </p:nvSpPr>
        <p:spPr bwMode="auto">
          <a:xfrm>
            <a:off x="979488" y="3865563"/>
            <a:ext cx="392112" cy="325437"/>
          </a:xfrm>
          <a:prstGeom prst="ellipse">
            <a:avLst/>
          </a:prstGeom>
          <a:solidFill>
            <a:srgbClr val="C0C0C0"/>
          </a:solidFill>
          <a:ln w="9525">
            <a:solidFill>
              <a:schemeClr val="tx1"/>
            </a:solidFill>
            <a:miter lim="800000"/>
            <a:headEnd/>
            <a:tailEnd/>
          </a:ln>
        </p:spPr>
        <p:txBody>
          <a:bodyPr wrap="none" anchor="ctr"/>
          <a:lstStyle/>
          <a:p>
            <a:endParaRPr lang="en-US"/>
          </a:p>
        </p:txBody>
      </p:sp>
      <p:sp>
        <p:nvSpPr>
          <p:cNvPr id="23" name="Oval 24"/>
          <p:cNvSpPr>
            <a:spLocks noChangeArrowheads="1"/>
          </p:cNvSpPr>
          <p:nvPr/>
        </p:nvSpPr>
        <p:spPr bwMode="auto">
          <a:xfrm>
            <a:off x="1524000" y="4419600"/>
            <a:ext cx="457200" cy="381000"/>
          </a:xfrm>
          <a:prstGeom prst="ellipse">
            <a:avLst/>
          </a:prstGeom>
          <a:solidFill>
            <a:srgbClr val="C0C0C0"/>
          </a:solidFill>
          <a:ln w="9525">
            <a:solidFill>
              <a:schemeClr val="tx1"/>
            </a:solidFill>
            <a:miter lim="800000"/>
            <a:headEnd/>
            <a:tailEnd/>
          </a:ln>
        </p:spPr>
        <p:txBody>
          <a:bodyPr wrap="none" anchor="ctr"/>
          <a:lstStyle/>
          <a:p>
            <a:endParaRPr lang="en-US"/>
          </a:p>
        </p:txBody>
      </p:sp>
      <p:sp>
        <p:nvSpPr>
          <p:cNvPr id="24" name="Oval 25"/>
          <p:cNvSpPr>
            <a:spLocks noChangeArrowheads="1"/>
          </p:cNvSpPr>
          <p:nvPr/>
        </p:nvSpPr>
        <p:spPr bwMode="auto">
          <a:xfrm>
            <a:off x="2514600" y="3886200"/>
            <a:ext cx="457200" cy="381000"/>
          </a:xfrm>
          <a:prstGeom prst="ellipse">
            <a:avLst/>
          </a:prstGeom>
          <a:solidFill>
            <a:srgbClr val="C0C0C0"/>
          </a:solidFill>
          <a:ln w="9525">
            <a:solidFill>
              <a:schemeClr val="tx1"/>
            </a:solidFill>
            <a:miter lim="800000"/>
            <a:headEnd/>
            <a:tailEnd/>
          </a:ln>
        </p:spPr>
        <p:txBody>
          <a:bodyPr wrap="none" anchor="ctr"/>
          <a:lstStyle/>
          <a:p>
            <a:endParaRPr lang="en-US"/>
          </a:p>
        </p:txBody>
      </p:sp>
      <p:sp>
        <p:nvSpPr>
          <p:cNvPr id="25" name="Oval 26"/>
          <p:cNvSpPr>
            <a:spLocks noChangeArrowheads="1"/>
          </p:cNvSpPr>
          <p:nvPr/>
        </p:nvSpPr>
        <p:spPr bwMode="auto">
          <a:xfrm>
            <a:off x="2536825" y="4767263"/>
            <a:ext cx="130175" cy="109537"/>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26" name="Oval 27"/>
          <p:cNvSpPr>
            <a:spLocks noChangeArrowheads="1"/>
          </p:cNvSpPr>
          <p:nvPr/>
        </p:nvSpPr>
        <p:spPr bwMode="auto">
          <a:xfrm>
            <a:off x="5008563" y="3841750"/>
            <a:ext cx="130175" cy="109538"/>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27" name="Oval 28"/>
          <p:cNvSpPr>
            <a:spLocks noChangeArrowheads="1"/>
          </p:cNvSpPr>
          <p:nvPr/>
        </p:nvSpPr>
        <p:spPr bwMode="auto">
          <a:xfrm>
            <a:off x="4354513" y="4289425"/>
            <a:ext cx="327025" cy="271463"/>
          </a:xfrm>
          <a:prstGeom prst="ellipse">
            <a:avLst/>
          </a:prstGeom>
          <a:solidFill>
            <a:srgbClr val="969696"/>
          </a:solidFill>
          <a:ln w="9525">
            <a:solidFill>
              <a:schemeClr val="tx1"/>
            </a:solidFill>
            <a:miter lim="800000"/>
            <a:headEnd/>
            <a:tailEnd/>
          </a:ln>
        </p:spPr>
        <p:txBody>
          <a:bodyPr wrap="none" anchor="ctr"/>
          <a:lstStyle/>
          <a:p>
            <a:endParaRPr lang="en-US"/>
          </a:p>
        </p:txBody>
      </p:sp>
      <p:sp>
        <p:nvSpPr>
          <p:cNvPr id="28" name="Oval 29"/>
          <p:cNvSpPr>
            <a:spLocks noChangeArrowheads="1"/>
          </p:cNvSpPr>
          <p:nvPr/>
        </p:nvSpPr>
        <p:spPr bwMode="auto">
          <a:xfrm>
            <a:off x="5922963" y="4070350"/>
            <a:ext cx="130175" cy="109538"/>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29" name="Oval 30"/>
          <p:cNvSpPr>
            <a:spLocks noChangeArrowheads="1"/>
          </p:cNvSpPr>
          <p:nvPr/>
        </p:nvSpPr>
        <p:spPr bwMode="auto">
          <a:xfrm>
            <a:off x="6608763" y="4527550"/>
            <a:ext cx="130175" cy="109538"/>
          </a:xfrm>
          <a:prstGeom prst="ellipse">
            <a:avLst/>
          </a:prstGeom>
          <a:solidFill>
            <a:srgbClr val="808080"/>
          </a:solidFill>
          <a:ln w="9525">
            <a:solidFill>
              <a:schemeClr val="tx1"/>
            </a:solidFill>
            <a:miter lim="800000"/>
            <a:headEnd/>
            <a:tailEnd/>
          </a:ln>
        </p:spPr>
        <p:txBody>
          <a:bodyPr wrap="none" anchor="ctr"/>
          <a:lstStyle/>
          <a:p>
            <a:endParaRPr lang="en-US"/>
          </a:p>
        </p:txBody>
      </p:sp>
      <p:sp>
        <p:nvSpPr>
          <p:cNvPr id="30" name="Oval 31"/>
          <p:cNvSpPr>
            <a:spLocks noChangeArrowheads="1"/>
          </p:cNvSpPr>
          <p:nvPr/>
        </p:nvSpPr>
        <p:spPr bwMode="auto">
          <a:xfrm>
            <a:off x="6019800" y="4648200"/>
            <a:ext cx="261938" cy="217488"/>
          </a:xfrm>
          <a:prstGeom prst="ellipse">
            <a:avLst/>
          </a:prstGeom>
          <a:solidFill>
            <a:srgbClr val="969696"/>
          </a:solidFill>
          <a:ln w="9525">
            <a:solidFill>
              <a:schemeClr val="tx1"/>
            </a:solidFill>
            <a:miter lim="800000"/>
            <a:headEnd/>
            <a:tailEnd/>
          </a:ln>
        </p:spPr>
        <p:txBody>
          <a:bodyPr wrap="none" anchor="ctr"/>
          <a:lstStyle/>
          <a:p>
            <a:endParaRPr lang="en-US"/>
          </a:p>
        </p:txBody>
      </p:sp>
      <p:sp>
        <p:nvSpPr>
          <p:cNvPr id="31" name="Oval 32"/>
          <p:cNvSpPr>
            <a:spLocks noChangeArrowheads="1"/>
          </p:cNvSpPr>
          <p:nvPr/>
        </p:nvSpPr>
        <p:spPr bwMode="auto">
          <a:xfrm>
            <a:off x="7250113" y="3984625"/>
            <a:ext cx="327025" cy="271463"/>
          </a:xfrm>
          <a:prstGeom prst="ellipse">
            <a:avLst/>
          </a:prstGeom>
          <a:solidFill>
            <a:srgbClr val="969696"/>
          </a:solidFill>
          <a:ln w="9525">
            <a:solidFill>
              <a:schemeClr val="tx1"/>
            </a:solidFill>
            <a:miter lim="800000"/>
            <a:headEnd/>
            <a:tailEnd/>
          </a:ln>
        </p:spPr>
        <p:txBody>
          <a:bodyPr wrap="none" anchor="ctr"/>
          <a:lstStyle/>
          <a:p>
            <a:endParaRPr lang="en-US"/>
          </a:p>
        </p:txBody>
      </p:sp>
      <p:sp>
        <p:nvSpPr>
          <p:cNvPr id="32" name="Oval 33"/>
          <p:cNvSpPr>
            <a:spLocks noChangeArrowheads="1"/>
          </p:cNvSpPr>
          <p:nvPr/>
        </p:nvSpPr>
        <p:spPr bwMode="auto">
          <a:xfrm>
            <a:off x="6477000" y="3886200"/>
            <a:ext cx="261938" cy="217488"/>
          </a:xfrm>
          <a:prstGeom prst="ellipse">
            <a:avLst/>
          </a:prstGeom>
          <a:solidFill>
            <a:srgbClr val="969696"/>
          </a:solidFill>
          <a:ln w="9525">
            <a:solidFill>
              <a:schemeClr val="tx1"/>
            </a:solidFill>
            <a:miter lim="800000"/>
            <a:headEnd/>
            <a:tailEnd/>
          </a:ln>
        </p:spPr>
        <p:txBody>
          <a:bodyPr wrap="none" anchor="ctr"/>
          <a:lstStyle/>
          <a:p>
            <a:endParaRPr lang="en-US"/>
          </a:p>
        </p:txBody>
      </p:sp>
      <p:sp>
        <p:nvSpPr>
          <p:cNvPr id="33" name="Oval 34"/>
          <p:cNvSpPr>
            <a:spLocks noChangeArrowheads="1"/>
          </p:cNvSpPr>
          <p:nvPr/>
        </p:nvSpPr>
        <p:spPr bwMode="auto">
          <a:xfrm>
            <a:off x="5334000" y="4648200"/>
            <a:ext cx="261938" cy="217488"/>
          </a:xfrm>
          <a:prstGeom prst="ellipse">
            <a:avLst/>
          </a:prstGeom>
          <a:solidFill>
            <a:srgbClr val="96969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9"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500"/>
                                        <p:tgtEl>
                                          <p:spTgt spid="2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9"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dissolve">
                                      <p:cBhvr>
                                        <p:cTn id="70" dur="500"/>
                                        <p:tgtEl>
                                          <p:spTgt spid="2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dissolve">
                                      <p:cBhvr>
                                        <p:cTn id="73" dur="500"/>
                                        <p:tgtEl>
                                          <p:spTgt spid="2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dissolve">
                                      <p:cBhvr>
                                        <p:cTn id="76" dur="500"/>
                                        <p:tgtEl>
                                          <p:spTgt spid="2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dissolve">
                                      <p:cBhvr>
                                        <p:cTn id="82" dur="500"/>
                                        <p:tgtEl>
                                          <p:spTgt spid="3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dissolve">
                                      <p:cBhvr>
                                        <p:cTn id="85" dur="500"/>
                                        <p:tgtEl>
                                          <p:spTgt spid="32"/>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dissolve">
                                      <p:cBhvr>
                                        <p:cTn id="8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Overview</a:t>
            </a:r>
          </a:p>
        </p:txBody>
      </p:sp>
      <p:sp>
        <p:nvSpPr>
          <p:cNvPr id="208899" name="Rectangle 3"/>
          <p:cNvSpPr>
            <a:spLocks noGrp="1" noChangeArrowheads="1"/>
          </p:cNvSpPr>
          <p:nvPr>
            <p:ph type="body" idx="1"/>
          </p:nvPr>
        </p:nvSpPr>
        <p:spPr/>
        <p:txBody>
          <a:bodyPr/>
          <a:lstStyle/>
          <a:p>
            <a:pPr marL="609600" indent="-609600">
              <a:lnSpc>
                <a:spcPct val="140000"/>
              </a:lnSpc>
              <a:buFontTx/>
              <a:buAutoNum type="alphaUcPeriod"/>
            </a:pPr>
            <a:r>
              <a:rPr lang="en-US" dirty="0">
                <a:latin typeface="Tahoma" pitchFamily="34" charset="0"/>
                <a:cs typeface="Tahoma" pitchFamily="34" charset="0"/>
              </a:rPr>
              <a:t>Earth’s Radiation Balance</a:t>
            </a:r>
          </a:p>
          <a:p>
            <a:pPr marL="609600" indent="-609600">
              <a:lnSpc>
                <a:spcPct val="140000"/>
              </a:lnSpc>
              <a:buFontTx/>
              <a:buAutoNum type="alphaUcPeriod"/>
            </a:pPr>
            <a:r>
              <a:rPr lang="en-US" dirty="0">
                <a:latin typeface="Tahoma" pitchFamily="34" charset="0"/>
                <a:cs typeface="Tahoma" pitchFamily="34" charset="0"/>
              </a:rPr>
              <a:t>Effect of Greenhouse Gases</a:t>
            </a:r>
          </a:p>
          <a:p>
            <a:pPr marL="609600" indent="-609600">
              <a:lnSpc>
                <a:spcPct val="140000"/>
              </a:lnSpc>
              <a:buFontTx/>
              <a:buAutoNum type="alphaUcPeriod"/>
            </a:pPr>
            <a:r>
              <a:rPr lang="en-US" dirty="0" smtClean="0">
                <a:latin typeface="Tahoma" pitchFamily="34" charset="0"/>
                <a:cs typeface="Tahoma" pitchFamily="34" charset="0"/>
              </a:rPr>
              <a:t>Other Sources of Climate Change</a:t>
            </a:r>
            <a:endParaRPr lang="en-US" dirty="0">
              <a:latin typeface="Tahoma" pitchFamily="34" charset="0"/>
              <a:cs typeface="Tahoma" pitchFamily="34" charset="0"/>
            </a:endParaRPr>
          </a:p>
          <a:p>
            <a:pPr marL="609600" indent="-609600">
              <a:lnSpc>
                <a:spcPct val="140000"/>
              </a:lnSpc>
              <a:buFontTx/>
              <a:buAutoNum type="alphaUcPeriod"/>
            </a:pPr>
            <a:r>
              <a:rPr lang="en-US" dirty="0">
                <a:latin typeface="Tahoma" pitchFamily="34" charset="0"/>
                <a:cs typeface="Tahoma" pitchFamily="34" charset="0"/>
              </a:rPr>
              <a:t>Temperature Record and Expected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a:latin typeface="Tahoma" pitchFamily="34" charset="0"/>
                <a:cs typeface="Tahoma" pitchFamily="34" charset="0"/>
              </a:rPr>
              <a:t>- </a:t>
            </a:r>
            <a:r>
              <a:rPr lang="en-US" sz="3600" dirty="0" smtClean="0">
                <a:latin typeface="Tahoma" pitchFamily="34" charset="0"/>
                <a:cs typeface="Tahoma" pitchFamily="34" charset="0"/>
              </a:rPr>
              <a:t>Other Effects on Climate</a:t>
            </a:r>
            <a:endParaRPr lang="en-US" sz="3600" dirty="0">
              <a:latin typeface="Tahoma" pitchFamily="34" charset="0"/>
              <a:cs typeface="Tahoma" pitchFamily="34" charset="0"/>
            </a:endParaRPr>
          </a:p>
        </p:txBody>
      </p:sp>
      <p:sp>
        <p:nvSpPr>
          <p:cNvPr id="230403" name="Rectangle 3"/>
          <p:cNvSpPr>
            <a:spLocks noGrp="1" noChangeArrowheads="1"/>
          </p:cNvSpPr>
          <p:nvPr>
            <p:ph type="body" idx="1"/>
          </p:nvPr>
        </p:nvSpPr>
        <p:spPr>
          <a:xfrm>
            <a:off x="457200" y="1676401"/>
            <a:ext cx="5029200" cy="1600199"/>
          </a:xfrm>
        </p:spPr>
        <p:txBody>
          <a:bodyPr>
            <a:normAutofit fontScale="85000" lnSpcReduction="20000"/>
          </a:bodyPr>
          <a:lstStyle/>
          <a:p>
            <a:r>
              <a:rPr lang="en-US" dirty="0" smtClean="0">
                <a:latin typeface="Tahoma" pitchFamily="34" charset="0"/>
                <a:cs typeface="Tahoma" pitchFamily="34" charset="0"/>
              </a:rPr>
              <a:t>Indirect Effect of Aerosols</a:t>
            </a:r>
          </a:p>
          <a:p>
            <a:pPr lvl="1"/>
            <a:r>
              <a:rPr lang="en-US" sz="2400" dirty="0" smtClean="0">
                <a:latin typeface="Tahoma" pitchFamily="34" charset="0"/>
                <a:cs typeface="Tahoma" pitchFamily="34" charset="0"/>
              </a:rPr>
              <a:t>Larger droplets reflect light more poorly per g of cloud water</a:t>
            </a:r>
          </a:p>
          <a:p>
            <a:pPr lvl="1"/>
            <a:r>
              <a:rPr lang="en-US" sz="2400" dirty="0" smtClean="0">
                <a:latin typeface="Tahoma" pitchFamily="34" charset="0"/>
                <a:cs typeface="Tahoma" pitchFamily="34" charset="0"/>
              </a:rPr>
              <a:t>Polluted clouds look whiter from space</a:t>
            </a:r>
            <a:endParaRPr lang="en-US" dirty="0" smtClean="0">
              <a:latin typeface="Tahoma" pitchFamily="34" charset="0"/>
              <a:cs typeface="Tahoma" pitchFamily="34" charset="0"/>
            </a:endParaRPr>
          </a:p>
        </p:txBody>
      </p:sp>
      <p:sp>
        <p:nvSpPr>
          <p:cNvPr id="34" name="Rectangle 7"/>
          <p:cNvSpPr>
            <a:spLocks noChangeArrowheads="1"/>
          </p:cNvSpPr>
          <p:nvPr/>
        </p:nvSpPr>
        <p:spPr bwMode="auto">
          <a:xfrm>
            <a:off x="381000" y="5943600"/>
            <a:ext cx="8763000" cy="396875"/>
          </a:xfrm>
          <a:prstGeom prst="rect">
            <a:avLst/>
          </a:prstGeom>
          <a:noFill/>
          <a:ln w="9525">
            <a:noFill/>
            <a:miter lim="800000"/>
            <a:headEnd/>
            <a:tailEnd/>
          </a:ln>
        </p:spPr>
        <p:txBody>
          <a:bodyPr>
            <a:spAutoFit/>
          </a:bodyPr>
          <a:lstStyle/>
          <a:p>
            <a:pPr eaLnBrk="0" hangingPunct="0">
              <a:spcBef>
                <a:spcPct val="20000"/>
              </a:spcBef>
            </a:pPr>
            <a:r>
              <a:rPr kumimoji="1" lang="en-US" sz="2000">
                <a:latin typeface="Tahoma" pitchFamily="34" charset="0"/>
              </a:rPr>
              <a:t>Source: http//www-das.uwyo.edu/~geerts/cwx/notes/chap08/contrail.html</a:t>
            </a:r>
          </a:p>
        </p:txBody>
      </p:sp>
      <p:graphicFrame>
        <p:nvGraphicFramePr>
          <p:cNvPr id="35" name="Object 10"/>
          <p:cNvGraphicFramePr>
            <a:graphicFrameLocks noChangeAspect="1"/>
          </p:cNvGraphicFramePr>
          <p:nvPr/>
        </p:nvGraphicFramePr>
        <p:xfrm>
          <a:off x="5105400" y="2743200"/>
          <a:ext cx="3276600" cy="3276600"/>
        </p:xfrm>
        <a:graphic>
          <a:graphicData uri="http://schemas.openxmlformats.org/presentationml/2006/ole">
            <p:oleObj spid="_x0000_s37890" name="Bitmap Image" r:id="rId3" imgW="3809524" imgH="3809524" progId="PBrush">
              <p:embed/>
            </p:oleObj>
          </a:graphicData>
        </a:graphic>
      </p:graphicFrame>
      <p:sp>
        <p:nvSpPr>
          <p:cNvPr id="36" name="TextBox 35"/>
          <p:cNvSpPr txBox="1"/>
          <p:nvPr/>
        </p:nvSpPr>
        <p:spPr>
          <a:xfrm>
            <a:off x="533400" y="3505200"/>
            <a:ext cx="3657600" cy="646331"/>
          </a:xfrm>
          <a:prstGeom prst="rect">
            <a:avLst/>
          </a:prstGeom>
          <a:noFill/>
        </p:spPr>
        <p:txBody>
          <a:bodyPr wrap="square" rtlCol="0">
            <a:spAutoFit/>
          </a:bodyPr>
          <a:lstStyle/>
          <a:p>
            <a:r>
              <a:rPr lang="en-US" dirty="0" smtClean="0"/>
              <a:t>Ship tracks are indicative of localized pollution</a:t>
            </a:r>
          </a:p>
        </p:txBody>
      </p:sp>
      <p:sp>
        <p:nvSpPr>
          <p:cNvPr id="37" name="TextBox 36"/>
          <p:cNvSpPr txBox="1"/>
          <p:nvPr/>
        </p:nvSpPr>
        <p:spPr>
          <a:xfrm>
            <a:off x="609600" y="4267200"/>
            <a:ext cx="3657600" cy="1200329"/>
          </a:xfrm>
          <a:prstGeom prst="rect">
            <a:avLst/>
          </a:prstGeom>
          <a:noFill/>
        </p:spPr>
        <p:txBody>
          <a:bodyPr wrap="square" rtlCol="0">
            <a:spAutoFit/>
          </a:bodyPr>
          <a:lstStyle/>
          <a:p>
            <a:r>
              <a:rPr lang="en-US" dirty="0" smtClean="0"/>
              <a:t>Most apparent where: clouds are normally clean and with thin clouds (thick clouds have high </a:t>
            </a:r>
            <a:r>
              <a:rPr lang="en-US" dirty="0" err="1" smtClean="0"/>
              <a:t>albedos</a:t>
            </a:r>
            <a:r>
              <a:rPr lang="en-US" dirty="0" smtClean="0"/>
              <a:t> regardless)</a:t>
            </a:r>
          </a:p>
        </p:txBody>
      </p:sp>
      <p:cxnSp>
        <p:nvCxnSpPr>
          <p:cNvPr id="39" name="Straight Arrow Connector 38"/>
          <p:cNvCxnSpPr/>
          <p:nvPr/>
        </p:nvCxnSpPr>
        <p:spPr>
          <a:xfrm>
            <a:off x="3962400" y="3962400"/>
            <a:ext cx="3124200" cy="1066800"/>
          </a:xfrm>
          <a:prstGeom prst="straightConnector1">
            <a:avLst/>
          </a:prstGeom>
          <a:ln w="15875">
            <a:solidFill>
              <a:srgbClr val="F016D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par>
                                <p:cTn id="28" presetID="9"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dissolv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381000" y="457200"/>
            <a:ext cx="8229600" cy="1143000"/>
          </a:xfrm>
        </p:spPr>
        <p:txBody>
          <a:bodyPr>
            <a:normAutofit fontScale="90000"/>
          </a:bodyPr>
          <a:lstStyle/>
          <a:p>
            <a:r>
              <a:rPr lang="en-US" b="1" dirty="0">
                <a:latin typeface="Tahoma" pitchFamily="34" charset="0"/>
                <a:cs typeface="Tahoma" pitchFamily="34" charset="0"/>
              </a:rPr>
              <a:t>Climate Change</a:t>
            </a:r>
            <a:br>
              <a:rPr lang="en-US" b="1" dirty="0">
                <a:latin typeface="Tahoma" pitchFamily="34" charset="0"/>
                <a:cs typeface="Tahoma" pitchFamily="34" charset="0"/>
              </a:rPr>
            </a:br>
            <a:r>
              <a:rPr lang="en-US" b="1" dirty="0">
                <a:latin typeface="Tahoma" pitchFamily="34" charset="0"/>
                <a:cs typeface="Tahoma" pitchFamily="34" charset="0"/>
              </a:rPr>
              <a:t> </a:t>
            </a:r>
            <a:r>
              <a:rPr lang="en-US" sz="3600" dirty="0" smtClean="0">
                <a:latin typeface="Tahoma" pitchFamily="34" charset="0"/>
                <a:cs typeface="Tahoma" pitchFamily="34" charset="0"/>
              </a:rPr>
              <a:t>-Net Effect of Aerosol Particles</a:t>
            </a:r>
            <a:endParaRPr lang="en-US" sz="3600" dirty="0">
              <a:latin typeface="Tahoma" pitchFamily="34" charset="0"/>
              <a:cs typeface="Tahoma" pitchFamily="34" charset="0"/>
            </a:endParaRPr>
          </a:p>
        </p:txBody>
      </p:sp>
      <p:sp>
        <p:nvSpPr>
          <p:cNvPr id="230403" name="Rectangle 3"/>
          <p:cNvSpPr>
            <a:spLocks noGrp="1" noChangeArrowheads="1"/>
          </p:cNvSpPr>
          <p:nvPr>
            <p:ph type="body" idx="1"/>
          </p:nvPr>
        </p:nvSpPr>
        <p:spPr>
          <a:xfrm>
            <a:off x="457200" y="2057400"/>
            <a:ext cx="8229600" cy="4525963"/>
          </a:xfrm>
        </p:spPr>
        <p:txBody>
          <a:bodyPr>
            <a:normAutofit fontScale="92500" lnSpcReduction="20000"/>
          </a:bodyPr>
          <a:lstStyle/>
          <a:p>
            <a:r>
              <a:rPr lang="en-US" dirty="0" smtClean="0">
                <a:latin typeface="Tahoma" pitchFamily="34" charset="0"/>
                <a:cs typeface="Tahoma" pitchFamily="34" charset="0"/>
              </a:rPr>
              <a:t>For a while, it was thought aerosol effects were close to equal (but opposite in sign) as greenhouse gas effects</a:t>
            </a:r>
          </a:p>
          <a:p>
            <a:r>
              <a:rPr lang="en-US" dirty="0" smtClean="0">
                <a:latin typeface="Tahoma" pitchFamily="34" charset="0"/>
                <a:cs typeface="Tahoma" pitchFamily="34" charset="0"/>
              </a:rPr>
              <a:t>Significance of aerosols has decreased (as well as an increase in significance of soot – including deposition on snow)</a:t>
            </a:r>
          </a:p>
          <a:p>
            <a:r>
              <a:rPr lang="en-US" dirty="0" smtClean="0">
                <a:latin typeface="Tahoma" pitchFamily="34" charset="0"/>
                <a:cs typeface="Tahoma" pitchFamily="34" charset="0"/>
              </a:rPr>
              <a:t>Other issue is residence time (short for aerosols and ozone, long for greenhouse gases)</a:t>
            </a:r>
          </a:p>
          <a:p>
            <a:r>
              <a:rPr lang="en-US" dirty="0" smtClean="0">
                <a:latin typeface="Tahoma" pitchFamily="34" charset="0"/>
                <a:cs typeface="Tahoma" pitchFamily="34" charset="0"/>
              </a:rPr>
              <a:t>Reducing pollution would lead to an increase in warming in the short term</a:t>
            </a:r>
          </a:p>
          <a:p>
            <a:pPr>
              <a:buFontTx/>
              <a:buNone/>
            </a:pPr>
            <a:endParaRPr lang="en-US" sz="2400" dirty="0" smtClean="0">
              <a:latin typeface="Tahoma" pitchFamily="34" charset="0"/>
              <a:cs typeface="Tahoma" pitchFamily="34" charset="0"/>
            </a:endParaRPr>
          </a:p>
          <a:p>
            <a:pPr>
              <a:buFontTx/>
              <a:buNone/>
            </a:pPr>
            <a:endParaRPr lang="en-US" sz="24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b="1" dirty="0" smtClean="0">
                <a:latin typeface="Tahoma" pitchFamily="34" charset="0"/>
                <a:cs typeface="Tahoma" pitchFamily="34" charset="0"/>
              </a:rPr>
              <a:t>Climate Change</a:t>
            </a:r>
            <a:br>
              <a:rPr lang="en-US" b="1" dirty="0" smtClean="0">
                <a:latin typeface="Tahoma" pitchFamily="34" charset="0"/>
                <a:cs typeface="Tahoma" pitchFamily="34" charset="0"/>
              </a:rPr>
            </a:br>
            <a:r>
              <a:rPr lang="en-US" b="1" dirty="0" smtClean="0">
                <a:latin typeface="Tahoma" pitchFamily="34" charset="0"/>
                <a:cs typeface="Tahoma" pitchFamily="34" charset="0"/>
              </a:rPr>
              <a:t> </a:t>
            </a:r>
            <a:r>
              <a:rPr lang="en-US" sz="3600" dirty="0" smtClean="0">
                <a:latin typeface="Tahoma" pitchFamily="34" charset="0"/>
                <a:cs typeface="Tahoma" pitchFamily="34" charset="0"/>
              </a:rPr>
              <a:t>- More Questions</a:t>
            </a:r>
          </a:p>
        </p:txBody>
      </p:sp>
      <p:sp>
        <p:nvSpPr>
          <p:cNvPr id="23555"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sz="2400" dirty="0" smtClean="0">
                <a:latin typeface="Tahoma" pitchFamily="34" charset="0"/>
                <a:cs typeface="Tahoma" pitchFamily="34" charset="0"/>
              </a:rPr>
              <a:t>Do all aerosol particles lead to atmospheric cooling?</a:t>
            </a:r>
          </a:p>
          <a:p>
            <a:pPr marL="609600" indent="-609600" eaLnBrk="1" hangingPunct="1">
              <a:lnSpc>
                <a:spcPct val="90000"/>
              </a:lnSpc>
              <a:buFontTx/>
              <a:buAutoNum type="arabicPeriod"/>
            </a:pPr>
            <a:r>
              <a:rPr lang="en-US" sz="2400" dirty="0" smtClean="0">
                <a:latin typeface="Tahoma" pitchFamily="34" charset="0"/>
                <a:cs typeface="Tahoma" pitchFamily="34" charset="0"/>
              </a:rPr>
              <a:t>The greenhouse effect from long-lived species will be nearly uniform around the globe, but what about effects from ozone and from aerosol particles?</a:t>
            </a:r>
          </a:p>
          <a:p>
            <a:pPr marL="609600" indent="-609600" eaLnBrk="1" hangingPunct="1">
              <a:lnSpc>
                <a:spcPct val="90000"/>
              </a:lnSpc>
              <a:buFontTx/>
              <a:buAutoNum type="arabicPeriod"/>
            </a:pPr>
            <a:r>
              <a:rPr lang="en-US" sz="2400" dirty="0" smtClean="0">
                <a:latin typeface="Tahoma" pitchFamily="34" charset="0"/>
                <a:cs typeface="Tahoma" pitchFamily="34" charset="0"/>
              </a:rPr>
              <a:t>Increased soil dust emissions (e.g. from overgrazing in desert regions) should cause cooling.  What minimizes this effect vs. emission of particles from sulfur emissions or from biomass combustion?</a:t>
            </a:r>
          </a:p>
          <a:p>
            <a:pPr marL="609600" indent="-609600" eaLnBrk="1" hangingPunct="1">
              <a:lnSpc>
                <a:spcPct val="90000"/>
              </a:lnSpc>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a:t>
            </a:r>
            <a:r>
              <a:rPr lang="en-US" sz="3600" dirty="0" smtClean="0">
                <a:latin typeface="Tahoma" pitchFamily="34" charset="0"/>
                <a:cs typeface="Tahoma" pitchFamily="34" charset="0"/>
              </a:rPr>
              <a:t>Temperature Record and Expected Future</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p:txBody>
          <a:bodyPr>
            <a:normAutofit fontScale="92500" lnSpcReduction="20000"/>
          </a:bodyPr>
          <a:lstStyle/>
          <a:p>
            <a:pPr marL="609600" indent="-609600">
              <a:spcBef>
                <a:spcPts val="300"/>
              </a:spcBef>
            </a:pPr>
            <a:r>
              <a:rPr lang="en-US" dirty="0" smtClean="0">
                <a:latin typeface="Tahoma" pitchFamily="34" charset="0"/>
                <a:cs typeface="Tahoma" pitchFamily="34" charset="0"/>
              </a:rPr>
              <a:t>How do we go from W m</a:t>
            </a:r>
            <a:r>
              <a:rPr lang="en-US" baseline="30000" dirty="0" smtClean="0">
                <a:latin typeface="Tahoma" pitchFamily="34" charset="0"/>
                <a:cs typeface="Tahoma" pitchFamily="34" charset="0"/>
              </a:rPr>
              <a:t>-2</a:t>
            </a:r>
            <a:r>
              <a:rPr lang="en-US" dirty="0" smtClean="0">
                <a:latin typeface="Tahoma" pitchFamily="34" charset="0"/>
                <a:cs typeface="Tahoma" pitchFamily="34" charset="0"/>
              </a:rPr>
              <a:t> flux change to </a:t>
            </a:r>
            <a:r>
              <a:rPr lang="en-US" dirty="0" smtClean="0">
                <a:latin typeface="Symbol" pitchFamily="18" charset="2"/>
                <a:cs typeface="Tahoma" pitchFamily="34" charset="0"/>
              </a:rPr>
              <a:t>D</a:t>
            </a:r>
            <a:r>
              <a:rPr lang="en-US" dirty="0" smtClean="0">
                <a:latin typeface="Tahoma" pitchFamily="34" charset="0"/>
                <a:cs typeface="Tahoma" pitchFamily="34" charset="0"/>
              </a:rPr>
              <a:t>T?</a:t>
            </a:r>
          </a:p>
          <a:p>
            <a:pPr marL="1009650" lvl="1" indent="-609600">
              <a:spcBef>
                <a:spcPts val="300"/>
              </a:spcBef>
            </a:pPr>
            <a:r>
              <a:rPr lang="en-US" dirty="0" smtClean="0">
                <a:latin typeface="Tahoma" pitchFamily="34" charset="0"/>
                <a:cs typeface="Tahoma" pitchFamily="34" charset="0"/>
              </a:rPr>
              <a:t>Simple way is through Flux dependence on T</a:t>
            </a:r>
          </a:p>
          <a:p>
            <a:pPr marL="1009650" lvl="1" indent="-609600">
              <a:spcBef>
                <a:spcPts val="300"/>
              </a:spcBef>
            </a:pPr>
            <a:r>
              <a:rPr lang="en-US" dirty="0" smtClean="0">
                <a:latin typeface="Tahoma" pitchFamily="34" charset="0"/>
                <a:cs typeface="Tahoma" pitchFamily="34" charset="0"/>
              </a:rPr>
              <a:t>However, this ignores some “feedbacks” which make climate less stable</a:t>
            </a:r>
          </a:p>
          <a:p>
            <a:pPr marL="1009650" lvl="1" indent="-609600">
              <a:spcBef>
                <a:spcPts val="300"/>
              </a:spcBef>
            </a:pPr>
            <a:r>
              <a:rPr lang="en-US" dirty="0" smtClean="0">
                <a:latin typeface="Tahoma" pitchFamily="34" charset="0"/>
                <a:cs typeface="Tahoma" pitchFamily="34" charset="0"/>
              </a:rPr>
              <a:t>Example is increased T increases water vapor which increases net greenhouse effect</a:t>
            </a:r>
          </a:p>
          <a:p>
            <a:pPr marL="1009650" lvl="1" indent="-609600">
              <a:spcBef>
                <a:spcPts val="300"/>
              </a:spcBef>
            </a:pPr>
            <a:r>
              <a:rPr lang="en-US" dirty="0" smtClean="0">
                <a:latin typeface="Tahoma" pitchFamily="34" charset="0"/>
                <a:cs typeface="Tahoma" pitchFamily="34" charset="0"/>
              </a:rPr>
              <a:t>A doubling of the W m</a:t>
            </a:r>
            <a:r>
              <a:rPr lang="en-US" baseline="30000" dirty="0" smtClean="0">
                <a:latin typeface="Tahoma" pitchFamily="34" charset="0"/>
                <a:cs typeface="Tahoma" pitchFamily="34" charset="0"/>
              </a:rPr>
              <a:t>-2</a:t>
            </a:r>
            <a:r>
              <a:rPr lang="en-US" dirty="0" smtClean="0">
                <a:latin typeface="Tahoma" pitchFamily="34" charset="0"/>
                <a:cs typeface="Tahoma" pitchFamily="34" charset="0"/>
              </a:rPr>
              <a:t> flux to </a:t>
            </a:r>
            <a:r>
              <a:rPr lang="en-US" dirty="0" smtClean="0">
                <a:latin typeface="Symbol" pitchFamily="18" charset="2"/>
                <a:cs typeface="Tahoma" pitchFamily="34" charset="0"/>
              </a:rPr>
              <a:t>D</a:t>
            </a:r>
            <a:r>
              <a:rPr lang="en-US" dirty="0" smtClean="0">
                <a:latin typeface="Tahoma" pitchFamily="34" charset="0"/>
                <a:cs typeface="Tahoma" pitchFamily="34" charset="0"/>
              </a:rPr>
              <a:t>T ratio is expected because of feedbacks</a:t>
            </a:r>
          </a:p>
          <a:p>
            <a:pPr marL="1009650" lvl="1" indent="-609600">
              <a:spcBef>
                <a:spcPts val="300"/>
              </a:spcBef>
            </a:pPr>
            <a:r>
              <a:rPr lang="en-US" dirty="0" smtClean="0">
                <a:latin typeface="Tahoma" pitchFamily="34" charset="0"/>
                <a:cs typeface="Tahoma" pitchFamily="34" charset="0"/>
              </a:rPr>
              <a:t>Sensitivity is a measure of </a:t>
            </a:r>
            <a:r>
              <a:rPr lang="en-US" dirty="0" smtClean="0">
                <a:latin typeface="Symbol" pitchFamily="18" charset="2"/>
                <a:cs typeface="Tahoma" pitchFamily="34" charset="0"/>
              </a:rPr>
              <a:t>D</a:t>
            </a:r>
            <a:r>
              <a:rPr lang="en-US" dirty="0" smtClean="0">
                <a:latin typeface="Tahoma" pitchFamily="34" charset="0"/>
                <a:cs typeface="Tahoma" pitchFamily="34" charset="0"/>
              </a:rPr>
              <a:t>T expected to change in CO</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 concentration (or equivalent greenhouse gases) and is not well known (even though flux change is well predicted)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889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04800"/>
            <a:ext cx="8229600" cy="1143000"/>
          </a:xfrm>
        </p:spPr>
        <p:txBody>
          <a:bodyPr>
            <a:normAutofit fontScale="90000"/>
          </a:bodyPr>
          <a:lstStyle/>
          <a:p>
            <a:r>
              <a:rPr lang="en-US" b="1" dirty="0" smtClean="0">
                <a:latin typeface="Tahoma" pitchFamily="34" charset="0"/>
                <a:cs typeface="Tahoma" pitchFamily="34" charset="0"/>
              </a:rPr>
              <a:t>Climate Change</a:t>
            </a:r>
            <a:r>
              <a:rPr lang="en-US" sz="4800" b="1" dirty="0" smtClean="0">
                <a:latin typeface="Tahoma" pitchFamily="34" charset="0"/>
                <a:cs typeface="Tahoma" pitchFamily="34" charset="0"/>
              </a:rPr>
              <a:t/>
            </a:r>
            <a:br>
              <a:rPr lang="en-US" sz="4800" b="1" dirty="0" smtClean="0">
                <a:latin typeface="Tahoma" pitchFamily="34" charset="0"/>
                <a:cs typeface="Tahoma" pitchFamily="34" charset="0"/>
              </a:rPr>
            </a:br>
            <a:r>
              <a:rPr lang="en-US" dirty="0" smtClean="0">
                <a:latin typeface="Tahoma" pitchFamily="34" charset="0"/>
                <a:cs typeface="Tahoma" pitchFamily="34" charset="0"/>
              </a:rPr>
              <a:t>- </a:t>
            </a:r>
            <a:r>
              <a:rPr lang="en-US" sz="3600" dirty="0" smtClean="0">
                <a:latin typeface="Tahoma" pitchFamily="34" charset="0"/>
                <a:cs typeface="Tahoma" pitchFamily="34" charset="0"/>
              </a:rPr>
              <a:t>Temperature Record and Expected Future</a:t>
            </a:r>
            <a:endParaRPr lang="en-US" sz="3600" dirty="0" smtClean="0"/>
          </a:p>
        </p:txBody>
      </p:sp>
      <p:sp>
        <p:nvSpPr>
          <p:cNvPr id="30723" name="Rectangle 7"/>
          <p:cNvSpPr>
            <a:spLocks noGrp="1" noChangeArrowheads="1"/>
          </p:cNvSpPr>
          <p:nvPr>
            <p:ph type="body" sz="half" idx="1"/>
          </p:nvPr>
        </p:nvSpPr>
        <p:spPr>
          <a:xfrm>
            <a:off x="457200" y="1600200"/>
            <a:ext cx="7162800" cy="4525963"/>
          </a:xfrm>
        </p:spPr>
        <p:txBody>
          <a:bodyPr/>
          <a:lstStyle/>
          <a:p>
            <a:pPr eaLnBrk="1" hangingPunct="1"/>
            <a:r>
              <a:rPr lang="en-US" sz="2800" dirty="0" smtClean="0">
                <a:latin typeface="Tahoma" pitchFamily="34" charset="0"/>
                <a:cs typeface="Tahoma" pitchFamily="34" charset="0"/>
              </a:rPr>
              <a:t>Temperature </a:t>
            </a:r>
            <a:r>
              <a:rPr lang="en-US" sz="2800" dirty="0" smtClean="0">
                <a:latin typeface="Tahoma" pitchFamily="34" charset="0"/>
                <a:cs typeface="Tahoma" pitchFamily="34" charset="0"/>
              </a:rPr>
              <a:t>record (looking at </a:t>
            </a:r>
            <a:r>
              <a:rPr lang="en-US" sz="2800" dirty="0" smtClean="0">
                <a:latin typeface="Symbol" pitchFamily="18" charset="2"/>
                <a:cs typeface="Tahoma" pitchFamily="34" charset="0"/>
              </a:rPr>
              <a:t>D</a:t>
            </a:r>
            <a:r>
              <a:rPr lang="en-US" sz="2800" dirty="0" smtClean="0">
                <a:latin typeface="Tahoma" pitchFamily="34" charset="0"/>
                <a:cs typeface="Tahoma" pitchFamily="34" charset="0"/>
              </a:rPr>
              <a:t>T vs. climate mean) </a:t>
            </a:r>
            <a:r>
              <a:rPr lang="en-US" sz="2800" dirty="0" smtClean="0">
                <a:latin typeface="Tahoma" pitchFamily="34" charset="0"/>
                <a:cs typeface="Tahoma" pitchFamily="34" charset="0"/>
              </a:rPr>
              <a:t>shows strongest increase from about </a:t>
            </a:r>
            <a:r>
              <a:rPr lang="en-US" sz="2800" dirty="0" smtClean="0">
                <a:latin typeface="Tahoma" pitchFamily="34" charset="0"/>
                <a:cs typeface="Tahoma" pitchFamily="34" charset="0"/>
              </a:rPr>
              <a:t>1975</a:t>
            </a:r>
          </a:p>
          <a:p>
            <a:pPr eaLnBrk="1" hangingPunct="1"/>
            <a:r>
              <a:rPr lang="en-US" sz="2800" dirty="0" smtClean="0">
                <a:latin typeface="Tahoma" pitchFamily="34" charset="0"/>
                <a:cs typeface="Tahoma" pitchFamily="34" charset="0"/>
              </a:rPr>
              <a:t>Short-term variability affects record (due to El </a:t>
            </a:r>
            <a:r>
              <a:rPr lang="en-US" sz="2800" dirty="0" err="1" smtClean="0">
                <a:latin typeface="Tahoma" pitchFamily="34" charset="0"/>
                <a:cs typeface="Tahoma" pitchFamily="34" charset="0"/>
              </a:rPr>
              <a:t>Ni</a:t>
            </a:r>
            <a:r>
              <a:rPr lang="en-US" sz="2800" dirty="0" err="1" smtClean="0">
                <a:latin typeface="Tahoma"/>
                <a:cs typeface="Tahoma"/>
              </a:rPr>
              <a:t>ñ</a:t>
            </a:r>
            <a:r>
              <a:rPr lang="en-US" sz="2800" dirty="0" err="1" smtClean="0">
                <a:latin typeface="Tahoma" pitchFamily="34" charset="0"/>
                <a:cs typeface="Tahoma" pitchFamily="34" charset="0"/>
              </a:rPr>
              <a:t>os</a:t>
            </a:r>
            <a:r>
              <a:rPr lang="en-US" sz="2800" dirty="0" smtClean="0">
                <a:latin typeface="Tahoma" pitchFamily="34" charset="0"/>
                <a:cs typeface="Tahoma" pitchFamily="34" charset="0"/>
              </a:rPr>
              <a:t> and volcanic eruptions)</a:t>
            </a:r>
            <a:endParaRPr lang="en-US" sz="2800" dirty="0" smtClean="0">
              <a:latin typeface="Tahoma" pitchFamily="34" charset="0"/>
              <a:cs typeface="Tahoma" pitchFamily="34" charset="0"/>
            </a:endParaRPr>
          </a:p>
        </p:txBody>
      </p:sp>
      <p:sp>
        <p:nvSpPr>
          <p:cNvPr id="261129" name="Text Box 9"/>
          <p:cNvSpPr txBox="1">
            <a:spLocks noChangeArrowheads="1"/>
          </p:cNvSpPr>
          <p:nvPr/>
        </p:nvSpPr>
        <p:spPr bwMode="auto">
          <a:xfrm>
            <a:off x="3200400" y="6324600"/>
            <a:ext cx="5715000" cy="366713"/>
          </a:xfrm>
          <a:prstGeom prst="rect">
            <a:avLst/>
          </a:prstGeom>
          <a:noFill/>
          <a:ln w="9525">
            <a:noFill/>
            <a:miter lim="800000"/>
            <a:headEnd/>
            <a:tailEnd/>
          </a:ln>
        </p:spPr>
        <p:txBody>
          <a:bodyPr>
            <a:spAutoFit/>
          </a:bodyPr>
          <a:lstStyle/>
          <a:p>
            <a:pPr>
              <a:spcBef>
                <a:spcPct val="50000"/>
              </a:spcBef>
            </a:pPr>
            <a:r>
              <a:rPr lang="en-US" dirty="0"/>
              <a:t>From IPCC </a:t>
            </a:r>
            <a:r>
              <a:rPr lang="en-US" dirty="0" smtClean="0"/>
              <a:t>Fifth Assessment </a:t>
            </a:r>
            <a:r>
              <a:rPr lang="en-US" dirty="0"/>
              <a:t>Report (</a:t>
            </a:r>
            <a:r>
              <a:rPr lang="en-US" dirty="0" smtClean="0"/>
              <a:t>2014)</a:t>
            </a:r>
            <a:endParaRPr lang="en-US" dirty="0"/>
          </a:p>
        </p:txBody>
      </p:sp>
      <p:pic>
        <p:nvPicPr>
          <p:cNvPr id="58370" name="Picture 2"/>
          <p:cNvPicPr>
            <a:picLocks noChangeAspect="1" noChangeArrowheads="1"/>
          </p:cNvPicPr>
          <p:nvPr/>
        </p:nvPicPr>
        <p:blipFill>
          <a:blip r:embed="rId2" cstate="print"/>
          <a:srcRect l="28713" t="8663" r="35644" b="71535"/>
          <a:stretch>
            <a:fillRect/>
          </a:stretch>
        </p:blipFill>
        <p:spPr bwMode="auto">
          <a:xfrm>
            <a:off x="1066800" y="3810000"/>
            <a:ext cx="5867400" cy="2607733"/>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l="49505" t="47030" r="22772" b="18317"/>
          <a:stretch>
            <a:fillRect/>
          </a:stretch>
        </p:blipFill>
        <p:spPr bwMode="auto">
          <a:xfrm>
            <a:off x="4419600" y="3962400"/>
            <a:ext cx="2895600" cy="2895600"/>
          </a:xfrm>
          <a:prstGeom prst="rect">
            <a:avLst/>
          </a:prstGeom>
          <a:noFill/>
          <a:ln w="9525">
            <a:noFill/>
            <a:miter lim="800000"/>
            <a:headEnd/>
            <a:tailEnd/>
          </a:ln>
        </p:spPr>
      </p:pic>
      <p:sp>
        <p:nvSpPr>
          <p:cNvPr id="9" name="TextBox 8"/>
          <p:cNvSpPr txBox="1"/>
          <p:nvPr/>
        </p:nvSpPr>
        <p:spPr>
          <a:xfrm>
            <a:off x="304800" y="4572000"/>
            <a:ext cx="3657600" cy="1477328"/>
          </a:xfrm>
          <a:prstGeom prst="rect">
            <a:avLst/>
          </a:prstGeom>
          <a:noFill/>
        </p:spPr>
        <p:txBody>
          <a:bodyPr wrap="square" rtlCol="0">
            <a:spAutoFit/>
          </a:bodyPr>
          <a:lstStyle/>
          <a:p>
            <a:r>
              <a:rPr lang="en-US" dirty="0" smtClean="0"/>
              <a:t>Foster and </a:t>
            </a:r>
            <a:r>
              <a:rPr lang="en-US" dirty="0" err="1" smtClean="0"/>
              <a:t>Rahmstorf</a:t>
            </a:r>
            <a:r>
              <a:rPr lang="en-US" dirty="0" smtClean="0"/>
              <a:t>, Environ. Res. </a:t>
            </a:r>
            <a:r>
              <a:rPr lang="en-US" dirty="0" err="1" smtClean="0"/>
              <a:t>Lett</a:t>
            </a:r>
            <a:r>
              <a:rPr lang="en-US" dirty="0" smtClean="0"/>
              <a:t>, 2011</a:t>
            </a:r>
          </a:p>
          <a:p>
            <a:r>
              <a:rPr lang="en-US" dirty="0" smtClean="0"/>
              <a:t>Shows removal of variability due to El Ni</a:t>
            </a:r>
            <a:r>
              <a:rPr lang="en-US" dirty="0" smtClean="0">
                <a:latin typeface="Tahoma"/>
                <a:cs typeface="Tahoma"/>
              </a:rPr>
              <a:t>ñ</a:t>
            </a:r>
            <a:r>
              <a:rPr lang="en-US" dirty="0" smtClean="0"/>
              <a:t>o, solar variability, and volcanic eruptions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611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2" nodeType="clickEffect">
                                  <p:stCondLst>
                                    <p:cond delay="0"/>
                                  </p:stCondLst>
                                  <p:childTnLst>
                                    <p:animEffect transition="out" filter="dissolve">
                                      <p:cBhvr>
                                        <p:cTn id="20" dur="500"/>
                                        <p:tgtEl>
                                          <p:spTgt spid="261129"/>
                                        </p:tgtEl>
                                      </p:cBhvr>
                                    </p:animEffect>
                                    <p:set>
                                      <p:cBhvr>
                                        <p:cTn id="21" dur="1" fill="hold">
                                          <p:stCondLst>
                                            <p:cond delay="499"/>
                                          </p:stCondLst>
                                        </p:cTn>
                                        <p:tgtEl>
                                          <p:spTgt spid="261129"/>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58370"/>
                                        </p:tgtEl>
                                      </p:cBhvr>
                                    </p:animEffect>
                                    <p:set>
                                      <p:cBhvr>
                                        <p:cTn id="24" dur="1" fill="hold">
                                          <p:stCondLst>
                                            <p:cond delay="499"/>
                                          </p:stCondLst>
                                        </p:cTn>
                                        <p:tgtEl>
                                          <p:spTgt spid="5837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8371"/>
                                        </p:tgtEl>
                                        <p:attrNameLst>
                                          <p:attrName>style.visibility</p:attrName>
                                        </p:attrNameLst>
                                      </p:cBhvr>
                                      <p:to>
                                        <p:strVal val="visible"/>
                                      </p:to>
                                    </p:set>
                                  </p:childTnLst>
                                </p:cTn>
                              </p:par>
                              <p:par>
                                <p:cTn id="27" presetID="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61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P spid="261129" grpId="0"/>
      <p:bldP spid="261129" grpId="1"/>
      <p:bldP spid="261129" grpId="2"/>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b="1" dirty="0" smtClean="0">
                <a:latin typeface="Tahoma" pitchFamily="34" charset="0"/>
                <a:cs typeface="Tahoma" pitchFamily="34" charset="0"/>
              </a:rPr>
              <a:t>Climate Change</a:t>
            </a:r>
            <a:br>
              <a:rPr lang="en-US" b="1" dirty="0" smtClean="0">
                <a:latin typeface="Tahoma" pitchFamily="34" charset="0"/>
                <a:cs typeface="Tahoma" pitchFamily="34" charset="0"/>
              </a:rPr>
            </a:br>
            <a:r>
              <a:rPr lang="en-US" b="1" dirty="0" smtClean="0">
                <a:latin typeface="Tahoma" pitchFamily="34" charset="0"/>
                <a:cs typeface="Tahoma" pitchFamily="34" charset="0"/>
              </a:rPr>
              <a:t> </a:t>
            </a:r>
            <a:r>
              <a:rPr lang="en-US" sz="3600" dirty="0" smtClean="0">
                <a:latin typeface="Tahoma" pitchFamily="34" charset="0"/>
                <a:cs typeface="Tahoma" pitchFamily="34" charset="0"/>
              </a:rPr>
              <a:t>- Temperature Record and the Future</a:t>
            </a:r>
          </a:p>
        </p:txBody>
      </p:sp>
      <p:sp>
        <p:nvSpPr>
          <p:cNvPr id="32771" name="Rectangle 3"/>
          <p:cNvSpPr>
            <a:spLocks noGrp="1" noChangeArrowheads="1"/>
          </p:cNvSpPr>
          <p:nvPr>
            <p:ph type="body" idx="1"/>
          </p:nvPr>
        </p:nvSpPr>
        <p:spPr/>
        <p:txBody>
          <a:bodyPr>
            <a:normAutofit/>
          </a:bodyPr>
          <a:lstStyle/>
          <a:p>
            <a:pPr eaLnBrk="1" hangingPunct="1"/>
            <a:r>
              <a:rPr lang="en-US" dirty="0" smtClean="0">
                <a:latin typeface="Tahoma" pitchFamily="34" charset="0"/>
                <a:cs typeface="Tahoma" pitchFamily="34" charset="0"/>
              </a:rPr>
              <a:t>Changes Besides Mean Air </a:t>
            </a:r>
            <a:r>
              <a:rPr lang="en-US" dirty="0" smtClean="0">
                <a:latin typeface="Tahoma" pitchFamily="34" charset="0"/>
                <a:cs typeface="Tahoma" pitchFamily="34" charset="0"/>
              </a:rPr>
              <a:t>Temperatures</a:t>
            </a:r>
          </a:p>
          <a:p>
            <a:pPr lvl="1"/>
            <a:r>
              <a:rPr lang="en-US" sz="2400" dirty="0" smtClean="0">
                <a:latin typeface="Tahoma" pitchFamily="34" charset="0"/>
                <a:cs typeface="Tahoma" pitchFamily="34" charset="0"/>
              </a:rPr>
              <a:t>Greater warming observed at higher latitudes</a:t>
            </a:r>
          </a:p>
          <a:p>
            <a:pPr lvl="1"/>
            <a:r>
              <a:rPr lang="en-US" sz="2400" dirty="0" smtClean="0">
                <a:latin typeface="Tahoma" pitchFamily="34" charset="0"/>
                <a:cs typeface="Tahoma" pitchFamily="34" charset="0"/>
              </a:rPr>
              <a:t>Decrease in diurnal and annual temperature changes</a:t>
            </a:r>
          </a:p>
          <a:p>
            <a:pPr lvl="1"/>
            <a:r>
              <a:rPr lang="en-US" sz="2400" dirty="0" smtClean="0">
                <a:latin typeface="Tahoma" pitchFamily="34" charset="0"/>
                <a:cs typeface="Tahoma" pitchFamily="34" charset="0"/>
              </a:rPr>
              <a:t>Loss of sea ice (in Arctic with slight increase in Antarctic) and glaciers</a:t>
            </a:r>
          </a:p>
          <a:p>
            <a:pPr lvl="1"/>
            <a:r>
              <a:rPr lang="en-US" sz="2400" dirty="0" smtClean="0">
                <a:latin typeface="Tahoma" pitchFamily="34" charset="0"/>
                <a:cs typeface="Tahoma" pitchFamily="34" charset="0"/>
              </a:rPr>
              <a:t>Increase </a:t>
            </a:r>
            <a:r>
              <a:rPr lang="en-US" sz="2400" dirty="0" smtClean="0">
                <a:latin typeface="Tahoma" pitchFamily="34" charset="0"/>
                <a:cs typeface="Tahoma" pitchFamily="34" charset="0"/>
              </a:rPr>
              <a:t>in sea-level (from expansion of water and decrease of glacial </a:t>
            </a:r>
            <a:r>
              <a:rPr lang="en-US" sz="2400" dirty="0" smtClean="0">
                <a:latin typeface="Tahoma" pitchFamily="34" charset="0"/>
                <a:cs typeface="Tahoma" pitchFamily="34" charset="0"/>
              </a:rPr>
              <a:t>ice)</a:t>
            </a:r>
          </a:p>
          <a:p>
            <a:pPr lvl="1"/>
            <a:r>
              <a:rPr lang="en-US" sz="2400" dirty="0" smtClean="0">
                <a:latin typeface="Tahoma" pitchFamily="34" charset="0"/>
                <a:cs typeface="Tahoma" pitchFamily="34" charset="0"/>
              </a:rPr>
              <a:t>Changes </a:t>
            </a:r>
            <a:r>
              <a:rPr lang="en-US" sz="2400" dirty="0" smtClean="0">
                <a:latin typeface="Tahoma" pitchFamily="34" charset="0"/>
                <a:cs typeface="Tahoma" pitchFamily="34" charset="0"/>
              </a:rPr>
              <a:t>to hydrology (more rain, less snow, greater evaporation</a:t>
            </a:r>
            <a:r>
              <a:rPr lang="en-US" sz="2400" dirty="0" smtClean="0">
                <a:latin typeface="Tahoma" pitchFamily="34" charset="0"/>
                <a:cs typeface="Tahoma" pitchFamily="34" charset="0"/>
              </a:rPr>
              <a:t>)</a:t>
            </a:r>
            <a:r>
              <a:rPr lang="en-US" sz="2400" dirty="0" smtClean="0">
                <a:latin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b="1" dirty="0" smtClean="0">
                <a:latin typeface="Tahoma" pitchFamily="34" charset="0"/>
                <a:cs typeface="Tahoma" pitchFamily="34" charset="0"/>
              </a:rPr>
              <a:t>Climate Change</a:t>
            </a:r>
            <a:br>
              <a:rPr lang="en-US" b="1" dirty="0" smtClean="0">
                <a:latin typeface="Tahoma" pitchFamily="34" charset="0"/>
                <a:cs typeface="Tahoma" pitchFamily="34" charset="0"/>
              </a:rPr>
            </a:br>
            <a:r>
              <a:rPr lang="en-US" sz="3600" dirty="0" smtClean="0">
                <a:latin typeface="Tahoma" pitchFamily="34" charset="0"/>
                <a:cs typeface="Tahoma" pitchFamily="34" charset="0"/>
              </a:rPr>
              <a:t>Some more questions</a:t>
            </a:r>
          </a:p>
        </p:txBody>
      </p:sp>
      <p:sp>
        <p:nvSpPr>
          <p:cNvPr id="34819" name="Rectangle 3"/>
          <p:cNvSpPr>
            <a:spLocks noGrp="1" noChangeArrowheads="1"/>
          </p:cNvSpPr>
          <p:nvPr>
            <p:ph type="body" idx="1"/>
          </p:nvPr>
        </p:nvSpPr>
        <p:spPr/>
        <p:txBody>
          <a:bodyPr/>
          <a:lstStyle/>
          <a:p>
            <a:pPr marL="609600" indent="-609600" eaLnBrk="1" hangingPunct="1">
              <a:buFontTx/>
              <a:buAutoNum type="arabicPeriod"/>
            </a:pPr>
            <a:r>
              <a:rPr lang="en-US" sz="2400" dirty="0" smtClean="0">
                <a:latin typeface="Tahoma" pitchFamily="34" charset="0"/>
                <a:cs typeface="Tahoma" pitchFamily="34" charset="0"/>
              </a:rPr>
              <a:t>Which </a:t>
            </a:r>
            <a:r>
              <a:rPr lang="en-US" sz="2400" dirty="0" smtClean="0">
                <a:latin typeface="Tahoma" pitchFamily="34" charset="0"/>
                <a:cs typeface="Tahoma" pitchFamily="34" charset="0"/>
              </a:rPr>
              <a:t>temperatures are rising faster, daytime or nighttime temperature</a:t>
            </a:r>
            <a:r>
              <a:rPr lang="en-US" sz="2400" dirty="0" smtClean="0">
                <a:latin typeface="Tahoma" pitchFamily="34" charset="0"/>
                <a:cs typeface="Tahoma" pitchFamily="34" charset="0"/>
              </a:rPr>
              <a:t>?</a:t>
            </a:r>
          </a:p>
          <a:p>
            <a:pPr marL="609600" indent="-609600" eaLnBrk="1" hangingPunct="1">
              <a:buFontTx/>
              <a:buAutoNum type="arabicPeriod"/>
            </a:pPr>
            <a:r>
              <a:rPr lang="en-US" sz="2400" dirty="0" smtClean="0">
                <a:latin typeface="Tahoma" pitchFamily="34" charset="0"/>
                <a:cs typeface="Tahoma" pitchFamily="34" charset="0"/>
              </a:rPr>
              <a:t>Why would an increase in precipitation be expected?</a:t>
            </a:r>
            <a:endParaRPr lang="en-US" sz="2400" dirty="0" smtClean="0">
              <a:latin typeface="Tahoma" pitchFamily="34" charset="0"/>
              <a:cs typeface="Tahoma" pitchFamily="34" charset="0"/>
            </a:endParaRPr>
          </a:p>
          <a:p>
            <a:pPr marL="609600" indent="-609600" eaLnBrk="1" hangingPunct="1">
              <a:buFontTx/>
              <a:buAutoNum type="arabicPeriod"/>
            </a:pPr>
            <a:r>
              <a:rPr lang="en-US" sz="2400" dirty="0" smtClean="0">
                <a:latin typeface="Tahoma" pitchFamily="34" charset="0"/>
                <a:cs typeface="Tahoma" pitchFamily="34" charset="0"/>
              </a:rPr>
              <a:t>List two consequences of global warming besides changes in temperature?</a:t>
            </a:r>
          </a:p>
          <a:p>
            <a:pPr marL="609600" indent="-609600" eaLnBrk="1" hangingPunct="1">
              <a:buFontTx/>
              <a:buAutoNum type="arabicPeriod"/>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Radiation Balance</a:t>
            </a:r>
          </a:p>
        </p:txBody>
      </p:sp>
      <p:sp>
        <p:nvSpPr>
          <p:cNvPr id="209925" name="Rectangle 5"/>
          <p:cNvSpPr>
            <a:spLocks noGrp="1" noChangeArrowheads="1"/>
          </p:cNvSpPr>
          <p:nvPr>
            <p:ph type="body" sz="half" idx="1"/>
          </p:nvPr>
        </p:nvSpPr>
        <p:spPr>
          <a:xfrm>
            <a:off x="457200" y="1600200"/>
            <a:ext cx="4038600" cy="4724400"/>
          </a:xfrm>
        </p:spPr>
        <p:txBody>
          <a:bodyPr>
            <a:normAutofit fontScale="92500" lnSpcReduction="20000"/>
          </a:bodyPr>
          <a:lstStyle/>
          <a:p>
            <a:r>
              <a:rPr lang="en-US" sz="2400" dirty="0" smtClean="0">
                <a:latin typeface="Tahoma" pitchFamily="34" charset="0"/>
                <a:cs typeface="Tahoma" pitchFamily="34" charset="0"/>
              </a:rPr>
              <a:t>For a planet with a constant temperature, energy in = energy out (F</a:t>
            </a:r>
            <a:r>
              <a:rPr lang="en-US" sz="2400" baseline="-25000" dirty="0" smtClean="0">
                <a:latin typeface="Tahoma" pitchFamily="34" charset="0"/>
                <a:cs typeface="Tahoma" pitchFamily="34" charset="0"/>
              </a:rPr>
              <a:t>S</a:t>
            </a:r>
            <a:r>
              <a:rPr lang="en-US" sz="2400" dirty="0" smtClean="0">
                <a:latin typeface="Tahoma" pitchFamily="34" charset="0"/>
                <a:cs typeface="Tahoma" pitchFamily="34" charset="0"/>
              </a:rPr>
              <a:t> = F</a:t>
            </a:r>
            <a:r>
              <a:rPr lang="en-US" sz="2400" baseline="-25000" dirty="0" smtClean="0">
                <a:latin typeface="Tahoma" pitchFamily="34" charset="0"/>
                <a:cs typeface="Tahoma" pitchFamily="34" charset="0"/>
              </a:rPr>
              <a:t>L</a:t>
            </a:r>
            <a:r>
              <a:rPr lang="en-US" sz="2400" dirty="0" smtClean="0">
                <a:latin typeface="Tahoma" pitchFamily="34" charset="0"/>
                <a:cs typeface="Tahoma" pitchFamily="34" charset="0"/>
              </a:rPr>
              <a:t>)</a:t>
            </a:r>
          </a:p>
          <a:p>
            <a:r>
              <a:rPr lang="en-US" sz="2400" dirty="0" smtClean="0">
                <a:latin typeface="Tahoma" pitchFamily="34" charset="0"/>
                <a:cs typeface="Tahoma" pitchFamily="34" charset="0"/>
              </a:rPr>
              <a:t>Energy in = light from sun (short wave = F</a:t>
            </a:r>
            <a:r>
              <a:rPr lang="en-US" sz="2400" baseline="-25000" dirty="0" smtClean="0">
                <a:latin typeface="Tahoma" pitchFamily="34" charset="0"/>
                <a:cs typeface="Tahoma" pitchFamily="34" charset="0"/>
              </a:rPr>
              <a:t>S</a:t>
            </a:r>
            <a:r>
              <a:rPr lang="en-US" sz="2400" dirty="0" smtClean="0">
                <a:latin typeface="Tahoma" pitchFamily="34" charset="0"/>
                <a:cs typeface="Tahoma" pitchFamily="34" charset="0"/>
              </a:rPr>
              <a:t>)</a:t>
            </a:r>
          </a:p>
          <a:p>
            <a:r>
              <a:rPr lang="en-US" sz="2400" dirty="0" smtClean="0">
                <a:latin typeface="Tahoma" pitchFamily="34" charset="0"/>
                <a:cs typeface="Tahoma" pitchFamily="34" charset="0"/>
              </a:rPr>
              <a:t>Energy out = light from earth (long wave = F</a:t>
            </a:r>
            <a:r>
              <a:rPr lang="en-US" sz="2400" baseline="-25000" dirty="0" smtClean="0">
                <a:latin typeface="Tahoma" pitchFamily="34" charset="0"/>
                <a:cs typeface="Tahoma" pitchFamily="34" charset="0"/>
              </a:rPr>
              <a:t>L</a:t>
            </a:r>
            <a:r>
              <a:rPr lang="en-US" sz="2400" dirty="0" smtClean="0">
                <a:latin typeface="Tahoma" pitchFamily="34" charset="0"/>
                <a:cs typeface="Tahoma" pitchFamily="34" charset="0"/>
              </a:rPr>
              <a:t>)</a:t>
            </a:r>
          </a:p>
          <a:p>
            <a:r>
              <a:rPr lang="en-US" sz="2400" dirty="0" smtClean="0">
                <a:latin typeface="Tahoma" pitchFamily="34" charset="0"/>
                <a:cs typeface="Tahoma" pitchFamily="34" charset="0"/>
              </a:rPr>
              <a:t>Energy of light reaching and leaving a given location on earth is not constant</a:t>
            </a:r>
          </a:p>
          <a:p>
            <a:r>
              <a:rPr lang="en-US" sz="2400" dirty="0" smtClean="0">
                <a:latin typeface="Tahoma" pitchFamily="34" charset="0"/>
                <a:cs typeface="Tahoma" pitchFamily="34" charset="0"/>
              </a:rPr>
              <a:t>Light energy reaching earth goes from ~0 (night for half of earth) to S</a:t>
            </a:r>
            <a:r>
              <a:rPr lang="en-US" sz="2400" baseline="-25000" dirty="0" smtClean="0">
                <a:latin typeface="Tahoma" pitchFamily="34" charset="0"/>
                <a:cs typeface="Tahoma" pitchFamily="34" charset="0"/>
              </a:rPr>
              <a:t>0</a:t>
            </a:r>
            <a:r>
              <a:rPr lang="en-US" sz="2400" dirty="0" smtClean="0">
                <a:latin typeface="Tahoma" pitchFamily="34" charset="0"/>
                <a:cs typeface="Tahoma" pitchFamily="34" charset="0"/>
              </a:rPr>
              <a:t> (= 1370 W m</a:t>
            </a:r>
            <a:r>
              <a:rPr lang="en-US" sz="2400" baseline="30000" dirty="0" smtClean="0">
                <a:latin typeface="Tahoma" pitchFamily="34" charset="0"/>
                <a:cs typeface="Tahoma" pitchFamily="34" charset="0"/>
              </a:rPr>
              <a:t>-2</a:t>
            </a:r>
            <a:r>
              <a:rPr lang="en-US" sz="2400" dirty="0" smtClean="0">
                <a:latin typeface="Tahoma" pitchFamily="34" charset="0"/>
                <a:cs typeface="Tahoma" pitchFamily="34" charset="0"/>
              </a:rPr>
              <a:t> = “solar constant” = equator at noon on equinox)</a:t>
            </a:r>
          </a:p>
        </p:txBody>
      </p:sp>
      <p:graphicFrame>
        <p:nvGraphicFramePr>
          <p:cNvPr id="209926" name="Object 6"/>
          <p:cNvGraphicFramePr>
            <a:graphicFrameLocks noChangeAspect="1"/>
          </p:cNvGraphicFramePr>
          <p:nvPr>
            <p:ph sz="half" idx="2"/>
          </p:nvPr>
        </p:nvGraphicFramePr>
        <p:xfrm>
          <a:off x="4648200" y="1905000"/>
          <a:ext cx="4038600" cy="3295650"/>
        </p:xfrm>
        <a:graphic>
          <a:graphicData uri="http://schemas.openxmlformats.org/presentationml/2006/ole">
            <p:oleObj spid="_x0000_s1026" name="Image" r:id="rId4" imgW="4745745" imgH="3872000" progId="">
              <p:embed/>
            </p:oleObj>
          </a:graphicData>
        </a:graphic>
      </p:graphicFrame>
      <p:sp>
        <p:nvSpPr>
          <p:cNvPr id="209927" name="Text Box 7"/>
          <p:cNvSpPr txBox="1">
            <a:spLocks noChangeArrowheads="1"/>
          </p:cNvSpPr>
          <p:nvPr/>
        </p:nvSpPr>
        <p:spPr bwMode="auto">
          <a:xfrm>
            <a:off x="4648200" y="5562600"/>
            <a:ext cx="3733800" cy="366713"/>
          </a:xfrm>
          <a:prstGeom prst="rect">
            <a:avLst/>
          </a:prstGeom>
          <a:noFill/>
          <a:ln w="9525">
            <a:noFill/>
            <a:miter lim="800000"/>
            <a:headEnd/>
            <a:tailEnd/>
          </a:ln>
          <a:effectLst/>
        </p:spPr>
        <p:txBody>
          <a:bodyPr>
            <a:spAutoFit/>
          </a:bodyPr>
          <a:lstStyle/>
          <a:p>
            <a:pPr>
              <a:spcBef>
                <a:spcPct val="50000"/>
              </a:spcBef>
            </a:pPr>
            <a:r>
              <a:rPr lang="en-US"/>
              <a:t>From Seinfeld and Pandis (1998)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99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992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992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992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99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uiExpand="1" build="p"/>
      <p:bldP spid="2099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Radiation Balance</a:t>
            </a:r>
          </a:p>
        </p:txBody>
      </p:sp>
      <p:sp>
        <p:nvSpPr>
          <p:cNvPr id="209925" name="Rectangle 5"/>
          <p:cNvSpPr>
            <a:spLocks noGrp="1" noChangeArrowheads="1"/>
          </p:cNvSpPr>
          <p:nvPr>
            <p:ph type="body" sz="half" idx="1"/>
          </p:nvPr>
        </p:nvSpPr>
        <p:spPr>
          <a:xfrm>
            <a:off x="457200" y="1600200"/>
            <a:ext cx="4572000" cy="4525963"/>
          </a:xfrm>
        </p:spPr>
        <p:txBody>
          <a:bodyPr>
            <a:normAutofit fontScale="92500" lnSpcReduction="10000"/>
          </a:bodyPr>
          <a:lstStyle/>
          <a:p>
            <a:r>
              <a:rPr lang="en-US" sz="2400" dirty="0" smtClean="0">
                <a:latin typeface="Tahoma" pitchFamily="34" charset="0"/>
                <a:cs typeface="Tahoma" pitchFamily="34" charset="0"/>
              </a:rPr>
              <a:t>To be balanced, </a:t>
            </a:r>
            <a:r>
              <a:rPr lang="en-US" sz="2400" dirty="0" smtClean="0">
                <a:latin typeface="Symbol" pitchFamily="18" charset="2"/>
                <a:cs typeface="Tahoma" pitchFamily="34" charset="0"/>
              </a:rPr>
              <a:t>p</a:t>
            </a:r>
            <a:r>
              <a:rPr lang="en-US" sz="2400" dirty="0" smtClean="0">
                <a:latin typeface="Tahoma" pitchFamily="34" charset="0"/>
                <a:cs typeface="Tahoma" pitchFamily="34" charset="0"/>
              </a:rPr>
              <a:t>R</a:t>
            </a:r>
            <a:r>
              <a:rPr lang="en-US" sz="2400" baseline="-25000" dirty="0" smtClean="0">
                <a:latin typeface="Tahoma" pitchFamily="34" charset="0"/>
                <a:cs typeface="Tahoma" pitchFamily="34" charset="0"/>
              </a:rPr>
              <a:t>Earth</a:t>
            </a:r>
            <a:r>
              <a:rPr lang="en-US" sz="2400" baseline="30000" dirty="0" smtClean="0">
                <a:latin typeface="Tahoma" pitchFamily="34" charset="0"/>
                <a:cs typeface="Tahoma" pitchFamily="34" charset="0"/>
              </a:rPr>
              <a:t>2</a:t>
            </a:r>
            <a:r>
              <a:rPr lang="en-US" sz="2400" dirty="0" smtClean="0">
                <a:latin typeface="Tahoma" pitchFamily="34" charset="0"/>
                <a:cs typeface="Tahoma" pitchFamily="34" charset="0"/>
              </a:rPr>
              <a:t>S</a:t>
            </a:r>
            <a:r>
              <a:rPr lang="en-US" sz="2400" baseline="-25000" dirty="0" smtClean="0">
                <a:latin typeface="Tahoma" pitchFamily="34" charset="0"/>
                <a:cs typeface="Tahoma" pitchFamily="34" charset="0"/>
              </a:rPr>
              <a:t>0</a:t>
            </a:r>
            <a:r>
              <a:rPr lang="en-US" sz="2400" dirty="0" smtClean="0">
                <a:latin typeface="Tahoma" pitchFamily="34" charset="0"/>
                <a:cs typeface="Tahoma" pitchFamily="34" charset="0"/>
              </a:rPr>
              <a:t> = 4</a:t>
            </a:r>
            <a:r>
              <a:rPr lang="en-US" sz="2400" dirty="0" smtClean="0">
                <a:latin typeface="Symbol" pitchFamily="18" charset="2"/>
                <a:cs typeface="Tahoma" pitchFamily="34" charset="0"/>
              </a:rPr>
              <a:t>p</a:t>
            </a:r>
            <a:r>
              <a:rPr lang="en-US" sz="2400" dirty="0" smtClean="0">
                <a:latin typeface="Tahoma" pitchFamily="34" charset="0"/>
                <a:cs typeface="Tahoma" pitchFamily="34" charset="0"/>
              </a:rPr>
              <a:t>R</a:t>
            </a:r>
            <a:r>
              <a:rPr lang="en-US" sz="2400" baseline="-25000" dirty="0" smtClean="0">
                <a:latin typeface="Tahoma" pitchFamily="34" charset="0"/>
                <a:cs typeface="Tahoma" pitchFamily="34" charset="0"/>
              </a:rPr>
              <a:t>Earth</a:t>
            </a:r>
            <a:r>
              <a:rPr lang="en-US" sz="2400" baseline="30000" dirty="0" smtClean="0">
                <a:latin typeface="Tahoma" pitchFamily="34" charset="0"/>
                <a:cs typeface="Tahoma" pitchFamily="34" charset="0"/>
              </a:rPr>
              <a:t>2</a:t>
            </a:r>
            <a:r>
              <a:rPr lang="en-US" sz="2400" dirty="0" smtClean="0">
                <a:latin typeface="Tahoma" pitchFamily="34" charset="0"/>
                <a:cs typeface="Tahoma" pitchFamily="34" charset="0"/>
              </a:rPr>
              <a:t>S</a:t>
            </a:r>
            <a:r>
              <a:rPr lang="en-US" sz="2400" baseline="-25000" dirty="0" smtClean="0">
                <a:latin typeface="Tahoma" pitchFamily="34" charset="0"/>
                <a:cs typeface="Tahoma" pitchFamily="34" charset="0"/>
              </a:rPr>
              <a:t>E</a:t>
            </a:r>
            <a:r>
              <a:rPr lang="en-US" sz="2400" dirty="0" smtClean="0">
                <a:latin typeface="Tahoma" pitchFamily="34" charset="0"/>
                <a:cs typeface="Tahoma" pitchFamily="34" charset="0"/>
              </a:rPr>
              <a:t> or S</a:t>
            </a:r>
            <a:r>
              <a:rPr lang="en-US" sz="2400" baseline="-25000" dirty="0" smtClean="0">
                <a:latin typeface="Tahoma" pitchFamily="34" charset="0"/>
                <a:cs typeface="Tahoma" pitchFamily="34" charset="0"/>
              </a:rPr>
              <a:t>E</a:t>
            </a:r>
            <a:r>
              <a:rPr lang="en-US" sz="2400" dirty="0" smtClean="0">
                <a:latin typeface="Tahoma" pitchFamily="34" charset="0"/>
                <a:cs typeface="Tahoma" pitchFamily="34" charset="0"/>
              </a:rPr>
              <a:t> = S</a:t>
            </a:r>
            <a:r>
              <a:rPr lang="en-US" sz="2400" baseline="-25000" dirty="0" smtClean="0">
                <a:latin typeface="Tahoma" pitchFamily="34" charset="0"/>
                <a:cs typeface="Tahoma" pitchFamily="34" charset="0"/>
              </a:rPr>
              <a:t>0</a:t>
            </a:r>
            <a:r>
              <a:rPr lang="en-US" sz="2400" dirty="0" smtClean="0">
                <a:latin typeface="Tahoma" pitchFamily="34" charset="0"/>
                <a:cs typeface="Tahoma" pitchFamily="34" charset="0"/>
              </a:rPr>
              <a:t>/4 (assuming all light reaching earth stays in earth)</a:t>
            </a:r>
          </a:p>
          <a:p>
            <a:r>
              <a:rPr lang="en-US" sz="2400" dirty="0" smtClean="0">
                <a:latin typeface="Tahoma" pitchFamily="34" charset="0"/>
                <a:cs typeface="Tahoma" pitchFamily="34" charset="0"/>
              </a:rPr>
              <a:t>This is further complicated by light reaching earth being reflected back to space (clouds, sand, and snow are “whiter” than lava, oceans and forests)</a:t>
            </a:r>
          </a:p>
          <a:p>
            <a:r>
              <a:rPr lang="en-US" sz="2400" dirty="0" smtClean="0">
                <a:latin typeface="Tahoma" pitchFamily="34" charset="0"/>
                <a:cs typeface="Tahoma" pitchFamily="34" charset="0"/>
              </a:rPr>
              <a:t>The fraction of incoming light reflected = </a:t>
            </a:r>
            <a:r>
              <a:rPr lang="en-US" sz="2400" dirty="0" err="1" smtClean="0">
                <a:latin typeface="Tahoma" pitchFamily="34" charset="0"/>
                <a:cs typeface="Tahoma" pitchFamily="34" charset="0"/>
              </a:rPr>
              <a:t>albedo</a:t>
            </a:r>
            <a:r>
              <a:rPr lang="en-US" sz="2400" dirty="0" smtClean="0">
                <a:latin typeface="Tahoma" pitchFamily="34" charset="0"/>
                <a:cs typeface="Tahoma" pitchFamily="34" charset="0"/>
              </a:rPr>
              <a:t> ~ 0.3 for the whole earth (now F</a:t>
            </a:r>
            <a:r>
              <a:rPr lang="en-US" sz="2400" baseline="-25000" dirty="0" smtClean="0">
                <a:latin typeface="Tahoma" pitchFamily="34" charset="0"/>
                <a:cs typeface="Tahoma" pitchFamily="34" charset="0"/>
              </a:rPr>
              <a:t>S</a:t>
            </a:r>
            <a:endParaRPr lang="en-US" sz="2400" dirty="0" smtClean="0">
              <a:latin typeface="Tahoma" pitchFamily="34" charset="0"/>
              <a:cs typeface="Tahoma" pitchFamily="34" charset="0"/>
            </a:endParaRPr>
          </a:p>
          <a:p>
            <a:pPr>
              <a:buNone/>
            </a:pPr>
            <a:r>
              <a:rPr lang="en-US" sz="2400" dirty="0" smtClean="0">
                <a:latin typeface="Tahoma" pitchFamily="34" charset="0"/>
                <a:cs typeface="Tahoma" pitchFamily="34" charset="0"/>
              </a:rPr>
              <a:t>	= (1 – A)</a:t>
            </a:r>
            <a:r>
              <a:rPr lang="en-US" sz="2400" dirty="0" smtClean="0">
                <a:latin typeface="Symbol" pitchFamily="18" charset="2"/>
                <a:cs typeface="Tahoma" pitchFamily="34" charset="0"/>
              </a:rPr>
              <a:t>p</a:t>
            </a:r>
            <a:r>
              <a:rPr lang="en-US" sz="2400" dirty="0" smtClean="0">
                <a:latin typeface="Tahoma" pitchFamily="34" charset="0"/>
                <a:cs typeface="Tahoma" pitchFamily="34" charset="0"/>
              </a:rPr>
              <a:t>R</a:t>
            </a:r>
            <a:r>
              <a:rPr lang="en-US" sz="2400" baseline="-25000" dirty="0" smtClean="0">
                <a:latin typeface="Tahoma" pitchFamily="34" charset="0"/>
                <a:cs typeface="Tahoma" pitchFamily="34" charset="0"/>
              </a:rPr>
              <a:t>Earth</a:t>
            </a:r>
            <a:r>
              <a:rPr lang="en-US" sz="2400" baseline="30000" dirty="0" smtClean="0">
                <a:latin typeface="Tahoma" pitchFamily="34" charset="0"/>
                <a:cs typeface="Tahoma" pitchFamily="34" charset="0"/>
              </a:rPr>
              <a:t>2</a:t>
            </a:r>
            <a:r>
              <a:rPr lang="en-US" sz="2400" dirty="0" smtClean="0">
                <a:latin typeface="Tahoma" pitchFamily="34" charset="0"/>
                <a:cs typeface="Tahoma" pitchFamily="34" charset="0"/>
              </a:rPr>
              <a:t>S</a:t>
            </a:r>
            <a:r>
              <a:rPr lang="en-US" sz="2400" baseline="-25000" dirty="0" smtClean="0">
                <a:latin typeface="Tahoma" pitchFamily="34" charset="0"/>
                <a:cs typeface="Tahoma" pitchFamily="34" charset="0"/>
              </a:rPr>
              <a:t>0</a:t>
            </a:r>
            <a:r>
              <a:rPr lang="en-US" sz="2400" dirty="0" smtClean="0">
                <a:latin typeface="Tahoma" pitchFamily="34" charset="0"/>
                <a:cs typeface="Tahoma" pitchFamily="34" charset="0"/>
              </a:rPr>
              <a:t>) with A = </a:t>
            </a:r>
            <a:r>
              <a:rPr lang="en-US" sz="2400" dirty="0" err="1" smtClean="0">
                <a:latin typeface="Tahoma" pitchFamily="34" charset="0"/>
                <a:cs typeface="Tahoma" pitchFamily="34" charset="0"/>
              </a:rPr>
              <a:t>albedo</a:t>
            </a:r>
            <a:endParaRPr lang="en-US" sz="2400" dirty="0">
              <a:latin typeface="Tahoma" pitchFamily="34" charset="0"/>
              <a:cs typeface="Tahoma" pitchFamily="34" charset="0"/>
            </a:endParaRPr>
          </a:p>
        </p:txBody>
      </p:sp>
      <p:graphicFrame>
        <p:nvGraphicFramePr>
          <p:cNvPr id="7" name="Content Placeholder 6"/>
          <p:cNvGraphicFramePr>
            <a:graphicFrameLocks noChangeAspect="1"/>
          </p:cNvGraphicFramePr>
          <p:nvPr>
            <p:ph sz="half" idx="2"/>
          </p:nvPr>
        </p:nvGraphicFramePr>
        <p:xfrm>
          <a:off x="4876800" y="1905000"/>
          <a:ext cx="4038600" cy="3295650"/>
        </p:xfrm>
        <a:graphic>
          <a:graphicData uri="http://schemas.openxmlformats.org/presentationml/2006/ole">
            <p:oleObj spid="_x0000_s20483" name="Image" r:id="rId4" imgW="4745745" imgH="3872000" progId="">
              <p:embed/>
            </p:oleObj>
          </a:graphicData>
        </a:graphic>
      </p:graphicFrame>
      <p:sp>
        <p:nvSpPr>
          <p:cNvPr id="8" name="Text Box 7"/>
          <p:cNvSpPr txBox="1">
            <a:spLocks noChangeArrowheads="1"/>
          </p:cNvSpPr>
          <p:nvPr/>
        </p:nvSpPr>
        <p:spPr bwMode="auto">
          <a:xfrm>
            <a:off x="5105400" y="5562600"/>
            <a:ext cx="3733800" cy="366713"/>
          </a:xfrm>
          <a:prstGeom prst="rect">
            <a:avLst/>
          </a:prstGeom>
          <a:noFill/>
          <a:ln w="9525">
            <a:noFill/>
            <a:miter lim="800000"/>
            <a:headEnd/>
            <a:tailEnd/>
          </a:ln>
          <a:effectLst/>
        </p:spPr>
        <p:txBody>
          <a:bodyPr>
            <a:spAutoFit/>
          </a:bodyPr>
          <a:lstStyle/>
          <a:p>
            <a:pPr>
              <a:spcBef>
                <a:spcPct val="50000"/>
              </a:spcBef>
            </a:pPr>
            <a:r>
              <a:rPr lang="en-US" dirty="0"/>
              <a:t>From Seinfeld and </a:t>
            </a:r>
            <a:r>
              <a:rPr lang="en-US" dirty="0" err="1"/>
              <a:t>Pandis</a:t>
            </a:r>
            <a:r>
              <a:rPr lang="en-US" dirty="0"/>
              <a:t> (1998)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9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99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Radiation </a:t>
            </a:r>
            <a:r>
              <a:rPr lang="en-US" sz="3600" dirty="0" smtClean="0">
                <a:latin typeface="Tahoma" pitchFamily="34" charset="0"/>
                <a:cs typeface="Tahoma" pitchFamily="34" charset="0"/>
              </a:rPr>
              <a:t>Balance - Blackbodies</a:t>
            </a:r>
            <a:endParaRPr lang="en-US" sz="3600" dirty="0">
              <a:latin typeface="Tahoma" pitchFamily="34" charset="0"/>
              <a:cs typeface="Tahoma" pitchFamily="34" charset="0"/>
            </a:endParaRPr>
          </a:p>
        </p:txBody>
      </p:sp>
      <p:sp>
        <p:nvSpPr>
          <p:cNvPr id="209925" name="Rectangle 5"/>
          <p:cNvSpPr>
            <a:spLocks noGrp="1" noChangeArrowheads="1"/>
          </p:cNvSpPr>
          <p:nvPr>
            <p:ph type="body" sz="half" idx="1"/>
          </p:nvPr>
        </p:nvSpPr>
        <p:spPr>
          <a:xfrm>
            <a:off x="457200" y="1600200"/>
            <a:ext cx="8458200" cy="4525963"/>
          </a:xfrm>
        </p:spPr>
        <p:txBody>
          <a:bodyPr>
            <a:normAutofit/>
          </a:bodyPr>
          <a:lstStyle/>
          <a:p>
            <a:r>
              <a:rPr lang="en-US" sz="2400" dirty="0" smtClean="0">
                <a:latin typeface="Tahoma" pitchFamily="34" charset="0"/>
                <a:cs typeface="Tahoma" pitchFamily="34" charset="0"/>
              </a:rPr>
              <a:t>Both the sun and the earth are imperfect “blackbody emitters” where the energy emitted and wavelength of light depend on temperature</a:t>
            </a:r>
          </a:p>
          <a:p>
            <a:r>
              <a:rPr lang="en-US" sz="2400" dirty="0" smtClean="0">
                <a:latin typeface="Tahoma" pitchFamily="34" charset="0"/>
                <a:cs typeface="Tahoma" pitchFamily="34" charset="0"/>
              </a:rPr>
              <a:t>Emitted light reaches a max at: </a:t>
            </a:r>
            <a:r>
              <a:rPr lang="en-US" sz="2400" dirty="0" err="1" smtClean="0">
                <a:latin typeface="Symbol" pitchFamily="18" charset="2"/>
                <a:cs typeface="Tahoma" pitchFamily="34" charset="0"/>
              </a:rPr>
              <a:t>l</a:t>
            </a:r>
            <a:r>
              <a:rPr lang="en-US" sz="2400" baseline="-25000" dirty="0" err="1" smtClean="0">
                <a:latin typeface="Tahoma" pitchFamily="34" charset="0"/>
                <a:cs typeface="Tahoma" pitchFamily="34" charset="0"/>
              </a:rPr>
              <a:t>max</a:t>
            </a:r>
            <a:r>
              <a:rPr lang="en-US" sz="2400" dirty="0" smtClean="0">
                <a:latin typeface="Tahoma" pitchFamily="34" charset="0"/>
                <a:cs typeface="Tahoma" pitchFamily="34" charset="0"/>
              </a:rPr>
              <a:t> (in </a:t>
            </a:r>
            <a:r>
              <a:rPr lang="en-US" sz="2400" dirty="0" smtClean="0">
                <a:latin typeface="Symbol" pitchFamily="18" charset="2"/>
                <a:cs typeface="Tahoma" pitchFamily="34" charset="0"/>
              </a:rPr>
              <a:t>m</a:t>
            </a:r>
            <a:r>
              <a:rPr lang="en-US" sz="2400" dirty="0" smtClean="0">
                <a:latin typeface="Tahoma" pitchFamily="34" charset="0"/>
                <a:cs typeface="Tahoma" pitchFamily="34" charset="0"/>
              </a:rPr>
              <a:t>m) = 2897/T</a:t>
            </a:r>
          </a:p>
          <a:p>
            <a:r>
              <a:rPr lang="en-US" sz="2400" dirty="0" smtClean="0">
                <a:latin typeface="Tahoma" pitchFamily="34" charset="0"/>
                <a:cs typeface="Tahoma" pitchFamily="34" charset="0"/>
              </a:rPr>
              <a:t>Based on temperatures of the Sun’s surface and the Earth’s surface, </a:t>
            </a:r>
            <a:r>
              <a:rPr lang="en-US" sz="2400" dirty="0" err="1" smtClean="0">
                <a:latin typeface="Symbol" pitchFamily="18" charset="2"/>
                <a:cs typeface="Tahoma" pitchFamily="34" charset="0"/>
              </a:rPr>
              <a:t>l</a:t>
            </a:r>
            <a:r>
              <a:rPr lang="en-US" sz="2400" baseline="-25000" dirty="0" err="1" smtClean="0">
                <a:latin typeface="Tahoma" pitchFamily="34" charset="0"/>
                <a:cs typeface="Tahoma" pitchFamily="34" charset="0"/>
              </a:rPr>
              <a:t>max</a:t>
            </a:r>
            <a:r>
              <a:rPr lang="en-US" sz="2400" dirty="0" smtClean="0">
                <a:latin typeface="Tahoma" pitchFamily="34" charset="0"/>
                <a:cs typeface="Tahoma" pitchFamily="34" charset="0"/>
              </a:rPr>
              <a:t>(sun) ~ 0.6 </a:t>
            </a:r>
            <a:r>
              <a:rPr lang="en-US" sz="2400" dirty="0" smtClean="0">
                <a:latin typeface="Symbol" pitchFamily="18" charset="2"/>
                <a:cs typeface="Tahoma" pitchFamily="34" charset="0"/>
              </a:rPr>
              <a:t>m</a:t>
            </a:r>
            <a:r>
              <a:rPr lang="en-US" sz="2400" dirty="0" smtClean="0">
                <a:latin typeface="Tahoma" pitchFamily="34" charset="0"/>
                <a:cs typeface="Tahoma" pitchFamily="34" charset="0"/>
              </a:rPr>
              <a:t>m and (Earth) ~ 10</a:t>
            </a:r>
            <a:r>
              <a:rPr lang="en-US" sz="2400" dirty="0" smtClean="0">
                <a:latin typeface="Symbol" pitchFamily="18" charset="2"/>
                <a:cs typeface="Tahoma" pitchFamily="34" charset="0"/>
              </a:rPr>
              <a:t> m</a:t>
            </a:r>
            <a:r>
              <a:rPr lang="en-US" sz="2400" dirty="0" smtClean="0">
                <a:latin typeface="Tahoma" pitchFamily="34" charset="0"/>
                <a:cs typeface="Tahoma" pitchFamily="34" charset="0"/>
              </a:rPr>
              <a:t>m </a:t>
            </a:r>
            <a:endParaRPr lang="en-US" sz="2400" dirty="0">
              <a:latin typeface="Tahoma" pitchFamily="34" charset="0"/>
              <a:cs typeface="Tahoma" pitchFamily="34" charset="0"/>
            </a:endParaRPr>
          </a:p>
        </p:txBody>
      </p:sp>
      <p:pic>
        <p:nvPicPr>
          <p:cNvPr id="21507" name="Picture 3"/>
          <p:cNvPicPr>
            <a:picLocks noChangeAspect="1" noChangeArrowheads="1"/>
          </p:cNvPicPr>
          <p:nvPr/>
        </p:nvPicPr>
        <p:blipFill>
          <a:blip r:embed="rId3" cstate="print"/>
          <a:srcRect l="14706" t="36364" r="14706" b="37374"/>
          <a:stretch>
            <a:fillRect/>
          </a:stretch>
        </p:blipFill>
        <p:spPr bwMode="auto">
          <a:xfrm>
            <a:off x="457200" y="4114800"/>
            <a:ext cx="4964723" cy="2390422"/>
          </a:xfrm>
          <a:prstGeom prst="rect">
            <a:avLst/>
          </a:prstGeom>
          <a:noFill/>
          <a:ln w="9525">
            <a:noFill/>
            <a:miter lim="800000"/>
            <a:headEnd/>
            <a:tailEnd/>
          </a:ln>
        </p:spPr>
      </p:pic>
      <p:sp>
        <p:nvSpPr>
          <p:cNvPr id="9" name="TextBox 8"/>
          <p:cNvSpPr txBox="1"/>
          <p:nvPr/>
        </p:nvSpPr>
        <p:spPr>
          <a:xfrm>
            <a:off x="5410200" y="5181600"/>
            <a:ext cx="1828800" cy="646331"/>
          </a:xfrm>
          <a:prstGeom prst="rect">
            <a:avLst/>
          </a:prstGeom>
          <a:noFill/>
        </p:spPr>
        <p:txBody>
          <a:bodyPr wrap="square" rtlCol="0">
            <a:spAutoFit/>
          </a:bodyPr>
          <a:lstStyle/>
          <a:p>
            <a:r>
              <a:rPr lang="en-US" dirty="0" smtClean="0"/>
              <a:t>From  Baird and </a:t>
            </a:r>
            <a:r>
              <a:rPr lang="en-US" dirty="0" err="1" smtClean="0"/>
              <a:t>Cann</a:t>
            </a:r>
            <a:r>
              <a:rPr lang="en-US" dirty="0" smtClean="0"/>
              <a:t>, 2012</a:t>
            </a:r>
            <a:endParaRPr lang="en-US" dirty="0"/>
          </a:p>
        </p:txBody>
      </p:sp>
      <p:sp>
        <p:nvSpPr>
          <p:cNvPr id="10" name="TextBox 9"/>
          <p:cNvSpPr txBox="1"/>
          <p:nvPr/>
        </p:nvSpPr>
        <p:spPr>
          <a:xfrm>
            <a:off x="5486400" y="4038600"/>
            <a:ext cx="2895600" cy="923330"/>
          </a:xfrm>
          <a:prstGeom prst="rect">
            <a:avLst/>
          </a:prstGeom>
          <a:noFill/>
        </p:spPr>
        <p:txBody>
          <a:bodyPr wrap="square" rtlCol="0">
            <a:spAutoFit/>
          </a:bodyPr>
          <a:lstStyle/>
          <a:p>
            <a:r>
              <a:rPr lang="en-US" dirty="0" smtClean="0"/>
              <a:t>Note: actual </a:t>
            </a:r>
            <a:r>
              <a:rPr lang="en-US" dirty="0" err="1" smtClean="0">
                <a:latin typeface="Symbol" pitchFamily="18" charset="2"/>
                <a:cs typeface="Tahoma" pitchFamily="34" charset="0"/>
              </a:rPr>
              <a:t>l</a:t>
            </a:r>
            <a:r>
              <a:rPr lang="en-US" baseline="-25000" dirty="0" err="1" smtClean="0">
                <a:latin typeface="Tahoma" pitchFamily="34" charset="0"/>
                <a:cs typeface="Tahoma" pitchFamily="34" charset="0"/>
              </a:rPr>
              <a:t>max</a:t>
            </a:r>
            <a:r>
              <a:rPr lang="en-US" dirty="0" smtClean="0"/>
              <a:t> observed from above earth is for light emitted from atmosphere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992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992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uiExpand="1" build="p"/>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Radiation </a:t>
            </a:r>
            <a:r>
              <a:rPr lang="en-US" sz="3600" dirty="0" smtClean="0">
                <a:latin typeface="Tahoma" pitchFamily="34" charset="0"/>
                <a:cs typeface="Tahoma" pitchFamily="34" charset="0"/>
              </a:rPr>
              <a:t>Balance – Absorption of Light</a:t>
            </a:r>
            <a:endParaRPr lang="en-US" sz="3600" dirty="0">
              <a:latin typeface="Tahoma" pitchFamily="34" charset="0"/>
              <a:cs typeface="Tahoma" pitchFamily="34" charset="0"/>
            </a:endParaRPr>
          </a:p>
        </p:txBody>
      </p:sp>
      <p:sp>
        <p:nvSpPr>
          <p:cNvPr id="209925" name="Rectangle 5"/>
          <p:cNvSpPr>
            <a:spLocks noGrp="1" noChangeArrowheads="1"/>
          </p:cNvSpPr>
          <p:nvPr>
            <p:ph type="body" sz="half" idx="1"/>
          </p:nvPr>
        </p:nvSpPr>
        <p:spPr>
          <a:xfrm>
            <a:off x="457200" y="1447800"/>
            <a:ext cx="8458200" cy="4678363"/>
          </a:xfrm>
        </p:spPr>
        <p:txBody>
          <a:bodyPr>
            <a:normAutofit/>
          </a:bodyPr>
          <a:lstStyle/>
          <a:p>
            <a:r>
              <a:rPr lang="en-US" sz="2400" dirty="0" smtClean="0">
                <a:latin typeface="Tahoma" pitchFamily="34" charset="0"/>
                <a:cs typeface="Tahoma" pitchFamily="34" charset="0"/>
              </a:rPr>
              <a:t>Besides solar light being absorbed at the surface or reflected, some light is absorbed in the atmosphere</a:t>
            </a:r>
          </a:p>
          <a:p>
            <a:r>
              <a:rPr lang="en-US" sz="2400" dirty="0" smtClean="0">
                <a:latin typeface="Tahoma" pitchFamily="34" charset="0"/>
                <a:cs typeface="Tahoma" pitchFamily="34" charset="0"/>
              </a:rPr>
              <a:t>While atmospheric absorption of solar light is small (~20% of incoming flux), a much larger fraction of light leaving the Earth absorbs light (in the infrared region)</a:t>
            </a:r>
          </a:p>
          <a:p>
            <a:r>
              <a:rPr lang="en-US" sz="2400" dirty="0" smtClean="0">
                <a:latin typeface="Tahoma" pitchFamily="34" charset="0"/>
                <a:cs typeface="Tahoma" pitchFamily="34" charset="0"/>
              </a:rPr>
              <a:t>Absorption of light emitted by Earth is basis of greenhouse effect</a:t>
            </a:r>
          </a:p>
        </p:txBody>
      </p:sp>
      <p:pic>
        <p:nvPicPr>
          <p:cNvPr id="22530" name="Picture 2"/>
          <p:cNvPicPr>
            <a:picLocks noChangeAspect="1" noChangeArrowheads="1"/>
          </p:cNvPicPr>
          <p:nvPr/>
        </p:nvPicPr>
        <p:blipFill>
          <a:blip r:embed="rId3" cstate="print"/>
          <a:srcRect t="15849"/>
          <a:stretch>
            <a:fillRect/>
          </a:stretch>
        </p:blipFill>
        <p:spPr bwMode="auto">
          <a:xfrm>
            <a:off x="685800" y="4175565"/>
            <a:ext cx="3516876" cy="2114631"/>
          </a:xfrm>
          <a:prstGeom prst="rect">
            <a:avLst/>
          </a:prstGeom>
          <a:noFill/>
          <a:ln w="9525">
            <a:noFill/>
            <a:miter lim="800000"/>
            <a:headEnd/>
            <a:tailEnd/>
          </a:ln>
        </p:spPr>
      </p:pic>
      <p:sp>
        <p:nvSpPr>
          <p:cNvPr id="6" name="TextBox 5"/>
          <p:cNvSpPr txBox="1"/>
          <p:nvPr/>
        </p:nvSpPr>
        <p:spPr>
          <a:xfrm>
            <a:off x="762000" y="6400800"/>
            <a:ext cx="3581400" cy="369332"/>
          </a:xfrm>
          <a:prstGeom prst="rect">
            <a:avLst/>
          </a:prstGeom>
          <a:noFill/>
        </p:spPr>
        <p:txBody>
          <a:bodyPr wrap="square" rtlCol="0">
            <a:spAutoFit/>
          </a:bodyPr>
          <a:lstStyle/>
          <a:p>
            <a:r>
              <a:rPr lang="en-US" dirty="0" smtClean="0"/>
              <a:t>Seinfeld and </a:t>
            </a:r>
            <a:r>
              <a:rPr lang="en-US" dirty="0" err="1" smtClean="0"/>
              <a:t>Pandis</a:t>
            </a:r>
            <a:r>
              <a:rPr lang="en-US" dirty="0" smtClean="0"/>
              <a:t>, 1998</a:t>
            </a:r>
            <a:endParaRPr lang="en-US" dirty="0"/>
          </a:p>
        </p:txBody>
      </p:sp>
      <p:pic>
        <p:nvPicPr>
          <p:cNvPr id="22531" name="Picture 3"/>
          <p:cNvPicPr>
            <a:picLocks noChangeAspect="1" noChangeArrowheads="1"/>
          </p:cNvPicPr>
          <p:nvPr/>
        </p:nvPicPr>
        <p:blipFill>
          <a:blip r:embed="rId4" cstate="print"/>
          <a:srcRect/>
          <a:stretch>
            <a:fillRect/>
          </a:stretch>
        </p:blipFill>
        <p:spPr bwMode="auto">
          <a:xfrm>
            <a:off x="4800600" y="4267200"/>
            <a:ext cx="3175690" cy="2182844"/>
          </a:xfrm>
          <a:prstGeom prst="rect">
            <a:avLst/>
          </a:prstGeom>
          <a:noFill/>
          <a:ln w="9525">
            <a:noFill/>
            <a:miter lim="800000"/>
            <a:headEnd/>
            <a:tailEnd/>
          </a:ln>
        </p:spPr>
      </p:pic>
      <p:sp>
        <p:nvSpPr>
          <p:cNvPr id="8" name="TextBox 7"/>
          <p:cNvSpPr txBox="1"/>
          <p:nvPr/>
        </p:nvSpPr>
        <p:spPr>
          <a:xfrm>
            <a:off x="7315200" y="5943600"/>
            <a:ext cx="1828800" cy="646331"/>
          </a:xfrm>
          <a:prstGeom prst="rect">
            <a:avLst/>
          </a:prstGeom>
          <a:noFill/>
        </p:spPr>
        <p:txBody>
          <a:bodyPr wrap="square" rtlCol="0">
            <a:spAutoFit/>
          </a:bodyPr>
          <a:lstStyle/>
          <a:p>
            <a:r>
              <a:rPr lang="en-US" dirty="0" smtClean="0"/>
              <a:t>From  Baird and </a:t>
            </a:r>
            <a:r>
              <a:rPr lang="en-US" dirty="0" err="1" smtClean="0"/>
              <a:t>Cann</a:t>
            </a:r>
            <a:r>
              <a:rPr lang="en-US" dirty="0" smtClean="0"/>
              <a:t>,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992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992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uiExpand="1" build="p"/>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Radiation </a:t>
            </a:r>
            <a:r>
              <a:rPr lang="en-US" sz="3600" dirty="0" smtClean="0">
                <a:latin typeface="Tahoma" pitchFamily="34" charset="0"/>
                <a:cs typeface="Tahoma" pitchFamily="34" charset="0"/>
              </a:rPr>
              <a:t>Balance</a:t>
            </a:r>
            <a:endParaRPr lang="en-US" sz="3600" dirty="0">
              <a:latin typeface="Tahoma" pitchFamily="34" charset="0"/>
              <a:cs typeface="Tahoma" pitchFamily="34" charset="0"/>
            </a:endParaRPr>
          </a:p>
        </p:txBody>
      </p:sp>
      <p:sp>
        <p:nvSpPr>
          <p:cNvPr id="209925" name="Rectangle 5"/>
          <p:cNvSpPr>
            <a:spLocks noGrp="1" noChangeArrowheads="1"/>
          </p:cNvSpPr>
          <p:nvPr>
            <p:ph type="body" sz="half" idx="1"/>
          </p:nvPr>
        </p:nvSpPr>
        <p:spPr>
          <a:xfrm>
            <a:off x="457200" y="1600200"/>
            <a:ext cx="8458200" cy="4525963"/>
          </a:xfrm>
        </p:spPr>
        <p:txBody>
          <a:bodyPr>
            <a:normAutofit lnSpcReduction="10000"/>
          </a:bodyPr>
          <a:lstStyle/>
          <a:p>
            <a:r>
              <a:rPr lang="en-US" sz="2400" dirty="0" smtClean="0">
                <a:latin typeface="Tahoma" pitchFamily="34" charset="0"/>
                <a:cs typeface="Tahoma" pitchFamily="34" charset="0"/>
              </a:rPr>
              <a:t>Emission of light from the Earth depends strongly on temperature: F</a:t>
            </a:r>
            <a:r>
              <a:rPr lang="en-US" sz="2400" baseline="-25000" dirty="0" smtClean="0">
                <a:latin typeface="Tahoma" pitchFamily="34" charset="0"/>
                <a:cs typeface="Tahoma" pitchFamily="34" charset="0"/>
              </a:rPr>
              <a:t>L</a:t>
            </a:r>
            <a:r>
              <a:rPr lang="en-US" sz="2400" dirty="0" smtClean="0">
                <a:latin typeface="Tahoma" pitchFamily="34" charset="0"/>
                <a:cs typeface="Tahoma" pitchFamily="34" charset="0"/>
              </a:rPr>
              <a:t> = kT</a:t>
            </a:r>
            <a:r>
              <a:rPr lang="en-US" sz="2400" baseline="30000" dirty="0" smtClean="0">
                <a:latin typeface="Tahoma" pitchFamily="34" charset="0"/>
                <a:cs typeface="Tahoma" pitchFamily="34" charset="0"/>
              </a:rPr>
              <a:t>4</a:t>
            </a:r>
            <a:r>
              <a:rPr lang="en-US" sz="2400" dirty="0" smtClean="0">
                <a:latin typeface="Tahoma" pitchFamily="34" charset="0"/>
                <a:cs typeface="Tahoma" pitchFamily="34" charset="0"/>
              </a:rPr>
              <a:t> where k = Stephan-Boltzmann constant (= 5.6 x 10</a:t>
            </a:r>
            <a:r>
              <a:rPr lang="en-US" sz="2400" baseline="30000" dirty="0" smtClean="0">
                <a:latin typeface="Tahoma" pitchFamily="34" charset="0"/>
                <a:cs typeface="Tahoma" pitchFamily="34" charset="0"/>
              </a:rPr>
              <a:t>-8</a:t>
            </a:r>
            <a:r>
              <a:rPr lang="en-US" sz="2400" dirty="0" smtClean="0">
                <a:latin typeface="Tahoma" pitchFamily="34" charset="0"/>
                <a:cs typeface="Tahoma" pitchFamily="34" charset="0"/>
              </a:rPr>
              <a:t> W m</a:t>
            </a:r>
            <a:r>
              <a:rPr lang="en-US" sz="2400" baseline="30000" dirty="0" smtClean="0">
                <a:latin typeface="Tahoma" pitchFamily="34" charset="0"/>
                <a:cs typeface="Tahoma" pitchFamily="34" charset="0"/>
              </a:rPr>
              <a:t>-2</a:t>
            </a:r>
            <a:r>
              <a:rPr lang="en-US" sz="2400" dirty="0" smtClean="0">
                <a:latin typeface="Tahoma" pitchFamily="34" charset="0"/>
                <a:cs typeface="Tahoma" pitchFamily="34" charset="0"/>
              </a:rPr>
              <a:t> K</a:t>
            </a:r>
            <a:r>
              <a:rPr lang="en-US" sz="2400" baseline="30000" dirty="0" smtClean="0">
                <a:latin typeface="Tahoma" pitchFamily="34" charset="0"/>
                <a:cs typeface="Tahoma" pitchFamily="34" charset="0"/>
              </a:rPr>
              <a:t>-4</a:t>
            </a:r>
            <a:r>
              <a:rPr lang="en-US" sz="2400" dirty="0" smtClean="0">
                <a:latin typeface="Tahoma" pitchFamily="34" charset="0"/>
                <a:cs typeface="Tahoma" pitchFamily="34" charset="0"/>
              </a:rPr>
              <a:t>)</a:t>
            </a:r>
          </a:p>
          <a:p>
            <a:r>
              <a:rPr lang="en-US" sz="2400" dirty="0" smtClean="0">
                <a:latin typeface="Tahoma" pitchFamily="34" charset="0"/>
                <a:cs typeface="Tahoma" pitchFamily="34" charset="0"/>
              </a:rPr>
              <a:t>Thus, about 2X more light is emitted from the tropics (e.g. T ~ 300 K) than polar regions (T ~ 250 K) </a:t>
            </a:r>
          </a:p>
          <a:p>
            <a:r>
              <a:rPr lang="en-US" sz="2400" dirty="0" smtClean="0">
                <a:latin typeface="Tahoma" pitchFamily="34" charset="0"/>
                <a:cs typeface="Tahoma" pitchFamily="34" charset="0"/>
              </a:rPr>
              <a:t>The most prevalent gas molecules (N</a:t>
            </a:r>
            <a:r>
              <a:rPr lang="en-US" sz="2400" baseline="-25000" dirty="0" smtClean="0">
                <a:latin typeface="Tahoma" pitchFamily="34" charset="0"/>
                <a:cs typeface="Tahoma" pitchFamily="34" charset="0"/>
              </a:rPr>
              <a:t>2</a:t>
            </a:r>
            <a:r>
              <a:rPr lang="en-US" sz="2400" dirty="0" smtClean="0">
                <a:latin typeface="Tahoma" pitchFamily="34" charset="0"/>
                <a:cs typeface="Tahoma" pitchFamily="34" charset="0"/>
              </a:rPr>
              <a:t>, O</a:t>
            </a:r>
            <a:r>
              <a:rPr lang="en-US" sz="2400" baseline="-25000" dirty="0" smtClean="0">
                <a:latin typeface="Tahoma" pitchFamily="34" charset="0"/>
                <a:cs typeface="Tahoma" pitchFamily="34" charset="0"/>
              </a:rPr>
              <a:t>2</a:t>
            </a:r>
            <a:r>
              <a:rPr lang="en-US" sz="2400" dirty="0" smtClean="0">
                <a:latin typeface="Tahoma" pitchFamily="34" charset="0"/>
                <a:cs typeface="Tahoma" pitchFamily="34" charset="0"/>
              </a:rPr>
              <a:t>, and </a:t>
            </a:r>
            <a:r>
              <a:rPr lang="en-US" sz="2400" dirty="0" err="1" smtClean="0">
                <a:latin typeface="Tahoma" pitchFamily="34" charset="0"/>
                <a:cs typeface="Tahoma" pitchFamily="34" charset="0"/>
              </a:rPr>
              <a:t>Ar</a:t>
            </a:r>
            <a:r>
              <a:rPr lang="en-US" sz="2400" dirty="0" smtClean="0">
                <a:latin typeface="Tahoma" pitchFamily="34" charset="0"/>
                <a:cs typeface="Tahoma" pitchFamily="34" charset="0"/>
              </a:rPr>
              <a:t>) are incapable of absorbing IR light (only heteroatom diatomic molecules can absorb light)</a:t>
            </a:r>
          </a:p>
          <a:p>
            <a:r>
              <a:rPr lang="en-US" sz="2400" dirty="0" smtClean="0">
                <a:latin typeface="Tahoma" pitchFamily="34" charset="0"/>
                <a:cs typeface="Tahoma" pitchFamily="34" charset="0"/>
              </a:rPr>
              <a:t>However, other trace gases (CO</a:t>
            </a:r>
            <a:r>
              <a:rPr lang="en-US" sz="2400" baseline="-25000" dirty="0" smtClean="0">
                <a:latin typeface="Tahoma" pitchFamily="34" charset="0"/>
                <a:cs typeface="Tahoma" pitchFamily="34" charset="0"/>
              </a:rPr>
              <a:t>2</a:t>
            </a:r>
            <a:r>
              <a:rPr lang="en-US" sz="2400" dirty="0" smtClean="0">
                <a:latin typeface="Tahoma" pitchFamily="34" charset="0"/>
                <a:cs typeface="Tahoma" pitchFamily="34" charset="0"/>
              </a:rPr>
              <a:t>, H</a:t>
            </a:r>
            <a:r>
              <a:rPr lang="en-US" sz="2400" baseline="-25000" dirty="0" smtClean="0">
                <a:latin typeface="Tahoma" pitchFamily="34" charset="0"/>
                <a:cs typeface="Tahoma" pitchFamily="34" charset="0"/>
              </a:rPr>
              <a:t>2</a:t>
            </a:r>
            <a:r>
              <a:rPr lang="en-US" sz="2400" dirty="0" smtClean="0">
                <a:latin typeface="Tahoma" pitchFamily="34" charset="0"/>
                <a:cs typeface="Tahoma" pitchFamily="34" charset="0"/>
              </a:rPr>
              <a:t>O, CH</a:t>
            </a:r>
            <a:r>
              <a:rPr lang="en-US" sz="2400" baseline="-25000" dirty="0" smtClean="0">
                <a:latin typeface="Tahoma" pitchFamily="34" charset="0"/>
                <a:cs typeface="Tahoma" pitchFamily="34" charset="0"/>
              </a:rPr>
              <a:t>4</a:t>
            </a:r>
            <a:r>
              <a:rPr lang="en-US" sz="2400" dirty="0" smtClean="0">
                <a:latin typeface="Tahoma" pitchFamily="34" charset="0"/>
                <a:cs typeface="Tahoma" pitchFamily="34" charset="0"/>
              </a:rPr>
              <a:t>) can and do absorb efficiently in the IR region.</a:t>
            </a:r>
          </a:p>
          <a:p>
            <a:r>
              <a:rPr lang="en-US" sz="2400" dirty="0" smtClean="0">
                <a:latin typeface="Tahoma" pitchFamily="34" charset="0"/>
                <a:cs typeface="Tahoma" pitchFamily="34" charset="0"/>
              </a:rPr>
              <a:t>This and IR emission from the upper atmosphere (which is cooler) reduce the earth’s emission flux and heat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9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p:txBody>
          <a:bodyPr>
            <a:normAutofit fontScale="90000"/>
          </a:bodyPr>
          <a:lstStyle/>
          <a:p>
            <a:r>
              <a:rPr lang="en-US" b="1" dirty="0">
                <a:latin typeface="Tahoma" pitchFamily="34" charset="0"/>
                <a:cs typeface="Tahoma" pitchFamily="34" charset="0"/>
              </a:rPr>
              <a:t>Climate Change</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Radiation </a:t>
            </a:r>
            <a:r>
              <a:rPr lang="en-US" sz="3600" dirty="0" smtClean="0">
                <a:latin typeface="Tahoma" pitchFamily="34" charset="0"/>
                <a:cs typeface="Tahoma" pitchFamily="34" charset="0"/>
              </a:rPr>
              <a:t>Balance</a:t>
            </a:r>
            <a:endParaRPr lang="en-US" sz="3600" dirty="0">
              <a:latin typeface="Tahoma" pitchFamily="34" charset="0"/>
              <a:cs typeface="Tahoma" pitchFamily="34" charset="0"/>
            </a:endParaRPr>
          </a:p>
        </p:txBody>
      </p:sp>
      <p:sp>
        <p:nvSpPr>
          <p:cNvPr id="209925" name="Rectangle 5"/>
          <p:cNvSpPr>
            <a:spLocks noGrp="1" noChangeArrowheads="1"/>
          </p:cNvSpPr>
          <p:nvPr>
            <p:ph type="body" sz="half" idx="1"/>
          </p:nvPr>
        </p:nvSpPr>
        <p:spPr>
          <a:xfrm>
            <a:off x="457200" y="1600200"/>
            <a:ext cx="3810000" cy="4525963"/>
          </a:xfrm>
        </p:spPr>
        <p:txBody>
          <a:bodyPr>
            <a:normAutofit fontScale="92500" lnSpcReduction="20000"/>
          </a:bodyPr>
          <a:lstStyle/>
          <a:p>
            <a:r>
              <a:rPr lang="en-US" sz="2400" dirty="0" smtClean="0">
                <a:latin typeface="Tahoma" pitchFamily="34" charset="0"/>
                <a:cs typeface="Tahoma" pitchFamily="34" charset="0"/>
              </a:rPr>
              <a:t>Averaged Energy Balance</a:t>
            </a:r>
          </a:p>
          <a:p>
            <a:r>
              <a:rPr lang="en-US" sz="2400" dirty="0" smtClean="0">
                <a:latin typeface="Tahoma" pitchFamily="34" charset="0"/>
                <a:cs typeface="Tahoma" pitchFamily="34" charset="0"/>
              </a:rPr>
              <a:t>As greenhouse gases increase, the fraction of surface emitted energy leaving earth (235/390 in figure) decreases</a:t>
            </a:r>
          </a:p>
          <a:p>
            <a:r>
              <a:rPr lang="en-US" sz="2400" dirty="0" smtClean="0">
                <a:latin typeface="Tahoma" pitchFamily="34" charset="0"/>
                <a:cs typeface="Tahoma" pitchFamily="34" charset="0"/>
              </a:rPr>
              <a:t>However, incoming (342 – 107) and outgoing energy (235) must remain balanced</a:t>
            </a:r>
          </a:p>
          <a:p>
            <a:r>
              <a:rPr lang="en-US" sz="2400" dirty="0" smtClean="0">
                <a:latin typeface="Tahoma" pitchFamily="34" charset="0"/>
                <a:cs typeface="Tahoma" pitchFamily="34" charset="0"/>
              </a:rPr>
              <a:t>As a result, increased temperature (greenhouse warming) and surface emitted energy (390) are required</a:t>
            </a:r>
          </a:p>
        </p:txBody>
      </p:sp>
      <p:pic>
        <p:nvPicPr>
          <p:cNvPr id="28673" name="Picture 1"/>
          <p:cNvPicPr>
            <a:picLocks noChangeAspect="1" noChangeArrowheads="1"/>
          </p:cNvPicPr>
          <p:nvPr/>
        </p:nvPicPr>
        <p:blipFill>
          <a:blip r:embed="rId3" cstate="print"/>
          <a:srcRect/>
          <a:stretch>
            <a:fillRect/>
          </a:stretch>
        </p:blipFill>
        <p:spPr bwMode="auto">
          <a:xfrm>
            <a:off x="4876800" y="1828800"/>
            <a:ext cx="3236913" cy="4154487"/>
          </a:xfrm>
          <a:prstGeom prst="rect">
            <a:avLst/>
          </a:prstGeom>
          <a:noFill/>
          <a:ln w="9525">
            <a:noFill/>
            <a:miter lim="800000"/>
            <a:headEnd/>
            <a:tailEnd/>
          </a:ln>
        </p:spPr>
      </p:pic>
      <p:sp>
        <p:nvSpPr>
          <p:cNvPr id="5" name="TextBox 4"/>
          <p:cNvSpPr txBox="1"/>
          <p:nvPr/>
        </p:nvSpPr>
        <p:spPr>
          <a:xfrm>
            <a:off x="4876800" y="6096000"/>
            <a:ext cx="3276600" cy="369332"/>
          </a:xfrm>
          <a:prstGeom prst="rect">
            <a:avLst/>
          </a:prstGeom>
          <a:noFill/>
        </p:spPr>
        <p:txBody>
          <a:bodyPr wrap="square" rtlCol="0">
            <a:spAutoFit/>
          </a:bodyPr>
          <a:lstStyle/>
          <a:p>
            <a:r>
              <a:rPr lang="en-US" dirty="0" smtClean="0"/>
              <a:t>Baird and </a:t>
            </a:r>
            <a:r>
              <a:rPr lang="en-US" dirty="0" err="1" smtClean="0"/>
              <a:t>Cann</a:t>
            </a:r>
            <a:r>
              <a:rPr lang="en-US" dirty="0" smtClean="0"/>
              <a:t> (text)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9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uiExpand="1"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1855</Words>
  <Application>Microsoft Office PowerPoint</Application>
  <PresentationFormat>On-screen Show (4:3)</PresentationFormat>
  <Paragraphs>261</Paragraphs>
  <Slides>36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Image</vt:lpstr>
      <vt:lpstr>Bitmap Image</vt:lpstr>
      <vt:lpstr>Chem. 253 – 4/15 Lecture</vt:lpstr>
      <vt:lpstr>Announcements I</vt:lpstr>
      <vt:lpstr>Climate Change - Overview</vt:lpstr>
      <vt:lpstr>Climate Change - Radiation Balance</vt:lpstr>
      <vt:lpstr>Climate Change - Radiation Balance</vt:lpstr>
      <vt:lpstr>Climate Change - Radiation Balance - Blackbodies</vt:lpstr>
      <vt:lpstr>Climate Change - Radiation Balance – Absorption of Light</vt:lpstr>
      <vt:lpstr>Climate Change - Radiation Balance</vt:lpstr>
      <vt:lpstr>Climate Change - Radiation Balance</vt:lpstr>
      <vt:lpstr>Climate Change - Radiation Balance</vt:lpstr>
      <vt:lpstr>Climate Change - Radiation Balance - Questions</vt:lpstr>
      <vt:lpstr>Climate Change  - Greenhouse Gases</vt:lpstr>
      <vt:lpstr>Climate Change  - Greenhouse Gases</vt:lpstr>
      <vt:lpstr>Climate Change  - Greenhouse Gases</vt:lpstr>
      <vt:lpstr>Climate Change  - Greenhouse Gases</vt:lpstr>
      <vt:lpstr>Climate Change  - Greenhouse Gases</vt:lpstr>
      <vt:lpstr>Climate Change  - Greenhouse Gases</vt:lpstr>
      <vt:lpstr>Climate Change  - Greenhouse Gases</vt:lpstr>
      <vt:lpstr>Climate Change  - Greenhouse Gases</vt:lpstr>
      <vt:lpstr>Climate Change  - Greenhouse Gases</vt:lpstr>
      <vt:lpstr>Climate Change  - Greenhouse Gases</vt:lpstr>
      <vt:lpstr>Climate Change  - Greenhouse Gases</vt:lpstr>
      <vt:lpstr>Climate Change  Summary of Effects – Greenhouse Gases</vt:lpstr>
      <vt:lpstr>Climate Change  - Some Questions – cont.</vt:lpstr>
      <vt:lpstr>Climate Change  - Other Effects on Climate</vt:lpstr>
      <vt:lpstr>Climate Change  - Other Effects on Climate</vt:lpstr>
      <vt:lpstr>Climate Change  - Other Effects on Climate</vt:lpstr>
      <vt:lpstr>Climate Change  - Other Effects on Climate</vt:lpstr>
      <vt:lpstr>Climate Change  - Other Effects on Climate</vt:lpstr>
      <vt:lpstr>Climate Change  - Other Effects on Climate</vt:lpstr>
      <vt:lpstr>Climate Change  -Net Effect of Aerosol Particles</vt:lpstr>
      <vt:lpstr>Climate Change  - More Questions</vt:lpstr>
      <vt:lpstr>Climate Change - Temperature Record and Expected Future</vt:lpstr>
      <vt:lpstr>Climate Change - Temperature Record and Expected Future</vt:lpstr>
      <vt:lpstr>Climate Change  - Temperature Record and the Future</vt:lpstr>
      <vt:lpstr>Climate Change Some more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rd</dc:creator>
  <cp:lastModifiedBy> rd</cp:lastModifiedBy>
  <cp:revision>94</cp:revision>
  <dcterms:created xsi:type="dcterms:W3CDTF">2015-03-20T17:57:52Z</dcterms:created>
  <dcterms:modified xsi:type="dcterms:W3CDTF">2015-04-15T20:35:07Z</dcterms:modified>
</cp:coreProperties>
</file>