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316" r:id="rId4"/>
    <p:sldId id="257" r:id="rId5"/>
    <p:sldId id="301" r:id="rId6"/>
    <p:sldId id="282" r:id="rId7"/>
    <p:sldId id="287" r:id="rId8"/>
    <p:sldId id="289" r:id="rId9"/>
    <p:sldId id="290" r:id="rId10"/>
    <p:sldId id="291" r:id="rId11"/>
    <p:sldId id="292" r:id="rId12"/>
    <p:sldId id="294" r:id="rId13"/>
    <p:sldId id="293" r:id="rId14"/>
    <p:sldId id="295" r:id="rId15"/>
    <p:sldId id="296" r:id="rId16"/>
    <p:sldId id="298" r:id="rId17"/>
    <p:sldId id="300" r:id="rId18"/>
    <p:sldId id="302" r:id="rId19"/>
    <p:sldId id="303" r:id="rId20"/>
    <p:sldId id="304" r:id="rId21"/>
    <p:sldId id="305" r:id="rId22"/>
    <p:sldId id="306" r:id="rId23"/>
    <p:sldId id="308" r:id="rId24"/>
    <p:sldId id="307" r:id="rId25"/>
    <p:sldId id="309" r:id="rId26"/>
    <p:sldId id="310" r:id="rId27"/>
    <p:sldId id="313" r:id="rId28"/>
    <p:sldId id="312" r:id="rId29"/>
    <p:sldId id="311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6D1"/>
    <a:srgbClr val="C046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741C-C816-4B57-8376-D1ACE079A105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E1130-D60B-4C0A-9EBC-AC802F02B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1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84AD1-E515-454D-8238-F3CE2856D73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84AD1-E515-454D-8238-F3CE2856D73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A197D-B115-40B9-A999-01A2D70038B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ECC6E5-AA70-4C30-97DA-5EDC05234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A4F6-8ACA-4382-9211-D64F0D9632CB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E1D6-D4E1-4FCD-9DB3-C8C2A5379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ahoma" charset="0"/>
              </a:rPr>
              <a:t>Chem. 253 – 4/22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Other Effects on Climate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8229600" cy="1066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Indirect Effect of Aerosols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One type is through modification of cloud reflectivity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3810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Clean Case: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fewer but larger droplets</a:t>
            </a:r>
            <a:endParaRPr lang="en-US" sz="3000" dirty="0">
              <a:latin typeface="Tahom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43400" y="2743200"/>
            <a:ext cx="4191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Polluted Case: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more but smaller droplets</a:t>
            </a:r>
            <a:endParaRPr lang="en-US" sz="3000" dirty="0">
              <a:latin typeface="Tahoma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470025" y="60626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927225" y="63674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689225" y="61388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670425" y="56054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213225" y="59864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118225" y="58340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280025" y="62912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5584825" y="58340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270625" y="62912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813425" y="63674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880225" y="59102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2613025" y="65960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2209800" y="5149850"/>
            <a:ext cx="1588" cy="48895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5867400" y="5149850"/>
            <a:ext cx="1588" cy="48895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979488" y="3865563"/>
            <a:ext cx="392112" cy="3254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1524000" y="4419600"/>
            <a:ext cx="4572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2514600" y="3886200"/>
            <a:ext cx="4572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2536825" y="4767263"/>
            <a:ext cx="130175" cy="109537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5008563" y="3841750"/>
            <a:ext cx="130175" cy="10953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4354513" y="4289425"/>
            <a:ext cx="327025" cy="27146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5922963" y="4070350"/>
            <a:ext cx="130175" cy="10953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6608763" y="4527550"/>
            <a:ext cx="130175" cy="109538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6019800" y="4648200"/>
            <a:ext cx="261938" cy="21748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7250113" y="3984625"/>
            <a:ext cx="327025" cy="27146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6477000" y="3886200"/>
            <a:ext cx="261938" cy="21748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5334000" y="4648200"/>
            <a:ext cx="261938" cy="217488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Other Effects on Climate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5029200" cy="160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Indirect Effect of Aerosols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Larger droplets reflect light more poorly per g of cloud water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Polluted clouds look whiter from space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81000" y="5943600"/>
            <a:ext cx="876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000">
                <a:latin typeface="Tahoma" pitchFamily="34" charset="0"/>
              </a:rPr>
              <a:t>Source: http//www-das.uwyo.edu/~geerts/cwx/notes/chap08/contrail.html</a:t>
            </a:r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5105400" y="2743200"/>
          <a:ext cx="3276600" cy="3276600"/>
        </p:xfrm>
        <a:graphic>
          <a:graphicData uri="http://schemas.openxmlformats.org/presentationml/2006/ole">
            <p:oleObj spid="_x0000_s37896" name="Bitmap Image" r:id="rId3" imgW="3809524" imgH="3809524" progId="PBrush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" y="3505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Ship tracks are indicative of localized pollution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4267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apparent where: clouds are normally clean and with thin clouds (thick clouds have high </a:t>
            </a:r>
            <a:r>
              <a:rPr lang="en-US" dirty="0" err="1" smtClean="0"/>
              <a:t>albedos</a:t>
            </a:r>
            <a:r>
              <a:rPr lang="en-US" dirty="0" smtClean="0"/>
              <a:t> regardless)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962400" y="3962400"/>
            <a:ext cx="3124200" cy="1066800"/>
          </a:xfrm>
          <a:prstGeom prst="straightConnector1">
            <a:avLst/>
          </a:prstGeom>
          <a:ln w="15875">
            <a:solidFill>
              <a:srgbClr val="F016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-Net Effect of Aerosol Particles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For a while, it was thought aerosol effects were close to equal (but opposite in sign) as greenhouse gas effects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Significance of aerosols has decreased (as well as an increase in significance of soot – including deposition on snow)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Other issue is residence time (short for aerosols and ozone, long for greenhouse gases)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Reducing pollution would lead to an increase in warming in the short term</a:t>
            </a:r>
          </a:p>
          <a:p>
            <a:pPr>
              <a:buFontTx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- More Questions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Do all aerosol particles lead to atmospheric cooling?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The greenhouse effect from long-lived species will be nearly uniform around the globe, but what about effects from ozone and from aerosol particles?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Increased soil dust emissions (e.g. from overgrazing in desert regions) should cause cooling.  What minimizes this effect vs. emission of particles from sulfur emissions or from biomass combustion?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Temperature Record and Feedback’s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How do we go from W m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-2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flux change to </a:t>
            </a:r>
            <a:r>
              <a:rPr lang="en-US" dirty="0" smtClean="0">
                <a:latin typeface="Symbol" pitchFamily="18" charset="2"/>
                <a:cs typeface="Tahoma" pitchFamily="34" charset="0"/>
              </a:rPr>
              <a:t>D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T?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Simple way is through Flux dependence on T (F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= </a:t>
            </a:r>
            <a:r>
              <a:rPr lang="en-US" dirty="0" smtClean="0">
                <a:latin typeface="Symbol" pitchFamily="18" charset="2"/>
                <a:cs typeface="Tahoma" pitchFamily="34" charset="0"/>
              </a:rPr>
              <a:t>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However, this ignores “feedbacks”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Feedbacks can be positive (increased T increases water vapor which increases net greenhouse effect)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Feedbacks can also be negative (increased T increases water vapor which can increase clouds 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albedo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main causes of the greenhouse effect also are non-linear in the manner of negative feedback: doubling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does not double IR absorption and a 10% increase in trapped IR leads to a 2.5% increase in absolute T (due to T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behavior)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 doubling of the ratio of W m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-2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flux to </a:t>
            </a:r>
            <a:r>
              <a:rPr lang="en-US" dirty="0" smtClean="0">
                <a:latin typeface="Symbol" pitchFamily="18" charset="2"/>
                <a:cs typeface="Tahoma" pitchFamily="34" charset="0"/>
              </a:rPr>
              <a:t>D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 is expected because of net positive feedbacks</a:t>
            </a:r>
          </a:p>
          <a:p>
            <a:pPr marL="1009650" lvl="1" indent="-609600">
              <a:spcBef>
                <a:spcPts val="3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Sensitivity is a measure of </a:t>
            </a:r>
            <a:r>
              <a:rPr lang="en-US" dirty="0" smtClean="0">
                <a:latin typeface="Symbol" pitchFamily="18" charset="2"/>
                <a:cs typeface="Tahoma" pitchFamily="34" charset="0"/>
              </a:rPr>
              <a:t>D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 expected to change in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concentration (or equivalent greenhouse gases) and is not well known (even though flux change is well predicted)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Climate Change</a:t>
            </a:r>
            <a:r>
              <a:rPr lang="en-US" sz="4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800" b="1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Temperature Record and Feedback’s</a:t>
            </a:r>
            <a:endParaRPr lang="en-US" sz="3600" dirty="0" smtClean="0"/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Temperature record (looking at </a:t>
            </a:r>
            <a:r>
              <a:rPr lang="en-US" sz="2800" dirty="0" smtClean="0">
                <a:latin typeface="Symbol" pitchFamily="18" charset="2"/>
                <a:cs typeface="Tahoma" pitchFamily="34" charset="0"/>
              </a:rPr>
              <a:t>D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T vs. climate mean) shows strongest increase from about 1975</a:t>
            </a:r>
          </a:p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Short-term variability affects record (due to El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Ni</a:t>
            </a:r>
            <a:r>
              <a:rPr lang="en-US" sz="2800" dirty="0" err="1" smtClean="0">
                <a:latin typeface="Tahoma"/>
                <a:cs typeface="Tahoma"/>
              </a:rPr>
              <a:t>ñ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os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and volcanic eruptions)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3200400" y="63246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From IPCC </a:t>
            </a:r>
            <a:r>
              <a:rPr lang="en-US" dirty="0" smtClean="0"/>
              <a:t>Fifth Assessment </a:t>
            </a:r>
            <a:r>
              <a:rPr lang="en-US" dirty="0"/>
              <a:t>Report (</a:t>
            </a:r>
            <a:r>
              <a:rPr lang="en-US" dirty="0" smtClean="0"/>
              <a:t>2014)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28713" t="8663" r="35644" b="71535"/>
          <a:stretch>
            <a:fillRect/>
          </a:stretch>
        </p:blipFill>
        <p:spPr bwMode="auto">
          <a:xfrm>
            <a:off x="1066800" y="3810000"/>
            <a:ext cx="5867400" cy="2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49505" t="47030" r="22772" b="18317"/>
          <a:stretch>
            <a:fillRect/>
          </a:stretch>
        </p:blipFill>
        <p:spPr bwMode="auto">
          <a:xfrm>
            <a:off x="4419600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4572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Foster and </a:t>
            </a:r>
            <a:r>
              <a:rPr lang="en-US" dirty="0" err="1" smtClean="0"/>
              <a:t>Rahmstorf</a:t>
            </a:r>
            <a:r>
              <a:rPr lang="en-US" dirty="0" smtClean="0"/>
              <a:t>, Environ. Res. </a:t>
            </a:r>
            <a:r>
              <a:rPr lang="en-US" dirty="0" err="1" smtClean="0"/>
              <a:t>Lett</a:t>
            </a:r>
            <a:r>
              <a:rPr lang="en-US" dirty="0" smtClean="0"/>
              <a:t>, 2011</a:t>
            </a:r>
          </a:p>
          <a:p>
            <a:r>
              <a:rPr lang="en-US" dirty="0" smtClean="0"/>
              <a:t>Shows removal of variability due to El Ni</a:t>
            </a:r>
            <a:r>
              <a:rPr lang="en-US" dirty="0" smtClean="0">
                <a:latin typeface="Tahoma"/>
                <a:cs typeface="Tahoma"/>
              </a:rPr>
              <a:t>ñ</a:t>
            </a:r>
            <a:r>
              <a:rPr lang="en-US" dirty="0" smtClean="0"/>
              <a:t>o, solar variability, and volcanic eruptions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261129" grpId="0"/>
      <p:bldP spid="261129" grpId="1"/>
      <p:bldP spid="261129" grpId="2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- Temperature Record and Feedback’s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ahoma" pitchFamily="34" charset="0"/>
                <a:cs typeface="Tahoma" pitchFamily="34" charset="0"/>
              </a:rPr>
              <a:t>Changes Besides Mean Air Temperatures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Greater warming observed at higher latitudes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Decrease in diurnal and annual temperature changes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Loss of sea ice (in Arctic with slight increase in Antarctic) and glaciers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Increase in sea-level (from expansion of water and decrease of glacial ice)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Changes to hydrology (more rain, less snow, greater evaporation)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cs typeface="Tahoma" pitchFamily="34" charset="0"/>
              </a:rPr>
              <a:t>Some more questions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Which temperatures are rising faster, daytime or nighttime temperature?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Why would an increase in precipitation be expected?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List two consequences of global warming besides changes in temperature?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</a:rPr>
              <a:t>Break for Group Activity</a:t>
            </a:r>
            <a:endParaRPr lang="en-US" altLang="en-US" sz="3600" dirty="0" smtClean="0">
              <a:latin typeface="Tahoma" charset="0"/>
            </a:endParaRPr>
          </a:p>
        </p:txBody>
      </p:sp>
      <p:sp>
        <p:nvSpPr>
          <p:cNvPr id="2048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1295400"/>
          <a:ext cx="2971800" cy="545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Group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Aliriagwu,Desmond Ahaoma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1A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Tran,Thao Thanh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1B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Hayes-Ranns Jr,Donald Prescott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1C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Otto,Austin 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2A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Cheng,Diana Jenny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2B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Prasad,Ashna Payal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2C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Beckemeyer,Addison James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3C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Luis 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4A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Dimas,Dustin Andres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4B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Martinez,Christian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4C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Bellini,Leonard 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5A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Gorrie,Emily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5B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Brookins,Richard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Cannan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5C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Thai,Dai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Thuy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6A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Williams,Nicholas Denis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6B</a:t>
                      </a:r>
                    </a:p>
                  </a:txBody>
                  <a:tcPr marL="9525" marR="9525" marT="9525" marB="0" anchor="b"/>
                </a:tc>
              </a:tr>
              <a:tr h="31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Agurto,Michelle Ivonne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6C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Overview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Chapter 6 Covers Energy Use (with primary emphasis on climate effects)</a:t>
            </a:r>
          </a:p>
          <a:p>
            <a:pPr marL="1009650" lvl="1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Energy Requirements</a:t>
            </a:r>
          </a:p>
          <a:p>
            <a:pPr marL="1009650" lvl="1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Fossil Fuel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Types and Uses</a:t>
            </a:r>
          </a:p>
          <a:p>
            <a:pPr marL="1009650" lvl="1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Negative Effects of Fossil Fuels</a:t>
            </a:r>
          </a:p>
          <a:p>
            <a:pPr marL="609600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Chapter 7 Covers Alternative Fuels</a:t>
            </a:r>
          </a:p>
          <a:p>
            <a:pPr marL="1009650" lvl="1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Biomass as a Source</a:t>
            </a:r>
          </a:p>
          <a:p>
            <a:pPr marL="1009650" lvl="1" indent="-609600">
              <a:spcBef>
                <a:spcPts val="200"/>
              </a:spcBef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Biofuels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1409700" lvl="2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sugar-based fuels</a:t>
            </a:r>
          </a:p>
          <a:p>
            <a:pPr marL="1409700" lvl="2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lipid-based fuels</a:t>
            </a:r>
          </a:p>
          <a:p>
            <a:pPr marL="1409700" lvl="2" indent="-609600">
              <a:spcBef>
                <a:spcPts val="2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other renewable fuels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charset="0"/>
              </a:rPr>
              <a:t>Announcements I</a:t>
            </a:r>
            <a:endParaRPr lang="en-US" altLang="en-US" sz="3600" smtClean="0">
              <a:latin typeface="Tahoma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848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Pass back Exam 2 (</a:t>
            </a:r>
            <a:r>
              <a:rPr lang="en-US" altLang="en-US" dirty="0" err="1" smtClean="0">
                <a:latin typeface="Tahoma" charset="0"/>
              </a:rPr>
              <a:t>ave</a:t>
            </a:r>
            <a:r>
              <a:rPr lang="en-US" altLang="en-US" dirty="0" smtClean="0">
                <a:latin typeface="Tahoma" charset="0"/>
              </a:rPr>
              <a:t> = 59) + last HW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Turn </a:t>
            </a:r>
            <a:r>
              <a:rPr lang="en-US" altLang="en-US" dirty="0" smtClean="0">
                <a:latin typeface="Tahoma" charset="0"/>
              </a:rPr>
              <a:t>in HW3.1 (Non-collected Problem Solutions already posted)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Group Assignment on Climate Change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Today’s Lecture Topics: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Climate Change – review of last week’s material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Climate Change – parts not covered last time (Effects of aerosols, feedbacks and sensitivity)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Fossil and Alternative Fuels (See website for pages from text</a:t>
            </a:r>
            <a:r>
              <a:rPr lang="en-US" altLang="en-US" dirty="0" smtClean="0">
                <a:latin typeface="Tahoma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Energy Needs and Sources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Uses of Energy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transportation fuels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domestic heating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domestic electricity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manufacturing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agriculture</a:t>
            </a:r>
          </a:p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Different Uses have Different Requirements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depends whether it is distributed or produced/used locally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For example, “dirty” fuels (e. g. coal) are more useful for electricity production, than domestic heating or transportation due to reduced costs with large scale pollutant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Energy Needs and Sources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609600" indent="-609600"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Energy Sources</a:t>
            </a:r>
          </a:p>
          <a:p>
            <a:pPr marL="1009650" lvl="1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Fossil Fuels</a:t>
            </a:r>
          </a:p>
          <a:p>
            <a:pPr marL="1409700" lvl="2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Coal</a:t>
            </a:r>
          </a:p>
          <a:p>
            <a:pPr marL="1409700" lvl="2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Oil/Oil produced fuels</a:t>
            </a:r>
          </a:p>
          <a:p>
            <a:pPr marL="1409700" lvl="2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Natural gas and related fuels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1009650" lvl="1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Renewable Energy</a:t>
            </a:r>
          </a:p>
          <a:p>
            <a:pPr marL="1409700" lvl="2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Hydropower</a:t>
            </a:r>
          </a:p>
          <a:p>
            <a:pPr marL="1409700" lvl="2" indent="-609600">
              <a:spcBef>
                <a:spcPts val="400"/>
              </a:spcBef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Renewables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(Wind/Solar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1009650" lvl="1" indent="-609600"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Nuclear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Coal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Most readily available (largest known reserves)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Mostly for electricity production (Coal-fired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powerplants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Also limited use in certain industry and for domestic heating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“Dirty” fuel (S and trace metals present) can lead to air pollution problems – but in electricity production, exhaust clean-up is common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Poor fuel in terms of energy efficiency (low J energy per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generated from combustion)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Rarely used for transportation fuel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Natural Gas – Composition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Main component is methane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Other components are small hydrocarbons (ethane to butane), and contaminants (water, H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S)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Due to differences in boiling points, separation/clean up is not hard, with ethane to butane used as source chemical or fuel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Methane is most desirable for minimal air pollution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Other gases (e.g. propane) tend to be poor for air pollution due to leaks and reactivity (less reactive than gasoline, but leaks tend to be more significant)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Combustion of methane and related fuels are very energy efficient (more energy per mole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produced) vs. coal or other fossil fuels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Methane leaks are significant because methane is a greenhouse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Natural Gas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Uses and Sources</a:t>
            </a:r>
            <a:endParaRPr lang="en-US" sz="3400" dirty="0" smtClean="0">
              <a:latin typeface="Tahoma" pitchFamily="34" charset="0"/>
              <a:cs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Increasing in importance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Used for electricity generation and for domestic heating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Propane is a distributed fuel (cooking/water heating)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Conventional natural gas is easily mined, but somewhat limited in abundance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Shale gas recovery has become cost effective recently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Growth has been due to desirability of fuel and increased supply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Rarely used for transportation fuel (can be used, but needs expensive engine modifications, and energy density is low)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Oil – Sources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Due to its heavy use in transportation fuel, oil has a longer history of use (vs. known reserves)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It is increasingly difficult to mine (easy sources are less prevalent)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Harder to use sources (shale oil) are being increasingly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tapped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Oil – Uses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Distillation yields a variety of products (lighter fraction includes gasoline, middle fraction is diesel, and heavier fractions for oils)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Oil – Uses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 major use is fuel production for transportation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Oil also has been used for electricity production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Is clean relative to coal, but dirty vs. natural gas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Also intermediate in terms of energy efficiency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Carbon Dioxide Removal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Instead of worrying about using fossil fuels, a strategy to avoid atmospheric 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increases is to capture and remove 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in combustion exhaust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Capture typically involves using a base to trap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as carbonate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Most capture approaches involve recycling, allowing production of a high 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content liquid while regenerating the base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Removal must involve storage where leaks to the atmosphere are minimal (deep ocean and deep underground)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High pressure is also needed to provide the density (as liquid, supercritical fluid or hydrate)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Fossil Fuels - Questions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1009650" lvl="1" indent="-60960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Which type of fossil fuel is particularly bad in terms of 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emissions (low energy provided per mole 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emitted)?  Which type is particularly good in this respect?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What is the main source of transportation fuels?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Which fuels contribute most significantly to ozone production?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Why can’t we simply substitute one fuel for another?  For example, if natural gas in cheap and releases less carbon dioxide, why not use it for transportation?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Biofuels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800" dirty="0" smtClean="0">
                <a:latin typeface="Tahoma" pitchFamily="34" charset="0"/>
                <a:cs typeface="Tahoma" pitchFamily="34" charset="0"/>
              </a:rPr>
              <a:t>Rationale for Use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Q.  While all carbon-based fuels will release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what is the advantage with respect to controlling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concentrations to using a bio-based fuel?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A.  The main advantage is if the carbon originates from plant material, when plants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regrow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they will reabsorb emitted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 In principle, this would mean there is no net 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production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3400" dirty="0" smtClean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3800" dirty="0" smtClean="0">
                <a:latin typeface="Tahoma" pitchFamily="34" charset="0"/>
                <a:cs typeface="Tahoma" pitchFamily="34" charset="0"/>
              </a:rPr>
              <a:t>Limits to Use</a:t>
            </a:r>
            <a:endParaRPr lang="en-US" sz="3800" dirty="0" smtClean="0">
              <a:latin typeface="Tahoma" pitchFamily="34" charset="0"/>
              <a:cs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Plants fix carbon dioxide using sunlight to produce organic compounds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	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+ H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CH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 (biomass) + 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(unbalanced)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above reaction converts sunlight to chemical energy, but is not super efficient (power density = 0.6 W m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-2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 very significant fraction of the Earth’s surface would need to be devoted to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biofuel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needs to meet total transportation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</a:rPr>
              <a:t>Announcements </a:t>
            </a:r>
            <a:r>
              <a:rPr lang="en-US" altLang="en-US" dirty="0" smtClean="0">
                <a:latin typeface="Tahoma" charset="0"/>
              </a:rPr>
              <a:t>II</a:t>
            </a:r>
            <a:endParaRPr lang="en-US" altLang="en-US" sz="3600" dirty="0" smtClean="0">
              <a:latin typeface="Tahoma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84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New Homework Assignment (will be posted shortly and includes updated reading assignment)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Next Week: Guest Lecturer – Dr. </a:t>
            </a:r>
            <a:r>
              <a:rPr lang="en-US" altLang="en-US" dirty="0" err="1" smtClean="0">
                <a:latin typeface="Tahoma" charset="0"/>
              </a:rPr>
              <a:t>Kellen</a:t>
            </a:r>
            <a:r>
              <a:rPr lang="en-US" altLang="en-US" dirty="0" smtClean="0">
                <a:latin typeface="Tahoma" charset="0"/>
              </a:rPr>
              <a:t>-Yuen on Green Chemistry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latin typeface="Tahoma" charset="0"/>
              </a:rPr>
              <a:t>Some of the Alternative Fuels Lecture will be Postponed until 5/6</a:t>
            </a:r>
            <a:endParaRPr lang="en-US" altLang="en-US" dirty="0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Energy Use and Fuels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Biofuels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400"/>
              </a:spcBef>
            </a:pPr>
            <a:r>
              <a:rPr lang="en-US" sz="5100" dirty="0" smtClean="0">
                <a:latin typeface="Tahoma" pitchFamily="34" charset="0"/>
                <a:cs typeface="Tahoma" pitchFamily="34" charset="0"/>
              </a:rPr>
              <a:t>Types</a:t>
            </a: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4400" dirty="0" smtClean="0">
                <a:latin typeface="Tahoma" pitchFamily="34" charset="0"/>
                <a:cs typeface="Tahoma" pitchFamily="34" charset="0"/>
              </a:rPr>
              <a:t>Direct use Fuels: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Combustion of wood for heating, cooking or electricity production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Limited Practical Use (due to pollution and limited resources)</a:t>
            </a:r>
            <a:endParaRPr lang="en-US" sz="3800" dirty="0" smtClean="0">
              <a:latin typeface="Tahoma" pitchFamily="34" charset="0"/>
              <a:cs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4400" dirty="0" smtClean="0">
                <a:latin typeface="Tahoma" pitchFamily="34" charset="0"/>
                <a:cs typeface="Tahoma" pitchFamily="34" charset="0"/>
              </a:rPr>
              <a:t>Sugar Based Fuels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Ethanol from Sugar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Ethanol from Starch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Ethanol from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Cellulose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Other fuels</a:t>
            </a:r>
            <a:endParaRPr lang="en-US" sz="3800" dirty="0" smtClean="0">
              <a:latin typeface="Tahoma" pitchFamily="34" charset="0"/>
              <a:cs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400"/>
              </a:spcBef>
            </a:pPr>
            <a:r>
              <a:rPr lang="en-US" sz="4400" dirty="0" smtClean="0">
                <a:latin typeface="Tahoma" pitchFamily="34" charset="0"/>
                <a:cs typeface="Tahoma" pitchFamily="34" charset="0"/>
              </a:rPr>
              <a:t>Lipid Based Fuels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Direct use of oils</a:t>
            </a:r>
          </a:p>
          <a:p>
            <a:pPr marL="1409700" lvl="2" indent="-609600">
              <a:lnSpc>
                <a:spcPct val="120000"/>
              </a:lnSpc>
              <a:spcBef>
                <a:spcPts val="400"/>
              </a:spcBef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Biodiesel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Review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40000"/>
              </a:lnSpc>
            </a:pPr>
            <a:r>
              <a:rPr lang="en-US" dirty="0">
                <a:latin typeface="Tahoma" pitchFamily="34" charset="0"/>
                <a:cs typeface="Tahoma" pitchFamily="34" charset="0"/>
              </a:rPr>
              <a:t>Earth’s Radiation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Balance</a:t>
            </a:r>
          </a:p>
          <a:p>
            <a:pPr marL="1009650" lvl="1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Solar Flux In (mainly visible) = Earth’s IR Flux Out</a:t>
            </a:r>
          </a:p>
          <a:p>
            <a:pPr marL="1409700" lvl="2" indent="-609600">
              <a:lnSpc>
                <a:spcPct val="140000"/>
              </a:lnSpc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(1 – A)/4 = F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and F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= </a:t>
            </a:r>
            <a:r>
              <a:rPr lang="en-US" dirty="0" smtClean="0">
                <a:latin typeface="Symbol" pitchFamily="18" charset="2"/>
                <a:cs typeface="Tahoma" pitchFamily="34" charset="0"/>
              </a:rPr>
              <a:t>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baseline="30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(blackbody emission flux)</a:t>
            </a:r>
          </a:p>
          <a:p>
            <a:pPr marL="1009650" lvl="1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Equation Excludes Additional Trapping of Outgoing IR by Greenhouse Gases</a:t>
            </a:r>
          </a:p>
          <a:p>
            <a:pPr marL="609600" indent="-609600">
              <a:lnSpc>
                <a:spcPct val="140000"/>
              </a:lnSpc>
              <a:buFontTx/>
              <a:buAutoNum type="alphaUcPeriod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Review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Trapping of Outgoing IR</a:t>
            </a:r>
          </a:p>
          <a:p>
            <a:pPr marL="1009650" lvl="1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Occurs by molecules capable of absorbing IR</a:t>
            </a:r>
          </a:p>
          <a:p>
            <a:pPr marL="1409700" lvl="2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H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O, CH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N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O, etc. (all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triatomic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molecules 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heteronuclear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diatomics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1409700" lvl="2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Major gases (N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don’t absorb IR</a:t>
            </a:r>
          </a:p>
          <a:p>
            <a:pPr marL="1009650" lvl="1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Atmospheric IR absorption (and re-emission at lower T) results in less lost to space and warmer surface temperatures = greenhouse effect</a:t>
            </a:r>
          </a:p>
          <a:p>
            <a:pPr marL="1009650" lvl="1" indent="-609600">
              <a:lnSpc>
                <a:spcPct val="14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Trapping efficiency is low for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most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prevelant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IR absorbers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CO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due to near complete absorbance at specific wavelengths)</a:t>
            </a:r>
          </a:p>
          <a:p>
            <a:pPr marL="609600" indent="-609600">
              <a:lnSpc>
                <a:spcPct val="140000"/>
              </a:lnSpc>
              <a:buFontTx/>
              <a:buAutoNum type="alphaUcPeriod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4000" b="1" dirty="0"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Review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Climate can be affected by the following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changes</a:t>
            </a:r>
            <a:r>
              <a:rPr lang="en-US" dirty="0"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- changes to S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(solar strength)</a:t>
            </a:r>
          </a:p>
          <a:p>
            <a:pPr>
              <a:buFontTx/>
              <a:buNone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	- changes to A (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albedo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	- changes to absorption of outgoing radiation (greenhouse effect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	as well as: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	- changes to feedbacks or sensitivity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(not covered yet)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Other Effects on Climate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Categories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Tropospheric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Ozone (non-well mixed greenhouse gas)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Stratospheric Ozone (loss causes cooling)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Land Use Changes (affects uptake of 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albedo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Light Scattering Aerosol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Light Absorbing Aerosol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Indirect Effects of Aerosol</a:t>
            </a:r>
          </a:p>
          <a:p>
            <a:pPr>
              <a:buFontTx/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8462" t="37500" r="49999" b="24038"/>
          <a:stretch>
            <a:fillRect/>
          </a:stretch>
        </p:blipFill>
        <p:spPr bwMode="auto">
          <a:xfrm>
            <a:off x="5105400" y="3581400"/>
            <a:ext cx="2927984" cy="28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4419600"/>
            <a:ext cx="1524000" cy="3048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7620000" cy="120032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covered last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7620000" cy="175432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covering tonight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Other Effects on Climate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Aerosol Effects – Light Scattering Aerosol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As was discussed previously in visibility, aerosol particles of diameter 0.2 to 1 </a:t>
            </a:r>
            <a:r>
              <a:rPr lang="en-US" sz="2000" dirty="0" smtClean="0">
                <a:latin typeface="Symbol" pitchFamily="18" charset="2"/>
                <a:cs typeface="Tahoma" pitchFamily="34" charset="0"/>
              </a:rPr>
              <a:t>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m is very efficient in scattering light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A significant fraction is scattered in the backwards direction, so this effectively increases planetary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albedo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Increase in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albedo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leads to cooling</a:t>
            </a:r>
          </a:p>
        </p:txBody>
      </p:sp>
      <p:pic>
        <p:nvPicPr>
          <p:cNvPr id="4" name="Picture 9" descr="Starfire8_29a"/>
          <p:cNvPicPr>
            <a:picLocks noChangeAspect="1" noChangeArrowheads="1"/>
          </p:cNvPicPr>
          <p:nvPr/>
        </p:nvPicPr>
        <p:blipFill>
          <a:blip r:embed="rId2" cstate="print"/>
          <a:srcRect l="11250" t="6552" r="5624" b="16379"/>
          <a:stretch>
            <a:fillRect/>
          </a:stretch>
        </p:blipFill>
        <p:spPr>
          <a:xfrm>
            <a:off x="5532004" y="1905000"/>
            <a:ext cx="3350059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181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smoke from Star fire is whiter vs. forest background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05600" y="3200400"/>
            <a:ext cx="6096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Climate Change</a:t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Other Effects on Climate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Aerosol Effects – Light Absorption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Most aerosol constituents do not absorb significantly in the visible region (where light is most prevalent)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A big exception is soot (elemental carbon emitted in inefficient combustion)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Soot clouds lead to atmospheric warming (even if cooling the surface over short-term)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5334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smoke from Kuwait oil fires is black vs. desert background</a:t>
            </a:r>
            <a:endParaRPr lang="en-US" dirty="0"/>
          </a:p>
        </p:txBody>
      </p:sp>
      <p:pic>
        <p:nvPicPr>
          <p:cNvPr id="37890" name="Picture 2" descr="16. Oil-Well Fires near Kuwait City, Kuw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209800" cy="328687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248400" y="4495800"/>
            <a:ext cx="6096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http://www.lpi.usra.edu/publications/slidesets/humanimprints/slide_16.html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553200" y="3276600"/>
            <a:ext cx="381000" cy="182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62800" y="4343400"/>
            <a:ext cx="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1907</Words>
  <Application>Microsoft Office PowerPoint</Application>
  <PresentationFormat>On-screen Show (4:3)</PresentationFormat>
  <Paragraphs>252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Bitmap Image</vt:lpstr>
      <vt:lpstr>Chem. 253 – 4/22 Lecture</vt:lpstr>
      <vt:lpstr>Announcements I</vt:lpstr>
      <vt:lpstr>Announcements II</vt:lpstr>
      <vt:lpstr>Climate Change - Review</vt:lpstr>
      <vt:lpstr>Climate Change - Review</vt:lpstr>
      <vt:lpstr>Climate Change - Review</vt:lpstr>
      <vt:lpstr>Climate Change  - Other Effects on Climate</vt:lpstr>
      <vt:lpstr>Climate Change  - Other Effects on Climate</vt:lpstr>
      <vt:lpstr>Climate Change  - Other Effects on Climate</vt:lpstr>
      <vt:lpstr>Climate Change  - Other Effects on Climate</vt:lpstr>
      <vt:lpstr>Climate Change  - Other Effects on Climate</vt:lpstr>
      <vt:lpstr>Climate Change  -Net Effect of Aerosol Particles</vt:lpstr>
      <vt:lpstr>Climate Change  - More Questions</vt:lpstr>
      <vt:lpstr>Climate Change - Temperature Record and Feedback’s</vt:lpstr>
      <vt:lpstr>Climate Change - Temperature Record and Feedback’s</vt:lpstr>
      <vt:lpstr>Climate Change  - Temperature Record and Feedback’s</vt:lpstr>
      <vt:lpstr>Climate Change Some more questions</vt:lpstr>
      <vt:lpstr>Break for Group Activity</vt:lpstr>
      <vt:lpstr>Energy Use and Fuels - Overview</vt:lpstr>
      <vt:lpstr>Energy Use and Fuels - Energy Needs and Sources</vt:lpstr>
      <vt:lpstr>Energy Use and Fuels - Energy Needs and Sources</vt:lpstr>
      <vt:lpstr>Energy Use and Fuels - Fossil Fuels</vt:lpstr>
      <vt:lpstr>Energy Use and Fuels - Fossil Fuels</vt:lpstr>
      <vt:lpstr>Energy Use and Fuels - Fossil Fuels</vt:lpstr>
      <vt:lpstr>Energy Use and Fuels - Fossil Fuels</vt:lpstr>
      <vt:lpstr>Energy Use and Fuels - Fossil Fuels</vt:lpstr>
      <vt:lpstr>Energy Use and Fuels - Fossil Fuels</vt:lpstr>
      <vt:lpstr>Energy Use and Fuels - Fossil Fuels - Questions</vt:lpstr>
      <vt:lpstr>Energy Use and Fuels - Biofuels</vt:lpstr>
      <vt:lpstr>Energy Use and Fuels - Biofuels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</dc:creator>
  <cp:lastModifiedBy> rd</cp:lastModifiedBy>
  <cp:revision>143</cp:revision>
  <dcterms:created xsi:type="dcterms:W3CDTF">2015-03-20T17:57:52Z</dcterms:created>
  <dcterms:modified xsi:type="dcterms:W3CDTF">2015-04-23T00:12:51Z</dcterms:modified>
</cp:coreProperties>
</file>