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64" r:id="rId3"/>
    <p:sldId id="268" r:id="rId4"/>
    <p:sldId id="269" r:id="rId5"/>
    <p:sldId id="265" r:id="rId6"/>
    <p:sldId id="266" r:id="rId7"/>
    <p:sldId id="267" r:id="rId8"/>
    <p:sldId id="270" r:id="rId9"/>
    <p:sldId id="272" r:id="rId10"/>
    <p:sldId id="271" r:id="rId11"/>
    <p:sldId id="274" r:id="rId12"/>
    <p:sldId id="275" r:id="rId13"/>
    <p:sldId id="301" r:id="rId14"/>
    <p:sldId id="302" r:id="rId15"/>
    <p:sldId id="303" r:id="rId16"/>
    <p:sldId id="304" r:id="rId17"/>
    <p:sldId id="276" r:id="rId18"/>
    <p:sldId id="277" r:id="rId19"/>
    <p:sldId id="278" r:id="rId20"/>
    <p:sldId id="279" r:id="rId21"/>
    <p:sldId id="280" r:id="rId22"/>
    <p:sldId id="281" r:id="rId23"/>
    <p:sldId id="282" r:id="rId24"/>
    <p:sldId id="305"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16D1"/>
    <a:srgbClr val="C046A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78" y="-6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30741C-C816-4B57-8376-D1ACE079A105}" type="datetimeFigureOut">
              <a:rPr lang="en-US" smtClean="0"/>
              <a:pPr/>
              <a:t>5/6/2015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8E1130-D60B-4C0A-9EBC-AC802F02B603}" type="slidenum">
              <a:rPr lang="en-US" smtClean="0"/>
              <a:pPr/>
              <a:t>‹#›</a:t>
            </a:fld>
            <a:endParaRPr lang="en-US"/>
          </a:p>
        </p:txBody>
      </p:sp>
    </p:spTree>
    <p:extLst>
      <p:ext uri="{BB962C8B-B14F-4D97-AF65-F5344CB8AC3E}">
        <p14:creationId xmlns:p14="http://schemas.microsoft.com/office/powerpoint/2010/main" xmlns="" val="1786145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4F84AD1-E515-454D-8238-F3CE2856D73F}" type="slidenum">
              <a:rPr lang="en-US" altLang="en-US" smtClean="0"/>
              <a:pPr/>
              <a:t>2</a:t>
            </a:fld>
            <a:endParaRPr lang="en-US" alt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FABA197D-B115-40B9-A999-01A2D70038BB}" type="slidenum">
              <a:rPr lang="en-US" altLang="en-US" smtClean="0"/>
              <a:pPr/>
              <a:t>24</a:t>
            </a:fld>
            <a:endParaRPr lang="en-US" alt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ED840540-6DE8-4C4E-BF0C-AD1C447321B3}" type="slidenum">
              <a:rPr lang="en-US"/>
              <a:pPr/>
              <a:t>25</a:t>
            </a:fld>
            <a:endParaRPr lang="en-US"/>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A3FA4B9-B7B3-4EC3-BAD9-EBA74E21E49D}" type="slidenum">
              <a:rPr lang="en-US"/>
              <a:pPr/>
              <a:t>26</a:t>
            </a:fld>
            <a:endParaRPr lang="en-US"/>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EAED3C5-E304-41C2-AF1E-4D1162632772}" type="slidenum">
              <a:rPr lang="en-US"/>
              <a:pPr/>
              <a:t>27</a:t>
            </a:fld>
            <a:endParaRPr lang="en-US"/>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CF4C531C-9990-4F5A-973B-54BBAC16C184}" type="slidenum">
              <a:rPr lang="en-US"/>
              <a:pPr/>
              <a:t>28</a:t>
            </a:fld>
            <a:endParaRPr lang="en-US"/>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84CADC3-D9AC-43B0-89AB-D237EC755E99}" type="slidenum">
              <a:rPr lang="en-US"/>
              <a:pPr/>
              <a:t>29</a:t>
            </a:fld>
            <a:endParaRPr lang="en-US"/>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D05ED30-DB04-4E7B-8258-34492BCC4904}" type="slidenum">
              <a:rPr lang="en-US"/>
              <a:pPr/>
              <a:t>30</a:t>
            </a:fld>
            <a:endParaRPr lang="en-US"/>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smtClean="0"/>
              <a:t>Add LD 50 type plot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532B61A-DBD5-46EE-8703-32BC46896777}" type="slidenum">
              <a:rPr lang="en-US"/>
              <a:pPr/>
              <a:t>31</a:t>
            </a:fld>
            <a:endParaRPr lang="en-US"/>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C5DC8D7-8345-4F9C-A8BE-91FACBC34B5A}" type="slidenum">
              <a:rPr lang="en-US" sz="1200"/>
              <a:pPr algn="r"/>
              <a:t>32</a:t>
            </a:fld>
            <a:endParaRPr lang="en-US" sz="1200"/>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B6A1CF2-7D82-40E6-93BD-70DF40A32668}" type="slidenum">
              <a:rPr lang="en-US"/>
              <a:pPr/>
              <a:t>33</a:t>
            </a:fld>
            <a:endParaRPr lang="en-US"/>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8E1130-D60B-4C0A-9EBC-AC802F02B603}"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C4C9D34-D382-4F8B-AA60-E62607EC9179}" type="slidenum">
              <a:rPr lang="en-US" sz="1200"/>
              <a:pPr algn="r"/>
              <a:t>36</a:t>
            </a:fld>
            <a:endParaRPr lang="en-US" sz="1200"/>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50CB683-CDE1-460A-87A5-880C069D5E92}" type="slidenum">
              <a:rPr lang="en-US" sz="1200"/>
              <a:pPr algn="r"/>
              <a:t>37</a:t>
            </a:fld>
            <a:endParaRPr lang="en-US" sz="1200"/>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A31749B0-3983-4DEB-9985-4DD1BE56037B}" type="slidenum">
              <a:rPr lang="en-US"/>
              <a:pPr/>
              <a:t>17</a:t>
            </a:fld>
            <a:endParaRPr lang="en-US"/>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6696BBB0-E7F5-4905-89AB-8C8919FCA54E}" type="slidenum">
              <a:rPr lang="en-US"/>
              <a:pPr/>
              <a:t>18</a:t>
            </a:fld>
            <a:endParaRPr lang="en-US"/>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12D76E99-802F-4C4F-BDFA-A043E3F39E1D}" type="slidenum">
              <a:rPr lang="en-US"/>
              <a:pPr/>
              <a:t>19</a:t>
            </a:fld>
            <a:endParaRPr lang="en-US"/>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3ACE9DF-F80D-49D3-8AD2-835D124F497F}" type="slidenum">
              <a:rPr lang="en-US"/>
              <a:pPr/>
              <a:t>20</a:t>
            </a:fld>
            <a:endParaRPr lang="en-US"/>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21B89581-36BB-4DB0-91F6-CBD94B237D1D}" type="slidenum">
              <a:rPr lang="en-US"/>
              <a:pPr/>
              <a:t>21</a:t>
            </a:fld>
            <a:endParaRPr lang="en-US"/>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9CE03030-77D8-4075-8901-32690D5AA4BB}" type="slidenum">
              <a:rPr lang="en-US"/>
              <a:pPr/>
              <a:t>22</a:t>
            </a:fld>
            <a:endParaRPr lang="en-US"/>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4B2E74DF-5E4B-494B-BC52-89E7AD4EB698}" type="slidenum">
              <a:rPr lang="en-US"/>
              <a:pPr/>
              <a:t>23</a:t>
            </a:fld>
            <a:endParaRPr lang="en-US"/>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BFA4F6-8ACA-4382-9211-D64F0D9632CB}"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6CE1D6-D4E1-4FCD-9DB3-C8C2A537926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BFA4F6-8ACA-4382-9211-D64F0D9632CB}"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6CE1D6-D4E1-4FCD-9DB3-C8C2A537926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BFA4F6-8ACA-4382-9211-D64F0D9632CB}"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6CE1D6-D4E1-4FCD-9DB3-C8C2A537926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0D8F56-5695-428B-B4C4-8497A25C2F1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5F7E283-4FA5-4E9B-8982-51DEF7BBD76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E8B95B-20B5-422C-ACBA-8A01AD96410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BFA4F6-8ACA-4382-9211-D64F0D9632CB}"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6CE1D6-D4E1-4FCD-9DB3-C8C2A537926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BFA4F6-8ACA-4382-9211-D64F0D9632CB}"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6CE1D6-D4E1-4FCD-9DB3-C8C2A537926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BFA4F6-8ACA-4382-9211-D64F0D9632CB}" type="datetimeFigureOut">
              <a:rPr lang="en-US" smtClean="0"/>
              <a:pPr/>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6CE1D6-D4E1-4FCD-9DB3-C8C2A537926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BFA4F6-8ACA-4382-9211-D64F0D9632CB}" type="datetimeFigureOut">
              <a:rPr lang="en-US" smtClean="0"/>
              <a:pPr/>
              <a:t>5/6/2015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6CE1D6-D4E1-4FCD-9DB3-C8C2A537926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BFA4F6-8ACA-4382-9211-D64F0D9632CB}" type="datetimeFigureOut">
              <a:rPr lang="en-US" smtClean="0"/>
              <a:pPr/>
              <a:t>5/6/2015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6CE1D6-D4E1-4FCD-9DB3-C8C2A537926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FA4F6-8ACA-4382-9211-D64F0D9632CB}" type="datetimeFigureOut">
              <a:rPr lang="en-US" smtClean="0"/>
              <a:pPr/>
              <a:t>5/6/2015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6CE1D6-D4E1-4FCD-9DB3-C8C2A537926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BFA4F6-8ACA-4382-9211-D64F0D9632CB}" type="datetimeFigureOut">
              <a:rPr lang="en-US" smtClean="0"/>
              <a:pPr/>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6CE1D6-D4E1-4FCD-9DB3-C8C2A537926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BFA4F6-8ACA-4382-9211-D64F0D9632CB}" type="datetimeFigureOut">
              <a:rPr lang="en-US" smtClean="0"/>
              <a:pPr/>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6CE1D6-D4E1-4FCD-9DB3-C8C2A537926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FA4F6-8ACA-4382-9211-D64F0D9632CB}" type="datetimeFigureOut">
              <a:rPr lang="en-US" smtClean="0"/>
              <a:pPr/>
              <a:t>5/6/2015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6CE1D6-D4E1-4FCD-9DB3-C8C2A537926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4.v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b="1" dirty="0" smtClean="0">
                <a:latin typeface="Tahoma" charset="0"/>
              </a:rPr>
              <a:t>Chem. 253 – 5/6 Lecture</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normAutofit fontScale="90000"/>
          </a:bodyPr>
          <a:lstStyle/>
          <a:p>
            <a:r>
              <a:rPr lang="en-US" b="1" dirty="0" err="1" smtClean="0">
                <a:latin typeface="Tahoma" pitchFamily="34" charset="0"/>
                <a:cs typeface="Tahoma" pitchFamily="34" charset="0"/>
              </a:rPr>
              <a:t>Biofuels</a:t>
            </a:r>
            <a:r>
              <a:rPr lang="en-US" sz="4000" b="1" dirty="0">
                <a:latin typeface="Tahoma" pitchFamily="34" charset="0"/>
                <a:cs typeface="Tahoma" pitchFamily="34" charset="0"/>
              </a:rPr>
              <a:t/>
            </a:r>
            <a:br>
              <a:rPr lang="en-US" sz="4000" b="1" dirty="0">
                <a:latin typeface="Tahoma" pitchFamily="34" charset="0"/>
                <a:cs typeface="Tahoma" pitchFamily="34" charset="0"/>
              </a:rPr>
            </a:br>
            <a:r>
              <a:rPr lang="en-US" sz="3600" dirty="0">
                <a:latin typeface="Tahoma" pitchFamily="34" charset="0"/>
                <a:cs typeface="Tahoma" pitchFamily="34" charset="0"/>
              </a:rPr>
              <a:t>- </a:t>
            </a:r>
            <a:r>
              <a:rPr lang="en-US" sz="3600" dirty="0" smtClean="0">
                <a:latin typeface="Tahoma" pitchFamily="34" charset="0"/>
                <a:cs typeface="Tahoma" pitchFamily="34" charset="0"/>
              </a:rPr>
              <a:t>Sugar Based Compound</a:t>
            </a:r>
            <a:endParaRPr lang="en-US" sz="3600" dirty="0">
              <a:latin typeface="Tahoma" pitchFamily="34" charset="0"/>
              <a:cs typeface="Tahoma" pitchFamily="34" charset="0"/>
            </a:endParaRPr>
          </a:p>
        </p:txBody>
      </p:sp>
      <p:sp>
        <p:nvSpPr>
          <p:cNvPr id="208899" name="Rectangle 3"/>
          <p:cNvSpPr>
            <a:spLocks noGrp="1" noChangeArrowheads="1"/>
          </p:cNvSpPr>
          <p:nvPr>
            <p:ph type="body" idx="1"/>
          </p:nvPr>
        </p:nvSpPr>
        <p:spPr>
          <a:xfrm>
            <a:off x="457200" y="1600200"/>
            <a:ext cx="8229600" cy="4495800"/>
          </a:xfrm>
        </p:spPr>
        <p:txBody>
          <a:bodyPr>
            <a:normAutofit fontScale="25000" lnSpcReduction="20000"/>
          </a:bodyPr>
          <a:lstStyle/>
          <a:p>
            <a:pPr marL="609600" indent="-609600">
              <a:lnSpc>
                <a:spcPct val="120000"/>
              </a:lnSpc>
              <a:spcBef>
                <a:spcPts val="400"/>
              </a:spcBef>
            </a:pPr>
            <a:r>
              <a:rPr lang="en-US" sz="9600" dirty="0" smtClean="0">
                <a:latin typeface="Tahoma" pitchFamily="34" charset="0"/>
                <a:cs typeface="Tahoma" pitchFamily="34" charset="0"/>
              </a:rPr>
              <a:t>Ethanol </a:t>
            </a:r>
            <a:r>
              <a:rPr lang="en-US" sz="9600" dirty="0" smtClean="0">
                <a:latin typeface="Tahoma" pitchFamily="34" charset="0"/>
                <a:cs typeface="Tahoma" pitchFamily="34" charset="0"/>
              </a:rPr>
              <a:t>Production – from cellulose</a:t>
            </a:r>
          </a:p>
          <a:p>
            <a:pPr marL="1009650" lvl="1" indent="-609600">
              <a:lnSpc>
                <a:spcPct val="120000"/>
              </a:lnSpc>
              <a:spcBef>
                <a:spcPts val="400"/>
              </a:spcBef>
            </a:pPr>
            <a:r>
              <a:rPr lang="en-US" sz="7200" dirty="0" smtClean="0">
                <a:latin typeface="Tahoma" pitchFamily="34" charset="0"/>
                <a:cs typeface="Tahoma" pitchFamily="34" charset="0"/>
              </a:rPr>
              <a:t>Because sugar and starch have food value, there is a competitive disadvantage to using theses sources for fuels</a:t>
            </a:r>
          </a:p>
          <a:p>
            <a:pPr marL="1009650" lvl="1" indent="-609600">
              <a:lnSpc>
                <a:spcPct val="120000"/>
              </a:lnSpc>
              <a:spcBef>
                <a:spcPts val="400"/>
              </a:spcBef>
            </a:pPr>
            <a:r>
              <a:rPr lang="en-US" sz="7200" dirty="0" smtClean="0">
                <a:latin typeface="Tahoma" pitchFamily="34" charset="0"/>
                <a:cs typeface="Tahoma" pitchFamily="34" charset="0"/>
              </a:rPr>
              <a:t>Much of harvested plant waste (e.g. corn cobs) is </a:t>
            </a:r>
            <a:r>
              <a:rPr lang="en-US" sz="7200" dirty="0" smtClean="0">
                <a:latin typeface="Tahoma" pitchFamily="34" charset="0"/>
                <a:cs typeface="Tahoma" pitchFamily="34" charset="0"/>
              </a:rPr>
              <a:t>cellulose</a:t>
            </a:r>
            <a:endParaRPr lang="en-US" sz="7200" dirty="0" smtClean="0">
              <a:latin typeface="Tahoma" pitchFamily="34" charset="0"/>
              <a:cs typeface="Tahoma" pitchFamily="34" charset="0"/>
            </a:endParaRPr>
          </a:p>
          <a:p>
            <a:pPr marL="1009650" lvl="1" indent="-609600">
              <a:lnSpc>
                <a:spcPct val="120000"/>
              </a:lnSpc>
              <a:spcBef>
                <a:spcPts val="400"/>
              </a:spcBef>
            </a:pPr>
            <a:r>
              <a:rPr lang="en-US" sz="7200" dirty="0" err="1" smtClean="0">
                <a:latin typeface="Tahoma" pitchFamily="34" charset="0"/>
                <a:cs typeface="Tahoma" pitchFamily="34" charset="0"/>
              </a:rPr>
              <a:t>Depolymerization</a:t>
            </a:r>
            <a:r>
              <a:rPr lang="en-US" sz="7200" dirty="0" smtClean="0">
                <a:latin typeface="Tahoma" pitchFamily="34" charset="0"/>
                <a:cs typeface="Tahoma" pitchFamily="34" charset="0"/>
              </a:rPr>
              <a:t> of cellulose is more difficult</a:t>
            </a:r>
          </a:p>
          <a:p>
            <a:pPr marL="1009650" lvl="1" indent="-609600">
              <a:lnSpc>
                <a:spcPct val="120000"/>
              </a:lnSpc>
              <a:spcBef>
                <a:spcPts val="400"/>
              </a:spcBef>
            </a:pPr>
            <a:r>
              <a:rPr lang="en-US" sz="7200" dirty="0" smtClean="0">
                <a:latin typeface="Tahoma" pitchFamily="34" charset="0"/>
                <a:cs typeface="Tahoma" pitchFamily="34" charset="0"/>
              </a:rPr>
              <a:t>Technology </a:t>
            </a:r>
            <a:r>
              <a:rPr lang="en-US" sz="7200" dirty="0" smtClean="0">
                <a:latin typeface="Tahoma" pitchFamily="34" charset="0"/>
                <a:cs typeface="Tahoma" pitchFamily="34" charset="0"/>
              </a:rPr>
              <a:t>(enzymatic or acid catalyzed) for converting cellulose into sugar is still maturing</a:t>
            </a:r>
          </a:p>
          <a:p>
            <a:pPr marL="609600" indent="-609600">
              <a:lnSpc>
                <a:spcPct val="120000"/>
              </a:lnSpc>
              <a:spcBef>
                <a:spcPts val="400"/>
              </a:spcBef>
            </a:pPr>
            <a:r>
              <a:rPr lang="en-US" sz="9600" dirty="0" smtClean="0">
                <a:latin typeface="Tahoma" pitchFamily="34" charset="0"/>
                <a:cs typeface="Tahoma" pitchFamily="34" charset="0"/>
              </a:rPr>
              <a:t>Related Fuels</a:t>
            </a:r>
          </a:p>
          <a:p>
            <a:pPr marL="1009650" lvl="1" indent="-609600">
              <a:lnSpc>
                <a:spcPct val="120000"/>
              </a:lnSpc>
              <a:spcBef>
                <a:spcPts val="400"/>
              </a:spcBef>
            </a:pPr>
            <a:r>
              <a:rPr lang="en-US" sz="8000" dirty="0" smtClean="0">
                <a:latin typeface="Tahoma" pitchFamily="34" charset="0"/>
                <a:cs typeface="Tahoma" pitchFamily="34" charset="0"/>
              </a:rPr>
              <a:t>Besides yeast, other organisms can convert sugar into better fuels (e.g. </a:t>
            </a:r>
            <a:r>
              <a:rPr lang="en-US" sz="8000" dirty="0" err="1" smtClean="0">
                <a:latin typeface="Tahoma" pitchFamily="34" charset="0"/>
                <a:cs typeface="Tahoma" pitchFamily="34" charset="0"/>
              </a:rPr>
              <a:t>butanol</a:t>
            </a:r>
            <a:r>
              <a:rPr lang="en-US" sz="8000" dirty="0" smtClean="0">
                <a:latin typeface="Tahoma" pitchFamily="34" charset="0"/>
                <a:cs typeface="Tahoma" pitchFamily="34" charset="0"/>
              </a:rPr>
              <a:t> – worse to drink but better alone or with gasoline)</a:t>
            </a:r>
            <a:endParaRPr lang="en-US" sz="8000" dirty="0" smtClean="0">
              <a:latin typeface="Tahoma" pitchFamily="34" charset="0"/>
              <a:cs typeface="Tahoma" pitchFamily="34" charset="0"/>
            </a:endParaRPr>
          </a:p>
        </p:txBody>
      </p:sp>
    </p:spTree>
    <p:extLst>
      <p:ext uri="{BB962C8B-B14F-4D97-AF65-F5344CB8AC3E}">
        <p14:creationId xmlns:p14="http://schemas.microsoft.com/office/powerpoint/2010/main" xmlns="" val="234112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88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88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88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88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88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88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normAutofit fontScale="90000"/>
          </a:bodyPr>
          <a:lstStyle/>
          <a:p>
            <a:r>
              <a:rPr lang="en-US" b="1" dirty="0" err="1" smtClean="0">
                <a:latin typeface="Tahoma" pitchFamily="34" charset="0"/>
                <a:cs typeface="Tahoma" pitchFamily="34" charset="0"/>
              </a:rPr>
              <a:t>Biofuels</a:t>
            </a:r>
            <a:r>
              <a:rPr lang="en-US" sz="4000" b="1" dirty="0">
                <a:latin typeface="Tahoma" pitchFamily="34" charset="0"/>
                <a:cs typeface="Tahoma" pitchFamily="34" charset="0"/>
              </a:rPr>
              <a:t/>
            </a:r>
            <a:br>
              <a:rPr lang="en-US" sz="4000" b="1" dirty="0">
                <a:latin typeface="Tahoma" pitchFamily="34" charset="0"/>
                <a:cs typeface="Tahoma" pitchFamily="34" charset="0"/>
              </a:rPr>
            </a:br>
            <a:r>
              <a:rPr lang="en-US" sz="3600" dirty="0">
                <a:latin typeface="Tahoma" pitchFamily="34" charset="0"/>
                <a:cs typeface="Tahoma" pitchFamily="34" charset="0"/>
              </a:rPr>
              <a:t>- </a:t>
            </a:r>
            <a:r>
              <a:rPr lang="en-US" sz="3600" dirty="0" smtClean="0">
                <a:latin typeface="Tahoma" pitchFamily="34" charset="0"/>
                <a:cs typeface="Tahoma" pitchFamily="34" charset="0"/>
              </a:rPr>
              <a:t>Lipid </a:t>
            </a:r>
            <a:r>
              <a:rPr lang="en-US" sz="3600" dirty="0" smtClean="0">
                <a:latin typeface="Tahoma" pitchFamily="34" charset="0"/>
                <a:cs typeface="Tahoma" pitchFamily="34" charset="0"/>
              </a:rPr>
              <a:t>Based </a:t>
            </a:r>
            <a:r>
              <a:rPr lang="en-US" sz="3600" dirty="0" smtClean="0">
                <a:latin typeface="Tahoma" pitchFamily="34" charset="0"/>
                <a:cs typeface="Tahoma" pitchFamily="34" charset="0"/>
              </a:rPr>
              <a:t>Fuels</a:t>
            </a:r>
            <a:endParaRPr lang="en-US" sz="3600" dirty="0">
              <a:latin typeface="Tahoma" pitchFamily="34" charset="0"/>
              <a:cs typeface="Tahoma" pitchFamily="34" charset="0"/>
            </a:endParaRPr>
          </a:p>
        </p:txBody>
      </p:sp>
      <p:sp>
        <p:nvSpPr>
          <p:cNvPr id="208899" name="Rectangle 3"/>
          <p:cNvSpPr>
            <a:spLocks noGrp="1" noChangeArrowheads="1"/>
          </p:cNvSpPr>
          <p:nvPr>
            <p:ph type="body" idx="1"/>
          </p:nvPr>
        </p:nvSpPr>
        <p:spPr>
          <a:xfrm>
            <a:off x="457200" y="1600200"/>
            <a:ext cx="8229600" cy="4495800"/>
          </a:xfrm>
        </p:spPr>
        <p:txBody>
          <a:bodyPr>
            <a:normAutofit fontScale="25000" lnSpcReduction="20000"/>
          </a:bodyPr>
          <a:lstStyle/>
          <a:p>
            <a:pPr marL="609600" indent="-609600">
              <a:lnSpc>
                <a:spcPct val="120000"/>
              </a:lnSpc>
              <a:spcBef>
                <a:spcPts val="400"/>
              </a:spcBef>
            </a:pPr>
            <a:r>
              <a:rPr lang="en-US" sz="9600" dirty="0" smtClean="0">
                <a:latin typeface="Tahoma" pitchFamily="34" charset="0"/>
                <a:cs typeface="Tahoma" pitchFamily="34" charset="0"/>
              </a:rPr>
              <a:t>Vegetable Oil and Meat Fat as a Source</a:t>
            </a:r>
          </a:p>
          <a:p>
            <a:pPr marL="1009650" lvl="1" indent="-609600">
              <a:lnSpc>
                <a:spcPct val="120000"/>
              </a:lnSpc>
              <a:spcBef>
                <a:spcPts val="400"/>
              </a:spcBef>
            </a:pPr>
            <a:r>
              <a:rPr lang="en-US" sz="8000" dirty="0" smtClean="0">
                <a:latin typeface="Tahoma" pitchFamily="34" charset="0"/>
                <a:cs typeface="Tahoma" pitchFamily="34" charset="0"/>
              </a:rPr>
              <a:t>Fats (triglycerides) are high energy content fuels (used for long term fuel storage in organisms)</a:t>
            </a:r>
          </a:p>
          <a:p>
            <a:pPr marL="1009650" lvl="1" indent="-609600">
              <a:lnSpc>
                <a:spcPct val="120000"/>
              </a:lnSpc>
              <a:spcBef>
                <a:spcPts val="400"/>
              </a:spcBef>
            </a:pPr>
            <a:r>
              <a:rPr lang="en-US" sz="8000" dirty="0" smtClean="0">
                <a:latin typeface="Tahoma" pitchFamily="34" charset="0"/>
                <a:cs typeface="Tahoma" pitchFamily="34" charset="0"/>
              </a:rPr>
              <a:t>Oils can be used directly as fuel, but have low volatility</a:t>
            </a:r>
          </a:p>
          <a:p>
            <a:pPr marL="1009650" lvl="1" indent="-609600">
              <a:lnSpc>
                <a:spcPct val="120000"/>
              </a:lnSpc>
              <a:spcBef>
                <a:spcPts val="400"/>
              </a:spcBef>
            </a:pPr>
            <a:r>
              <a:rPr lang="en-US" sz="8000" dirty="0" smtClean="0">
                <a:latin typeface="Tahoma" pitchFamily="34" charset="0"/>
                <a:cs typeface="Tahoma" pitchFamily="34" charset="0"/>
              </a:rPr>
              <a:t>More common use is through conversion to biodiesel (typically methyl esters of fatty acids)</a:t>
            </a:r>
          </a:p>
          <a:p>
            <a:pPr marL="1009650" lvl="1" indent="-609600">
              <a:lnSpc>
                <a:spcPct val="120000"/>
              </a:lnSpc>
              <a:spcBef>
                <a:spcPts val="400"/>
              </a:spcBef>
            </a:pPr>
            <a:r>
              <a:rPr lang="en-US" sz="8000" dirty="0" smtClean="0">
                <a:latin typeface="Tahoma" pitchFamily="34" charset="0"/>
                <a:cs typeface="Tahoma" pitchFamily="34" charset="0"/>
              </a:rPr>
              <a:t>Besides </a:t>
            </a:r>
            <a:r>
              <a:rPr lang="en-US" sz="8000" dirty="0" err="1" smtClean="0">
                <a:latin typeface="Tahoma" pitchFamily="34" charset="0"/>
                <a:cs typeface="Tahoma" pitchFamily="34" charset="0"/>
              </a:rPr>
              <a:t>transesterification</a:t>
            </a:r>
            <a:r>
              <a:rPr lang="en-US" sz="8000" dirty="0" smtClean="0">
                <a:latin typeface="Tahoma" pitchFamily="34" charset="0"/>
                <a:cs typeface="Tahoma" pitchFamily="34" charset="0"/>
              </a:rPr>
              <a:t>, production also involves clean up to remove </a:t>
            </a:r>
            <a:r>
              <a:rPr lang="en-US" sz="8000" dirty="0" err="1" smtClean="0">
                <a:latin typeface="Tahoma" pitchFamily="34" charset="0"/>
                <a:cs typeface="Tahoma" pitchFamily="34" charset="0"/>
              </a:rPr>
              <a:t>unreacted</a:t>
            </a:r>
            <a:r>
              <a:rPr lang="en-US" sz="8000" dirty="0" smtClean="0">
                <a:latin typeface="Tahoma" pitchFamily="34" charset="0"/>
                <a:cs typeface="Tahoma" pitchFamily="34" charset="0"/>
              </a:rPr>
              <a:t> constituents, waste glycerin, and other contaminants</a:t>
            </a:r>
          </a:p>
          <a:p>
            <a:pPr marL="1009650" lvl="1" indent="-609600">
              <a:lnSpc>
                <a:spcPct val="120000"/>
              </a:lnSpc>
              <a:spcBef>
                <a:spcPts val="400"/>
              </a:spcBef>
            </a:pPr>
            <a:r>
              <a:rPr lang="en-US" sz="8000" dirty="0" smtClean="0">
                <a:latin typeface="Tahoma" pitchFamily="34" charset="0"/>
                <a:cs typeface="Tahoma" pitchFamily="34" charset="0"/>
              </a:rPr>
              <a:t>Overall </a:t>
            </a:r>
            <a:r>
              <a:rPr lang="en-US" sz="8000" dirty="0" smtClean="0">
                <a:latin typeface="Tahoma" pitchFamily="34" charset="0"/>
                <a:cs typeface="Tahoma" pitchFamily="34" charset="0"/>
              </a:rPr>
              <a:t>energy required for fuel </a:t>
            </a:r>
            <a:r>
              <a:rPr lang="en-US" sz="8000" dirty="0" smtClean="0">
                <a:latin typeface="Tahoma" pitchFamily="34" charset="0"/>
                <a:cs typeface="Tahoma" pitchFamily="34" charset="0"/>
              </a:rPr>
              <a:t>production is lower than for ethanol from </a:t>
            </a:r>
            <a:r>
              <a:rPr lang="en-US" sz="8000" dirty="0" smtClean="0">
                <a:latin typeface="Tahoma" pitchFamily="34" charset="0"/>
                <a:cs typeface="Tahoma" pitchFamily="34" charset="0"/>
              </a:rPr>
              <a:t>sugars</a:t>
            </a:r>
            <a:endParaRPr lang="en-US" sz="8000" dirty="0" smtClean="0">
              <a:latin typeface="Tahoma" pitchFamily="34" charset="0"/>
              <a:cs typeface="Tahoma" pitchFamily="34" charset="0"/>
            </a:endParaRPr>
          </a:p>
        </p:txBody>
      </p:sp>
    </p:spTree>
    <p:extLst>
      <p:ext uri="{BB962C8B-B14F-4D97-AF65-F5344CB8AC3E}">
        <p14:creationId xmlns:p14="http://schemas.microsoft.com/office/powerpoint/2010/main" xmlns="" val="234112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88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88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88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88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88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normAutofit fontScale="90000"/>
          </a:bodyPr>
          <a:lstStyle/>
          <a:p>
            <a:r>
              <a:rPr lang="en-US" b="1" dirty="0" err="1" smtClean="0">
                <a:latin typeface="Tahoma" pitchFamily="34" charset="0"/>
                <a:cs typeface="Tahoma" pitchFamily="34" charset="0"/>
              </a:rPr>
              <a:t>Biofuels</a:t>
            </a:r>
            <a:r>
              <a:rPr lang="en-US" sz="4000" b="1" dirty="0">
                <a:latin typeface="Tahoma" pitchFamily="34" charset="0"/>
                <a:cs typeface="Tahoma" pitchFamily="34" charset="0"/>
              </a:rPr>
              <a:t/>
            </a:r>
            <a:br>
              <a:rPr lang="en-US" sz="4000" b="1" dirty="0">
                <a:latin typeface="Tahoma" pitchFamily="34" charset="0"/>
                <a:cs typeface="Tahoma" pitchFamily="34" charset="0"/>
              </a:rPr>
            </a:br>
            <a:r>
              <a:rPr lang="en-US" sz="3600" dirty="0">
                <a:latin typeface="Tahoma" pitchFamily="34" charset="0"/>
                <a:cs typeface="Tahoma" pitchFamily="34" charset="0"/>
              </a:rPr>
              <a:t>- </a:t>
            </a:r>
            <a:r>
              <a:rPr lang="en-US" sz="3600" dirty="0" smtClean="0">
                <a:latin typeface="Tahoma" pitchFamily="34" charset="0"/>
                <a:cs typeface="Tahoma" pitchFamily="34" charset="0"/>
              </a:rPr>
              <a:t>Lipid </a:t>
            </a:r>
            <a:r>
              <a:rPr lang="en-US" sz="3600" dirty="0" smtClean="0">
                <a:latin typeface="Tahoma" pitchFamily="34" charset="0"/>
                <a:cs typeface="Tahoma" pitchFamily="34" charset="0"/>
              </a:rPr>
              <a:t>Based </a:t>
            </a:r>
            <a:r>
              <a:rPr lang="en-US" sz="3600" dirty="0" smtClean="0">
                <a:latin typeface="Tahoma" pitchFamily="34" charset="0"/>
                <a:cs typeface="Tahoma" pitchFamily="34" charset="0"/>
              </a:rPr>
              <a:t>Fuels</a:t>
            </a:r>
            <a:endParaRPr lang="en-US" sz="3600" dirty="0">
              <a:latin typeface="Tahoma" pitchFamily="34" charset="0"/>
              <a:cs typeface="Tahoma" pitchFamily="34" charset="0"/>
            </a:endParaRPr>
          </a:p>
        </p:txBody>
      </p:sp>
      <p:sp>
        <p:nvSpPr>
          <p:cNvPr id="208899" name="Rectangle 3"/>
          <p:cNvSpPr>
            <a:spLocks noGrp="1" noChangeArrowheads="1"/>
          </p:cNvSpPr>
          <p:nvPr>
            <p:ph type="body" idx="1"/>
          </p:nvPr>
        </p:nvSpPr>
        <p:spPr>
          <a:xfrm>
            <a:off x="457200" y="1600200"/>
            <a:ext cx="8229600" cy="4648200"/>
          </a:xfrm>
        </p:spPr>
        <p:txBody>
          <a:bodyPr>
            <a:normAutofit fontScale="25000" lnSpcReduction="20000"/>
          </a:bodyPr>
          <a:lstStyle/>
          <a:p>
            <a:pPr marL="609600" indent="-609600">
              <a:lnSpc>
                <a:spcPct val="120000"/>
              </a:lnSpc>
              <a:spcBef>
                <a:spcPts val="400"/>
              </a:spcBef>
            </a:pPr>
            <a:r>
              <a:rPr lang="en-US" sz="11200" dirty="0" smtClean="0">
                <a:latin typeface="Tahoma" pitchFamily="34" charset="0"/>
                <a:cs typeface="Tahoma" pitchFamily="34" charset="0"/>
              </a:rPr>
              <a:t>Biodiesel as a Fuel</a:t>
            </a:r>
          </a:p>
          <a:p>
            <a:pPr marL="1009650" lvl="1" indent="-609600">
              <a:lnSpc>
                <a:spcPct val="120000"/>
              </a:lnSpc>
              <a:spcBef>
                <a:spcPts val="400"/>
              </a:spcBef>
            </a:pPr>
            <a:r>
              <a:rPr lang="en-US" sz="9600" dirty="0" smtClean="0">
                <a:latin typeface="Tahoma" pitchFamily="34" charset="0"/>
                <a:cs typeface="Tahoma" pitchFamily="34" charset="0"/>
              </a:rPr>
              <a:t>In many regards, biodiesel is a cleaner burning fuel (lower particulates, low volatility)</a:t>
            </a:r>
          </a:p>
          <a:p>
            <a:pPr marL="1009650" lvl="1" indent="-609600">
              <a:lnSpc>
                <a:spcPct val="120000"/>
              </a:lnSpc>
              <a:spcBef>
                <a:spcPts val="400"/>
              </a:spcBef>
            </a:pPr>
            <a:r>
              <a:rPr lang="en-US" sz="9600" dirty="0" smtClean="0">
                <a:latin typeface="Tahoma" pitchFamily="34" charset="0"/>
                <a:cs typeface="Tahoma" pitchFamily="34" charset="0"/>
              </a:rPr>
              <a:t>The one exception is NO</a:t>
            </a:r>
            <a:r>
              <a:rPr lang="en-US" sz="9600" baseline="-25000" dirty="0" smtClean="0">
                <a:latin typeface="Tahoma" pitchFamily="34" charset="0"/>
                <a:cs typeface="Tahoma" pitchFamily="34" charset="0"/>
              </a:rPr>
              <a:t>X</a:t>
            </a:r>
            <a:r>
              <a:rPr lang="en-US" sz="9600" dirty="0" smtClean="0">
                <a:latin typeface="Tahoma" pitchFamily="34" charset="0"/>
                <a:cs typeface="Tahoma" pitchFamily="34" charset="0"/>
              </a:rPr>
              <a:t> formation (higher in biodiesel)</a:t>
            </a:r>
            <a:endParaRPr lang="en-US" sz="9600" dirty="0" smtClean="0">
              <a:latin typeface="Tahoma" pitchFamily="34" charset="0"/>
              <a:cs typeface="Tahoma" pitchFamily="34" charset="0"/>
            </a:endParaRPr>
          </a:p>
          <a:p>
            <a:pPr marL="1009650" lvl="1" indent="-609600">
              <a:lnSpc>
                <a:spcPct val="120000"/>
              </a:lnSpc>
              <a:spcBef>
                <a:spcPts val="400"/>
              </a:spcBef>
            </a:pPr>
            <a:r>
              <a:rPr lang="en-US" sz="9600" dirty="0" smtClean="0">
                <a:latin typeface="Tahoma" pitchFamily="34" charset="0"/>
                <a:cs typeface="Tahoma" pitchFamily="34" charset="0"/>
              </a:rPr>
              <a:t>The other issues are fuel stability (oxidation from unsaturated fatty acids, while saturated fatty acids precipitate easily) and effects of contaminants and aged fuel on engines</a:t>
            </a:r>
          </a:p>
          <a:p>
            <a:pPr marL="1009650" lvl="1" indent="-609600">
              <a:lnSpc>
                <a:spcPct val="120000"/>
              </a:lnSpc>
              <a:spcBef>
                <a:spcPts val="400"/>
              </a:spcBef>
            </a:pPr>
            <a:r>
              <a:rPr lang="en-US" sz="9600" dirty="0" smtClean="0">
                <a:latin typeface="Tahoma" pitchFamily="34" charset="0"/>
                <a:cs typeface="Tahoma" pitchFamily="34" charset="0"/>
              </a:rPr>
              <a:t>As with ethanol, blends generally are less problematic</a:t>
            </a:r>
            <a:endParaRPr lang="en-US" sz="9600" dirty="0" smtClean="0">
              <a:latin typeface="Tahoma" pitchFamily="34" charset="0"/>
              <a:cs typeface="Tahoma" pitchFamily="34" charset="0"/>
            </a:endParaRPr>
          </a:p>
        </p:txBody>
      </p:sp>
    </p:spTree>
    <p:extLst>
      <p:ext uri="{BB962C8B-B14F-4D97-AF65-F5344CB8AC3E}">
        <p14:creationId xmlns:p14="http://schemas.microsoft.com/office/powerpoint/2010/main" xmlns="" val="234112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88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88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88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88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normAutofit fontScale="90000"/>
          </a:bodyPr>
          <a:lstStyle/>
          <a:p>
            <a:r>
              <a:rPr lang="en-US" b="1" dirty="0" err="1" smtClean="0">
                <a:latin typeface="Tahoma" pitchFamily="34" charset="0"/>
                <a:cs typeface="Tahoma" pitchFamily="34" charset="0"/>
              </a:rPr>
              <a:t>Biofuels</a:t>
            </a:r>
            <a:r>
              <a:rPr lang="en-US" sz="4000" b="1" dirty="0">
                <a:latin typeface="Tahoma" pitchFamily="34" charset="0"/>
                <a:cs typeface="Tahoma" pitchFamily="34" charset="0"/>
              </a:rPr>
              <a:t/>
            </a:r>
            <a:br>
              <a:rPr lang="en-US" sz="4000" b="1" dirty="0">
                <a:latin typeface="Tahoma" pitchFamily="34" charset="0"/>
                <a:cs typeface="Tahoma" pitchFamily="34" charset="0"/>
              </a:rPr>
            </a:br>
            <a:r>
              <a:rPr lang="en-US" sz="3100" dirty="0" smtClean="0">
                <a:latin typeface="Tahoma" pitchFamily="34" charset="0"/>
                <a:cs typeface="Tahoma" pitchFamily="34" charset="0"/>
              </a:rPr>
              <a:t>Renewable Fuels – Using Fischer-</a:t>
            </a:r>
            <a:r>
              <a:rPr lang="en-US" sz="3100" dirty="0" err="1" smtClean="0">
                <a:latin typeface="Tahoma" pitchFamily="34" charset="0"/>
                <a:cs typeface="Tahoma" pitchFamily="34" charset="0"/>
              </a:rPr>
              <a:t>Tropsch</a:t>
            </a:r>
            <a:r>
              <a:rPr lang="en-US" sz="3100" dirty="0" smtClean="0">
                <a:latin typeface="Tahoma" pitchFamily="34" charset="0"/>
                <a:cs typeface="Tahoma" pitchFamily="34" charset="0"/>
              </a:rPr>
              <a:t> Process</a:t>
            </a:r>
            <a:endParaRPr lang="en-US" sz="3100" dirty="0">
              <a:latin typeface="Tahoma" pitchFamily="34" charset="0"/>
              <a:cs typeface="Tahoma" pitchFamily="34" charset="0"/>
            </a:endParaRPr>
          </a:p>
        </p:txBody>
      </p:sp>
      <p:sp>
        <p:nvSpPr>
          <p:cNvPr id="208899" name="Rectangle 3"/>
          <p:cNvSpPr>
            <a:spLocks noGrp="1" noChangeArrowheads="1"/>
          </p:cNvSpPr>
          <p:nvPr>
            <p:ph type="body" idx="1"/>
          </p:nvPr>
        </p:nvSpPr>
        <p:spPr>
          <a:xfrm>
            <a:off x="457200" y="1600200"/>
            <a:ext cx="8229600" cy="4648200"/>
          </a:xfrm>
        </p:spPr>
        <p:txBody>
          <a:bodyPr>
            <a:normAutofit fontScale="25000" lnSpcReduction="20000"/>
          </a:bodyPr>
          <a:lstStyle/>
          <a:p>
            <a:pPr marL="609600" indent="-609600">
              <a:lnSpc>
                <a:spcPct val="120000"/>
              </a:lnSpc>
              <a:spcBef>
                <a:spcPts val="400"/>
              </a:spcBef>
            </a:pPr>
            <a:r>
              <a:rPr lang="en-US" sz="11200" dirty="0" smtClean="0">
                <a:latin typeface="Tahoma" pitchFamily="34" charset="0"/>
                <a:cs typeface="Tahoma" pitchFamily="34" charset="0"/>
              </a:rPr>
              <a:t>I know about this through a contract with  </a:t>
            </a:r>
            <a:r>
              <a:rPr lang="en-US" sz="11200" dirty="0" err="1" smtClean="0">
                <a:latin typeface="Tahoma" pitchFamily="34" charset="0"/>
                <a:cs typeface="Tahoma" pitchFamily="34" charset="0"/>
              </a:rPr>
              <a:t>Greyrock</a:t>
            </a:r>
            <a:r>
              <a:rPr lang="en-US" sz="11200" dirty="0" smtClean="0">
                <a:latin typeface="Tahoma" pitchFamily="34" charset="0"/>
                <a:cs typeface="Tahoma" pitchFamily="34" charset="0"/>
              </a:rPr>
              <a:t> Energy (Sacramento-Based Fuel Company)</a:t>
            </a:r>
          </a:p>
          <a:p>
            <a:pPr marL="1009650" lvl="1" indent="-609600">
              <a:lnSpc>
                <a:spcPct val="120000"/>
              </a:lnSpc>
              <a:spcBef>
                <a:spcPts val="400"/>
              </a:spcBef>
            </a:pPr>
            <a:r>
              <a:rPr lang="en-US" sz="9600" dirty="0" smtClean="0">
                <a:latin typeface="Tahoma" pitchFamily="34" charset="0"/>
                <a:cs typeface="Tahoma" pitchFamily="34" charset="0"/>
              </a:rPr>
              <a:t>Fuel production is through a two step process</a:t>
            </a:r>
          </a:p>
          <a:p>
            <a:pPr marL="1009650" lvl="1" indent="-609600">
              <a:lnSpc>
                <a:spcPct val="120000"/>
              </a:lnSpc>
              <a:spcBef>
                <a:spcPts val="400"/>
              </a:spcBef>
            </a:pPr>
            <a:r>
              <a:rPr lang="en-US" sz="9600" dirty="0" smtClean="0">
                <a:latin typeface="Tahoma" pitchFamily="34" charset="0"/>
                <a:cs typeface="Tahoma" pitchFamily="34" charset="0"/>
              </a:rPr>
              <a:t>First step is heating biomass under reduced oxygen:</a:t>
            </a:r>
          </a:p>
          <a:p>
            <a:pPr marL="1009650" lvl="1" indent="-609600">
              <a:lnSpc>
                <a:spcPct val="120000"/>
              </a:lnSpc>
              <a:spcBef>
                <a:spcPts val="400"/>
              </a:spcBef>
            </a:pPr>
            <a:endParaRPr lang="en-US" sz="800" dirty="0" smtClean="0">
              <a:latin typeface="Tahoma" pitchFamily="34" charset="0"/>
              <a:cs typeface="Tahoma" pitchFamily="34" charset="0"/>
            </a:endParaRPr>
          </a:p>
          <a:p>
            <a:pPr marL="1009650" lvl="1" indent="-609600">
              <a:lnSpc>
                <a:spcPct val="120000"/>
              </a:lnSpc>
              <a:spcBef>
                <a:spcPts val="400"/>
              </a:spcBef>
              <a:buNone/>
            </a:pPr>
            <a:r>
              <a:rPr lang="en-US" sz="800" dirty="0" smtClean="0">
                <a:latin typeface="Tahoma" pitchFamily="34" charset="0"/>
                <a:cs typeface="Tahoma" pitchFamily="34" charset="0"/>
              </a:rPr>
              <a:t>		</a:t>
            </a:r>
            <a:r>
              <a:rPr lang="en-US" sz="8000" dirty="0" smtClean="0">
                <a:latin typeface="Tahoma" pitchFamily="34" charset="0"/>
                <a:cs typeface="Tahoma" pitchFamily="34" charset="0"/>
              </a:rPr>
              <a:t>CH</a:t>
            </a:r>
            <a:r>
              <a:rPr lang="en-US" sz="8000" baseline="-25000" dirty="0" smtClean="0">
                <a:latin typeface="Tahoma" pitchFamily="34" charset="0"/>
                <a:cs typeface="Tahoma" pitchFamily="34" charset="0"/>
              </a:rPr>
              <a:t>2</a:t>
            </a:r>
            <a:r>
              <a:rPr lang="en-US" sz="8000" dirty="0" smtClean="0">
                <a:latin typeface="Tahoma" pitchFamily="34" charset="0"/>
                <a:cs typeface="Tahoma" pitchFamily="34" charset="0"/>
              </a:rPr>
              <a:t>O </a:t>
            </a:r>
            <a:r>
              <a:rPr lang="en-US" sz="8000" dirty="0" smtClean="0">
                <a:latin typeface="Tahoma" pitchFamily="34" charset="0"/>
                <a:cs typeface="Tahoma" pitchFamily="34" charset="0"/>
              </a:rPr>
              <a:t>(biomass) </a:t>
            </a:r>
            <a:r>
              <a:rPr lang="en-US" sz="8000" dirty="0" smtClean="0">
                <a:latin typeface="Arial"/>
                <a:cs typeface="Arial"/>
              </a:rPr>
              <a:t>→ CO</a:t>
            </a:r>
            <a:r>
              <a:rPr lang="en-US" sz="8000" dirty="0" smtClean="0">
                <a:latin typeface="Tahoma" pitchFamily="34" charset="0"/>
                <a:cs typeface="Tahoma" pitchFamily="34" charset="0"/>
              </a:rPr>
              <a:t> + H</a:t>
            </a:r>
            <a:r>
              <a:rPr lang="en-US" sz="8000" baseline="-25000" dirty="0" smtClean="0">
                <a:latin typeface="Tahoma" pitchFamily="34" charset="0"/>
                <a:cs typeface="Tahoma" pitchFamily="34" charset="0"/>
              </a:rPr>
              <a:t>2</a:t>
            </a:r>
            <a:endParaRPr lang="en-US" sz="8000" dirty="0" smtClean="0">
              <a:latin typeface="Tahoma" pitchFamily="34" charset="0"/>
              <a:cs typeface="Tahoma" pitchFamily="34" charset="0"/>
            </a:endParaRPr>
          </a:p>
          <a:p>
            <a:pPr marL="1009650" lvl="1" indent="-609600">
              <a:lnSpc>
                <a:spcPct val="120000"/>
              </a:lnSpc>
              <a:spcBef>
                <a:spcPts val="400"/>
              </a:spcBef>
            </a:pPr>
            <a:r>
              <a:rPr lang="en-US" sz="9600" dirty="0" smtClean="0">
                <a:latin typeface="Tahoma" pitchFamily="34" charset="0"/>
                <a:cs typeface="Tahoma" pitchFamily="34" charset="0"/>
              </a:rPr>
              <a:t>Then, the CO </a:t>
            </a:r>
            <a:r>
              <a:rPr lang="en-US" sz="9600" dirty="0" smtClean="0">
                <a:latin typeface="Tahoma" pitchFamily="34" charset="0"/>
                <a:cs typeface="Tahoma" pitchFamily="34" charset="0"/>
              </a:rPr>
              <a:t>and H</a:t>
            </a:r>
            <a:r>
              <a:rPr lang="en-US" sz="9600" baseline="-25000" dirty="0" smtClean="0">
                <a:latin typeface="Tahoma" pitchFamily="34" charset="0"/>
                <a:cs typeface="Tahoma" pitchFamily="34" charset="0"/>
              </a:rPr>
              <a:t>2</a:t>
            </a:r>
            <a:r>
              <a:rPr lang="en-US" sz="9600" dirty="0" smtClean="0">
                <a:latin typeface="Tahoma" pitchFamily="34" charset="0"/>
                <a:cs typeface="Tahoma" pitchFamily="34" charset="0"/>
              </a:rPr>
              <a:t> recombine with catalysts </a:t>
            </a:r>
            <a:r>
              <a:rPr lang="en-US" sz="9600" dirty="0" smtClean="0">
                <a:latin typeface="Tahoma" pitchFamily="34" charset="0"/>
                <a:cs typeface="Tahoma" pitchFamily="34" charset="0"/>
              </a:rPr>
              <a:t>making </a:t>
            </a:r>
            <a:r>
              <a:rPr lang="en-US" sz="9600" dirty="0" smtClean="0">
                <a:latin typeface="Tahoma" pitchFamily="34" charset="0"/>
                <a:cs typeface="Tahoma" pitchFamily="34" charset="0"/>
              </a:rPr>
              <a:t>CH</a:t>
            </a:r>
            <a:r>
              <a:rPr lang="en-US" sz="9600" baseline="-25000" dirty="0" smtClean="0">
                <a:latin typeface="Tahoma" pitchFamily="34" charset="0"/>
                <a:cs typeface="Tahoma" pitchFamily="34" charset="0"/>
              </a:rPr>
              <a:t>2</a:t>
            </a:r>
            <a:r>
              <a:rPr lang="en-US" sz="9600" dirty="0" smtClean="0">
                <a:latin typeface="Tahoma" pitchFamily="34" charset="0"/>
                <a:cs typeface="Tahoma" pitchFamily="34" charset="0"/>
              </a:rPr>
              <a:t> radicals (</a:t>
            </a:r>
            <a:r>
              <a:rPr lang="en-US" sz="9600" dirty="0" smtClean="0">
                <a:latin typeface="Tahoma" pitchFamily="34" charset="0"/>
                <a:cs typeface="Tahoma" pitchFamily="34" charset="0"/>
              </a:rPr>
              <a:t>and </a:t>
            </a:r>
            <a:r>
              <a:rPr lang="en-US" sz="9600" dirty="0" smtClean="0">
                <a:latin typeface="Tahoma" pitchFamily="34" charset="0"/>
                <a:cs typeface="Tahoma" pitchFamily="34" charset="0"/>
              </a:rPr>
              <a:t>H</a:t>
            </a:r>
            <a:r>
              <a:rPr lang="en-US" sz="9600" baseline="-25000" dirty="0" smtClean="0">
                <a:latin typeface="Tahoma" pitchFamily="34" charset="0"/>
                <a:cs typeface="Tahoma" pitchFamily="34" charset="0"/>
              </a:rPr>
              <a:t>2</a:t>
            </a:r>
            <a:r>
              <a:rPr lang="en-US" sz="9600" dirty="0" smtClean="0">
                <a:latin typeface="Tahoma" pitchFamily="34" charset="0"/>
                <a:cs typeface="Tahoma" pitchFamily="34" charset="0"/>
              </a:rPr>
              <a:t>O).  Depending on catalysts and conditions, products can range from methanol to synthetic gasoline to synthetic diesel</a:t>
            </a:r>
          </a:p>
        </p:txBody>
      </p:sp>
    </p:spTree>
    <p:extLst>
      <p:ext uri="{BB962C8B-B14F-4D97-AF65-F5344CB8AC3E}">
        <p14:creationId xmlns:p14="http://schemas.microsoft.com/office/powerpoint/2010/main" xmlns="" val="234112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88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88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889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88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normAutofit fontScale="90000"/>
          </a:bodyPr>
          <a:lstStyle/>
          <a:p>
            <a:r>
              <a:rPr lang="en-US" b="1" dirty="0" err="1" smtClean="0">
                <a:latin typeface="Tahoma" pitchFamily="34" charset="0"/>
                <a:cs typeface="Tahoma" pitchFamily="34" charset="0"/>
              </a:rPr>
              <a:t>Biofuels</a:t>
            </a:r>
            <a:r>
              <a:rPr lang="en-US" sz="4000" b="1" dirty="0">
                <a:latin typeface="Tahoma" pitchFamily="34" charset="0"/>
                <a:cs typeface="Tahoma" pitchFamily="34" charset="0"/>
              </a:rPr>
              <a:t/>
            </a:r>
            <a:br>
              <a:rPr lang="en-US" sz="4000" b="1" dirty="0">
                <a:latin typeface="Tahoma" pitchFamily="34" charset="0"/>
                <a:cs typeface="Tahoma" pitchFamily="34" charset="0"/>
              </a:rPr>
            </a:br>
            <a:r>
              <a:rPr lang="en-US" sz="3100" dirty="0" smtClean="0">
                <a:latin typeface="Tahoma" pitchFamily="34" charset="0"/>
                <a:cs typeface="Tahoma" pitchFamily="34" charset="0"/>
              </a:rPr>
              <a:t>Renewable Fuels – Using Fischer-</a:t>
            </a:r>
            <a:r>
              <a:rPr lang="en-US" sz="3100" dirty="0" err="1" smtClean="0">
                <a:latin typeface="Tahoma" pitchFamily="34" charset="0"/>
                <a:cs typeface="Tahoma" pitchFamily="34" charset="0"/>
              </a:rPr>
              <a:t>Tropsch</a:t>
            </a:r>
            <a:r>
              <a:rPr lang="en-US" sz="3100" dirty="0" smtClean="0">
                <a:latin typeface="Tahoma" pitchFamily="34" charset="0"/>
                <a:cs typeface="Tahoma" pitchFamily="34" charset="0"/>
              </a:rPr>
              <a:t> Process</a:t>
            </a:r>
            <a:endParaRPr lang="en-US" sz="3100" dirty="0">
              <a:latin typeface="Tahoma" pitchFamily="34" charset="0"/>
              <a:cs typeface="Tahoma" pitchFamily="34" charset="0"/>
            </a:endParaRPr>
          </a:p>
        </p:txBody>
      </p:sp>
      <p:sp>
        <p:nvSpPr>
          <p:cNvPr id="208899" name="Rectangle 3"/>
          <p:cNvSpPr>
            <a:spLocks noGrp="1" noChangeArrowheads="1"/>
          </p:cNvSpPr>
          <p:nvPr>
            <p:ph type="body" idx="1"/>
          </p:nvPr>
        </p:nvSpPr>
        <p:spPr>
          <a:xfrm>
            <a:off x="457200" y="1600200"/>
            <a:ext cx="8229600" cy="4648200"/>
          </a:xfrm>
        </p:spPr>
        <p:txBody>
          <a:bodyPr>
            <a:normAutofit/>
          </a:bodyPr>
          <a:lstStyle/>
          <a:p>
            <a:pPr marL="609600" indent="-609600">
              <a:lnSpc>
                <a:spcPct val="120000"/>
              </a:lnSpc>
              <a:spcBef>
                <a:spcPts val="400"/>
              </a:spcBef>
            </a:pPr>
            <a:r>
              <a:rPr lang="en-US" sz="2800" dirty="0" smtClean="0">
                <a:latin typeface="Tahoma" pitchFamily="34" charset="0"/>
                <a:cs typeface="Tahoma" pitchFamily="34" charset="0"/>
              </a:rPr>
              <a:t>Example chromatograph from synthetic diesel (top) vs. petroleum diesel (bottom)</a:t>
            </a:r>
          </a:p>
        </p:txBody>
      </p:sp>
      <p:pic>
        <p:nvPicPr>
          <p:cNvPr id="5" name="Picture 4"/>
          <p:cNvPicPr>
            <a:picLocks noChangeAspect="1" noChangeArrowheads="1"/>
          </p:cNvPicPr>
          <p:nvPr/>
        </p:nvPicPr>
        <p:blipFill>
          <a:blip r:embed="rId2" cstate="print"/>
          <a:srcRect/>
          <a:stretch>
            <a:fillRect/>
          </a:stretch>
        </p:blipFill>
        <p:spPr bwMode="auto">
          <a:xfrm>
            <a:off x="1524000" y="2667000"/>
            <a:ext cx="5105400" cy="1764804"/>
          </a:xfrm>
          <a:prstGeom prst="rect">
            <a:avLst/>
          </a:prstGeom>
          <a:noFill/>
          <a:ln w="9525">
            <a:noFill/>
            <a:miter lim="800000"/>
            <a:headEnd/>
            <a:tailEnd/>
          </a:ln>
        </p:spPr>
      </p:pic>
      <p:pic>
        <p:nvPicPr>
          <p:cNvPr id="7" name="Picture 6"/>
          <p:cNvPicPr>
            <a:picLocks noChangeAspect="1" noChangeArrowheads="1"/>
          </p:cNvPicPr>
          <p:nvPr/>
        </p:nvPicPr>
        <p:blipFill>
          <a:blip r:embed="rId3" cstate="print"/>
          <a:srcRect/>
          <a:stretch>
            <a:fillRect/>
          </a:stretch>
        </p:blipFill>
        <p:spPr bwMode="auto">
          <a:xfrm>
            <a:off x="1523999" y="4775358"/>
            <a:ext cx="5105401" cy="1691150"/>
          </a:xfrm>
          <a:prstGeom prst="rect">
            <a:avLst/>
          </a:prstGeom>
          <a:noFill/>
          <a:ln w="9525">
            <a:noFill/>
            <a:miter lim="800000"/>
            <a:headEnd/>
            <a:tailEnd/>
          </a:ln>
        </p:spPr>
      </p:pic>
      <p:sp>
        <p:nvSpPr>
          <p:cNvPr id="8" name="TextBox 7"/>
          <p:cNvSpPr txBox="1"/>
          <p:nvPr/>
        </p:nvSpPr>
        <p:spPr>
          <a:xfrm>
            <a:off x="6858000" y="3124200"/>
            <a:ext cx="1600200" cy="923330"/>
          </a:xfrm>
          <a:prstGeom prst="rect">
            <a:avLst/>
          </a:prstGeom>
          <a:noFill/>
        </p:spPr>
        <p:txBody>
          <a:bodyPr wrap="square" rtlCol="0">
            <a:spAutoFit/>
          </a:bodyPr>
          <a:lstStyle/>
          <a:p>
            <a:r>
              <a:rPr lang="en-US" dirty="0" smtClean="0"/>
              <a:t>Most “tall” peaks are linear </a:t>
            </a:r>
            <a:r>
              <a:rPr lang="en-US" dirty="0" err="1" smtClean="0"/>
              <a:t>alkanes</a:t>
            </a:r>
            <a:endParaRPr lang="en-US" dirty="0"/>
          </a:p>
        </p:txBody>
      </p:sp>
    </p:spTree>
    <p:extLst>
      <p:ext uri="{BB962C8B-B14F-4D97-AF65-F5344CB8AC3E}">
        <p14:creationId xmlns:p14="http://schemas.microsoft.com/office/powerpoint/2010/main" xmlns="" val="234112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par>
                                <p:cTn id="12" presetID="9"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ssolve">
                                      <p:cBhvr>
                                        <p:cTn id="14" dur="500"/>
                                        <p:tgtEl>
                                          <p:spTgt spid="7"/>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normAutofit fontScale="90000"/>
          </a:bodyPr>
          <a:lstStyle/>
          <a:p>
            <a:r>
              <a:rPr lang="en-US" b="1" dirty="0" err="1" smtClean="0">
                <a:latin typeface="Tahoma" pitchFamily="34" charset="0"/>
                <a:cs typeface="Tahoma" pitchFamily="34" charset="0"/>
              </a:rPr>
              <a:t>Biofuels</a:t>
            </a:r>
            <a:r>
              <a:rPr lang="en-US" sz="4000" b="1" dirty="0">
                <a:latin typeface="Tahoma" pitchFamily="34" charset="0"/>
                <a:cs typeface="Tahoma" pitchFamily="34" charset="0"/>
              </a:rPr>
              <a:t/>
            </a:r>
            <a:br>
              <a:rPr lang="en-US" sz="4000" b="1" dirty="0">
                <a:latin typeface="Tahoma" pitchFamily="34" charset="0"/>
                <a:cs typeface="Tahoma" pitchFamily="34" charset="0"/>
              </a:rPr>
            </a:br>
            <a:r>
              <a:rPr lang="en-US" sz="3600" dirty="0" smtClean="0">
                <a:latin typeface="Tahoma" pitchFamily="34" charset="0"/>
                <a:cs typeface="Tahoma" pitchFamily="34" charset="0"/>
              </a:rPr>
              <a:t>Questions I</a:t>
            </a:r>
            <a:endParaRPr lang="en-US" sz="3600" dirty="0">
              <a:latin typeface="Tahoma" pitchFamily="34" charset="0"/>
              <a:cs typeface="Tahoma" pitchFamily="34" charset="0"/>
            </a:endParaRPr>
          </a:p>
        </p:txBody>
      </p:sp>
      <p:sp>
        <p:nvSpPr>
          <p:cNvPr id="208899" name="Rectangle 3"/>
          <p:cNvSpPr>
            <a:spLocks noGrp="1" noChangeArrowheads="1"/>
          </p:cNvSpPr>
          <p:nvPr>
            <p:ph type="body" idx="1"/>
          </p:nvPr>
        </p:nvSpPr>
        <p:spPr>
          <a:xfrm>
            <a:off x="457200" y="1600200"/>
            <a:ext cx="8229600" cy="4724400"/>
          </a:xfrm>
        </p:spPr>
        <p:txBody>
          <a:bodyPr>
            <a:normAutofit/>
          </a:bodyPr>
          <a:lstStyle/>
          <a:p>
            <a:pPr marL="803275" indent="-803275">
              <a:spcBef>
                <a:spcPts val="400"/>
              </a:spcBef>
              <a:buFont typeface="+mj-lt"/>
              <a:buAutoNum type="arabicPeriod"/>
            </a:pPr>
            <a:r>
              <a:rPr lang="en-US" dirty="0" smtClean="0">
                <a:latin typeface="Tahoma" pitchFamily="34" charset="0"/>
                <a:cs typeface="Tahoma" pitchFamily="34" charset="0"/>
              </a:rPr>
              <a:t>List one advantage to </a:t>
            </a:r>
            <a:r>
              <a:rPr lang="en-US" dirty="0" err="1" smtClean="0">
                <a:latin typeface="Tahoma" pitchFamily="34" charset="0"/>
                <a:cs typeface="Tahoma" pitchFamily="34" charset="0"/>
              </a:rPr>
              <a:t>biofuels</a:t>
            </a:r>
            <a:r>
              <a:rPr lang="en-US" dirty="0" smtClean="0">
                <a:latin typeface="Tahoma" pitchFamily="34" charset="0"/>
                <a:cs typeface="Tahoma" pitchFamily="34" charset="0"/>
              </a:rPr>
              <a:t> other than reduction of CO</a:t>
            </a:r>
            <a:r>
              <a:rPr lang="en-US" baseline="-25000" dirty="0" smtClean="0">
                <a:latin typeface="Tahoma" pitchFamily="34" charset="0"/>
                <a:cs typeface="Tahoma" pitchFamily="34" charset="0"/>
              </a:rPr>
              <a:t>2</a:t>
            </a:r>
            <a:r>
              <a:rPr lang="en-US" dirty="0" smtClean="0">
                <a:latin typeface="Tahoma" pitchFamily="34" charset="0"/>
                <a:cs typeface="Tahoma" pitchFamily="34" charset="0"/>
              </a:rPr>
              <a:t> emissions.</a:t>
            </a:r>
          </a:p>
          <a:p>
            <a:pPr marL="803275" indent="-803275">
              <a:spcBef>
                <a:spcPts val="400"/>
              </a:spcBef>
              <a:buFont typeface="+mj-lt"/>
              <a:buAutoNum type="arabicPeriod"/>
            </a:pPr>
            <a:r>
              <a:rPr lang="en-US" dirty="0" smtClean="0">
                <a:latin typeface="Tahoma" pitchFamily="34" charset="0"/>
                <a:cs typeface="Tahoma" pitchFamily="34" charset="0"/>
              </a:rPr>
              <a:t>Why is it better to think of </a:t>
            </a:r>
            <a:r>
              <a:rPr lang="en-US" dirty="0" err="1" smtClean="0">
                <a:latin typeface="Tahoma" pitchFamily="34" charset="0"/>
                <a:cs typeface="Tahoma" pitchFamily="34" charset="0"/>
              </a:rPr>
              <a:t>biofuels</a:t>
            </a:r>
            <a:r>
              <a:rPr lang="en-US" dirty="0" smtClean="0">
                <a:latin typeface="Tahoma" pitchFamily="34" charset="0"/>
                <a:cs typeface="Tahoma" pitchFamily="34" charset="0"/>
              </a:rPr>
              <a:t> as useful for a reduction in</a:t>
            </a:r>
            <a:r>
              <a:rPr lang="en-US" dirty="0" smtClean="0">
                <a:latin typeface="Tahoma" pitchFamily="34" charset="0"/>
                <a:cs typeface="Tahoma" pitchFamily="34" charset="0"/>
              </a:rPr>
              <a:t> as opposed to a replacement of</a:t>
            </a:r>
            <a:r>
              <a:rPr lang="en-US" dirty="0" smtClean="0">
                <a:latin typeface="Tahoma" pitchFamily="34" charset="0"/>
                <a:cs typeface="Tahoma" pitchFamily="34" charset="0"/>
              </a:rPr>
              <a:t> petroleum fuels?</a:t>
            </a:r>
          </a:p>
          <a:p>
            <a:pPr marL="803275" indent="-803275">
              <a:spcBef>
                <a:spcPts val="400"/>
              </a:spcBef>
              <a:buFont typeface="+mj-lt"/>
              <a:buAutoNum type="arabicPeriod"/>
            </a:pPr>
            <a:r>
              <a:rPr lang="en-US" dirty="0" smtClean="0">
                <a:latin typeface="Tahoma" pitchFamily="34" charset="0"/>
                <a:cs typeface="Tahoma" pitchFamily="34" charset="0"/>
              </a:rPr>
              <a:t>If lipids and carbohydrates can be used to produce fuel, why not proteins?</a:t>
            </a:r>
          </a:p>
        </p:txBody>
      </p:sp>
    </p:spTree>
    <p:extLst>
      <p:ext uri="{BB962C8B-B14F-4D97-AF65-F5344CB8AC3E}">
        <p14:creationId xmlns:p14="http://schemas.microsoft.com/office/powerpoint/2010/main" xmlns="" val="234112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88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88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normAutofit fontScale="90000"/>
          </a:bodyPr>
          <a:lstStyle/>
          <a:p>
            <a:r>
              <a:rPr lang="en-US" b="1" dirty="0" err="1" smtClean="0">
                <a:latin typeface="Tahoma" pitchFamily="34" charset="0"/>
                <a:cs typeface="Tahoma" pitchFamily="34" charset="0"/>
              </a:rPr>
              <a:t>Biofuels</a:t>
            </a:r>
            <a:r>
              <a:rPr lang="en-US" sz="4000" b="1" dirty="0">
                <a:latin typeface="Tahoma" pitchFamily="34" charset="0"/>
                <a:cs typeface="Tahoma" pitchFamily="34" charset="0"/>
              </a:rPr>
              <a:t/>
            </a:r>
            <a:br>
              <a:rPr lang="en-US" sz="4000" b="1" dirty="0">
                <a:latin typeface="Tahoma" pitchFamily="34" charset="0"/>
                <a:cs typeface="Tahoma" pitchFamily="34" charset="0"/>
              </a:rPr>
            </a:br>
            <a:r>
              <a:rPr lang="en-US" sz="3600" dirty="0" smtClean="0">
                <a:latin typeface="Tahoma" pitchFamily="34" charset="0"/>
                <a:cs typeface="Tahoma" pitchFamily="34" charset="0"/>
              </a:rPr>
              <a:t>Questions II</a:t>
            </a:r>
            <a:endParaRPr lang="en-US" sz="3600" dirty="0">
              <a:latin typeface="Tahoma" pitchFamily="34" charset="0"/>
              <a:cs typeface="Tahoma" pitchFamily="34" charset="0"/>
            </a:endParaRPr>
          </a:p>
        </p:txBody>
      </p:sp>
      <p:sp>
        <p:nvSpPr>
          <p:cNvPr id="208899" name="Rectangle 3"/>
          <p:cNvSpPr>
            <a:spLocks noGrp="1" noChangeArrowheads="1"/>
          </p:cNvSpPr>
          <p:nvPr>
            <p:ph type="body" idx="1"/>
          </p:nvPr>
        </p:nvSpPr>
        <p:spPr>
          <a:xfrm>
            <a:off x="457200" y="1600200"/>
            <a:ext cx="8229600" cy="4724400"/>
          </a:xfrm>
        </p:spPr>
        <p:txBody>
          <a:bodyPr>
            <a:normAutofit fontScale="85000" lnSpcReduction="10000"/>
          </a:bodyPr>
          <a:lstStyle/>
          <a:p>
            <a:pPr marL="803275" indent="-803275">
              <a:spcBef>
                <a:spcPts val="400"/>
              </a:spcBef>
              <a:buNone/>
            </a:pPr>
            <a:r>
              <a:rPr lang="en-US" dirty="0" smtClean="0">
                <a:latin typeface="Tahoma" pitchFamily="34" charset="0"/>
                <a:cs typeface="Tahoma" pitchFamily="34" charset="0"/>
              </a:rPr>
              <a:t>4.	The </a:t>
            </a:r>
            <a:r>
              <a:rPr lang="en-US" dirty="0" err="1" smtClean="0">
                <a:latin typeface="Tahoma" pitchFamily="34" charset="0"/>
                <a:cs typeface="Tahoma" pitchFamily="34" charset="0"/>
              </a:rPr>
              <a:t>stoichiometry</a:t>
            </a:r>
            <a:r>
              <a:rPr lang="en-US" dirty="0" smtClean="0">
                <a:latin typeface="Tahoma" pitchFamily="34" charset="0"/>
                <a:cs typeface="Tahoma" pitchFamily="34" charset="0"/>
              </a:rPr>
              <a:t> for ethanol combustion is: C</a:t>
            </a:r>
            <a:r>
              <a:rPr lang="en-US" baseline="-25000" dirty="0" smtClean="0">
                <a:latin typeface="Tahoma" pitchFamily="34" charset="0"/>
                <a:cs typeface="Tahoma" pitchFamily="34" charset="0"/>
              </a:rPr>
              <a:t>2</a:t>
            </a:r>
            <a:r>
              <a:rPr lang="en-US" dirty="0" smtClean="0">
                <a:latin typeface="Tahoma" pitchFamily="34" charset="0"/>
                <a:cs typeface="Tahoma" pitchFamily="34" charset="0"/>
              </a:rPr>
              <a:t>H</a:t>
            </a:r>
            <a:r>
              <a:rPr lang="en-US" baseline="-25000" dirty="0" smtClean="0">
                <a:latin typeface="Tahoma" pitchFamily="34" charset="0"/>
                <a:cs typeface="Tahoma" pitchFamily="34" charset="0"/>
              </a:rPr>
              <a:t>6</a:t>
            </a:r>
            <a:r>
              <a:rPr lang="en-US" dirty="0" smtClean="0">
                <a:latin typeface="Tahoma" pitchFamily="34" charset="0"/>
                <a:cs typeface="Tahoma" pitchFamily="34" charset="0"/>
              </a:rPr>
              <a:t>O + 3O</a:t>
            </a:r>
            <a:r>
              <a:rPr lang="en-US" baseline="-25000" dirty="0" smtClean="0">
                <a:latin typeface="Tahoma" pitchFamily="34" charset="0"/>
                <a:cs typeface="Tahoma" pitchFamily="34" charset="0"/>
              </a:rPr>
              <a:t>2</a:t>
            </a:r>
            <a:r>
              <a:rPr lang="en-US" dirty="0" smtClean="0">
                <a:latin typeface="Tahoma" pitchFamily="34" charset="0"/>
                <a:cs typeface="Tahoma" pitchFamily="34" charset="0"/>
              </a:rPr>
              <a:t> </a:t>
            </a:r>
            <a:r>
              <a:rPr lang="en-US" dirty="0" smtClean="0">
                <a:latin typeface="Arial"/>
                <a:cs typeface="Arial"/>
              </a:rPr>
              <a:t>→ 2CO</a:t>
            </a:r>
            <a:r>
              <a:rPr lang="en-US" baseline="-25000" dirty="0" smtClean="0">
                <a:latin typeface="Tahoma" pitchFamily="34" charset="0"/>
                <a:cs typeface="Tahoma" pitchFamily="34" charset="0"/>
              </a:rPr>
              <a:t>2</a:t>
            </a:r>
            <a:r>
              <a:rPr lang="en-US" dirty="0" smtClean="0">
                <a:latin typeface="Arial"/>
                <a:cs typeface="Arial"/>
              </a:rPr>
              <a:t> + 3H</a:t>
            </a:r>
            <a:r>
              <a:rPr lang="en-US" baseline="-25000" dirty="0" smtClean="0">
                <a:latin typeface="Tahoma" pitchFamily="34" charset="0"/>
                <a:cs typeface="Tahoma" pitchFamily="34" charset="0"/>
              </a:rPr>
              <a:t>2</a:t>
            </a:r>
            <a:r>
              <a:rPr lang="en-US" dirty="0" smtClean="0">
                <a:latin typeface="Arial"/>
                <a:cs typeface="Arial"/>
              </a:rPr>
              <a:t>O.  What does this say about energy efficiency (by comparing to fossil fuels)?</a:t>
            </a:r>
          </a:p>
          <a:p>
            <a:pPr marL="803275" indent="-803275">
              <a:spcBef>
                <a:spcPts val="400"/>
              </a:spcBef>
              <a:buAutoNum type="arabicPeriod" startAt="5"/>
            </a:pPr>
            <a:r>
              <a:rPr lang="en-US" dirty="0" smtClean="0">
                <a:latin typeface="Tahoma" pitchFamily="34" charset="0"/>
                <a:cs typeface="Tahoma" pitchFamily="34" charset="0"/>
              </a:rPr>
              <a:t>Although ethanol production from cellulose is not currently cost effective, why is it considered advantageous to producing ethanol from starch?</a:t>
            </a:r>
          </a:p>
          <a:p>
            <a:pPr marL="803275" indent="-803275">
              <a:spcBef>
                <a:spcPts val="400"/>
              </a:spcBef>
              <a:buAutoNum type="arabicPeriod" startAt="5"/>
            </a:pPr>
            <a:r>
              <a:rPr lang="en-US" dirty="0" smtClean="0">
                <a:latin typeface="Tahoma" pitchFamily="34" charset="0"/>
                <a:cs typeface="Tahoma" pitchFamily="34" charset="0"/>
              </a:rPr>
              <a:t>Air pollution control districts often have summer fuel blends to reduce ozone production.  Why might there be more restrictions on biodiesel use in the summer?</a:t>
            </a:r>
          </a:p>
        </p:txBody>
      </p:sp>
    </p:spTree>
    <p:extLst>
      <p:ext uri="{BB962C8B-B14F-4D97-AF65-F5344CB8AC3E}">
        <p14:creationId xmlns:p14="http://schemas.microsoft.com/office/powerpoint/2010/main" xmlns="" val="234112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88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88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r>
              <a:rPr lang="en-US" b="1" dirty="0" smtClean="0">
                <a:latin typeface="Tahoma" pitchFamily="34" charset="0"/>
              </a:rPr>
              <a:t>Toxicology</a:t>
            </a:r>
            <a:r>
              <a:rPr lang="en-US" b="1" dirty="0" smtClean="0">
                <a:latin typeface="Tahoma" pitchFamily="34" charset="0"/>
              </a:rPr>
              <a:t/>
            </a:r>
            <a:br>
              <a:rPr lang="en-US" b="1" dirty="0" smtClean="0">
                <a:latin typeface="Tahoma" pitchFamily="34" charset="0"/>
              </a:rPr>
            </a:br>
            <a:r>
              <a:rPr lang="en-US" sz="3600" dirty="0" smtClean="0">
                <a:latin typeface="Tahoma" pitchFamily="34" charset="0"/>
              </a:rPr>
              <a:t>- Overview</a:t>
            </a:r>
          </a:p>
        </p:txBody>
      </p:sp>
      <p:sp>
        <p:nvSpPr>
          <p:cNvPr id="270339" name="Rectangle 3"/>
          <p:cNvSpPr>
            <a:spLocks noGrp="1" noChangeArrowheads="1"/>
          </p:cNvSpPr>
          <p:nvPr>
            <p:ph type="body" idx="1"/>
          </p:nvPr>
        </p:nvSpPr>
        <p:spPr/>
        <p:txBody>
          <a:bodyPr/>
          <a:lstStyle/>
          <a:p>
            <a:pPr marL="609600" indent="-609600" eaLnBrk="1" hangingPunct="1">
              <a:buFontTx/>
              <a:buAutoNum type="alphaUcPeriod"/>
            </a:pPr>
            <a:r>
              <a:rPr lang="en-US" dirty="0" smtClean="0">
                <a:latin typeface="Tahoma" pitchFamily="34" charset="0"/>
              </a:rPr>
              <a:t>Exposure</a:t>
            </a:r>
            <a:endParaRPr lang="en-US" dirty="0" smtClean="0"/>
          </a:p>
          <a:p>
            <a:pPr marL="609600" indent="-609600" eaLnBrk="1" hangingPunct="1">
              <a:buFontTx/>
              <a:buAutoNum type="alphaUcPeriod"/>
            </a:pPr>
            <a:r>
              <a:rPr lang="en-US" dirty="0" smtClean="0">
                <a:latin typeface="Tahoma" pitchFamily="34" charset="0"/>
              </a:rPr>
              <a:t>Dose/Response</a:t>
            </a:r>
          </a:p>
          <a:p>
            <a:pPr marL="609600" indent="-609600" eaLnBrk="1" hangingPunct="1">
              <a:buFontTx/>
              <a:buAutoNum type="alphaUcPeriod"/>
            </a:pPr>
            <a:r>
              <a:rPr lang="en-US" dirty="0" smtClean="0">
                <a:latin typeface="Tahoma" pitchFamily="34" charset="0"/>
              </a:rPr>
              <a:t>Fate of Toxic Substances in the Body</a:t>
            </a:r>
          </a:p>
          <a:p>
            <a:pPr marL="609600" indent="-609600" eaLnBrk="1" hangingPunct="1">
              <a:buFontTx/>
              <a:buAutoNum type="alphaUcPeriod"/>
            </a:pPr>
            <a:r>
              <a:rPr lang="en-US" dirty="0" smtClean="0">
                <a:latin typeface="Tahoma" pitchFamily="34" charset="0"/>
              </a:rPr>
              <a:t>Types of </a:t>
            </a:r>
            <a:r>
              <a:rPr lang="en-US" dirty="0" smtClean="0">
                <a:latin typeface="Tahoma" pitchFamily="34" charset="0"/>
              </a:rPr>
              <a:t>Effects – to cover later</a:t>
            </a:r>
            <a:endParaRPr lang="en-US" dirty="0" smtClean="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0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0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0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0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en-US" b="1" dirty="0" smtClean="0">
                <a:latin typeface="Tahoma" pitchFamily="34" charset="0"/>
              </a:rPr>
              <a:t>Toxicology</a:t>
            </a:r>
            <a:r>
              <a:rPr lang="en-US" b="1" dirty="0" smtClean="0">
                <a:latin typeface="Tahoma" pitchFamily="34" charset="0"/>
              </a:rPr>
              <a:t/>
            </a:r>
            <a:br>
              <a:rPr lang="en-US" b="1" dirty="0" smtClean="0">
                <a:latin typeface="Tahoma" pitchFamily="34" charset="0"/>
              </a:rPr>
            </a:br>
            <a:r>
              <a:rPr lang="en-US" sz="3600" dirty="0" smtClean="0">
                <a:latin typeface="Tahoma" pitchFamily="34" charset="0"/>
              </a:rPr>
              <a:t>- Exposure</a:t>
            </a:r>
          </a:p>
        </p:txBody>
      </p:sp>
      <p:sp>
        <p:nvSpPr>
          <p:cNvPr id="335875" name="Rectangle 3"/>
          <p:cNvSpPr>
            <a:spLocks noGrp="1" noChangeArrowheads="1"/>
          </p:cNvSpPr>
          <p:nvPr>
            <p:ph type="body" idx="1"/>
          </p:nvPr>
        </p:nvSpPr>
        <p:spPr/>
        <p:txBody>
          <a:bodyPr/>
          <a:lstStyle/>
          <a:p>
            <a:pPr marL="609600" indent="-609600" eaLnBrk="1" hangingPunct="1"/>
            <a:r>
              <a:rPr lang="en-US" smtClean="0">
                <a:latin typeface="Tahoma" pitchFamily="34" charset="0"/>
              </a:rPr>
              <a:t>The degree to which a toxic substance will cause health problems will depend on the following conditions:</a:t>
            </a:r>
          </a:p>
          <a:p>
            <a:pPr marL="990600" lvl="1" indent="-533400" eaLnBrk="1" hangingPunct="1"/>
            <a:r>
              <a:rPr lang="en-US" sz="2400" smtClean="0">
                <a:latin typeface="Tahoma" pitchFamily="34" charset="0"/>
              </a:rPr>
              <a:t>Concentration of substance</a:t>
            </a:r>
          </a:p>
          <a:p>
            <a:pPr marL="990600" lvl="1" indent="-533400" eaLnBrk="1" hangingPunct="1"/>
            <a:r>
              <a:rPr lang="en-US" sz="2400" smtClean="0">
                <a:latin typeface="Tahoma" pitchFamily="34" charset="0"/>
              </a:rPr>
              <a:t>Form of substance</a:t>
            </a:r>
          </a:p>
          <a:p>
            <a:pPr marL="990600" lvl="1" indent="-533400" eaLnBrk="1" hangingPunct="1"/>
            <a:r>
              <a:rPr lang="en-US" sz="2400" smtClean="0">
                <a:latin typeface="Tahoma" pitchFamily="34" charset="0"/>
              </a:rPr>
              <a:t>Route of entry to body</a:t>
            </a:r>
          </a:p>
          <a:p>
            <a:pPr marL="990600" lvl="1" indent="-533400" eaLnBrk="1" hangingPunct="1"/>
            <a:r>
              <a:rPr lang="en-US" sz="2400" smtClean="0">
                <a:latin typeface="Tahoma" pitchFamily="34" charset="0"/>
              </a:rPr>
              <a:t>Time period in which body is exposed</a:t>
            </a:r>
          </a:p>
          <a:p>
            <a:pPr marL="990600" lvl="1" indent="-533400" eaLnBrk="1" hangingPunct="1"/>
            <a:r>
              <a:rPr lang="en-US" sz="2400" smtClean="0">
                <a:latin typeface="Tahoma" pitchFamily="34" charset="0"/>
              </a:rPr>
              <a:t>Body’s “reaction” to toxic substance (only above are considered exposure)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58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58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58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58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58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58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en-US" b="1" dirty="0" smtClean="0">
                <a:latin typeface="Tahoma" pitchFamily="34" charset="0"/>
              </a:rPr>
              <a:t>Toxicology </a:t>
            </a:r>
            <a:r>
              <a:rPr lang="en-US" b="1" dirty="0" smtClean="0">
                <a:latin typeface="Tahoma" pitchFamily="34" charset="0"/>
              </a:rPr>
              <a:t/>
            </a:r>
            <a:br>
              <a:rPr lang="en-US" b="1" dirty="0" smtClean="0">
                <a:latin typeface="Tahoma" pitchFamily="34" charset="0"/>
              </a:rPr>
            </a:br>
            <a:r>
              <a:rPr lang="en-US" sz="3600" dirty="0" smtClean="0">
                <a:latin typeface="Tahoma" pitchFamily="34" charset="0"/>
              </a:rPr>
              <a:t>- </a:t>
            </a:r>
            <a:r>
              <a:rPr lang="en-US" sz="3600" dirty="0" smtClean="0">
                <a:latin typeface="Tahoma" pitchFamily="34" charset="0"/>
              </a:rPr>
              <a:t>Exposure</a:t>
            </a:r>
          </a:p>
        </p:txBody>
      </p:sp>
      <p:sp>
        <p:nvSpPr>
          <p:cNvPr id="336899" name="Rectangle 3"/>
          <p:cNvSpPr>
            <a:spLocks noGrp="1" noChangeArrowheads="1"/>
          </p:cNvSpPr>
          <p:nvPr>
            <p:ph type="body" idx="1"/>
          </p:nvPr>
        </p:nvSpPr>
        <p:spPr/>
        <p:txBody>
          <a:bodyPr/>
          <a:lstStyle/>
          <a:p>
            <a:pPr eaLnBrk="1" hangingPunct="1">
              <a:lnSpc>
                <a:spcPct val="90000"/>
              </a:lnSpc>
              <a:buFontTx/>
              <a:buNone/>
            </a:pPr>
            <a:r>
              <a:rPr lang="en-US" smtClean="0">
                <a:latin typeface="Tahoma" pitchFamily="34" charset="0"/>
              </a:rPr>
              <a:t>Form of substance:</a:t>
            </a:r>
          </a:p>
          <a:p>
            <a:pPr eaLnBrk="1" hangingPunct="1">
              <a:lnSpc>
                <a:spcPct val="90000"/>
              </a:lnSpc>
              <a:buFontTx/>
              <a:buNone/>
            </a:pPr>
            <a:r>
              <a:rPr lang="en-US" sz="2400" smtClean="0">
                <a:latin typeface="Tahoma" pitchFamily="34" charset="0"/>
              </a:rPr>
              <a:t>- The form of the substance will affect how toxic compounds pass through barriers (skin, GI tract, airways)</a:t>
            </a:r>
          </a:p>
          <a:p>
            <a:pPr eaLnBrk="1" hangingPunct="1">
              <a:lnSpc>
                <a:spcPct val="90000"/>
              </a:lnSpc>
              <a:buFontTx/>
              <a:buNone/>
            </a:pPr>
            <a:r>
              <a:rPr lang="en-US" sz="2400" smtClean="0">
                <a:latin typeface="Tahoma" pitchFamily="34" charset="0"/>
              </a:rPr>
              <a:t>Some examples:</a:t>
            </a:r>
          </a:p>
          <a:p>
            <a:pPr eaLnBrk="1" hangingPunct="1">
              <a:lnSpc>
                <a:spcPct val="90000"/>
              </a:lnSpc>
              <a:buFontTx/>
              <a:buNone/>
            </a:pPr>
            <a:r>
              <a:rPr lang="en-US" sz="2400" smtClean="0">
                <a:latin typeface="Tahoma" pitchFamily="34" charset="0"/>
              </a:rPr>
              <a:t>	- mercury (methyl mercury vs. inorganic mercury)</a:t>
            </a:r>
          </a:p>
          <a:p>
            <a:pPr eaLnBrk="1" hangingPunct="1">
              <a:lnSpc>
                <a:spcPct val="90000"/>
              </a:lnSpc>
              <a:buFontTx/>
              <a:buNone/>
            </a:pPr>
            <a:r>
              <a:rPr lang="en-US" sz="2400" smtClean="0">
                <a:latin typeface="Tahoma" pitchFamily="34" charset="0"/>
              </a:rPr>
              <a:t>	- aerosol particles (coarse vs. fine; acidic vs. neutral)</a:t>
            </a:r>
          </a:p>
          <a:p>
            <a:pPr eaLnBrk="1" hangingPunct="1">
              <a:lnSpc>
                <a:spcPct val="90000"/>
              </a:lnSpc>
              <a:buFontTx/>
              <a:buNone/>
            </a:pPr>
            <a:r>
              <a:rPr lang="en-US" sz="2400" smtClean="0">
                <a:latin typeface="Tahoma" pitchFamily="34" charset="0"/>
              </a:rPr>
              <a:t>	- compounds in specific solvents (e.g. dimethylsulfoxide vs. water)</a:t>
            </a:r>
          </a:p>
          <a:p>
            <a:pPr eaLnBrk="1" hangingPunct="1">
              <a:lnSpc>
                <a:spcPct val="90000"/>
              </a:lnSpc>
              <a:buFontTx/>
              <a:buNone/>
            </a:pPr>
            <a:r>
              <a:rPr lang="en-US" sz="2400" smtClean="0">
                <a:latin typeface="Tahoma" pitchFamily="34" charset="0"/>
              </a:rPr>
              <a:t>Any form that makes barrier passage easier increases toxicity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6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68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68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68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68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68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68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89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dirty="0" smtClean="0">
                <a:latin typeface="Tahoma" charset="0"/>
              </a:rPr>
              <a:t>Announcements</a:t>
            </a:r>
            <a:endParaRPr lang="en-US" altLang="en-US" sz="3600" dirty="0" smtClean="0">
              <a:latin typeface="Tahoma" charset="0"/>
            </a:endParaRPr>
          </a:p>
        </p:txBody>
      </p:sp>
      <p:sp>
        <p:nvSpPr>
          <p:cNvPr id="9219" name="Rectangle 3"/>
          <p:cNvSpPr>
            <a:spLocks noGrp="1" noChangeArrowheads="1"/>
          </p:cNvSpPr>
          <p:nvPr>
            <p:ph type="body" idx="1"/>
          </p:nvPr>
        </p:nvSpPr>
        <p:spPr>
          <a:xfrm>
            <a:off x="381000" y="1524000"/>
            <a:ext cx="7848600" cy="5105400"/>
          </a:xfrm>
        </p:spPr>
        <p:txBody>
          <a:bodyPr>
            <a:normAutofit/>
          </a:bodyPr>
          <a:lstStyle/>
          <a:p>
            <a:pPr eaLnBrk="1" hangingPunct="1">
              <a:lnSpc>
                <a:spcPct val="80000"/>
              </a:lnSpc>
              <a:spcBef>
                <a:spcPts val="1000"/>
              </a:spcBef>
            </a:pPr>
            <a:r>
              <a:rPr lang="en-US" altLang="en-US" sz="2400" dirty="0" smtClean="0">
                <a:latin typeface="Tahoma" charset="0"/>
              </a:rPr>
              <a:t>Return HW and Group Assignments</a:t>
            </a:r>
          </a:p>
          <a:p>
            <a:pPr eaLnBrk="1" hangingPunct="1">
              <a:lnSpc>
                <a:spcPct val="80000"/>
              </a:lnSpc>
              <a:spcBef>
                <a:spcPts val="1000"/>
              </a:spcBef>
            </a:pPr>
            <a:r>
              <a:rPr lang="en-US" altLang="en-US" sz="2400" dirty="0" smtClean="0">
                <a:latin typeface="Tahoma" charset="0"/>
              </a:rPr>
              <a:t>Turn </a:t>
            </a:r>
            <a:r>
              <a:rPr lang="en-US" altLang="en-US" sz="2400" dirty="0" smtClean="0">
                <a:latin typeface="Tahoma" charset="0"/>
              </a:rPr>
              <a:t>in Green Chemistry HW</a:t>
            </a:r>
          </a:p>
          <a:p>
            <a:pPr eaLnBrk="1" hangingPunct="1">
              <a:lnSpc>
                <a:spcPct val="80000"/>
              </a:lnSpc>
              <a:spcBef>
                <a:spcPts val="1000"/>
              </a:spcBef>
            </a:pPr>
            <a:r>
              <a:rPr lang="en-US" altLang="en-US" sz="2400" dirty="0" smtClean="0">
                <a:latin typeface="Tahoma" charset="0"/>
              </a:rPr>
              <a:t>Today’s Group Assignment mostly on Green Chemistry</a:t>
            </a:r>
          </a:p>
          <a:p>
            <a:pPr eaLnBrk="1" hangingPunct="1">
              <a:lnSpc>
                <a:spcPct val="80000"/>
              </a:lnSpc>
              <a:spcBef>
                <a:spcPts val="1000"/>
              </a:spcBef>
            </a:pPr>
            <a:r>
              <a:rPr lang="en-US" altLang="en-US" sz="2400" dirty="0" smtClean="0">
                <a:latin typeface="Tahoma" charset="0"/>
              </a:rPr>
              <a:t>Today: completion of Biofuels and then on </a:t>
            </a:r>
            <a:r>
              <a:rPr lang="en-US" altLang="en-US" sz="2400" dirty="0" smtClean="0">
                <a:latin typeface="Tahoma" charset="0"/>
              </a:rPr>
              <a:t>Toxicology (some part will be covered next week)</a:t>
            </a:r>
          </a:p>
          <a:p>
            <a:pPr eaLnBrk="1" hangingPunct="1">
              <a:lnSpc>
                <a:spcPct val="80000"/>
              </a:lnSpc>
              <a:spcBef>
                <a:spcPts val="1000"/>
              </a:spcBef>
            </a:pPr>
            <a:r>
              <a:rPr lang="en-US" altLang="en-US" sz="2400" dirty="0" smtClean="0">
                <a:latin typeface="Tahoma" charset="0"/>
              </a:rPr>
              <a:t>Reading for Toxicology -</a:t>
            </a:r>
            <a:r>
              <a:rPr lang="en-US" altLang="en-US" sz="2400" dirty="0" smtClean="0">
                <a:latin typeface="Tahoma" charset="0"/>
              </a:rPr>
              <a:t> Girard, </a:t>
            </a:r>
            <a:r>
              <a:rPr lang="en-US" altLang="en-US" sz="2400" i="1" dirty="0" smtClean="0">
                <a:latin typeface="Tahoma" charset="0"/>
              </a:rPr>
              <a:t>Principles of Environmental Chemistry</a:t>
            </a:r>
            <a:r>
              <a:rPr lang="en-US" altLang="en-US" sz="2400" dirty="0" smtClean="0">
                <a:latin typeface="Tahoma" charset="0"/>
              </a:rPr>
              <a:t>, 2</a:t>
            </a:r>
            <a:r>
              <a:rPr lang="en-US" altLang="en-US" sz="2400" baseline="30000" dirty="0" smtClean="0">
                <a:latin typeface="Tahoma" charset="0"/>
              </a:rPr>
              <a:t>nd</a:t>
            </a:r>
            <a:r>
              <a:rPr lang="en-US" altLang="en-US" sz="2400" dirty="0" smtClean="0">
                <a:latin typeface="Tahoma" charset="0"/>
              </a:rPr>
              <a:t> Edition – Chapter 16; photocopy placed in folder in main office</a:t>
            </a:r>
          </a:p>
          <a:p>
            <a:pPr eaLnBrk="1" hangingPunct="1">
              <a:lnSpc>
                <a:spcPct val="80000"/>
              </a:lnSpc>
              <a:spcBef>
                <a:spcPts val="1000"/>
              </a:spcBef>
            </a:pPr>
            <a:r>
              <a:rPr lang="en-US" altLang="en-US" sz="2400" dirty="0" smtClean="0">
                <a:latin typeface="Tahoma" charset="0"/>
              </a:rPr>
              <a:t>Homework Questions Posted (Subset 3.4 – only 3 to turn in)</a:t>
            </a:r>
          </a:p>
          <a:p>
            <a:pPr eaLnBrk="1" hangingPunct="1">
              <a:lnSpc>
                <a:spcPct val="80000"/>
              </a:lnSpc>
              <a:spcBef>
                <a:spcPts val="1000"/>
              </a:spcBef>
            </a:pPr>
            <a:r>
              <a:rPr lang="en-US" altLang="en-US" sz="2400" dirty="0" smtClean="0">
                <a:latin typeface="Tahoma" charset="0"/>
              </a:rPr>
              <a:t>Last Lecture + Group Assignment – Next Week</a:t>
            </a:r>
          </a:p>
          <a:p>
            <a:pPr eaLnBrk="1" hangingPunct="1">
              <a:lnSpc>
                <a:spcPct val="80000"/>
              </a:lnSpc>
              <a:spcBef>
                <a:spcPts val="1000"/>
              </a:spcBef>
            </a:pPr>
            <a:r>
              <a:rPr lang="en-US" altLang="en-US" sz="2400" dirty="0" smtClean="0">
                <a:latin typeface="Tahoma" charset="0"/>
              </a:rPr>
              <a:t>Will Have some time to Review for Final Exam</a:t>
            </a:r>
            <a:endParaRPr lang="en-US" altLang="en-US" sz="2400" dirty="0" smtClean="0">
              <a:latin typeface="Tahom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en-US" b="1" dirty="0" smtClean="0">
                <a:latin typeface="Tahoma" pitchFamily="34" charset="0"/>
              </a:rPr>
              <a:t>Toxicology </a:t>
            </a:r>
            <a:br>
              <a:rPr lang="en-US" b="1" dirty="0" smtClean="0">
                <a:latin typeface="Tahoma" pitchFamily="34" charset="0"/>
              </a:rPr>
            </a:br>
            <a:r>
              <a:rPr lang="en-US" sz="3600" dirty="0" smtClean="0">
                <a:latin typeface="Tahoma" pitchFamily="34" charset="0"/>
              </a:rPr>
              <a:t>- Exposure</a:t>
            </a:r>
          </a:p>
        </p:txBody>
      </p:sp>
      <p:sp>
        <p:nvSpPr>
          <p:cNvPr id="337923" name="Rectangle 3"/>
          <p:cNvSpPr>
            <a:spLocks noGrp="1" noChangeArrowheads="1"/>
          </p:cNvSpPr>
          <p:nvPr>
            <p:ph type="body" idx="1"/>
          </p:nvPr>
        </p:nvSpPr>
        <p:spPr>
          <a:xfrm>
            <a:off x="457200" y="1600200"/>
            <a:ext cx="5867400" cy="4525963"/>
          </a:xfrm>
        </p:spPr>
        <p:txBody>
          <a:bodyPr>
            <a:normAutofit lnSpcReduction="10000"/>
          </a:bodyPr>
          <a:lstStyle/>
          <a:p>
            <a:pPr eaLnBrk="1" hangingPunct="1">
              <a:buFontTx/>
              <a:buNone/>
            </a:pPr>
            <a:r>
              <a:rPr lang="en-US" sz="2800" smtClean="0">
                <a:latin typeface="Tahoma" pitchFamily="34" charset="0"/>
              </a:rPr>
              <a:t>Routes of exposure</a:t>
            </a:r>
          </a:p>
          <a:p>
            <a:pPr eaLnBrk="1" hangingPunct="1">
              <a:buFontTx/>
              <a:buNone/>
            </a:pPr>
            <a:r>
              <a:rPr lang="en-US" sz="2800" smtClean="0">
                <a:latin typeface="Tahoma" pitchFamily="34" charset="0"/>
              </a:rPr>
              <a:t>1.  Percutaneous (through skin)</a:t>
            </a:r>
          </a:p>
          <a:p>
            <a:pPr eaLnBrk="1" hangingPunct="1">
              <a:buFontTx/>
              <a:buNone/>
            </a:pPr>
            <a:r>
              <a:rPr lang="en-US" sz="2400" smtClean="0">
                <a:latin typeface="Tahoma" pitchFamily="34" charset="0"/>
              </a:rPr>
              <a:t>	basis:</a:t>
            </a:r>
          </a:p>
          <a:p>
            <a:pPr eaLnBrk="1" hangingPunct="1">
              <a:buFontTx/>
              <a:buNone/>
            </a:pPr>
            <a:r>
              <a:rPr lang="en-US" sz="2200" smtClean="0">
                <a:latin typeface="Tahoma" pitchFamily="34" charset="0"/>
              </a:rPr>
              <a:t>	</a:t>
            </a:r>
            <a:r>
              <a:rPr lang="en-US" sz="2000" smtClean="0">
                <a:latin typeface="Tahoma" pitchFamily="34" charset="0"/>
              </a:rPr>
              <a:t>- diffusion (pure compounds) – very fast for gases; very slow for solids; faster for smaller molecules</a:t>
            </a:r>
          </a:p>
          <a:p>
            <a:pPr eaLnBrk="1" hangingPunct="1">
              <a:buFontTx/>
              <a:buNone/>
            </a:pPr>
            <a:r>
              <a:rPr lang="en-US" sz="2000" smtClean="0">
                <a:latin typeface="Tahoma" pitchFamily="34" charset="0"/>
              </a:rPr>
              <a:t>	- polarity (faster for non-polar compounds)</a:t>
            </a:r>
          </a:p>
          <a:p>
            <a:pPr eaLnBrk="1" hangingPunct="1">
              <a:buFontTx/>
              <a:buNone/>
            </a:pPr>
            <a:r>
              <a:rPr lang="en-US" sz="2000" smtClean="0">
                <a:latin typeface="Tahoma" pitchFamily="34" charset="0"/>
              </a:rPr>
              <a:t>	- solvent effects (solutes in certain solvents like DMSO and acetonitrile have increased hazards)</a:t>
            </a:r>
          </a:p>
          <a:p>
            <a:pPr eaLnBrk="1" hangingPunct="1">
              <a:buFontTx/>
              <a:buNone/>
            </a:pPr>
            <a:r>
              <a:rPr lang="en-US" sz="2000" smtClean="0">
                <a:latin typeface="Tahoma" pitchFamily="34" charset="0"/>
              </a:rPr>
              <a:t>	- people with dermatitis or abrasions are affected at lower concentrations</a:t>
            </a:r>
          </a:p>
          <a:p>
            <a:pPr eaLnBrk="1" hangingPunct="1">
              <a:buFontTx/>
              <a:buNone/>
            </a:pPr>
            <a:r>
              <a:rPr lang="en-US" sz="2000" smtClean="0">
                <a:latin typeface="Tahoma" pitchFamily="34" charset="0"/>
              </a:rPr>
              <a:t>Examples: Worker retrieving tool dropped in vat, contact with pesticides when harvesting crops</a:t>
            </a:r>
          </a:p>
        </p:txBody>
      </p:sp>
      <p:sp>
        <p:nvSpPr>
          <p:cNvPr id="337924" name="Oval 4"/>
          <p:cNvSpPr>
            <a:spLocks noChangeArrowheads="1"/>
          </p:cNvSpPr>
          <p:nvPr/>
        </p:nvSpPr>
        <p:spPr bwMode="auto">
          <a:xfrm>
            <a:off x="6781800" y="3429000"/>
            <a:ext cx="1905000" cy="838200"/>
          </a:xfrm>
          <a:prstGeom prst="ellipse">
            <a:avLst/>
          </a:prstGeom>
          <a:noFill/>
          <a:ln w="25400">
            <a:solidFill>
              <a:schemeClr val="tx1"/>
            </a:solidFill>
            <a:round/>
            <a:headEnd/>
            <a:tailEnd/>
          </a:ln>
        </p:spPr>
        <p:txBody>
          <a:bodyPr wrap="none" anchor="ctr"/>
          <a:lstStyle/>
          <a:p>
            <a:endParaRPr lang="en-US"/>
          </a:p>
        </p:txBody>
      </p:sp>
      <p:sp>
        <p:nvSpPr>
          <p:cNvPr id="337925" name="Oval 5"/>
          <p:cNvSpPr>
            <a:spLocks noChangeArrowheads="1"/>
          </p:cNvSpPr>
          <p:nvPr/>
        </p:nvSpPr>
        <p:spPr bwMode="auto">
          <a:xfrm>
            <a:off x="6781800" y="4419600"/>
            <a:ext cx="1905000" cy="838200"/>
          </a:xfrm>
          <a:prstGeom prst="ellipse">
            <a:avLst/>
          </a:prstGeom>
          <a:noFill/>
          <a:ln w="25400">
            <a:solidFill>
              <a:schemeClr val="tx1"/>
            </a:solidFill>
            <a:round/>
            <a:headEnd/>
            <a:tailEnd/>
          </a:ln>
        </p:spPr>
        <p:txBody>
          <a:bodyPr wrap="none" anchor="ctr"/>
          <a:lstStyle/>
          <a:p>
            <a:endParaRPr lang="en-US"/>
          </a:p>
        </p:txBody>
      </p:sp>
      <p:sp>
        <p:nvSpPr>
          <p:cNvPr id="337926" name="Line 6"/>
          <p:cNvSpPr>
            <a:spLocks noChangeShapeType="1"/>
          </p:cNvSpPr>
          <p:nvPr/>
        </p:nvSpPr>
        <p:spPr bwMode="auto">
          <a:xfrm>
            <a:off x="6781800" y="3810000"/>
            <a:ext cx="0" cy="1066800"/>
          </a:xfrm>
          <a:prstGeom prst="line">
            <a:avLst/>
          </a:prstGeom>
          <a:noFill/>
          <a:ln w="25400">
            <a:solidFill>
              <a:schemeClr val="tx1"/>
            </a:solidFill>
            <a:round/>
            <a:headEnd/>
            <a:tailEnd/>
          </a:ln>
        </p:spPr>
        <p:txBody>
          <a:bodyPr/>
          <a:lstStyle/>
          <a:p>
            <a:endParaRPr lang="en-US"/>
          </a:p>
        </p:txBody>
      </p:sp>
      <p:sp>
        <p:nvSpPr>
          <p:cNvPr id="337927" name="Line 7"/>
          <p:cNvSpPr>
            <a:spLocks noChangeShapeType="1"/>
          </p:cNvSpPr>
          <p:nvPr/>
        </p:nvSpPr>
        <p:spPr bwMode="auto">
          <a:xfrm>
            <a:off x="8686800" y="3886200"/>
            <a:ext cx="0" cy="1066800"/>
          </a:xfrm>
          <a:prstGeom prst="line">
            <a:avLst/>
          </a:prstGeom>
          <a:noFill/>
          <a:ln w="25400">
            <a:solidFill>
              <a:schemeClr val="tx1"/>
            </a:solidFill>
            <a:round/>
            <a:headEnd/>
            <a:tailEnd/>
          </a:ln>
        </p:spPr>
        <p:txBody>
          <a:bodyPr/>
          <a:lstStyle/>
          <a:p>
            <a:endParaRPr lang="en-US"/>
          </a:p>
        </p:txBody>
      </p:sp>
      <p:sp>
        <p:nvSpPr>
          <p:cNvPr id="337928" name="Freeform 8"/>
          <p:cNvSpPr>
            <a:spLocks/>
          </p:cNvSpPr>
          <p:nvPr/>
        </p:nvSpPr>
        <p:spPr bwMode="auto">
          <a:xfrm>
            <a:off x="7315200" y="4724400"/>
            <a:ext cx="852488" cy="285750"/>
          </a:xfrm>
          <a:custGeom>
            <a:avLst/>
            <a:gdLst>
              <a:gd name="T0" fmla="*/ 432 w 537"/>
              <a:gd name="T1" fmla="*/ 96 h 180"/>
              <a:gd name="T2" fmla="*/ 228 w 537"/>
              <a:gd name="T3" fmla="*/ 60 h 180"/>
              <a:gd name="T4" fmla="*/ 108 w 537"/>
              <a:gd name="T5" fmla="*/ 24 h 180"/>
              <a:gd name="T6" fmla="*/ 48 w 537"/>
              <a:gd name="T7" fmla="*/ 36 h 180"/>
              <a:gd name="T8" fmla="*/ 60 w 537"/>
              <a:gd name="T9" fmla="*/ 72 h 180"/>
              <a:gd name="T10" fmla="*/ 120 w 537"/>
              <a:gd name="T11" fmla="*/ 84 h 180"/>
              <a:gd name="T12" fmla="*/ 84 w 537"/>
              <a:gd name="T13" fmla="*/ 108 h 180"/>
              <a:gd name="T14" fmla="*/ 0 w 537"/>
              <a:gd name="T15" fmla="*/ 120 h 180"/>
              <a:gd name="T16" fmla="*/ 36 w 537"/>
              <a:gd name="T17" fmla="*/ 144 h 180"/>
              <a:gd name="T18" fmla="*/ 108 w 537"/>
              <a:gd name="T19" fmla="*/ 168 h 180"/>
              <a:gd name="T20" fmla="*/ 456 w 537"/>
              <a:gd name="T21" fmla="*/ 180 h 180"/>
              <a:gd name="T22" fmla="*/ 516 w 537"/>
              <a:gd name="T23" fmla="*/ 168 h 180"/>
              <a:gd name="T24" fmla="*/ 528 w 537"/>
              <a:gd name="T25" fmla="*/ 132 h 180"/>
              <a:gd name="T26" fmla="*/ 456 w 537"/>
              <a:gd name="T27" fmla="*/ 108 h 180"/>
              <a:gd name="T28" fmla="*/ 420 w 537"/>
              <a:gd name="T29" fmla="*/ 84 h 180"/>
              <a:gd name="T30" fmla="*/ 432 w 537"/>
              <a:gd name="T31" fmla="*/ 96 h 1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7"/>
              <a:gd name="T49" fmla="*/ 0 h 180"/>
              <a:gd name="T50" fmla="*/ 537 w 537"/>
              <a:gd name="T51" fmla="*/ 180 h 1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7" h="180">
                <a:moveTo>
                  <a:pt x="432" y="96"/>
                </a:moveTo>
                <a:cubicBezTo>
                  <a:pt x="366" y="74"/>
                  <a:pt x="296" y="74"/>
                  <a:pt x="228" y="60"/>
                </a:cubicBezTo>
                <a:cubicBezTo>
                  <a:pt x="138" y="0"/>
                  <a:pt x="186" y="7"/>
                  <a:pt x="108" y="24"/>
                </a:cubicBezTo>
                <a:cubicBezTo>
                  <a:pt x="88" y="28"/>
                  <a:pt x="68" y="32"/>
                  <a:pt x="48" y="36"/>
                </a:cubicBezTo>
                <a:cubicBezTo>
                  <a:pt x="52" y="48"/>
                  <a:pt x="49" y="65"/>
                  <a:pt x="60" y="72"/>
                </a:cubicBezTo>
                <a:cubicBezTo>
                  <a:pt x="77" y="83"/>
                  <a:pt x="109" y="67"/>
                  <a:pt x="120" y="84"/>
                </a:cubicBezTo>
                <a:cubicBezTo>
                  <a:pt x="128" y="96"/>
                  <a:pt x="98" y="104"/>
                  <a:pt x="84" y="108"/>
                </a:cubicBezTo>
                <a:cubicBezTo>
                  <a:pt x="57" y="116"/>
                  <a:pt x="28" y="116"/>
                  <a:pt x="0" y="120"/>
                </a:cubicBezTo>
                <a:cubicBezTo>
                  <a:pt x="12" y="128"/>
                  <a:pt x="23" y="138"/>
                  <a:pt x="36" y="144"/>
                </a:cubicBezTo>
                <a:cubicBezTo>
                  <a:pt x="59" y="154"/>
                  <a:pt x="108" y="168"/>
                  <a:pt x="108" y="168"/>
                </a:cubicBezTo>
                <a:cubicBezTo>
                  <a:pt x="224" y="154"/>
                  <a:pt x="342" y="142"/>
                  <a:pt x="456" y="180"/>
                </a:cubicBezTo>
                <a:cubicBezTo>
                  <a:pt x="476" y="176"/>
                  <a:pt x="499" y="179"/>
                  <a:pt x="516" y="168"/>
                </a:cubicBezTo>
                <a:cubicBezTo>
                  <a:pt x="527" y="161"/>
                  <a:pt x="537" y="141"/>
                  <a:pt x="528" y="132"/>
                </a:cubicBezTo>
                <a:cubicBezTo>
                  <a:pt x="510" y="114"/>
                  <a:pt x="480" y="116"/>
                  <a:pt x="456" y="108"/>
                </a:cubicBezTo>
                <a:cubicBezTo>
                  <a:pt x="442" y="103"/>
                  <a:pt x="433" y="90"/>
                  <a:pt x="420" y="84"/>
                </a:cubicBezTo>
                <a:cubicBezTo>
                  <a:pt x="415" y="81"/>
                  <a:pt x="428" y="92"/>
                  <a:pt x="432" y="96"/>
                </a:cubicBezTo>
                <a:close/>
              </a:path>
            </a:pathLst>
          </a:custGeom>
          <a:solidFill>
            <a:schemeClr val="accent1"/>
          </a:solidFill>
          <a:ln w="9525">
            <a:solidFill>
              <a:schemeClr val="tx1"/>
            </a:solidFill>
            <a:round/>
            <a:headEnd/>
            <a:tailEnd/>
          </a:ln>
        </p:spPr>
        <p:txBody>
          <a:bodyPr/>
          <a:lstStyle/>
          <a:p>
            <a:endParaRPr lang="en-US"/>
          </a:p>
        </p:txBody>
      </p:sp>
      <p:sp>
        <p:nvSpPr>
          <p:cNvPr id="337931" name="Oval 11"/>
          <p:cNvSpPr>
            <a:spLocks noChangeArrowheads="1"/>
          </p:cNvSpPr>
          <p:nvPr/>
        </p:nvSpPr>
        <p:spPr bwMode="auto">
          <a:xfrm>
            <a:off x="6781800" y="3810000"/>
            <a:ext cx="1905000" cy="838200"/>
          </a:xfrm>
          <a:prstGeom prst="ellipse">
            <a:avLst/>
          </a:prstGeom>
          <a:noFill/>
          <a:ln w="2540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79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79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79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792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79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79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79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79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379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79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3" grpId="0" build="p"/>
      <p:bldP spid="337924" grpId="0" animBg="1"/>
      <p:bldP spid="337925" grpId="0" animBg="1"/>
      <p:bldP spid="337926" grpId="0" animBg="1"/>
      <p:bldP spid="337927" grpId="0" animBg="1"/>
      <p:bldP spid="337928" grpId="0" animBg="1"/>
      <p:bldP spid="3379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en-US" b="1" dirty="0" smtClean="0">
                <a:latin typeface="Tahoma" pitchFamily="34" charset="0"/>
              </a:rPr>
              <a:t>Toxicology </a:t>
            </a:r>
            <a:br>
              <a:rPr lang="en-US" b="1" dirty="0" smtClean="0">
                <a:latin typeface="Tahoma" pitchFamily="34" charset="0"/>
              </a:rPr>
            </a:br>
            <a:r>
              <a:rPr lang="en-US" sz="3600" dirty="0" smtClean="0">
                <a:latin typeface="Tahoma" pitchFamily="34" charset="0"/>
              </a:rPr>
              <a:t>- Exposure</a:t>
            </a:r>
          </a:p>
        </p:txBody>
      </p:sp>
      <p:sp>
        <p:nvSpPr>
          <p:cNvPr id="338947" name="Rectangle 3"/>
          <p:cNvSpPr>
            <a:spLocks noGrp="1" noChangeArrowheads="1"/>
          </p:cNvSpPr>
          <p:nvPr>
            <p:ph type="body" sz="half" idx="1"/>
          </p:nvPr>
        </p:nvSpPr>
        <p:spPr>
          <a:xfrm>
            <a:off x="457200" y="1676400"/>
            <a:ext cx="4572000" cy="4525963"/>
          </a:xfrm>
        </p:spPr>
        <p:txBody>
          <a:bodyPr/>
          <a:lstStyle/>
          <a:p>
            <a:pPr marL="609600" indent="-609600" eaLnBrk="1" hangingPunct="1">
              <a:lnSpc>
                <a:spcPct val="80000"/>
              </a:lnSpc>
              <a:buFontTx/>
              <a:buAutoNum type="arabicPeriod" startAt="2"/>
            </a:pPr>
            <a:r>
              <a:rPr lang="en-US" sz="2800" smtClean="0">
                <a:latin typeface="Tahoma" pitchFamily="34" charset="0"/>
              </a:rPr>
              <a:t>Inhalation</a:t>
            </a:r>
          </a:p>
          <a:p>
            <a:pPr marL="609600" indent="-609600" eaLnBrk="1" hangingPunct="1">
              <a:lnSpc>
                <a:spcPct val="80000"/>
              </a:lnSpc>
              <a:buFontTx/>
              <a:buNone/>
            </a:pPr>
            <a:r>
              <a:rPr lang="en-US" sz="2400" smtClean="0">
                <a:latin typeface="Tahoma" pitchFamily="34" charset="0"/>
              </a:rPr>
              <a:t>	- gases diffuse to surfaces  (reversible absorption)</a:t>
            </a:r>
          </a:p>
          <a:p>
            <a:pPr marL="609600" indent="-609600" eaLnBrk="1" hangingPunct="1">
              <a:lnSpc>
                <a:spcPct val="80000"/>
              </a:lnSpc>
              <a:buFontTx/>
              <a:buNone/>
            </a:pPr>
            <a:r>
              <a:rPr lang="en-US" sz="2400" smtClean="0">
                <a:latin typeface="Tahoma" pitchFamily="34" charset="0"/>
              </a:rPr>
              <a:t>	- water soluble gases tend to be absorbed more efficiently but often before the lungs</a:t>
            </a:r>
          </a:p>
          <a:p>
            <a:pPr marL="609600" indent="-609600" eaLnBrk="1" hangingPunct="1">
              <a:lnSpc>
                <a:spcPct val="80000"/>
              </a:lnSpc>
              <a:buFontTx/>
              <a:buNone/>
            </a:pPr>
            <a:r>
              <a:rPr lang="en-US" sz="2400" smtClean="0">
                <a:latin typeface="Tahoma" pitchFamily="34" charset="0"/>
              </a:rPr>
              <a:t>		- lungs tend to be most sensitive organ of airways (large surface area and designed for diffusion to blood).</a:t>
            </a:r>
          </a:p>
          <a:p>
            <a:pPr marL="609600" indent="-609600" eaLnBrk="1" hangingPunct="1">
              <a:lnSpc>
                <a:spcPct val="80000"/>
              </a:lnSpc>
              <a:buFontTx/>
              <a:buNone/>
            </a:pPr>
            <a:r>
              <a:rPr lang="en-US" sz="2400" smtClean="0">
                <a:latin typeface="Tahoma" pitchFamily="34" charset="0"/>
              </a:rPr>
              <a:t>	- Effects can be felt quickly</a:t>
            </a:r>
          </a:p>
        </p:txBody>
      </p:sp>
      <p:sp>
        <p:nvSpPr>
          <p:cNvPr id="338958" name="Freeform 14"/>
          <p:cNvSpPr>
            <a:spLocks/>
          </p:cNvSpPr>
          <p:nvPr/>
        </p:nvSpPr>
        <p:spPr bwMode="auto">
          <a:xfrm>
            <a:off x="6229350" y="3136900"/>
            <a:ext cx="495300" cy="1752600"/>
          </a:xfrm>
          <a:custGeom>
            <a:avLst/>
            <a:gdLst>
              <a:gd name="T0" fmla="*/ 384 w 408"/>
              <a:gd name="T1" fmla="*/ 0 h 960"/>
              <a:gd name="T2" fmla="*/ 384 w 408"/>
              <a:gd name="T3" fmla="*/ 336 h 960"/>
              <a:gd name="T4" fmla="*/ 240 w 408"/>
              <a:gd name="T5" fmla="*/ 624 h 960"/>
              <a:gd name="T6" fmla="*/ 48 w 408"/>
              <a:gd name="T7" fmla="*/ 768 h 960"/>
              <a:gd name="T8" fmla="*/ 0 w 408"/>
              <a:gd name="T9" fmla="*/ 960 h 960"/>
              <a:gd name="T10" fmla="*/ 0 60000 65536"/>
              <a:gd name="T11" fmla="*/ 0 60000 65536"/>
              <a:gd name="T12" fmla="*/ 0 60000 65536"/>
              <a:gd name="T13" fmla="*/ 0 60000 65536"/>
              <a:gd name="T14" fmla="*/ 0 60000 65536"/>
              <a:gd name="T15" fmla="*/ 0 w 408"/>
              <a:gd name="T16" fmla="*/ 0 h 960"/>
              <a:gd name="T17" fmla="*/ 408 w 408"/>
              <a:gd name="T18" fmla="*/ 960 h 960"/>
            </a:gdLst>
            <a:ahLst/>
            <a:cxnLst>
              <a:cxn ang="T10">
                <a:pos x="T0" y="T1"/>
              </a:cxn>
              <a:cxn ang="T11">
                <a:pos x="T2" y="T3"/>
              </a:cxn>
              <a:cxn ang="T12">
                <a:pos x="T4" y="T5"/>
              </a:cxn>
              <a:cxn ang="T13">
                <a:pos x="T6" y="T7"/>
              </a:cxn>
              <a:cxn ang="T14">
                <a:pos x="T8" y="T9"/>
              </a:cxn>
            </a:cxnLst>
            <a:rect l="T15" t="T16" r="T17" b="T18"/>
            <a:pathLst>
              <a:path w="408" h="960">
                <a:moveTo>
                  <a:pt x="384" y="0"/>
                </a:moveTo>
                <a:cubicBezTo>
                  <a:pt x="396" y="116"/>
                  <a:pt x="408" y="232"/>
                  <a:pt x="384" y="336"/>
                </a:cubicBezTo>
                <a:cubicBezTo>
                  <a:pt x="360" y="440"/>
                  <a:pt x="296" y="552"/>
                  <a:pt x="240" y="624"/>
                </a:cubicBezTo>
                <a:cubicBezTo>
                  <a:pt x="184" y="696"/>
                  <a:pt x="88" y="712"/>
                  <a:pt x="48" y="768"/>
                </a:cubicBezTo>
                <a:cubicBezTo>
                  <a:pt x="8" y="824"/>
                  <a:pt x="8" y="928"/>
                  <a:pt x="0" y="960"/>
                </a:cubicBezTo>
              </a:path>
            </a:pathLst>
          </a:custGeom>
          <a:noFill/>
          <a:ln w="9525">
            <a:solidFill>
              <a:schemeClr val="tx1"/>
            </a:solidFill>
            <a:round/>
            <a:headEnd/>
            <a:tailEnd/>
          </a:ln>
        </p:spPr>
        <p:txBody>
          <a:bodyPr/>
          <a:lstStyle/>
          <a:p>
            <a:endParaRPr lang="en-US"/>
          </a:p>
        </p:txBody>
      </p:sp>
      <p:sp>
        <p:nvSpPr>
          <p:cNvPr id="338960" name="Freeform 16"/>
          <p:cNvSpPr>
            <a:spLocks/>
          </p:cNvSpPr>
          <p:nvPr/>
        </p:nvSpPr>
        <p:spPr bwMode="auto">
          <a:xfrm>
            <a:off x="6978650" y="3136900"/>
            <a:ext cx="546100" cy="1676400"/>
          </a:xfrm>
          <a:custGeom>
            <a:avLst/>
            <a:gdLst>
              <a:gd name="T0" fmla="*/ 8 w 584"/>
              <a:gd name="T1" fmla="*/ 0 h 960"/>
              <a:gd name="T2" fmla="*/ 56 w 584"/>
              <a:gd name="T3" fmla="*/ 384 h 960"/>
              <a:gd name="T4" fmla="*/ 344 w 584"/>
              <a:gd name="T5" fmla="*/ 672 h 960"/>
              <a:gd name="T6" fmla="*/ 488 w 584"/>
              <a:gd name="T7" fmla="*/ 720 h 960"/>
              <a:gd name="T8" fmla="*/ 584 w 584"/>
              <a:gd name="T9" fmla="*/ 960 h 960"/>
              <a:gd name="T10" fmla="*/ 0 60000 65536"/>
              <a:gd name="T11" fmla="*/ 0 60000 65536"/>
              <a:gd name="T12" fmla="*/ 0 60000 65536"/>
              <a:gd name="T13" fmla="*/ 0 60000 65536"/>
              <a:gd name="T14" fmla="*/ 0 60000 65536"/>
              <a:gd name="T15" fmla="*/ 0 w 584"/>
              <a:gd name="T16" fmla="*/ 0 h 960"/>
              <a:gd name="T17" fmla="*/ 584 w 584"/>
              <a:gd name="T18" fmla="*/ 960 h 960"/>
            </a:gdLst>
            <a:ahLst/>
            <a:cxnLst>
              <a:cxn ang="T10">
                <a:pos x="T0" y="T1"/>
              </a:cxn>
              <a:cxn ang="T11">
                <a:pos x="T2" y="T3"/>
              </a:cxn>
              <a:cxn ang="T12">
                <a:pos x="T4" y="T5"/>
              </a:cxn>
              <a:cxn ang="T13">
                <a:pos x="T6" y="T7"/>
              </a:cxn>
              <a:cxn ang="T14">
                <a:pos x="T8" y="T9"/>
              </a:cxn>
            </a:cxnLst>
            <a:rect l="T15" t="T16" r="T17" b="T18"/>
            <a:pathLst>
              <a:path w="584" h="960">
                <a:moveTo>
                  <a:pt x="8" y="0"/>
                </a:moveTo>
                <a:cubicBezTo>
                  <a:pt x="4" y="136"/>
                  <a:pt x="0" y="272"/>
                  <a:pt x="56" y="384"/>
                </a:cubicBezTo>
                <a:cubicBezTo>
                  <a:pt x="112" y="496"/>
                  <a:pt x="272" y="616"/>
                  <a:pt x="344" y="672"/>
                </a:cubicBezTo>
                <a:cubicBezTo>
                  <a:pt x="416" y="728"/>
                  <a:pt x="448" y="672"/>
                  <a:pt x="488" y="720"/>
                </a:cubicBezTo>
                <a:cubicBezTo>
                  <a:pt x="528" y="768"/>
                  <a:pt x="568" y="920"/>
                  <a:pt x="584" y="960"/>
                </a:cubicBezTo>
              </a:path>
            </a:pathLst>
          </a:custGeom>
          <a:noFill/>
          <a:ln w="9525">
            <a:solidFill>
              <a:schemeClr val="tx1"/>
            </a:solidFill>
            <a:round/>
            <a:headEnd/>
            <a:tailEnd/>
          </a:ln>
        </p:spPr>
        <p:txBody>
          <a:bodyPr/>
          <a:lstStyle/>
          <a:p>
            <a:endParaRPr lang="en-US"/>
          </a:p>
        </p:txBody>
      </p:sp>
      <p:sp>
        <p:nvSpPr>
          <p:cNvPr id="338961" name="Freeform 17"/>
          <p:cNvSpPr>
            <a:spLocks/>
          </p:cNvSpPr>
          <p:nvPr/>
        </p:nvSpPr>
        <p:spPr bwMode="auto">
          <a:xfrm>
            <a:off x="6457950" y="4127500"/>
            <a:ext cx="381000" cy="685800"/>
          </a:xfrm>
          <a:custGeom>
            <a:avLst/>
            <a:gdLst>
              <a:gd name="T0" fmla="*/ 392 w 400"/>
              <a:gd name="T1" fmla="*/ 0 h 528"/>
              <a:gd name="T2" fmla="*/ 344 w 400"/>
              <a:gd name="T3" fmla="*/ 192 h 528"/>
              <a:gd name="T4" fmla="*/ 56 w 400"/>
              <a:gd name="T5" fmla="*/ 384 h 528"/>
              <a:gd name="T6" fmla="*/ 8 w 400"/>
              <a:gd name="T7" fmla="*/ 528 h 528"/>
              <a:gd name="T8" fmla="*/ 0 60000 65536"/>
              <a:gd name="T9" fmla="*/ 0 60000 65536"/>
              <a:gd name="T10" fmla="*/ 0 60000 65536"/>
              <a:gd name="T11" fmla="*/ 0 60000 65536"/>
              <a:gd name="T12" fmla="*/ 0 w 400"/>
              <a:gd name="T13" fmla="*/ 0 h 528"/>
              <a:gd name="T14" fmla="*/ 400 w 400"/>
              <a:gd name="T15" fmla="*/ 528 h 528"/>
            </a:gdLst>
            <a:ahLst/>
            <a:cxnLst>
              <a:cxn ang="T8">
                <a:pos x="T0" y="T1"/>
              </a:cxn>
              <a:cxn ang="T9">
                <a:pos x="T2" y="T3"/>
              </a:cxn>
              <a:cxn ang="T10">
                <a:pos x="T4" y="T5"/>
              </a:cxn>
              <a:cxn ang="T11">
                <a:pos x="T6" y="T7"/>
              </a:cxn>
            </a:cxnLst>
            <a:rect l="T12" t="T13" r="T14" b="T15"/>
            <a:pathLst>
              <a:path w="400" h="528">
                <a:moveTo>
                  <a:pt x="392" y="0"/>
                </a:moveTo>
                <a:cubicBezTo>
                  <a:pt x="396" y="64"/>
                  <a:pt x="400" y="128"/>
                  <a:pt x="344" y="192"/>
                </a:cubicBezTo>
                <a:cubicBezTo>
                  <a:pt x="288" y="256"/>
                  <a:pt x="112" y="328"/>
                  <a:pt x="56" y="384"/>
                </a:cubicBezTo>
                <a:cubicBezTo>
                  <a:pt x="0" y="440"/>
                  <a:pt x="16" y="504"/>
                  <a:pt x="8" y="528"/>
                </a:cubicBezTo>
              </a:path>
            </a:pathLst>
          </a:custGeom>
          <a:noFill/>
          <a:ln w="9525">
            <a:solidFill>
              <a:schemeClr val="tx1"/>
            </a:solidFill>
            <a:round/>
            <a:headEnd/>
            <a:tailEnd/>
          </a:ln>
        </p:spPr>
        <p:txBody>
          <a:bodyPr/>
          <a:lstStyle/>
          <a:p>
            <a:endParaRPr lang="en-US"/>
          </a:p>
        </p:txBody>
      </p:sp>
      <p:sp>
        <p:nvSpPr>
          <p:cNvPr id="338962" name="Freeform 18"/>
          <p:cNvSpPr>
            <a:spLocks/>
          </p:cNvSpPr>
          <p:nvPr/>
        </p:nvSpPr>
        <p:spPr bwMode="auto">
          <a:xfrm>
            <a:off x="6838950" y="4127500"/>
            <a:ext cx="533400" cy="762000"/>
          </a:xfrm>
          <a:custGeom>
            <a:avLst/>
            <a:gdLst>
              <a:gd name="T0" fmla="*/ 0 w 576"/>
              <a:gd name="T1" fmla="*/ 0 h 576"/>
              <a:gd name="T2" fmla="*/ 96 w 576"/>
              <a:gd name="T3" fmla="*/ 240 h 576"/>
              <a:gd name="T4" fmla="*/ 480 w 576"/>
              <a:gd name="T5" fmla="*/ 384 h 576"/>
              <a:gd name="T6" fmla="*/ 576 w 576"/>
              <a:gd name="T7" fmla="*/ 576 h 576"/>
              <a:gd name="T8" fmla="*/ 0 60000 65536"/>
              <a:gd name="T9" fmla="*/ 0 60000 65536"/>
              <a:gd name="T10" fmla="*/ 0 60000 65536"/>
              <a:gd name="T11" fmla="*/ 0 60000 65536"/>
              <a:gd name="T12" fmla="*/ 0 w 576"/>
              <a:gd name="T13" fmla="*/ 0 h 576"/>
              <a:gd name="T14" fmla="*/ 576 w 576"/>
              <a:gd name="T15" fmla="*/ 576 h 576"/>
            </a:gdLst>
            <a:ahLst/>
            <a:cxnLst>
              <a:cxn ang="T8">
                <a:pos x="T0" y="T1"/>
              </a:cxn>
              <a:cxn ang="T9">
                <a:pos x="T2" y="T3"/>
              </a:cxn>
              <a:cxn ang="T10">
                <a:pos x="T4" y="T5"/>
              </a:cxn>
              <a:cxn ang="T11">
                <a:pos x="T6" y="T7"/>
              </a:cxn>
            </a:cxnLst>
            <a:rect l="T12" t="T13" r="T14" b="T15"/>
            <a:pathLst>
              <a:path w="576" h="576">
                <a:moveTo>
                  <a:pt x="0" y="0"/>
                </a:moveTo>
                <a:cubicBezTo>
                  <a:pt x="8" y="88"/>
                  <a:pt x="16" y="176"/>
                  <a:pt x="96" y="240"/>
                </a:cubicBezTo>
                <a:cubicBezTo>
                  <a:pt x="176" y="304"/>
                  <a:pt x="400" y="328"/>
                  <a:pt x="480" y="384"/>
                </a:cubicBezTo>
                <a:cubicBezTo>
                  <a:pt x="560" y="440"/>
                  <a:pt x="560" y="544"/>
                  <a:pt x="576" y="576"/>
                </a:cubicBezTo>
              </a:path>
            </a:pathLst>
          </a:custGeom>
          <a:noFill/>
          <a:ln w="9525">
            <a:solidFill>
              <a:schemeClr val="tx1"/>
            </a:solidFill>
            <a:round/>
            <a:headEnd/>
            <a:tailEnd/>
          </a:ln>
        </p:spPr>
        <p:txBody>
          <a:bodyPr/>
          <a:lstStyle/>
          <a:p>
            <a:endParaRPr lang="en-US"/>
          </a:p>
        </p:txBody>
      </p:sp>
      <p:sp>
        <p:nvSpPr>
          <p:cNvPr id="338963" name="Freeform 19"/>
          <p:cNvSpPr>
            <a:spLocks/>
          </p:cNvSpPr>
          <p:nvPr/>
        </p:nvSpPr>
        <p:spPr bwMode="auto">
          <a:xfrm>
            <a:off x="5562600" y="4343400"/>
            <a:ext cx="1238250" cy="1936750"/>
          </a:xfrm>
          <a:custGeom>
            <a:avLst/>
            <a:gdLst>
              <a:gd name="T0" fmla="*/ 444 w 780"/>
              <a:gd name="T1" fmla="*/ 56 h 1220"/>
              <a:gd name="T2" fmla="*/ 336 w 780"/>
              <a:gd name="T3" fmla="*/ 20 h 1220"/>
              <a:gd name="T4" fmla="*/ 264 w 780"/>
              <a:gd name="T5" fmla="*/ 44 h 1220"/>
              <a:gd name="T6" fmla="*/ 192 w 780"/>
              <a:gd name="T7" fmla="*/ 80 h 1220"/>
              <a:gd name="T8" fmla="*/ 120 w 780"/>
              <a:gd name="T9" fmla="*/ 80 h 1220"/>
              <a:gd name="T10" fmla="*/ 108 w 780"/>
              <a:gd name="T11" fmla="*/ 140 h 1220"/>
              <a:gd name="T12" fmla="*/ 48 w 780"/>
              <a:gd name="T13" fmla="*/ 308 h 1220"/>
              <a:gd name="T14" fmla="*/ 60 w 780"/>
              <a:gd name="T15" fmla="*/ 512 h 1220"/>
              <a:gd name="T16" fmla="*/ 24 w 780"/>
              <a:gd name="T17" fmla="*/ 596 h 1220"/>
              <a:gd name="T18" fmla="*/ 0 w 780"/>
              <a:gd name="T19" fmla="*/ 668 h 1220"/>
              <a:gd name="T20" fmla="*/ 72 w 780"/>
              <a:gd name="T21" fmla="*/ 1016 h 1220"/>
              <a:gd name="T22" fmla="*/ 108 w 780"/>
              <a:gd name="T23" fmla="*/ 1028 h 1220"/>
              <a:gd name="T24" fmla="*/ 180 w 780"/>
              <a:gd name="T25" fmla="*/ 1112 h 1220"/>
              <a:gd name="T26" fmla="*/ 192 w 780"/>
              <a:gd name="T27" fmla="*/ 1076 h 1220"/>
              <a:gd name="T28" fmla="*/ 204 w 780"/>
              <a:gd name="T29" fmla="*/ 1112 h 1220"/>
              <a:gd name="T30" fmla="*/ 288 w 780"/>
              <a:gd name="T31" fmla="*/ 1160 h 1220"/>
              <a:gd name="T32" fmla="*/ 360 w 780"/>
              <a:gd name="T33" fmla="*/ 1148 h 1220"/>
              <a:gd name="T34" fmla="*/ 432 w 780"/>
              <a:gd name="T35" fmla="*/ 1172 h 1220"/>
              <a:gd name="T36" fmla="*/ 552 w 780"/>
              <a:gd name="T37" fmla="*/ 1160 h 1220"/>
              <a:gd name="T38" fmla="*/ 588 w 780"/>
              <a:gd name="T39" fmla="*/ 1148 h 1220"/>
              <a:gd name="T40" fmla="*/ 600 w 780"/>
              <a:gd name="T41" fmla="*/ 1196 h 1220"/>
              <a:gd name="T42" fmla="*/ 672 w 780"/>
              <a:gd name="T43" fmla="*/ 1220 h 1220"/>
              <a:gd name="T44" fmla="*/ 720 w 780"/>
              <a:gd name="T45" fmla="*/ 1112 h 1220"/>
              <a:gd name="T46" fmla="*/ 732 w 780"/>
              <a:gd name="T47" fmla="*/ 1076 h 1220"/>
              <a:gd name="T48" fmla="*/ 744 w 780"/>
              <a:gd name="T49" fmla="*/ 1040 h 1220"/>
              <a:gd name="T50" fmla="*/ 732 w 780"/>
              <a:gd name="T51" fmla="*/ 920 h 1220"/>
              <a:gd name="T52" fmla="*/ 720 w 780"/>
              <a:gd name="T53" fmla="*/ 884 h 1220"/>
              <a:gd name="T54" fmla="*/ 756 w 780"/>
              <a:gd name="T55" fmla="*/ 860 h 1220"/>
              <a:gd name="T56" fmla="*/ 780 w 780"/>
              <a:gd name="T57" fmla="*/ 752 h 1220"/>
              <a:gd name="T58" fmla="*/ 744 w 780"/>
              <a:gd name="T59" fmla="*/ 596 h 1220"/>
              <a:gd name="T60" fmla="*/ 756 w 780"/>
              <a:gd name="T61" fmla="*/ 560 h 1220"/>
              <a:gd name="T62" fmla="*/ 696 w 780"/>
              <a:gd name="T63" fmla="*/ 320 h 12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0"/>
              <a:gd name="T97" fmla="*/ 0 h 1220"/>
              <a:gd name="T98" fmla="*/ 780 w 780"/>
              <a:gd name="T99" fmla="*/ 1220 h 12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0" h="1220">
                <a:moveTo>
                  <a:pt x="444" y="56"/>
                </a:moveTo>
                <a:cubicBezTo>
                  <a:pt x="409" y="3"/>
                  <a:pt x="396" y="0"/>
                  <a:pt x="336" y="20"/>
                </a:cubicBezTo>
                <a:cubicBezTo>
                  <a:pt x="315" y="84"/>
                  <a:pt x="341" y="44"/>
                  <a:pt x="264" y="44"/>
                </a:cubicBezTo>
                <a:cubicBezTo>
                  <a:pt x="239" y="44"/>
                  <a:pt x="210" y="68"/>
                  <a:pt x="192" y="80"/>
                </a:cubicBezTo>
                <a:cubicBezTo>
                  <a:pt x="175" y="74"/>
                  <a:pt x="137" y="54"/>
                  <a:pt x="120" y="80"/>
                </a:cubicBezTo>
                <a:cubicBezTo>
                  <a:pt x="109" y="97"/>
                  <a:pt x="113" y="120"/>
                  <a:pt x="108" y="140"/>
                </a:cubicBezTo>
                <a:cubicBezTo>
                  <a:pt x="93" y="200"/>
                  <a:pt x="82" y="256"/>
                  <a:pt x="48" y="308"/>
                </a:cubicBezTo>
                <a:cubicBezTo>
                  <a:pt x="34" y="379"/>
                  <a:pt x="37" y="442"/>
                  <a:pt x="60" y="512"/>
                </a:cubicBezTo>
                <a:cubicBezTo>
                  <a:pt x="22" y="569"/>
                  <a:pt x="45" y="526"/>
                  <a:pt x="24" y="596"/>
                </a:cubicBezTo>
                <a:cubicBezTo>
                  <a:pt x="17" y="620"/>
                  <a:pt x="0" y="668"/>
                  <a:pt x="0" y="668"/>
                </a:cubicBezTo>
                <a:cubicBezTo>
                  <a:pt x="6" y="712"/>
                  <a:pt x="46" y="958"/>
                  <a:pt x="72" y="1016"/>
                </a:cubicBezTo>
                <a:cubicBezTo>
                  <a:pt x="77" y="1028"/>
                  <a:pt x="96" y="1024"/>
                  <a:pt x="108" y="1028"/>
                </a:cubicBezTo>
                <a:cubicBezTo>
                  <a:pt x="125" y="1080"/>
                  <a:pt x="126" y="1094"/>
                  <a:pt x="180" y="1112"/>
                </a:cubicBezTo>
                <a:cubicBezTo>
                  <a:pt x="184" y="1100"/>
                  <a:pt x="179" y="1076"/>
                  <a:pt x="192" y="1076"/>
                </a:cubicBezTo>
                <a:cubicBezTo>
                  <a:pt x="205" y="1076"/>
                  <a:pt x="197" y="1101"/>
                  <a:pt x="204" y="1112"/>
                </a:cubicBezTo>
                <a:cubicBezTo>
                  <a:pt x="233" y="1155"/>
                  <a:pt x="242" y="1149"/>
                  <a:pt x="288" y="1160"/>
                </a:cubicBezTo>
                <a:cubicBezTo>
                  <a:pt x="312" y="1156"/>
                  <a:pt x="336" y="1146"/>
                  <a:pt x="360" y="1148"/>
                </a:cubicBezTo>
                <a:cubicBezTo>
                  <a:pt x="385" y="1150"/>
                  <a:pt x="432" y="1172"/>
                  <a:pt x="432" y="1172"/>
                </a:cubicBezTo>
                <a:cubicBezTo>
                  <a:pt x="472" y="1168"/>
                  <a:pt x="512" y="1166"/>
                  <a:pt x="552" y="1160"/>
                </a:cubicBezTo>
                <a:cubicBezTo>
                  <a:pt x="565" y="1158"/>
                  <a:pt x="578" y="1140"/>
                  <a:pt x="588" y="1148"/>
                </a:cubicBezTo>
                <a:cubicBezTo>
                  <a:pt x="601" y="1158"/>
                  <a:pt x="587" y="1185"/>
                  <a:pt x="600" y="1196"/>
                </a:cubicBezTo>
                <a:cubicBezTo>
                  <a:pt x="619" y="1212"/>
                  <a:pt x="672" y="1220"/>
                  <a:pt x="672" y="1220"/>
                </a:cubicBezTo>
                <a:cubicBezTo>
                  <a:pt x="710" y="1163"/>
                  <a:pt x="691" y="1198"/>
                  <a:pt x="720" y="1112"/>
                </a:cubicBezTo>
                <a:cubicBezTo>
                  <a:pt x="724" y="1100"/>
                  <a:pt x="728" y="1088"/>
                  <a:pt x="732" y="1076"/>
                </a:cubicBezTo>
                <a:cubicBezTo>
                  <a:pt x="736" y="1064"/>
                  <a:pt x="744" y="1040"/>
                  <a:pt x="744" y="1040"/>
                </a:cubicBezTo>
                <a:cubicBezTo>
                  <a:pt x="740" y="1000"/>
                  <a:pt x="738" y="960"/>
                  <a:pt x="732" y="920"/>
                </a:cubicBezTo>
                <a:cubicBezTo>
                  <a:pt x="730" y="907"/>
                  <a:pt x="715" y="896"/>
                  <a:pt x="720" y="884"/>
                </a:cubicBezTo>
                <a:cubicBezTo>
                  <a:pt x="725" y="871"/>
                  <a:pt x="744" y="868"/>
                  <a:pt x="756" y="860"/>
                </a:cubicBezTo>
                <a:cubicBezTo>
                  <a:pt x="761" y="841"/>
                  <a:pt x="780" y="767"/>
                  <a:pt x="780" y="752"/>
                </a:cubicBezTo>
                <a:cubicBezTo>
                  <a:pt x="780" y="701"/>
                  <a:pt x="756" y="646"/>
                  <a:pt x="744" y="596"/>
                </a:cubicBezTo>
                <a:cubicBezTo>
                  <a:pt x="748" y="584"/>
                  <a:pt x="756" y="573"/>
                  <a:pt x="756" y="560"/>
                </a:cubicBezTo>
                <a:cubicBezTo>
                  <a:pt x="756" y="517"/>
                  <a:pt x="734" y="358"/>
                  <a:pt x="696" y="320"/>
                </a:cubicBezTo>
              </a:path>
            </a:pathLst>
          </a:custGeom>
          <a:noFill/>
          <a:ln w="9525">
            <a:solidFill>
              <a:schemeClr val="tx1"/>
            </a:solidFill>
            <a:round/>
            <a:headEnd/>
            <a:tailEnd/>
          </a:ln>
        </p:spPr>
        <p:txBody>
          <a:bodyPr/>
          <a:lstStyle/>
          <a:p>
            <a:endParaRPr lang="en-US"/>
          </a:p>
        </p:txBody>
      </p:sp>
      <p:sp>
        <p:nvSpPr>
          <p:cNvPr id="338964" name="Freeform 20"/>
          <p:cNvSpPr>
            <a:spLocks/>
          </p:cNvSpPr>
          <p:nvPr/>
        </p:nvSpPr>
        <p:spPr bwMode="auto">
          <a:xfrm>
            <a:off x="7054850" y="4222750"/>
            <a:ext cx="1416050" cy="2152650"/>
          </a:xfrm>
          <a:custGeom>
            <a:avLst/>
            <a:gdLst>
              <a:gd name="T0" fmla="*/ 164 w 892"/>
              <a:gd name="T1" fmla="*/ 132 h 1356"/>
              <a:gd name="T2" fmla="*/ 368 w 892"/>
              <a:gd name="T3" fmla="*/ 0 h 1356"/>
              <a:gd name="T4" fmla="*/ 416 w 892"/>
              <a:gd name="T5" fmla="*/ 12 h 1356"/>
              <a:gd name="T6" fmla="*/ 536 w 892"/>
              <a:gd name="T7" fmla="*/ 36 h 1356"/>
              <a:gd name="T8" fmla="*/ 572 w 892"/>
              <a:gd name="T9" fmla="*/ 60 h 1356"/>
              <a:gd name="T10" fmla="*/ 596 w 892"/>
              <a:gd name="T11" fmla="*/ 96 h 1356"/>
              <a:gd name="T12" fmla="*/ 632 w 892"/>
              <a:gd name="T13" fmla="*/ 84 h 1356"/>
              <a:gd name="T14" fmla="*/ 716 w 892"/>
              <a:gd name="T15" fmla="*/ 48 h 1356"/>
              <a:gd name="T16" fmla="*/ 764 w 892"/>
              <a:gd name="T17" fmla="*/ 72 h 1356"/>
              <a:gd name="T18" fmla="*/ 848 w 892"/>
              <a:gd name="T19" fmla="*/ 204 h 1356"/>
              <a:gd name="T20" fmla="*/ 860 w 892"/>
              <a:gd name="T21" fmla="*/ 564 h 1356"/>
              <a:gd name="T22" fmla="*/ 860 w 892"/>
              <a:gd name="T23" fmla="*/ 924 h 1356"/>
              <a:gd name="T24" fmla="*/ 848 w 892"/>
              <a:gd name="T25" fmla="*/ 1080 h 1356"/>
              <a:gd name="T26" fmla="*/ 824 w 892"/>
              <a:gd name="T27" fmla="*/ 1116 h 1356"/>
              <a:gd name="T28" fmla="*/ 764 w 892"/>
              <a:gd name="T29" fmla="*/ 1296 h 1356"/>
              <a:gd name="T30" fmla="*/ 596 w 892"/>
              <a:gd name="T31" fmla="*/ 1332 h 1356"/>
              <a:gd name="T32" fmla="*/ 548 w 892"/>
              <a:gd name="T33" fmla="*/ 1356 h 1356"/>
              <a:gd name="T34" fmla="*/ 512 w 892"/>
              <a:gd name="T35" fmla="*/ 1332 h 1356"/>
              <a:gd name="T36" fmla="*/ 464 w 892"/>
              <a:gd name="T37" fmla="*/ 1320 h 1356"/>
              <a:gd name="T38" fmla="*/ 344 w 892"/>
              <a:gd name="T39" fmla="*/ 1248 h 1356"/>
              <a:gd name="T40" fmla="*/ 248 w 892"/>
              <a:gd name="T41" fmla="*/ 1104 h 1356"/>
              <a:gd name="T42" fmla="*/ 176 w 892"/>
              <a:gd name="T43" fmla="*/ 972 h 1356"/>
              <a:gd name="T44" fmla="*/ 92 w 892"/>
              <a:gd name="T45" fmla="*/ 804 h 1356"/>
              <a:gd name="T46" fmla="*/ 44 w 892"/>
              <a:gd name="T47" fmla="*/ 732 h 1356"/>
              <a:gd name="T48" fmla="*/ 80 w 892"/>
              <a:gd name="T49" fmla="*/ 432 h 13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2"/>
              <a:gd name="T76" fmla="*/ 0 h 1356"/>
              <a:gd name="T77" fmla="*/ 892 w 892"/>
              <a:gd name="T78" fmla="*/ 1356 h 13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2" h="1356">
                <a:moveTo>
                  <a:pt x="164" y="132"/>
                </a:moveTo>
                <a:cubicBezTo>
                  <a:pt x="210" y="86"/>
                  <a:pt x="305" y="21"/>
                  <a:pt x="368" y="0"/>
                </a:cubicBezTo>
                <a:cubicBezTo>
                  <a:pt x="384" y="4"/>
                  <a:pt x="400" y="9"/>
                  <a:pt x="416" y="12"/>
                </a:cubicBezTo>
                <a:cubicBezTo>
                  <a:pt x="456" y="21"/>
                  <a:pt x="536" y="36"/>
                  <a:pt x="536" y="36"/>
                </a:cubicBezTo>
                <a:cubicBezTo>
                  <a:pt x="548" y="44"/>
                  <a:pt x="562" y="50"/>
                  <a:pt x="572" y="60"/>
                </a:cubicBezTo>
                <a:cubicBezTo>
                  <a:pt x="582" y="70"/>
                  <a:pt x="583" y="91"/>
                  <a:pt x="596" y="96"/>
                </a:cubicBezTo>
                <a:cubicBezTo>
                  <a:pt x="608" y="101"/>
                  <a:pt x="621" y="90"/>
                  <a:pt x="632" y="84"/>
                </a:cubicBezTo>
                <a:cubicBezTo>
                  <a:pt x="715" y="43"/>
                  <a:pt x="616" y="73"/>
                  <a:pt x="716" y="48"/>
                </a:cubicBezTo>
                <a:cubicBezTo>
                  <a:pt x="732" y="56"/>
                  <a:pt x="752" y="58"/>
                  <a:pt x="764" y="72"/>
                </a:cubicBezTo>
                <a:cubicBezTo>
                  <a:pt x="810" y="126"/>
                  <a:pt x="772" y="153"/>
                  <a:pt x="848" y="204"/>
                </a:cubicBezTo>
                <a:cubicBezTo>
                  <a:pt x="864" y="331"/>
                  <a:pt x="870" y="434"/>
                  <a:pt x="860" y="564"/>
                </a:cubicBezTo>
                <a:cubicBezTo>
                  <a:pt x="870" y="695"/>
                  <a:pt x="892" y="797"/>
                  <a:pt x="860" y="924"/>
                </a:cubicBezTo>
                <a:cubicBezTo>
                  <a:pt x="856" y="976"/>
                  <a:pt x="858" y="1029"/>
                  <a:pt x="848" y="1080"/>
                </a:cubicBezTo>
                <a:cubicBezTo>
                  <a:pt x="845" y="1094"/>
                  <a:pt x="830" y="1103"/>
                  <a:pt x="824" y="1116"/>
                </a:cubicBezTo>
                <a:cubicBezTo>
                  <a:pt x="796" y="1172"/>
                  <a:pt x="784" y="1237"/>
                  <a:pt x="764" y="1296"/>
                </a:cubicBezTo>
                <a:cubicBezTo>
                  <a:pt x="760" y="1307"/>
                  <a:pt x="615" y="1329"/>
                  <a:pt x="596" y="1332"/>
                </a:cubicBezTo>
                <a:cubicBezTo>
                  <a:pt x="580" y="1340"/>
                  <a:pt x="566" y="1356"/>
                  <a:pt x="548" y="1356"/>
                </a:cubicBezTo>
                <a:cubicBezTo>
                  <a:pt x="534" y="1356"/>
                  <a:pt x="525" y="1338"/>
                  <a:pt x="512" y="1332"/>
                </a:cubicBezTo>
                <a:cubicBezTo>
                  <a:pt x="497" y="1326"/>
                  <a:pt x="480" y="1324"/>
                  <a:pt x="464" y="1320"/>
                </a:cubicBezTo>
                <a:cubicBezTo>
                  <a:pt x="425" y="1294"/>
                  <a:pt x="383" y="1274"/>
                  <a:pt x="344" y="1248"/>
                </a:cubicBezTo>
                <a:cubicBezTo>
                  <a:pt x="312" y="1200"/>
                  <a:pt x="280" y="1152"/>
                  <a:pt x="248" y="1104"/>
                </a:cubicBezTo>
                <a:cubicBezTo>
                  <a:pt x="197" y="1027"/>
                  <a:pt x="250" y="1021"/>
                  <a:pt x="176" y="972"/>
                </a:cubicBezTo>
                <a:cubicBezTo>
                  <a:pt x="141" y="919"/>
                  <a:pt x="122" y="858"/>
                  <a:pt x="92" y="804"/>
                </a:cubicBezTo>
                <a:cubicBezTo>
                  <a:pt x="78" y="779"/>
                  <a:pt x="44" y="732"/>
                  <a:pt x="44" y="732"/>
                </a:cubicBezTo>
                <a:cubicBezTo>
                  <a:pt x="68" y="438"/>
                  <a:pt x="0" y="512"/>
                  <a:pt x="80" y="432"/>
                </a:cubicBezTo>
              </a:path>
            </a:pathLst>
          </a:custGeom>
          <a:noFill/>
          <a:ln w="9525">
            <a:solidFill>
              <a:schemeClr val="tx1"/>
            </a:solidFill>
            <a:round/>
            <a:headEnd/>
            <a:tailEnd/>
          </a:ln>
        </p:spPr>
        <p:txBody>
          <a:bodyPr/>
          <a:lstStyle/>
          <a:p>
            <a:endParaRPr lang="en-US"/>
          </a:p>
        </p:txBody>
      </p:sp>
      <p:sp>
        <p:nvSpPr>
          <p:cNvPr id="338965" name="Freeform 21"/>
          <p:cNvSpPr>
            <a:spLocks/>
          </p:cNvSpPr>
          <p:nvPr/>
        </p:nvSpPr>
        <p:spPr bwMode="auto">
          <a:xfrm>
            <a:off x="6000750" y="4870450"/>
            <a:ext cx="247650" cy="103188"/>
          </a:xfrm>
          <a:custGeom>
            <a:avLst/>
            <a:gdLst>
              <a:gd name="T0" fmla="*/ 156 w 156"/>
              <a:gd name="T1" fmla="*/ 0 h 65"/>
              <a:gd name="T2" fmla="*/ 0 w 156"/>
              <a:gd name="T3" fmla="*/ 48 h 65"/>
              <a:gd name="T4" fmla="*/ 0 60000 65536"/>
              <a:gd name="T5" fmla="*/ 0 60000 65536"/>
              <a:gd name="T6" fmla="*/ 0 w 156"/>
              <a:gd name="T7" fmla="*/ 0 h 65"/>
              <a:gd name="T8" fmla="*/ 156 w 156"/>
              <a:gd name="T9" fmla="*/ 65 h 65"/>
            </a:gdLst>
            <a:ahLst/>
            <a:cxnLst>
              <a:cxn ang="T4">
                <a:pos x="T0" y="T1"/>
              </a:cxn>
              <a:cxn ang="T5">
                <a:pos x="T2" y="T3"/>
              </a:cxn>
            </a:cxnLst>
            <a:rect l="T6" t="T7" r="T8" b="T9"/>
            <a:pathLst>
              <a:path w="156" h="65">
                <a:moveTo>
                  <a:pt x="156" y="0"/>
                </a:moveTo>
                <a:cubicBezTo>
                  <a:pt x="113" y="65"/>
                  <a:pt x="77" y="48"/>
                  <a:pt x="0" y="48"/>
                </a:cubicBezTo>
              </a:path>
            </a:pathLst>
          </a:custGeom>
          <a:noFill/>
          <a:ln w="9525">
            <a:solidFill>
              <a:schemeClr val="tx1"/>
            </a:solidFill>
            <a:round/>
            <a:headEnd/>
            <a:tailEnd/>
          </a:ln>
        </p:spPr>
        <p:txBody>
          <a:bodyPr/>
          <a:lstStyle/>
          <a:p>
            <a:endParaRPr lang="en-US"/>
          </a:p>
        </p:txBody>
      </p:sp>
      <p:sp>
        <p:nvSpPr>
          <p:cNvPr id="338966" name="Freeform 22"/>
          <p:cNvSpPr>
            <a:spLocks/>
          </p:cNvSpPr>
          <p:nvPr/>
        </p:nvSpPr>
        <p:spPr bwMode="auto">
          <a:xfrm>
            <a:off x="6000750" y="4965700"/>
            <a:ext cx="247650" cy="103188"/>
          </a:xfrm>
          <a:custGeom>
            <a:avLst/>
            <a:gdLst>
              <a:gd name="T0" fmla="*/ 156 w 156"/>
              <a:gd name="T1" fmla="*/ 0 h 65"/>
              <a:gd name="T2" fmla="*/ 0 w 156"/>
              <a:gd name="T3" fmla="*/ 48 h 65"/>
              <a:gd name="T4" fmla="*/ 0 60000 65536"/>
              <a:gd name="T5" fmla="*/ 0 60000 65536"/>
              <a:gd name="T6" fmla="*/ 0 w 156"/>
              <a:gd name="T7" fmla="*/ 0 h 65"/>
              <a:gd name="T8" fmla="*/ 156 w 156"/>
              <a:gd name="T9" fmla="*/ 65 h 65"/>
            </a:gdLst>
            <a:ahLst/>
            <a:cxnLst>
              <a:cxn ang="T4">
                <a:pos x="T0" y="T1"/>
              </a:cxn>
              <a:cxn ang="T5">
                <a:pos x="T2" y="T3"/>
              </a:cxn>
            </a:cxnLst>
            <a:rect l="T6" t="T7" r="T8" b="T9"/>
            <a:pathLst>
              <a:path w="156" h="65">
                <a:moveTo>
                  <a:pt x="156" y="0"/>
                </a:moveTo>
                <a:cubicBezTo>
                  <a:pt x="113" y="65"/>
                  <a:pt x="77" y="48"/>
                  <a:pt x="0" y="48"/>
                </a:cubicBezTo>
              </a:path>
            </a:pathLst>
          </a:custGeom>
          <a:noFill/>
          <a:ln w="9525">
            <a:solidFill>
              <a:schemeClr val="tx1"/>
            </a:solidFill>
            <a:round/>
            <a:headEnd/>
            <a:tailEnd/>
          </a:ln>
        </p:spPr>
        <p:txBody>
          <a:bodyPr/>
          <a:lstStyle/>
          <a:p>
            <a:endParaRPr lang="en-US"/>
          </a:p>
        </p:txBody>
      </p:sp>
      <p:sp>
        <p:nvSpPr>
          <p:cNvPr id="338967" name="Freeform 23"/>
          <p:cNvSpPr>
            <a:spLocks/>
          </p:cNvSpPr>
          <p:nvPr/>
        </p:nvSpPr>
        <p:spPr bwMode="auto">
          <a:xfrm>
            <a:off x="6019800" y="5003800"/>
            <a:ext cx="217488" cy="342900"/>
          </a:xfrm>
          <a:custGeom>
            <a:avLst/>
            <a:gdLst>
              <a:gd name="T0" fmla="*/ 132 w 137"/>
              <a:gd name="T1" fmla="*/ 0 h 216"/>
              <a:gd name="T2" fmla="*/ 108 w 137"/>
              <a:gd name="T3" fmla="*/ 120 h 216"/>
              <a:gd name="T4" fmla="*/ 36 w 137"/>
              <a:gd name="T5" fmla="*/ 168 h 216"/>
              <a:gd name="T6" fmla="*/ 0 w 137"/>
              <a:gd name="T7" fmla="*/ 216 h 216"/>
              <a:gd name="T8" fmla="*/ 0 60000 65536"/>
              <a:gd name="T9" fmla="*/ 0 60000 65536"/>
              <a:gd name="T10" fmla="*/ 0 60000 65536"/>
              <a:gd name="T11" fmla="*/ 0 60000 65536"/>
              <a:gd name="T12" fmla="*/ 0 w 137"/>
              <a:gd name="T13" fmla="*/ 0 h 216"/>
              <a:gd name="T14" fmla="*/ 137 w 137"/>
              <a:gd name="T15" fmla="*/ 216 h 216"/>
            </a:gdLst>
            <a:ahLst/>
            <a:cxnLst>
              <a:cxn ang="T8">
                <a:pos x="T0" y="T1"/>
              </a:cxn>
              <a:cxn ang="T9">
                <a:pos x="T2" y="T3"/>
              </a:cxn>
              <a:cxn ang="T10">
                <a:pos x="T4" y="T5"/>
              </a:cxn>
              <a:cxn ang="T11">
                <a:pos x="T6" y="T7"/>
              </a:cxn>
            </a:cxnLst>
            <a:rect l="T12" t="T13" r="T14" b="T15"/>
            <a:pathLst>
              <a:path w="137" h="216">
                <a:moveTo>
                  <a:pt x="132" y="0"/>
                </a:moveTo>
                <a:cubicBezTo>
                  <a:pt x="126" y="40"/>
                  <a:pt x="137" y="91"/>
                  <a:pt x="108" y="120"/>
                </a:cubicBezTo>
                <a:cubicBezTo>
                  <a:pt x="88" y="140"/>
                  <a:pt x="36" y="168"/>
                  <a:pt x="36" y="168"/>
                </a:cubicBezTo>
                <a:cubicBezTo>
                  <a:pt x="9" y="209"/>
                  <a:pt x="22" y="194"/>
                  <a:pt x="0" y="216"/>
                </a:cubicBezTo>
              </a:path>
            </a:pathLst>
          </a:custGeom>
          <a:noFill/>
          <a:ln w="9525">
            <a:solidFill>
              <a:schemeClr val="tx1"/>
            </a:solidFill>
            <a:round/>
            <a:headEnd/>
            <a:tailEnd/>
          </a:ln>
        </p:spPr>
        <p:txBody>
          <a:bodyPr/>
          <a:lstStyle/>
          <a:p>
            <a:endParaRPr lang="en-US"/>
          </a:p>
        </p:txBody>
      </p:sp>
      <p:sp>
        <p:nvSpPr>
          <p:cNvPr id="338968" name="Freeform 24"/>
          <p:cNvSpPr>
            <a:spLocks/>
          </p:cNvSpPr>
          <p:nvPr/>
        </p:nvSpPr>
        <p:spPr bwMode="auto">
          <a:xfrm>
            <a:off x="6038850" y="5118100"/>
            <a:ext cx="266700" cy="323850"/>
          </a:xfrm>
          <a:custGeom>
            <a:avLst/>
            <a:gdLst>
              <a:gd name="T0" fmla="*/ 168 w 168"/>
              <a:gd name="T1" fmla="*/ 0 h 204"/>
              <a:gd name="T2" fmla="*/ 72 w 168"/>
              <a:gd name="T3" fmla="*/ 132 h 204"/>
              <a:gd name="T4" fmla="*/ 60 w 168"/>
              <a:gd name="T5" fmla="*/ 168 h 204"/>
              <a:gd name="T6" fmla="*/ 24 w 168"/>
              <a:gd name="T7" fmla="*/ 180 h 204"/>
              <a:gd name="T8" fmla="*/ 0 w 168"/>
              <a:gd name="T9" fmla="*/ 204 h 204"/>
              <a:gd name="T10" fmla="*/ 0 60000 65536"/>
              <a:gd name="T11" fmla="*/ 0 60000 65536"/>
              <a:gd name="T12" fmla="*/ 0 60000 65536"/>
              <a:gd name="T13" fmla="*/ 0 60000 65536"/>
              <a:gd name="T14" fmla="*/ 0 60000 65536"/>
              <a:gd name="T15" fmla="*/ 0 w 168"/>
              <a:gd name="T16" fmla="*/ 0 h 204"/>
              <a:gd name="T17" fmla="*/ 168 w 168"/>
              <a:gd name="T18" fmla="*/ 204 h 204"/>
            </a:gdLst>
            <a:ahLst/>
            <a:cxnLst>
              <a:cxn ang="T10">
                <a:pos x="T0" y="T1"/>
              </a:cxn>
              <a:cxn ang="T11">
                <a:pos x="T2" y="T3"/>
              </a:cxn>
              <a:cxn ang="T12">
                <a:pos x="T4" y="T5"/>
              </a:cxn>
              <a:cxn ang="T13">
                <a:pos x="T6" y="T7"/>
              </a:cxn>
              <a:cxn ang="T14">
                <a:pos x="T8" y="T9"/>
              </a:cxn>
            </a:cxnLst>
            <a:rect l="T15" t="T16" r="T17" b="T18"/>
            <a:pathLst>
              <a:path w="168" h="204">
                <a:moveTo>
                  <a:pt x="168" y="0"/>
                </a:moveTo>
                <a:cubicBezTo>
                  <a:pt x="131" y="56"/>
                  <a:pt x="132" y="92"/>
                  <a:pt x="72" y="132"/>
                </a:cubicBezTo>
                <a:cubicBezTo>
                  <a:pt x="68" y="144"/>
                  <a:pt x="69" y="159"/>
                  <a:pt x="60" y="168"/>
                </a:cubicBezTo>
                <a:cubicBezTo>
                  <a:pt x="51" y="177"/>
                  <a:pt x="35" y="173"/>
                  <a:pt x="24" y="180"/>
                </a:cubicBezTo>
                <a:cubicBezTo>
                  <a:pt x="14" y="186"/>
                  <a:pt x="8" y="196"/>
                  <a:pt x="0" y="204"/>
                </a:cubicBezTo>
              </a:path>
            </a:pathLst>
          </a:custGeom>
          <a:noFill/>
          <a:ln w="9525">
            <a:solidFill>
              <a:schemeClr val="tx1"/>
            </a:solidFill>
            <a:round/>
            <a:headEnd/>
            <a:tailEnd/>
          </a:ln>
        </p:spPr>
        <p:txBody>
          <a:bodyPr/>
          <a:lstStyle/>
          <a:p>
            <a:endParaRPr lang="en-US"/>
          </a:p>
        </p:txBody>
      </p:sp>
      <p:sp>
        <p:nvSpPr>
          <p:cNvPr id="338969" name="Freeform 25"/>
          <p:cNvSpPr>
            <a:spLocks/>
          </p:cNvSpPr>
          <p:nvPr/>
        </p:nvSpPr>
        <p:spPr bwMode="auto">
          <a:xfrm>
            <a:off x="6402388" y="4927600"/>
            <a:ext cx="169862" cy="307975"/>
          </a:xfrm>
          <a:custGeom>
            <a:avLst/>
            <a:gdLst>
              <a:gd name="T0" fmla="*/ 11 w 107"/>
              <a:gd name="T1" fmla="*/ 0 h 194"/>
              <a:gd name="T2" fmla="*/ 47 w 107"/>
              <a:gd name="T3" fmla="*/ 144 h 194"/>
              <a:gd name="T4" fmla="*/ 107 w 107"/>
              <a:gd name="T5" fmla="*/ 192 h 194"/>
              <a:gd name="T6" fmla="*/ 0 60000 65536"/>
              <a:gd name="T7" fmla="*/ 0 60000 65536"/>
              <a:gd name="T8" fmla="*/ 0 60000 65536"/>
              <a:gd name="T9" fmla="*/ 0 w 107"/>
              <a:gd name="T10" fmla="*/ 0 h 194"/>
              <a:gd name="T11" fmla="*/ 107 w 107"/>
              <a:gd name="T12" fmla="*/ 194 h 194"/>
            </a:gdLst>
            <a:ahLst/>
            <a:cxnLst>
              <a:cxn ang="T6">
                <a:pos x="T0" y="T1"/>
              </a:cxn>
              <a:cxn ang="T7">
                <a:pos x="T2" y="T3"/>
              </a:cxn>
              <a:cxn ang="T8">
                <a:pos x="T4" y="T5"/>
              </a:cxn>
            </a:cxnLst>
            <a:rect l="T9" t="T10" r="T11" b="T12"/>
            <a:pathLst>
              <a:path w="107" h="194">
                <a:moveTo>
                  <a:pt x="11" y="0"/>
                </a:moveTo>
                <a:cubicBezTo>
                  <a:pt x="33" y="194"/>
                  <a:pt x="0" y="50"/>
                  <a:pt x="47" y="144"/>
                </a:cubicBezTo>
                <a:cubicBezTo>
                  <a:pt x="65" y="180"/>
                  <a:pt x="60" y="192"/>
                  <a:pt x="107" y="192"/>
                </a:cubicBezTo>
              </a:path>
            </a:pathLst>
          </a:custGeom>
          <a:noFill/>
          <a:ln w="9525">
            <a:solidFill>
              <a:schemeClr val="tx1"/>
            </a:solidFill>
            <a:round/>
            <a:headEnd/>
            <a:tailEnd/>
          </a:ln>
        </p:spPr>
        <p:txBody>
          <a:bodyPr/>
          <a:lstStyle/>
          <a:p>
            <a:endParaRPr lang="en-US"/>
          </a:p>
        </p:txBody>
      </p:sp>
      <p:sp>
        <p:nvSpPr>
          <p:cNvPr id="338970" name="Freeform 26"/>
          <p:cNvSpPr>
            <a:spLocks/>
          </p:cNvSpPr>
          <p:nvPr/>
        </p:nvSpPr>
        <p:spPr bwMode="auto">
          <a:xfrm>
            <a:off x="6462713" y="4832350"/>
            <a:ext cx="147637" cy="323850"/>
          </a:xfrm>
          <a:custGeom>
            <a:avLst/>
            <a:gdLst>
              <a:gd name="T0" fmla="*/ 9 w 93"/>
              <a:gd name="T1" fmla="*/ 0 h 204"/>
              <a:gd name="T2" fmla="*/ 33 w 93"/>
              <a:gd name="T3" fmla="*/ 156 h 204"/>
              <a:gd name="T4" fmla="*/ 93 w 93"/>
              <a:gd name="T5" fmla="*/ 204 h 204"/>
              <a:gd name="T6" fmla="*/ 0 60000 65536"/>
              <a:gd name="T7" fmla="*/ 0 60000 65536"/>
              <a:gd name="T8" fmla="*/ 0 60000 65536"/>
              <a:gd name="T9" fmla="*/ 0 w 93"/>
              <a:gd name="T10" fmla="*/ 0 h 204"/>
              <a:gd name="T11" fmla="*/ 93 w 93"/>
              <a:gd name="T12" fmla="*/ 204 h 204"/>
            </a:gdLst>
            <a:ahLst/>
            <a:cxnLst>
              <a:cxn ang="T6">
                <a:pos x="T0" y="T1"/>
              </a:cxn>
              <a:cxn ang="T7">
                <a:pos x="T2" y="T3"/>
              </a:cxn>
              <a:cxn ang="T8">
                <a:pos x="T4" y="T5"/>
              </a:cxn>
            </a:cxnLst>
            <a:rect l="T9" t="T10" r="T11" b="T12"/>
            <a:pathLst>
              <a:path w="93" h="204">
                <a:moveTo>
                  <a:pt x="9" y="0"/>
                </a:moveTo>
                <a:cubicBezTo>
                  <a:pt x="14" y="52"/>
                  <a:pt x="0" y="115"/>
                  <a:pt x="33" y="156"/>
                </a:cubicBezTo>
                <a:cubicBezTo>
                  <a:pt x="49" y="176"/>
                  <a:pt x="75" y="186"/>
                  <a:pt x="93" y="204"/>
                </a:cubicBezTo>
              </a:path>
            </a:pathLst>
          </a:custGeom>
          <a:noFill/>
          <a:ln w="9525">
            <a:solidFill>
              <a:schemeClr val="tx1"/>
            </a:solidFill>
            <a:round/>
            <a:headEnd/>
            <a:tailEnd/>
          </a:ln>
        </p:spPr>
        <p:txBody>
          <a:bodyPr/>
          <a:lstStyle/>
          <a:p>
            <a:endParaRPr lang="en-US"/>
          </a:p>
        </p:txBody>
      </p:sp>
      <p:sp>
        <p:nvSpPr>
          <p:cNvPr id="338971" name="Freeform 27"/>
          <p:cNvSpPr>
            <a:spLocks/>
          </p:cNvSpPr>
          <p:nvPr/>
        </p:nvSpPr>
        <p:spPr bwMode="auto">
          <a:xfrm>
            <a:off x="6281738" y="5003800"/>
            <a:ext cx="119062" cy="704850"/>
          </a:xfrm>
          <a:custGeom>
            <a:avLst/>
            <a:gdLst>
              <a:gd name="T0" fmla="*/ 75 w 75"/>
              <a:gd name="T1" fmla="*/ 0 h 444"/>
              <a:gd name="T2" fmla="*/ 39 w 75"/>
              <a:gd name="T3" fmla="*/ 144 h 444"/>
              <a:gd name="T4" fmla="*/ 3 w 75"/>
              <a:gd name="T5" fmla="*/ 264 h 444"/>
              <a:gd name="T6" fmla="*/ 3 w 75"/>
              <a:gd name="T7" fmla="*/ 444 h 444"/>
              <a:gd name="T8" fmla="*/ 0 60000 65536"/>
              <a:gd name="T9" fmla="*/ 0 60000 65536"/>
              <a:gd name="T10" fmla="*/ 0 60000 65536"/>
              <a:gd name="T11" fmla="*/ 0 60000 65536"/>
              <a:gd name="T12" fmla="*/ 0 w 75"/>
              <a:gd name="T13" fmla="*/ 0 h 444"/>
              <a:gd name="T14" fmla="*/ 75 w 75"/>
              <a:gd name="T15" fmla="*/ 444 h 444"/>
            </a:gdLst>
            <a:ahLst/>
            <a:cxnLst>
              <a:cxn ang="T8">
                <a:pos x="T0" y="T1"/>
              </a:cxn>
              <a:cxn ang="T9">
                <a:pos x="T2" y="T3"/>
              </a:cxn>
              <a:cxn ang="T10">
                <a:pos x="T4" y="T5"/>
              </a:cxn>
              <a:cxn ang="T11">
                <a:pos x="T6" y="T7"/>
              </a:cxn>
            </a:cxnLst>
            <a:rect l="T12" t="T13" r="T14" b="T15"/>
            <a:pathLst>
              <a:path w="75" h="444">
                <a:moveTo>
                  <a:pt x="75" y="0"/>
                </a:moveTo>
                <a:cubicBezTo>
                  <a:pt x="59" y="47"/>
                  <a:pt x="53" y="96"/>
                  <a:pt x="39" y="144"/>
                </a:cubicBezTo>
                <a:cubicBezTo>
                  <a:pt x="28" y="181"/>
                  <a:pt x="5" y="226"/>
                  <a:pt x="3" y="264"/>
                </a:cubicBezTo>
                <a:cubicBezTo>
                  <a:pt x="0" y="324"/>
                  <a:pt x="3" y="384"/>
                  <a:pt x="3" y="444"/>
                </a:cubicBezTo>
              </a:path>
            </a:pathLst>
          </a:custGeom>
          <a:noFill/>
          <a:ln w="9525">
            <a:solidFill>
              <a:schemeClr val="tx1"/>
            </a:solidFill>
            <a:round/>
            <a:headEnd/>
            <a:tailEnd/>
          </a:ln>
        </p:spPr>
        <p:txBody>
          <a:bodyPr/>
          <a:lstStyle/>
          <a:p>
            <a:endParaRPr lang="en-US"/>
          </a:p>
        </p:txBody>
      </p:sp>
      <p:sp>
        <p:nvSpPr>
          <p:cNvPr id="338973" name="Freeform 29"/>
          <p:cNvSpPr>
            <a:spLocks/>
          </p:cNvSpPr>
          <p:nvPr/>
        </p:nvSpPr>
        <p:spPr bwMode="auto">
          <a:xfrm>
            <a:off x="6172200" y="5137150"/>
            <a:ext cx="95250" cy="590550"/>
          </a:xfrm>
          <a:custGeom>
            <a:avLst/>
            <a:gdLst>
              <a:gd name="T0" fmla="*/ 60 w 60"/>
              <a:gd name="T1" fmla="*/ 0 h 372"/>
              <a:gd name="T2" fmla="*/ 24 w 60"/>
              <a:gd name="T3" fmla="*/ 108 h 372"/>
              <a:gd name="T4" fmla="*/ 12 w 60"/>
              <a:gd name="T5" fmla="*/ 144 h 372"/>
              <a:gd name="T6" fmla="*/ 0 w 60"/>
              <a:gd name="T7" fmla="*/ 180 h 372"/>
              <a:gd name="T8" fmla="*/ 12 w 60"/>
              <a:gd name="T9" fmla="*/ 372 h 372"/>
              <a:gd name="T10" fmla="*/ 0 60000 65536"/>
              <a:gd name="T11" fmla="*/ 0 60000 65536"/>
              <a:gd name="T12" fmla="*/ 0 60000 65536"/>
              <a:gd name="T13" fmla="*/ 0 60000 65536"/>
              <a:gd name="T14" fmla="*/ 0 60000 65536"/>
              <a:gd name="T15" fmla="*/ 0 w 60"/>
              <a:gd name="T16" fmla="*/ 0 h 372"/>
              <a:gd name="T17" fmla="*/ 60 w 60"/>
              <a:gd name="T18" fmla="*/ 372 h 372"/>
            </a:gdLst>
            <a:ahLst/>
            <a:cxnLst>
              <a:cxn ang="T10">
                <a:pos x="T0" y="T1"/>
              </a:cxn>
              <a:cxn ang="T11">
                <a:pos x="T2" y="T3"/>
              </a:cxn>
              <a:cxn ang="T12">
                <a:pos x="T4" y="T5"/>
              </a:cxn>
              <a:cxn ang="T13">
                <a:pos x="T6" y="T7"/>
              </a:cxn>
              <a:cxn ang="T14">
                <a:pos x="T8" y="T9"/>
              </a:cxn>
            </a:cxnLst>
            <a:rect l="T15" t="T16" r="T17" b="T18"/>
            <a:pathLst>
              <a:path w="60" h="372">
                <a:moveTo>
                  <a:pt x="60" y="0"/>
                </a:moveTo>
                <a:cubicBezTo>
                  <a:pt x="48" y="36"/>
                  <a:pt x="36" y="72"/>
                  <a:pt x="24" y="108"/>
                </a:cubicBezTo>
                <a:cubicBezTo>
                  <a:pt x="20" y="120"/>
                  <a:pt x="16" y="132"/>
                  <a:pt x="12" y="144"/>
                </a:cubicBezTo>
                <a:cubicBezTo>
                  <a:pt x="8" y="156"/>
                  <a:pt x="0" y="180"/>
                  <a:pt x="0" y="180"/>
                </a:cubicBezTo>
                <a:cubicBezTo>
                  <a:pt x="4" y="244"/>
                  <a:pt x="12" y="372"/>
                  <a:pt x="12" y="372"/>
                </a:cubicBezTo>
              </a:path>
            </a:pathLst>
          </a:custGeom>
          <a:noFill/>
          <a:ln w="9525">
            <a:solidFill>
              <a:schemeClr val="tx1"/>
            </a:solidFill>
            <a:round/>
            <a:headEnd/>
            <a:tailEnd/>
          </a:ln>
        </p:spPr>
        <p:txBody>
          <a:bodyPr/>
          <a:lstStyle/>
          <a:p>
            <a:endParaRPr lang="en-US"/>
          </a:p>
        </p:txBody>
      </p:sp>
      <p:sp>
        <p:nvSpPr>
          <p:cNvPr id="338983" name="Freeform 39"/>
          <p:cNvSpPr>
            <a:spLocks/>
          </p:cNvSpPr>
          <p:nvPr/>
        </p:nvSpPr>
        <p:spPr bwMode="auto">
          <a:xfrm>
            <a:off x="7524750" y="4679950"/>
            <a:ext cx="381000" cy="171450"/>
          </a:xfrm>
          <a:custGeom>
            <a:avLst/>
            <a:gdLst>
              <a:gd name="T0" fmla="*/ 0 w 240"/>
              <a:gd name="T1" fmla="*/ 72 h 108"/>
              <a:gd name="T2" fmla="*/ 72 w 240"/>
              <a:gd name="T3" fmla="*/ 108 h 108"/>
              <a:gd name="T4" fmla="*/ 216 w 240"/>
              <a:gd name="T5" fmla="*/ 36 h 108"/>
              <a:gd name="T6" fmla="*/ 240 w 240"/>
              <a:gd name="T7" fmla="*/ 0 h 108"/>
              <a:gd name="T8" fmla="*/ 0 60000 65536"/>
              <a:gd name="T9" fmla="*/ 0 60000 65536"/>
              <a:gd name="T10" fmla="*/ 0 60000 65536"/>
              <a:gd name="T11" fmla="*/ 0 60000 65536"/>
              <a:gd name="T12" fmla="*/ 0 w 240"/>
              <a:gd name="T13" fmla="*/ 0 h 108"/>
              <a:gd name="T14" fmla="*/ 240 w 240"/>
              <a:gd name="T15" fmla="*/ 108 h 108"/>
            </a:gdLst>
            <a:ahLst/>
            <a:cxnLst>
              <a:cxn ang="T8">
                <a:pos x="T0" y="T1"/>
              </a:cxn>
              <a:cxn ang="T9">
                <a:pos x="T2" y="T3"/>
              </a:cxn>
              <a:cxn ang="T10">
                <a:pos x="T4" y="T5"/>
              </a:cxn>
              <a:cxn ang="T11">
                <a:pos x="T6" y="T7"/>
              </a:cxn>
            </a:cxnLst>
            <a:rect l="T12" t="T13" r="T14" b="T15"/>
            <a:pathLst>
              <a:path w="240" h="108">
                <a:moveTo>
                  <a:pt x="0" y="72"/>
                </a:moveTo>
                <a:cubicBezTo>
                  <a:pt x="18" y="84"/>
                  <a:pt x="47" y="108"/>
                  <a:pt x="72" y="108"/>
                </a:cubicBezTo>
                <a:cubicBezTo>
                  <a:pt x="123" y="108"/>
                  <a:pt x="166" y="53"/>
                  <a:pt x="216" y="36"/>
                </a:cubicBezTo>
                <a:cubicBezTo>
                  <a:pt x="224" y="24"/>
                  <a:pt x="240" y="0"/>
                  <a:pt x="240" y="0"/>
                </a:cubicBezTo>
              </a:path>
            </a:pathLst>
          </a:custGeom>
          <a:noFill/>
          <a:ln w="9525">
            <a:solidFill>
              <a:schemeClr val="tx1"/>
            </a:solidFill>
            <a:round/>
            <a:headEnd/>
            <a:tailEnd/>
          </a:ln>
        </p:spPr>
        <p:txBody>
          <a:bodyPr/>
          <a:lstStyle/>
          <a:p>
            <a:endParaRPr lang="en-US"/>
          </a:p>
        </p:txBody>
      </p:sp>
      <p:sp>
        <p:nvSpPr>
          <p:cNvPr id="338984" name="Freeform 40"/>
          <p:cNvSpPr>
            <a:spLocks/>
          </p:cNvSpPr>
          <p:nvPr/>
        </p:nvSpPr>
        <p:spPr bwMode="auto">
          <a:xfrm>
            <a:off x="7524750" y="4889500"/>
            <a:ext cx="381000" cy="104775"/>
          </a:xfrm>
          <a:custGeom>
            <a:avLst/>
            <a:gdLst>
              <a:gd name="T0" fmla="*/ 0 w 240"/>
              <a:gd name="T1" fmla="*/ 36 h 66"/>
              <a:gd name="T2" fmla="*/ 36 w 240"/>
              <a:gd name="T3" fmla="*/ 60 h 66"/>
              <a:gd name="T4" fmla="*/ 240 w 240"/>
              <a:gd name="T5" fmla="*/ 0 h 66"/>
              <a:gd name="T6" fmla="*/ 0 60000 65536"/>
              <a:gd name="T7" fmla="*/ 0 60000 65536"/>
              <a:gd name="T8" fmla="*/ 0 60000 65536"/>
              <a:gd name="T9" fmla="*/ 0 w 240"/>
              <a:gd name="T10" fmla="*/ 0 h 66"/>
              <a:gd name="T11" fmla="*/ 240 w 240"/>
              <a:gd name="T12" fmla="*/ 66 h 66"/>
            </a:gdLst>
            <a:ahLst/>
            <a:cxnLst>
              <a:cxn ang="T6">
                <a:pos x="T0" y="T1"/>
              </a:cxn>
              <a:cxn ang="T7">
                <a:pos x="T2" y="T3"/>
              </a:cxn>
              <a:cxn ang="T8">
                <a:pos x="T4" y="T5"/>
              </a:cxn>
            </a:cxnLst>
            <a:rect l="T9" t="T10" r="T11" b="T12"/>
            <a:pathLst>
              <a:path w="240" h="66">
                <a:moveTo>
                  <a:pt x="0" y="36"/>
                </a:moveTo>
                <a:cubicBezTo>
                  <a:pt x="12" y="44"/>
                  <a:pt x="22" y="59"/>
                  <a:pt x="36" y="60"/>
                </a:cubicBezTo>
                <a:cubicBezTo>
                  <a:pt x="104" y="66"/>
                  <a:pt x="190" y="50"/>
                  <a:pt x="240" y="0"/>
                </a:cubicBezTo>
              </a:path>
            </a:pathLst>
          </a:custGeom>
          <a:noFill/>
          <a:ln w="9525">
            <a:solidFill>
              <a:schemeClr val="tx1"/>
            </a:solidFill>
            <a:round/>
            <a:headEnd/>
            <a:tailEnd/>
          </a:ln>
        </p:spPr>
        <p:txBody>
          <a:bodyPr/>
          <a:lstStyle/>
          <a:p>
            <a:endParaRPr lang="en-US"/>
          </a:p>
        </p:txBody>
      </p:sp>
      <p:sp>
        <p:nvSpPr>
          <p:cNvPr id="338985" name="Freeform 41"/>
          <p:cNvSpPr>
            <a:spLocks/>
          </p:cNvSpPr>
          <p:nvPr/>
        </p:nvSpPr>
        <p:spPr bwMode="auto">
          <a:xfrm>
            <a:off x="7562850" y="4965700"/>
            <a:ext cx="419100" cy="342900"/>
          </a:xfrm>
          <a:custGeom>
            <a:avLst/>
            <a:gdLst>
              <a:gd name="T0" fmla="*/ 0 w 264"/>
              <a:gd name="T1" fmla="*/ 0 h 216"/>
              <a:gd name="T2" fmla="*/ 48 w 264"/>
              <a:gd name="T3" fmla="*/ 132 h 216"/>
              <a:gd name="T4" fmla="*/ 120 w 264"/>
              <a:gd name="T5" fmla="*/ 156 h 216"/>
              <a:gd name="T6" fmla="*/ 228 w 264"/>
              <a:gd name="T7" fmla="*/ 204 h 216"/>
              <a:gd name="T8" fmla="*/ 264 w 264"/>
              <a:gd name="T9" fmla="*/ 216 h 216"/>
              <a:gd name="T10" fmla="*/ 0 60000 65536"/>
              <a:gd name="T11" fmla="*/ 0 60000 65536"/>
              <a:gd name="T12" fmla="*/ 0 60000 65536"/>
              <a:gd name="T13" fmla="*/ 0 60000 65536"/>
              <a:gd name="T14" fmla="*/ 0 60000 65536"/>
              <a:gd name="T15" fmla="*/ 0 w 264"/>
              <a:gd name="T16" fmla="*/ 0 h 216"/>
              <a:gd name="T17" fmla="*/ 264 w 264"/>
              <a:gd name="T18" fmla="*/ 216 h 216"/>
            </a:gdLst>
            <a:ahLst/>
            <a:cxnLst>
              <a:cxn ang="T10">
                <a:pos x="T0" y="T1"/>
              </a:cxn>
              <a:cxn ang="T11">
                <a:pos x="T2" y="T3"/>
              </a:cxn>
              <a:cxn ang="T12">
                <a:pos x="T4" y="T5"/>
              </a:cxn>
              <a:cxn ang="T13">
                <a:pos x="T6" y="T7"/>
              </a:cxn>
              <a:cxn ang="T14">
                <a:pos x="T8" y="T9"/>
              </a:cxn>
            </a:cxnLst>
            <a:rect l="T15" t="T16" r="T17" b="T18"/>
            <a:pathLst>
              <a:path w="264" h="216">
                <a:moveTo>
                  <a:pt x="0" y="0"/>
                </a:moveTo>
                <a:cubicBezTo>
                  <a:pt x="11" y="34"/>
                  <a:pt x="18" y="109"/>
                  <a:pt x="48" y="132"/>
                </a:cubicBezTo>
                <a:cubicBezTo>
                  <a:pt x="68" y="147"/>
                  <a:pt x="96" y="148"/>
                  <a:pt x="120" y="156"/>
                </a:cubicBezTo>
                <a:cubicBezTo>
                  <a:pt x="162" y="170"/>
                  <a:pt x="189" y="185"/>
                  <a:pt x="228" y="204"/>
                </a:cubicBezTo>
                <a:cubicBezTo>
                  <a:pt x="239" y="210"/>
                  <a:pt x="264" y="216"/>
                  <a:pt x="264" y="216"/>
                </a:cubicBezTo>
              </a:path>
            </a:pathLst>
          </a:custGeom>
          <a:noFill/>
          <a:ln w="9525">
            <a:solidFill>
              <a:schemeClr val="tx1"/>
            </a:solidFill>
            <a:round/>
            <a:headEnd/>
            <a:tailEnd/>
          </a:ln>
        </p:spPr>
        <p:txBody>
          <a:bodyPr/>
          <a:lstStyle/>
          <a:p>
            <a:endParaRPr lang="en-US"/>
          </a:p>
        </p:txBody>
      </p:sp>
      <p:sp>
        <p:nvSpPr>
          <p:cNvPr id="338986" name="Freeform 42"/>
          <p:cNvSpPr>
            <a:spLocks/>
          </p:cNvSpPr>
          <p:nvPr/>
        </p:nvSpPr>
        <p:spPr bwMode="auto">
          <a:xfrm>
            <a:off x="7524750" y="5232400"/>
            <a:ext cx="457200" cy="228600"/>
          </a:xfrm>
          <a:custGeom>
            <a:avLst/>
            <a:gdLst>
              <a:gd name="T0" fmla="*/ 0 w 288"/>
              <a:gd name="T1" fmla="*/ 0 h 144"/>
              <a:gd name="T2" fmla="*/ 168 w 288"/>
              <a:gd name="T3" fmla="*/ 96 h 144"/>
              <a:gd name="T4" fmla="*/ 288 w 288"/>
              <a:gd name="T5" fmla="*/ 144 h 144"/>
              <a:gd name="T6" fmla="*/ 0 60000 65536"/>
              <a:gd name="T7" fmla="*/ 0 60000 65536"/>
              <a:gd name="T8" fmla="*/ 0 60000 65536"/>
              <a:gd name="T9" fmla="*/ 0 w 288"/>
              <a:gd name="T10" fmla="*/ 0 h 144"/>
              <a:gd name="T11" fmla="*/ 288 w 288"/>
              <a:gd name="T12" fmla="*/ 144 h 144"/>
            </a:gdLst>
            <a:ahLst/>
            <a:cxnLst>
              <a:cxn ang="T6">
                <a:pos x="T0" y="T1"/>
              </a:cxn>
              <a:cxn ang="T7">
                <a:pos x="T2" y="T3"/>
              </a:cxn>
              <a:cxn ang="T8">
                <a:pos x="T4" y="T5"/>
              </a:cxn>
            </a:cxnLst>
            <a:rect l="T9" t="T10" r="T11" b="T12"/>
            <a:pathLst>
              <a:path w="288" h="144">
                <a:moveTo>
                  <a:pt x="0" y="0"/>
                </a:moveTo>
                <a:cubicBezTo>
                  <a:pt x="27" y="108"/>
                  <a:pt x="38" y="84"/>
                  <a:pt x="168" y="96"/>
                </a:cubicBezTo>
                <a:cubicBezTo>
                  <a:pt x="203" y="108"/>
                  <a:pt x="259" y="115"/>
                  <a:pt x="288" y="144"/>
                </a:cubicBezTo>
              </a:path>
            </a:pathLst>
          </a:custGeom>
          <a:noFill/>
          <a:ln w="9525">
            <a:solidFill>
              <a:schemeClr val="tx1"/>
            </a:solidFill>
            <a:round/>
            <a:headEnd/>
            <a:tailEnd/>
          </a:ln>
        </p:spPr>
        <p:txBody>
          <a:bodyPr/>
          <a:lstStyle/>
          <a:p>
            <a:endParaRPr lang="en-US"/>
          </a:p>
        </p:txBody>
      </p:sp>
      <p:sp>
        <p:nvSpPr>
          <p:cNvPr id="338987" name="Freeform 43"/>
          <p:cNvSpPr>
            <a:spLocks/>
          </p:cNvSpPr>
          <p:nvPr/>
        </p:nvSpPr>
        <p:spPr bwMode="auto">
          <a:xfrm>
            <a:off x="7505700" y="5289550"/>
            <a:ext cx="228600" cy="476250"/>
          </a:xfrm>
          <a:custGeom>
            <a:avLst/>
            <a:gdLst>
              <a:gd name="T0" fmla="*/ 0 w 144"/>
              <a:gd name="T1" fmla="*/ 0 h 300"/>
              <a:gd name="T2" fmla="*/ 12 w 144"/>
              <a:gd name="T3" fmla="*/ 36 h 300"/>
              <a:gd name="T4" fmla="*/ 36 w 144"/>
              <a:gd name="T5" fmla="*/ 72 h 300"/>
              <a:gd name="T6" fmla="*/ 108 w 144"/>
              <a:gd name="T7" fmla="*/ 228 h 300"/>
              <a:gd name="T8" fmla="*/ 120 w 144"/>
              <a:gd name="T9" fmla="*/ 264 h 300"/>
              <a:gd name="T10" fmla="*/ 144 w 144"/>
              <a:gd name="T11" fmla="*/ 300 h 300"/>
              <a:gd name="T12" fmla="*/ 0 60000 65536"/>
              <a:gd name="T13" fmla="*/ 0 60000 65536"/>
              <a:gd name="T14" fmla="*/ 0 60000 65536"/>
              <a:gd name="T15" fmla="*/ 0 60000 65536"/>
              <a:gd name="T16" fmla="*/ 0 60000 65536"/>
              <a:gd name="T17" fmla="*/ 0 60000 65536"/>
              <a:gd name="T18" fmla="*/ 0 w 144"/>
              <a:gd name="T19" fmla="*/ 0 h 300"/>
              <a:gd name="T20" fmla="*/ 144 w 144"/>
              <a:gd name="T21" fmla="*/ 300 h 300"/>
            </a:gdLst>
            <a:ahLst/>
            <a:cxnLst>
              <a:cxn ang="T12">
                <a:pos x="T0" y="T1"/>
              </a:cxn>
              <a:cxn ang="T13">
                <a:pos x="T2" y="T3"/>
              </a:cxn>
              <a:cxn ang="T14">
                <a:pos x="T4" y="T5"/>
              </a:cxn>
              <a:cxn ang="T15">
                <a:pos x="T6" y="T7"/>
              </a:cxn>
              <a:cxn ang="T16">
                <a:pos x="T8" y="T9"/>
              </a:cxn>
              <a:cxn ang="T17">
                <a:pos x="T10" y="T11"/>
              </a:cxn>
            </a:cxnLst>
            <a:rect l="T18" t="T19" r="T20" b="T21"/>
            <a:pathLst>
              <a:path w="144" h="300">
                <a:moveTo>
                  <a:pt x="0" y="0"/>
                </a:moveTo>
                <a:cubicBezTo>
                  <a:pt x="4" y="12"/>
                  <a:pt x="6" y="25"/>
                  <a:pt x="12" y="36"/>
                </a:cubicBezTo>
                <a:cubicBezTo>
                  <a:pt x="18" y="49"/>
                  <a:pt x="30" y="59"/>
                  <a:pt x="36" y="72"/>
                </a:cubicBezTo>
                <a:cubicBezTo>
                  <a:pt x="61" y="130"/>
                  <a:pt x="68" y="175"/>
                  <a:pt x="108" y="228"/>
                </a:cubicBezTo>
                <a:cubicBezTo>
                  <a:pt x="112" y="240"/>
                  <a:pt x="114" y="253"/>
                  <a:pt x="120" y="264"/>
                </a:cubicBezTo>
                <a:cubicBezTo>
                  <a:pt x="126" y="277"/>
                  <a:pt x="144" y="300"/>
                  <a:pt x="144" y="300"/>
                </a:cubicBezTo>
              </a:path>
            </a:pathLst>
          </a:custGeom>
          <a:noFill/>
          <a:ln w="9525">
            <a:solidFill>
              <a:schemeClr val="tx1"/>
            </a:solidFill>
            <a:round/>
            <a:headEnd/>
            <a:tailEnd/>
          </a:ln>
        </p:spPr>
        <p:txBody>
          <a:bodyPr/>
          <a:lstStyle/>
          <a:p>
            <a:endParaRPr lang="en-US"/>
          </a:p>
        </p:txBody>
      </p:sp>
      <p:sp>
        <p:nvSpPr>
          <p:cNvPr id="338988" name="Freeform 44"/>
          <p:cNvSpPr>
            <a:spLocks/>
          </p:cNvSpPr>
          <p:nvPr/>
        </p:nvSpPr>
        <p:spPr bwMode="auto">
          <a:xfrm>
            <a:off x="7372350" y="5194300"/>
            <a:ext cx="209550" cy="609600"/>
          </a:xfrm>
          <a:custGeom>
            <a:avLst/>
            <a:gdLst>
              <a:gd name="T0" fmla="*/ 132 w 132"/>
              <a:gd name="T1" fmla="*/ 384 h 384"/>
              <a:gd name="T2" fmla="*/ 84 w 132"/>
              <a:gd name="T3" fmla="*/ 312 h 384"/>
              <a:gd name="T4" fmla="*/ 60 w 132"/>
              <a:gd name="T5" fmla="*/ 168 h 384"/>
              <a:gd name="T6" fmla="*/ 0 w 132"/>
              <a:gd name="T7" fmla="*/ 0 h 384"/>
              <a:gd name="T8" fmla="*/ 0 60000 65536"/>
              <a:gd name="T9" fmla="*/ 0 60000 65536"/>
              <a:gd name="T10" fmla="*/ 0 60000 65536"/>
              <a:gd name="T11" fmla="*/ 0 60000 65536"/>
              <a:gd name="T12" fmla="*/ 0 w 132"/>
              <a:gd name="T13" fmla="*/ 0 h 384"/>
              <a:gd name="T14" fmla="*/ 132 w 132"/>
              <a:gd name="T15" fmla="*/ 384 h 384"/>
            </a:gdLst>
            <a:ahLst/>
            <a:cxnLst>
              <a:cxn ang="T8">
                <a:pos x="T0" y="T1"/>
              </a:cxn>
              <a:cxn ang="T9">
                <a:pos x="T2" y="T3"/>
              </a:cxn>
              <a:cxn ang="T10">
                <a:pos x="T4" y="T5"/>
              </a:cxn>
              <a:cxn ang="T11">
                <a:pos x="T6" y="T7"/>
              </a:cxn>
            </a:cxnLst>
            <a:rect l="T12" t="T13" r="T14" b="T15"/>
            <a:pathLst>
              <a:path w="132" h="384">
                <a:moveTo>
                  <a:pt x="132" y="384"/>
                </a:moveTo>
                <a:cubicBezTo>
                  <a:pt x="116" y="360"/>
                  <a:pt x="100" y="336"/>
                  <a:pt x="84" y="312"/>
                </a:cubicBezTo>
                <a:cubicBezTo>
                  <a:pt x="57" y="272"/>
                  <a:pt x="70" y="216"/>
                  <a:pt x="60" y="168"/>
                </a:cubicBezTo>
                <a:cubicBezTo>
                  <a:pt x="48" y="114"/>
                  <a:pt x="25" y="51"/>
                  <a:pt x="0" y="0"/>
                </a:cubicBezTo>
              </a:path>
            </a:pathLst>
          </a:custGeom>
          <a:noFill/>
          <a:ln w="9525">
            <a:solidFill>
              <a:schemeClr val="tx1"/>
            </a:solidFill>
            <a:round/>
            <a:headEnd/>
            <a:tailEnd/>
          </a:ln>
        </p:spPr>
        <p:txBody>
          <a:bodyPr/>
          <a:lstStyle/>
          <a:p>
            <a:endParaRPr lang="en-US"/>
          </a:p>
        </p:txBody>
      </p:sp>
      <p:sp>
        <p:nvSpPr>
          <p:cNvPr id="338989" name="Freeform 45"/>
          <p:cNvSpPr>
            <a:spLocks/>
          </p:cNvSpPr>
          <p:nvPr/>
        </p:nvSpPr>
        <p:spPr bwMode="auto">
          <a:xfrm>
            <a:off x="7192963" y="4894263"/>
            <a:ext cx="215900" cy="358775"/>
          </a:xfrm>
          <a:custGeom>
            <a:avLst/>
            <a:gdLst>
              <a:gd name="T0" fmla="*/ 125 w 136"/>
              <a:gd name="T1" fmla="*/ 21 h 226"/>
              <a:gd name="T2" fmla="*/ 89 w 136"/>
              <a:gd name="T3" fmla="*/ 93 h 226"/>
              <a:gd name="T4" fmla="*/ 77 w 136"/>
              <a:gd name="T5" fmla="*/ 129 h 226"/>
              <a:gd name="T6" fmla="*/ 29 w 136"/>
              <a:gd name="T7" fmla="*/ 177 h 226"/>
              <a:gd name="T8" fmla="*/ 0 60000 65536"/>
              <a:gd name="T9" fmla="*/ 0 60000 65536"/>
              <a:gd name="T10" fmla="*/ 0 60000 65536"/>
              <a:gd name="T11" fmla="*/ 0 60000 65536"/>
              <a:gd name="T12" fmla="*/ 0 w 136"/>
              <a:gd name="T13" fmla="*/ 0 h 226"/>
              <a:gd name="T14" fmla="*/ 136 w 136"/>
              <a:gd name="T15" fmla="*/ 226 h 226"/>
            </a:gdLst>
            <a:ahLst/>
            <a:cxnLst>
              <a:cxn ang="T8">
                <a:pos x="T0" y="T1"/>
              </a:cxn>
              <a:cxn ang="T9">
                <a:pos x="T2" y="T3"/>
              </a:cxn>
              <a:cxn ang="T10">
                <a:pos x="T4" y="T5"/>
              </a:cxn>
              <a:cxn ang="T11">
                <a:pos x="T6" y="T7"/>
              </a:cxn>
            </a:cxnLst>
            <a:rect l="T12" t="T13" r="T14" b="T15"/>
            <a:pathLst>
              <a:path w="136" h="226">
                <a:moveTo>
                  <a:pt x="125" y="21"/>
                </a:moveTo>
                <a:cubicBezTo>
                  <a:pt x="95" y="111"/>
                  <a:pt x="136" y="0"/>
                  <a:pt x="89" y="93"/>
                </a:cubicBezTo>
                <a:cubicBezTo>
                  <a:pt x="83" y="104"/>
                  <a:pt x="85" y="119"/>
                  <a:pt x="77" y="129"/>
                </a:cubicBezTo>
                <a:cubicBezTo>
                  <a:pt x="0" y="226"/>
                  <a:pt x="68" y="98"/>
                  <a:pt x="29" y="177"/>
                </a:cubicBezTo>
              </a:path>
            </a:pathLst>
          </a:custGeom>
          <a:noFill/>
          <a:ln w="9525">
            <a:solidFill>
              <a:schemeClr val="tx1"/>
            </a:solidFill>
            <a:round/>
            <a:headEnd/>
            <a:tailEnd/>
          </a:ln>
        </p:spPr>
        <p:txBody>
          <a:bodyPr/>
          <a:lstStyle/>
          <a:p>
            <a:endParaRPr lang="en-US"/>
          </a:p>
        </p:txBody>
      </p:sp>
      <p:sp>
        <p:nvSpPr>
          <p:cNvPr id="338990" name="Freeform 46"/>
          <p:cNvSpPr>
            <a:spLocks/>
          </p:cNvSpPr>
          <p:nvPr/>
        </p:nvSpPr>
        <p:spPr bwMode="auto">
          <a:xfrm>
            <a:off x="7239000" y="5156200"/>
            <a:ext cx="171450" cy="190500"/>
          </a:xfrm>
          <a:custGeom>
            <a:avLst/>
            <a:gdLst>
              <a:gd name="T0" fmla="*/ 108 w 108"/>
              <a:gd name="T1" fmla="*/ 0 h 120"/>
              <a:gd name="T2" fmla="*/ 0 w 108"/>
              <a:gd name="T3" fmla="*/ 120 h 120"/>
              <a:gd name="T4" fmla="*/ 0 60000 65536"/>
              <a:gd name="T5" fmla="*/ 0 60000 65536"/>
              <a:gd name="T6" fmla="*/ 0 w 108"/>
              <a:gd name="T7" fmla="*/ 0 h 120"/>
              <a:gd name="T8" fmla="*/ 108 w 108"/>
              <a:gd name="T9" fmla="*/ 120 h 120"/>
            </a:gdLst>
            <a:ahLst/>
            <a:cxnLst>
              <a:cxn ang="T4">
                <a:pos x="T0" y="T1"/>
              </a:cxn>
              <a:cxn ang="T5">
                <a:pos x="T2" y="T3"/>
              </a:cxn>
            </a:cxnLst>
            <a:rect l="T6" t="T7" r="T8" b="T9"/>
            <a:pathLst>
              <a:path w="108" h="120">
                <a:moveTo>
                  <a:pt x="108" y="0"/>
                </a:moveTo>
                <a:cubicBezTo>
                  <a:pt x="68" y="40"/>
                  <a:pt x="50" y="95"/>
                  <a:pt x="0" y="120"/>
                </a:cubicBezTo>
              </a:path>
            </a:pathLst>
          </a:custGeom>
          <a:noFill/>
          <a:ln w="9525">
            <a:solidFill>
              <a:schemeClr val="tx1"/>
            </a:solidFill>
            <a:round/>
            <a:headEnd/>
            <a:tailEnd/>
          </a:ln>
        </p:spPr>
        <p:txBody>
          <a:bodyPr/>
          <a:lstStyle/>
          <a:p>
            <a:endParaRPr lang="en-US"/>
          </a:p>
        </p:txBody>
      </p:sp>
      <p:sp>
        <p:nvSpPr>
          <p:cNvPr id="338992" name="Line 48"/>
          <p:cNvSpPr>
            <a:spLocks noChangeShapeType="1"/>
          </p:cNvSpPr>
          <p:nvPr/>
        </p:nvSpPr>
        <p:spPr bwMode="auto">
          <a:xfrm>
            <a:off x="5791200" y="1962150"/>
            <a:ext cx="2286000" cy="0"/>
          </a:xfrm>
          <a:prstGeom prst="line">
            <a:avLst/>
          </a:prstGeom>
          <a:noFill/>
          <a:ln w="9525">
            <a:solidFill>
              <a:schemeClr val="tx1"/>
            </a:solidFill>
            <a:round/>
            <a:headEnd/>
            <a:tailEnd/>
          </a:ln>
        </p:spPr>
        <p:txBody>
          <a:bodyPr/>
          <a:lstStyle/>
          <a:p>
            <a:endParaRPr lang="en-US"/>
          </a:p>
        </p:txBody>
      </p:sp>
      <p:sp>
        <p:nvSpPr>
          <p:cNvPr id="338993" name="Line 49"/>
          <p:cNvSpPr>
            <a:spLocks noChangeShapeType="1"/>
          </p:cNvSpPr>
          <p:nvPr/>
        </p:nvSpPr>
        <p:spPr bwMode="auto">
          <a:xfrm>
            <a:off x="5791200" y="2114550"/>
            <a:ext cx="2362200" cy="0"/>
          </a:xfrm>
          <a:prstGeom prst="line">
            <a:avLst/>
          </a:prstGeom>
          <a:noFill/>
          <a:ln w="9525">
            <a:solidFill>
              <a:schemeClr val="tx1"/>
            </a:solidFill>
            <a:round/>
            <a:headEnd/>
            <a:tailEnd/>
          </a:ln>
        </p:spPr>
        <p:txBody>
          <a:bodyPr/>
          <a:lstStyle/>
          <a:p>
            <a:endParaRPr lang="en-US"/>
          </a:p>
        </p:txBody>
      </p:sp>
      <p:sp>
        <p:nvSpPr>
          <p:cNvPr id="338994" name="Line 50"/>
          <p:cNvSpPr>
            <a:spLocks noChangeShapeType="1"/>
          </p:cNvSpPr>
          <p:nvPr/>
        </p:nvSpPr>
        <p:spPr bwMode="auto">
          <a:xfrm>
            <a:off x="6324600" y="2495550"/>
            <a:ext cx="152400" cy="152400"/>
          </a:xfrm>
          <a:prstGeom prst="line">
            <a:avLst/>
          </a:prstGeom>
          <a:noFill/>
          <a:ln w="9525">
            <a:solidFill>
              <a:schemeClr val="tx1"/>
            </a:solidFill>
            <a:round/>
            <a:headEnd/>
            <a:tailEnd/>
          </a:ln>
        </p:spPr>
        <p:txBody>
          <a:bodyPr/>
          <a:lstStyle/>
          <a:p>
            <a:endParaRPr lang="en-US"/>
          </a:p>
        </p:txBody>
      </p:sp>
      <p:sp>
        <p:nvSpPr>
          <p:cNvPr id="338995" name="Line 51"/>
          <p:cNvSpPr>
            <a:spLocks noChangeShapeType="1"/>
          </p:cNvSpPr>
          <p:nvPr/>
        </p:nvSpPr>
        <p:spPr bwMode="auto">
          <a:xfrm flipV="1">
            <a:off x="6324600" y="2495550"/>
            <a:ext cx="152400" cy="152400"/>
          </a:xfrm>
          <a:prstGeom prst="line">
            <a:avLst/>
          </a:prstGeom>
          <a:noFill/>
          <a:ln w="9525">
            <a:solidFill>
              <a:schemeClr val="tx1"/>
            </a:solidFill>
            <a:round/>
            <a:headEnd/>
            <a:tailEnd/>
          </a:ln>
        </p:spPr>
        <p:txBody>
          <a:bodyPr/>
          <a:lstStyle/>
          <a:p>
            <a:endParaRPr lang="en-US"/>
          </a:p>
        </p:txBody>
      </p:sp>
      <p:sp>
        <p:nvSpPr>
          <p:cNvPr id="338996" name="Line 52"/>
          <p:cNvSpPr>
            <a:spLocks noChangeShapeType="1"/>
          </p:cNvSpPr>
          <p:nvPr/>
        </p:nvSpPr>
        <p:spPr bwMode="auto">
          <a:xfrm>
            <a:off x="6629400" y="2571750"/>
            <a:ext cx="990600" cy="0"/>
          </a:xfrm>
          <a:prstGeom prst="line">
            <a:avLst/>
          </a:prstGeom>
          <a:noFill/>
          <a:ln w="9525">
            <a:solidFill>
              <a:schemeClr val="tx1"/>
            </a:solidFill>
            <a:round/>
            <a:headEnd/>
            <a:tailEnd type="triangle" w="med" len="med"/>
          </a:ln>
        </p:spPr>
        <p:txBody>
          <a:bodyPr/>
          <a:lstStyle/>
          <a:p>
            <a:endParaRPr lang="en-US"/>
          </a:p>
        </p:txBody>
      </p:sp>
      <p:sp>
        <p:nvSpPr>
          <p:cNvPr id="338998" name="Line 54"/>
          <p:cNvSpPr>
            <a:spLocks noChangeShapeType="1"/>
          </p:cNvSpPr>
          <p:nvPr/>
        </p:nvSpPr>
        <p:spPr bwMode="auto">
          <a:xfrm>
            <a:off x="6324600" y="1962150"/>
            <a:ext cx="152400" cy="152400"/>
          </a:xfrm>
          <a:prstGeom prst="line">
            <a:avLst/>
          </a:prstGeom>
          <a:noFill/>
          <a:ln w="9525">
            <a:solidFill>
              <a:schemeClr val="tx1"/>
            </a:solidFill>
            <a:round/>
            <a:headEnd/>
            <a:tailEnd/>
          </a:ln>
        </p:spPr>
        <p:txBody>
          <a:bodyPr/>
          <a:lstStyle/>
          <a:p>
            <a:endParaRPr lang="en-US"/>
          </a:p>
        </p:txBody>
      </p:sp>
      <p:sp>
        <p:nvSpPr>
          <p:cNvPr id="338999" name="Line 55"/>
          <p:cNvSpPr>
            <a:spLocks noChangeShapeType="1"/>
          </p:cNvSpPr>
          <p:nvPr/>
        </p:nvSpPr>
        <p:spPr bwMode="auto">
          <a:xfrm flipV="1">
            <a:off x="6324600" y="1962150"/>
            <a:ext cx="152400" cy="152400"/>
          </a:xfrm>
          <a:prstGeom prst="line">
            <a:avLst/>
          </a:prstGeom>
          <a:noFill/>
          <a:ln w="9525">
            <a:solidFill>
              <a:schemeClr val="tx1"/>
            </a:solidFill>
            <a:round/>
            <a:headEnd/>
            <a:tailEnd/>
          </a:ln>
        </p:spPr>
        <p:txBody>
          <a:bodyPr/>
          <a:lstStyle/>
          <a:p>
            <a:endParaRPr lang="en-US"/>
          </a:p>
        </p:txBody>
      </p:sp>
      <p:sp>
        <p:nvSpPr>
          <p:cNvPr id="339000" name="Line 56"/>
          <p:cNvSpPr>
            <a:spLocks noChangeShapeType="1"/>
          </p:cNvSpPr>
          <p:nvPr/>
        </p:nvSpPr>
        <p:spPr bwMode="auto">
          <a:xfrm>
            <a:off x="7772400" y="2419350"/>
            <a:ext cx="152400" cy="152400"/>
          </a:xfrm>
          <a:prstGeom prst="line">
            <a:avLst/>
          </a:prstGeom>
          <a:noFill/>
          <a:ln w="9525">
            <a:solidFill>
              <a:schemeClr val="tx1"/>
            </a:solidFill>
            <a:round/>
            <a:headEnd/>
            <a:tailEnd/>
          </a:ln>
        </p:spPr>
        <p:txBody>
          <a:bodyPr/>
          <a:lstStyle/>
          <a:p>
            <a:endParaRPr lang="en-US"/>
          </a:p>
        </p:txBody>
      </p:sp>
      <p:sp>
        <p:nvSpPr>
          <p:cNvPr id="339001" name="Line 57"/>
          <p:cNvSpPr>
            <a:spLocks noChangeShapeType="1"/>
          </p:cNvSpPr>
          <p:nvPr/>
        </p:nvSpPr>
        <p:spPr bwMode="auto">
          <a:xfrm flipV="1">
            <a:off x="7772400" y="2419350"/>
            <a:ext cx="152400" cy="152400"/>
          </a:xfrm>
          <a:prstGeom prst="line">
            <a:avLst/>
          </a:prstGeom>
          <a:noFill/>
          <a:ln w="9525">
            <a:solidFill>
              <a:schemeClr val="tx1"/>
            </a:solidFill>
            <a:round/>
            <a:headEnd/>
            <a:tailEnd/>
          </a:ln>
        </p:spPr>
        <p:txBody>
          <a:bodyPr/>
          <a:lstStyle/>
          <a:p>
            <a:endParaRPr lang="en-US"/>
          </a:p>
        </p:txBody>
      </p:sp>
      <p:sp>
        <p:nvSpPr>
          <p:cNvPr id="339003" name="Line 59"/>
          <p:cNvSpPr>
            <a:spLocks noChangeShapeType="1"/>
          </p:cNvSpPr>
          <p:nvPr/>
        </p:nvSpPr>
        <p:spPr bwMode="auto">
          <a:xfrm flipV="1">
            <a:off x="6400800" y="2114550"/>
            <a:ext cx="0" cy="304800"/>
          </a:xfrm>
          <a:prstGeom prst="line">
            <a:avLst/>
          </a:prstGeom>
          <a:noFill/>
          <a:ln w="9525">
            <a:solidFill>
              <a:schemeClr val="tx1"/>
            </a:solidFill>
            <a:round/>
            <a:headEnd type="triangle" w="med" len="med"/>
            <a:tailEnd type="triangle" w="med" len="med"/>
          </a:ln>
        </p:spPr>
        <p:txBody>
          <a:bodyPr/>
          <a:lstStyle/>
          <a:p>
            <a:endParaRPr lang="en-US"/>
          </a:p>
        </p:txBody>
      </p:sp>
      <p:sp>
        <p:nvSpPr>
          <p:cNvPr id="339004" name="Line 60"/>
          <p:cNvSpPr>
            <a:spLocks noChangeShapeType="1"/>
          </p:cNvSpPr>
          <p:nvPr/>
        </p:nvSpPr>
        <p:spPr bwMode="auto">
          <a:xfrm>
            <a:off x="5334000" y="2495550"/>
            <a:ext cx="152400" cy="152400"/>
          </a:xfrm>
          <a:prstGeom prst="line">
            <a:avLst/>
          </a:prstGeom>
          <a:noFill/>
          <a:ln w="9525">
            <a:solidFill>
              <a:schemeClr val="tx1"/>
            </a:solidFill>
            <a:round/>
            <a:headEnd/>
            <a:tailEnd/>
          </a:ln>
        </p:spPr>
        <p:txBody>
          <a:bodyPr/>
          <a:lstStyle/>
          <a:p>
            <a:endParaRPr lang="en-US"/>
          </a:p>
        </p:txBody>
      </p:sp>
      <p:sp>
        <p:nvSpPr>
          <p:cNvPr id="339005" name="Line 61"/>
          <p:cNvSpPr>
            <a:spLocks noChangeShapeType="1"/>
          </p:cNvSpPr>
          <p:nvPr/>
        </p:nvSpPr>
        <p:spPr bwMode="auto">
          <a:xfrm flipV="1">
            <a:off x="5334000" y="2495550"/>
            <a:ext cx="152400" cy="152400"/>
          </a:xfrm>
          <a:prstGeom prst="line">
            <a:avLst/>
          </a:prstGeom>
          <a:noFill/>
          <a:ln w="9525">
            <a:solidFill>
              <a:schemeClr val="tx1"/>
            </a:solidFill>
            <a:round/>
            <a:headEnd/>
            <a:tailEnd/>
          </a:ln>
        </p:spPr>
        <p:txBody>
          <a:bodyPr/>
          <a:lstStyle/>
          <a:p>
            <a:endParaRPr lang="en-US"/>
          </a:p>
        </p:txBody>
      </p:sp>
      <p:sp>
        <p:nvSpPr>
          <p:cNvPr id="339006" name="Line 62"/>
          <p:cNvSpPr>
            <a:spLocks noChangeShapeType="1"/>
          </p:cNvSpPr>
          <p:nvPr/>
        </p:nvSpPr>
        <p:spPr bwMode="auto">
          <a:xfrm>
            <a:off x="5562600" y="2571750"/>
            <a:ext cx="609600" cy="0"/>
          </a:xfrm>
          <a:prstGeom prst="line">
            <a:avLst/>
          </a:prstGeom>
          <a:noFill/>
          <a:ln w="9525">
            <a:solidFill>
              <a:schemeClr val="tx1"/>
            </a:solidFill>
            <a:round/>
            <a:headEnd/>
            <a:tailEnd type="triangle" w="med" len="med"/>
          </a:ln>
        </p:spPr>
        <p:txBody>
          <a:bodyPr/>
          <a:lstStyle/>
          <a:p>
            <a:endParaRPr lang="en-US"/>
          </a:p>
        </p:txBody>
      </p:sp>
      <p:sp>
        <p:nvSpPr>
          <p:cNvPr id="339009" name="Freeform 65"/>
          <p:cNvSpPr>
            <a:spLocks/>
          </p:cNvSpPr>
          <p:nvPr/>
        </p:nvSpPr>
        <p:spPr bwMode="auto">
          <a:xfrm>
            <a:off x="6477000" y="1752600"/>
            <a:ext cx="876300" cy="342900"/>
          </a:xfrm>
          <a:custGeom>
            <a:avLst/>
            <a:gdLst>
              <a:gd name="T0" fmla="*/ 0 w 552"/>
              <a:gd name="T1" fmla="*/ 216 h 216"/>
              <a:gd name="T2" fmla="*/ 36 w 552"/>
              <a:gd name="T3" fmla="*/ 204 h 216"/>
              <a:gd name="T4" fmla="*/ 72 w 552"/>
              <a:gd name="T5" fmla="*/ 180 h 216"/>
              <a:gd name="T6" fmla="*/ 108 w 552"/>
              <a:gd name="T7" fmla="*/ 204 h 216"/>
              <a:gd name="T8" fmla="*/ 192 w 552"/>
              <a:gd name="T9" fmla="*/ 216 h 216"/>
              <a:gd name="T10" fmla="*/ 240 w 552"/>
              <a:gd name="T11" fmla="*/ 204 h 216"/>
              <a:gd name="T12" fmla="*/ 252 w 552"/>
              <a:gd name="T13" fmla="*/ 168 h 216"/>
              <a:gd name="T14" fmla="*/ 288 w 552"/>
              <a:gd name="T15" fmla="*/ 144 h 216"/>
              <a:gd name="T16" fmla="*/ 324 w 552"/>
              <a:gd name="T17" fmla="*/ 168 h 216"/>
              <a:gd name="T18" fmla="*/ 396 w 552"/>
              <a:gd name="T19" fmla="*/ 192 h 216"/>
              <a:gd name="T20" fmla="*/ 552 w 552"/>
              <a:gd name="T21" fmla="*/ 84 h 216"/>
              <a:gd name="T22" fmla="*/ 444 w 552"/>
              <a:gd name="T23" fmla="*/ 0 h 2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2"/>
              <a:gd name="T37" fmla="*/ 0 h 216"/>
              <a:gd name="T38" fmla="*/ 552 w 552"/>
              <a:gd name="T39" fmla="*/ 216 h 2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2" h="216">
                <a:moveTo>
                  <a:pt x="0" y="216"/>
                </a:moveTo>
                <a:cubicBezTo>
                  <a:pt x="12" y="212"/>
                  <a:pt x="25" y="210"/>
                  <a:pt x="36" y="204"/>
                </a:cubicBezTo>
                <a:cubicBezTo>
                  <a:pt x="49" y="198"/>
                  <a:pt x="58" y="180"/>
                  <a:pt x="72" y="180"/>
                </a:cubicBezTo>
                <a:cubicBezTo>
                  <a:pt x="86" y="180"/>
                  <a:pt x="94" y="200"/>
                  <a:pt x="108" y="204"/>
                </a:cubicBezTo>
                <a:cubicBezTo>
                  <a:pt x="135" y="212"/>
                  <a:pt x="164" y="212"/>
                  <a:pt x="192" y="216"/>
                </a:cubicBezTo>
                <a:cubicBezTo>
                  <a:pt x="208" y="212"/>
                  <a:pt x="227" y="214"/>
                  <a:pt x="240" y="204"/>
                </a:cubicBezTo>
                <a:cubicBezTo>
                  <a:pt x="250" y="196"/>
                  <a:pt x="244" y="178"/>
                  <a:pt x="252" y="168"/>
                </a:cubicBezTo>
                <a:cubicBezTo>
                  <a:pt x="261" y="157"/>
                  <a:pt x="276" y="152"/>
                  <a:pt x="288" y="144"/>
                </a:cubicBezTo>
                <a:cubicBezTo>
                  <a:pt x="300" y="152"/>
                  <a:pt x="311" y="162"/>
                  <a:pt x="324" y="168"/>
                </a:cubicBezTo>
                <a:cubicBezTo>
                  <a:pt x="347" y="178"/>
                  <a:pt x="396" y="192"/>
                  <a:pt x="396" y="192"/>
                </a:cubicBezTo>
                <a:cubicBezTo>
                  <a:pt x="459" y="176"/>
                  <a:pt x="506" y="130"/>
                  <a:pt x="552" y="84"/>
                </a:cubicBezTo>
                <a:cubicBezTo>
                  <a:pt x="534" y="29"/>
                  <a:pt x="504" y="0"/>
                  <a:pt x="444" y="0"/>
                </a:cubicBezTo>
              </a:path>
            </a:pathLst>
          </a:custGeom>
          <a:noFill/>
          <a:ln w="19050">
            <a:solidFill>
              <a:schemeClr val="tx1"/>
            </a:solidFill>
            <a:round/>
            <a:headEnd/>
            <a:tailEnd type="triangle" w="med" len="med"/>
          </a:ln>
        </p:spPr>
        <p:txBody>
          <a:bodyPr/>
          <a:lstStyle/>
          <a:p>
            <a:endParaRPr lang="en-US"/>
          </a:p>
        </p:txBody>
      </p:sp>
      <p:sp>
        <p:nvSpPr>
          <p:cNvPr id="339010" name="Line 66"/>
          <p:cNvSpPr>
            <a:spLocks noChangeShapeType="1"/>
          </p:cNvSpPr>
          <p:nvPr/>
        </p:nvSpPr>
        <p:spPr bwMode="auto">
          <a:xfrm>
            <a:off x="7010400" y="1733550"/>
            <a:ext cx="152400" cy="152400"/>
          </a:xfrm>
          <a:prstGeom prst="line">
            <a:avLst/>
          </a:prstGeom>
          <a:noFill/>
          <a:ln w="9525">
            <a:solidFill>
              <a:schemeClr val="tx1"/>
            </a:solidFill>
            <a:round/>
            <a:headEnd/>
            <a:tailEnd/>
          </a:ln>
        </p:spPr>
        <p:txBody>
          <a:bodyPr/>
          <a:lstStyle/>
          <a:p>
            <a:endParaRPr lang="en-US"/>
          </a:p>
        </p:txBody>
      </p:sp>
      <p:sp>
        <p:nvSpPr>
          <p:cNvPr id="339011" name="Line 67"/>
          <p:cNvSpPr>
            <a:spLocks noChangeShapeType="1"/>
          </p:cNvSpPr>
          <p:nvPr/>
        </p:nvSpPr>
        <p:spPr bwMode="auto">
          <a:xfrm flipV="1">
            <a:off x="7010400" y="1733550"/>
            <a:ext cx="152400" cy="15240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9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89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89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899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899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899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899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899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899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899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900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900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900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900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900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900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900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901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3901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38947">
                                            <p:txEl>
                                              <p:pRg st="3" end="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3895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3896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3896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3896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3896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3896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3896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3896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3896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3896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3896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3897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3897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3897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3898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3898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38985"/>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3898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3898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3898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3898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3899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389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7" grpId="0" build="p"/>
      <p:bldP spid="338958" grpId="0" animBg="1"/>
      <p:bldP spid="338960" grpId="0" animBg="1"/>
      <p:bldP spid="338961" grpId="0" animBg="1"/>
      <p:bldP spid="338962" grpId="0" animBg="1"/>
      <p:bldP spid="338963" grpId="0" animBg="1"/>
      <p:bldP spid="338964" grpId="0" animBg="1"/>
      <p:bldP spid="338965" grpId="0" animBg="1"/>
      <p:bldP spid="338966" grpId="0" animBg="1"/>
      <p:bldP spid="338967" grpId="0" animBg="1"/>
      <p:bldP spid="338968" grpId="0" animBg="1"/>
      <p:bldP spid="338969" grpId="0" animBg="1"/>
      <p:bldP spid="338970" grpId="0" animBg="1"/>
      <p:bldP spid="338971" grpId="0" animBg="1"/>
      <p:bldP spid="338973" grpId="0" animBg="1"/>
      <p:bldP spid="338983" grpId="0" animBg="1"/>
      <p:bldP spid="338984" grpId="0" animBg="1"/>
      <p:bldP spid="338985" grpId="0" animBg="1"/>
      <p:bldP spid="338986" grpId="0" animBg="1"/>
      <p:bldP spid="338987" grpId="0" animBg="1"/>
      <p:bldP spid="338988" grpId="0" animBg="1"/>
      <p:bldP spid="338989" grpId="0" animBg="1"/>
      <p:bldP spid="338990" grpId="0" animBg="1"/>
      <p:bldP spid="338992" grpId="0" animBg="1"/>
      <p:bldP spid="338993" grpId="0" animBg="1"/>
      <p:bldP spid="338994" grpId="0" animBg="1"/>
      <p:bldP spid="338995" grpId="0" animBg="1"/>
      <p:bldP spid="338996" grpId="0" animBg="1"/>
      <p:bldP spid="338998" grpId="0" animBg="1"/>
      <p:bldP spid="338999" grpId="0" animBg="1"/>
      <p:bldP spid="339000" grpId="0" animBg="1"/>
      <p:bldP spid="339001" grpId="0" animBg="1"/>
      <p:bldP spid="339003" grpId="0" animBg="1"/>
      <p:bldP spid="339004" grpId="0" animBg="1"/>
      <p:bldP spid="339005" grpId="0" animBg="1"/>
      <p:bldP spid="339006" grpId="0" animBg="1"/>
      <p:bldP spid="339009" grpId="0" animBg="1"/>
      <p:bldP spid="339010" grpId="0" animBg="1"/>
      <p:bldP spid="3390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en-US" b="1" dirty="0" smtClean="0">
                <a:latin typeface="Tahoma" pitchFamily="34" charset="0"/>
              </a:rPr>
              <a:t>Toxicology </a:t>
            </a:r>
            <a:br>
              <a:rPr lang="en-US" b="1" dirty="0" smtClean="0">
                <a:latin typeface="Tahoma" pitchFamily="34" charset="0"/>
              </a:rPr>
            </a:br>
            <a:r>
              <a:rPr lang="en-US" sz="3600" dirty="0" smtClean="0">
                <a:latin typeface="Tahoma" pitchFamily="34" charset="0"/>
              </a:rPr>
              <a:t>- Exposure</a:t>
            </a:r>
          </a:p>
        </p:txBody>
      </p:sp>
      <p:sp>
        <p:nvSpPr>
          <p:cNvPr id="342019" name="Rectangle 3"/>
          <p:cNvSpPr>
            <a:spLocks noGrp="1" noChangeArrowheads="1"/>
          </p:cNvSpPr>
          <p:nvPr>
            <p:ph type="body" idx="1"/>
          </p:nvPr>
        </p:nvSpPr>
        <p:spPr/>
        <p:txBody>
          <a:bodyPr/>
          <a:lstStyle/>
          <a:p>
            <a:pPr eaLnBrk="1" hangingPunct="1">
              <a:buFontTx/>
              <a:buNone/>
            </a:pPr>
            <a:r>
              <a:rPr lang="en-US" smtClean="0">
                <a:latin typeface="Tahoma" pitchFamily="34" charset="0"/>
              </a:rPr>
              <a:t>Inhalation (continued)</a:t>
            </a:r>
          </a:p>
          <a:p>
            <a:pPr eaLnBrk="1" hangingPunct="1">
              <a:buFontTx/>
              <a:buNone/>
            </a:pPr>
            <a:r>
              <a:rPr lang="en-US" smtClean="0">
                <a:latin typeface="Tahoma" pitchFamily="34" charset="0"/>
              </a:rPr>
              <a:t>	</a:t>
            </a:r>
            <a:r>
              <a:rPr lang="en-US" sz="2400" smtClean="0">
                <a:latin typeface="Tahoma" pitchFamily="34" charset="0"/>
              </a:rPr>
              <a:t>- aerosol particles tend to deposit on surfaces irreversibly</a:t>
            </a:r>
          </a:p>
          <a:p>
            <a:pPr eaLnBrk="1" hangingPunct="1">
              <a:buFontTx/>
              <a:buNone/>
            </a:pPr>
            <a:r>
              <a:rPr lang="en-US" sz="2400" smtClean="0">
                <a:latin typeface="Tahoma" pitchFamily="34" charset="0"/>
              </a:rPr>
              <a:t>	- coarse particles can’t follow bends; fine particles go to lungs; ultra-fine particles diffuse to surfaces</a:t>
            </a:r>
          </a:p>
          <a:p>
            <a:pPr eaLnBrk="1" hangingPunct="1">
              <a:buFontTx/>
              <a:buNone/>
            </a:pPr>
            <a:endParaRPr lang="en-US" sz="2400" smtClean="0">
              <a:latin typeface="Tahoma" pitchFamily="34" charset="0"/>
            </a:endParaRPr>
          </a:p>
        </p:txBody>
      </p:sp>
      <p:sp>
        <p:nvSpPr>
          <p:cNvPr id="342020" name="Freeform 4"/>
          <p:cNvSpPr>
            <a:spLocks/>
          </p:cNvSpPr>
          <p:nvPr/>
        </p:nvSpPr>
        <p:spPr bwMode="auto">
          <a:xfrm>
            <a:off x="3352800" y="5207000"/>
            <a:ext cx="3136900" cy="1371600"/>
          </a:xfrm>
          <a:custGeom>
            <a:avLst/>
            <a:gdLst>
              <a:gd name="T0" fmla="*/ 0 w 1976"/>
              <a:gd name="T1" fmla="*/ 24 h 864"/>
              <a:gd name="T2" fmla="*/ 1152 w 1976"/>
              <a:gd name="T3" fmla="*/ 120 h 864"/>
              <a:gd name="T4" fmla="*/ 1344 w 1976"/>
              <a:gd name="T5" fmla="*/ 744 h 864"/>
              <a:gd name="T6" fmla="*/ 1872 w 1976"/>
              <a:gd name="T7" fmla="*/ 840 h 864"/>
              <a:gd name="T8" fmla="*/ 1968 w 1976"/>
              <a:gd name="T9" fmla="*/ 840 h 864"/>
              <a:gd name="T10" fmla="*/ 0 60000 65536"/>
              <a:gd name="T11" fmla="*/ 0 60000 65536"/>
              <a:gd name="T12" fmla="*/ 0 60000 65536"/>
              <a:gd name="T13" fmla="*/ 0 60000 65536"/>
              <a:gd name="T14" fmla="*/ 0 60000 65536"/>
              <a:gd name="T15" fmla="*/ 0 w 1976"/>
              <a:gd name="T16" fmla="*/ 0 h 864"/>
              <a:gd name="T17" fmla="*/ 1976 w 1976"/>
              <a:gd name="T18" fmla="*/ 864 h 864"/>
            </a:gdLst>
            <a:ahLst/>
            <a:cxnLst>
              <a:cxn ang="T10">
                <a:pos x="T0" y="T1"/>
              </a:cxn>
              <a:cxn ang="T11">
                <a:pos x="T2" y="T3"/>
              </a:cxn>
              <a:cxn ang="T12">
                <a:pos x="T4" y="T5"/>
              </a:cxn>
              <a:cxn ang="T13">
                <a:pos x="T6" y="T7"/>
              </a:cxn>
              <a:cxn ang="T14">
                <a:pos x="T8" y="T9"/>
              </a:cxn>
            </a:cxnLst>
            <a:rect l="T15" t="T16" r="T17" b="T18"/>
            <a:pathLst>
              <a:path w="1976" h="864">
                <a:moveTo>
                  <a:pt x="0" y="24"/>
                </a:moveTo>
                <a:cubicBezTo>
                  <a:pt x="464" y="12"/>
                  <a:pt x="928" y="0"/>
                  <a:pt x="1152" y="120"/>
                </a:cubicBezTo>
                <a:cubicBezTo>
                  <a:pt x="1376" y="240"/>
                  <a:pt x="1224" y="624"/>
                  <a:pt x="1344" y="744"/>
                </a:cubicBezTo>
                <a:cubicBezTo>
                  <a:pt x="1464" y="864"/>
                  <a:pt x="1768" y="824"/>
                  <a:pt x="1872" y="840"/>
                </a:cubicBezTo>
                <a:cubicBezTo>
                  <a:pt x="1976" y="856"/>
                  <a:pt x="1972" y="848"/>
                  <a:pt x="1968" y="840"/>
                </a:cubicBezTo>
              </a:path>
            </a:pathLst>
          </a:custGeom>
          <a:noFill/>
          <a:ln w="9525">
            <a:solidFill>
              <a:schemeClr val="tx1"/>
            </a:solidFill>
            <a:round/>
            <a:headEnd/>
            <a:tailEnd/>
          </a:ln>
        </p:spPr>
        <p:txBody>
          <a:bodyPr/>
          <a:lstStyle/>
          <a:p>
            <a:endParaRPr lang="en-US"/>
          </a:p>
        </p:txBody>
      </p:sp>
      <p:sp>
        <p:nvSpPr>
          <p:cNvPr id="342021" name="Freeform 5"/>
          <p:cNvSpPr>
            <a:spLocks/>
          </p:cNvSpPr>
          <p:nvPr/>
        </p:nvSpPr>
        <p:spPr bwMode="auto">
          <a:xfrm>
            <a:off x="3352800" y="4724400"/>
            <a:ext cx="3200400" cy="1549400"/>
          </a:xfrm>
          <a:custGeom>
            <a:avLst/>
            <a:gdLst>
              <a:gd name="T0" fmla="*/ 0 w 2016"/>
              <a:gd name="T1" fmla="*/ 40 h 976"/>
              <a:gd name="T2" fmla="*/ 912 w 2016"/>
              <a:gd name="T3" fmla="*/ 40 h 976"/>
              <a:gd name="T4" fmla="*/ 1392 w 2016"/>
              <a:gd name="T5" fmla="*/ 280 h 976"/>
              <a:gd name="T6" fmla="*/ 1488 w 2016"/>
              <a:gd name="T7" fmla="*/ 808 h 976"/>
              <a:gd name="T8" fmla="*/ 1728 w 2016"/>
              <a:gd name="T9" fmla="*/ 952 h 976"/>
              <a:gd name="T10" fmla="*/ 2016 w 2016"/>
              <a:gd name="T11" fmla="*/ 952 h 976"/>
              <a:gd name="T12" fmla="*/ 0 60000 65536"/>
              <a:gd name="T13" fmla="*/ 0 60000 65536"/>
              <a:gd name="T14" fmla="*/ 0 60000 65536"/>
              <a:gd name="T15" fmla="*/ 0 60000 65536"/>
              <a:gd name="T16" fmla="*/ 0 60000 65536"/>
              <a:gd name="T17" fmla="*/ 0 60000 65536"/>
              <a:gd name="T18" fmla="*/ 0 w 2016"/>
              <a:gd name="T19" fmla="*/ 0 h 976"/>
              <a:gd name="T20" fmla="*/ 2016 w 2016"/>
              <a:gd name="T21" fmla="*/ 976 h 976"/>
            </a:gdLst>
            <a:ahLst/>
            <a:cxnLst>
              <a:cxn ang="T12">
                <a:pos x="T0" y="T1"/>
              </a:cxn>
              <a:cxn ang="T13">
                <a:pos x="T2" y="T3"/>
              </a:cxn>
              <a:cxn ang="T14">
                <a:pos x="T4" y="T5"/>
              </a:cxn>
              <a:cxn ang="T15">
                <a:pos x="T6" y="T7"/>
              </a:cxn>
              <a:cxn ang="T16">
                <a:pos x="T8" y="T9"/>
              </a:cxn>
              <a:cxn ang="T17">
                <a:pos x="T10" y="T11"/>
              </a:cxn>
            </a:cxnLst>
            <a:rect l="T18" t="T19" r="T20" b="T21"/>
            <a:pathLst>
              <a:path w="2016" h="976">
                <a:moveTo>
                  <a:pt x="0" y="40"/>
                </a:moveTo>
                <a:cubicBezTo>
                  <a:pt x="340" y="20"/>
                  <a:pt x="680" y="0"/>
                  <a:pt x="912" y="40"/>
                </a:cubicBezTo>
                <a:cubicBezTo>
                  <a:pt x="1144" y="80"/>
                  <a:pt x="1296" y="152"/>
                  <a:pt x="1392" y="280"/>
                </a:cubicBezTo>
                <a:cubicBezTo>
                  <a:pt x="1488" y="408"/>
                  <a:pt x="1432" y="696"/>
                  <a:pt x="1488" y="808"/>
                </a:cubicBezTo>
                <a:cubicBezTo>
                  <a:pt x="1544" y="920"/>
                  <a:pt x="1640" y="928"/>
                  <a:pt x="1728" y="952"/>
                </a:cubicBezTo>
                <a:cubicBezTo>
                  <a:pt x="1816" y="976"/>
                  <a:pt x="1968" y="952"/>
                  <a:pt x="2016" y="952"/>
                </a:cubicBezTo>
              </a:path>
            </a:pathLst>
          </a:custGeom>
          <a:noFill/>
          <a:ln w="9525">
            <a:solidFill>
              <a:schemeClr val="tx1"/>
            </a:solidFill>
            <a:round/>
            <a:headEnd/>
            <a:tailEnd/>
          </a:ln>
        </p:spPr>
        <p:txBody>
          <a:bodyPr/>
          <a:lstStyle/>
          <a:p>
            <a:endParaRPr lang="en-US"/>
          </a:p>
        </p:txBody>
      </p:sp>
      <p:sp>
        <p:nvSpPr>
          <p:cNvPr id="342023" name="Freeform 7"/>
          <p:cNvSpPr>
            <a:spLocks/>
          </p:cNvSpPr>
          <p:nvPr/>
        </p:nvSpPr>
        <p:spPr bwMode="auto">
          <a:xfrm>
            <a:off x="2392363" y="4864100"/>
            <a:ext cx="198437" cy="252413"/>
          </a:xfrm>
          <a:custGeom>
            <a:avLst/>
            <a:gdLst>
              <a:gd name="T0" fmla="*/ 101 w 209"/>
              <a:gd name="T1" fmla="*/ 57 h 180"/>
              <a:gd name="T2" fmla="*/ 17 w 209"/>
              <a:gd name="T3" fmla="*/ 21 h 180"/>
              <a:gd name="T4" fmla="*/ 5 w 209"/>
              <a:gd name="T5" fmla="*/ 57 h 180"/>
              <a:gd name="T6" fmla="*/ 17 w 209"/>
              <a:gd name="T7" fmla="*/ 117 h 180"/>
              <a:gd name="T8" fmla="*/ 113 w 209"/>
              <a:gd name="T9" fmla="*/ 153 h 180"/>
              <a:gd name="T10" fmla="*/ 137 w 209"/>
              <a:gd name="T11" fmla="*/ 141 h 180"/>
              <a:gd name="T12" fmla="*/ 185 w 209"/>
              <a:gd name="T13" fmla="*/ 129 h 180"/>
              <a:gd name="T14" fmla="*/ 209 w 209"/>
              <a:gd name="T15" fmla="*/ 93 h 180"/>
              <a:gd name="T16" fmla="*/ 101 w 209"/>
              <a:gd name="T17" fmla="*/ 57 h 1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9"/>
              <a:gd name="T28" fmla="*/ 0 h 180"/>
              <a:gd name="T29" fmla="*/ 209 w 209"/>
              <a:gd name="T30" fmla="*/ 180 h 1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9" h="180">
                <a:moveTo>
                  <a:pt x="101" y="57"/>
                </a:moveTo>
                <a:cubicBezTo>
                  <a:pt x="82" y="0"/>
                  <a:pt x="72" y="3"/>
                  <a:pt x="17" y="21"/>
                </a:cubicBezTo>
                <a:cubicBezTo>
                  <a:pt x="13" y="33"/>
                  <a:pt x="0" y="45"/>
                  <a:pt x="5" y="57"/>
                </a:cubicBezTo>
                <a:cubicBezTo>
                  <a:pt x="31" y="122"/>
                  <a:pt x="71" y="36"/>
                  <a:pt x="17" y="117"/>
                </a:cubicBezTo>
                <a:cubicBezTo>
                  <a:pt x="38" y="180"/>
                  <a:pt x="53" y="168"/>
                  <a:pt x="113" y="153"/>
                </a:cubicBezTo>
                <a:cubicBezTo>
                  <a:pt x="89" y="81"/>
                  <a:pt x="99" y="136"/>
                  <a:pt x="137" y="141"/>
                </a:cubicBezTo>
                <a:cubicBezTo>
                  <a:pt x="153" y="143"/>
                  <a:pt x="169" y="133"/>
                  <a:pt x="185" y="129"/>
                </a:cubicBezTo>
                <a:cubicBezTo>
                  <a:pt x="193" y="117"/>
                  <a:pt x="209" y="107"/>
                  <a:pt x="209" y="93"/>
                </a:cubicBezTo>
                <a:cubicBezTo>
                  <a:pt x="209" y="34"/>
                  <a:pt x="132" y="47"/>
                  <a:pt x="101" y="57"/>
                </a:cubicBezTo>
                <a:close/>
              </a:path>
            </a:pathLst>
          </a:custGeom>
          <a:solidFill>
            <a:schemeClr val="hlink"/>
          </a:solidFill>
          <a:ln w="9525">
            <a:solidFill>
              <a:schemeClr val="tx1"/>
            </a:solidFill>
            <a:round/>
            <a:headEnd/>
            <a:tailEnd/>
          </a:ln>
        </p:spPr>
        <p:txBody>
          <a:bodyPr/>
          <a:lstStyle/>
          <a:p>
            <a:endParaRPr lang="en-US"/>
          </a:p>
        </p:txBody>
      </p:sp>
      <p:sp>
        <p:nvSpPr>
          <p:cNvPr id="342025" name="Freeform 9"/>
          <p:cNvSpPr>
            <a:spLocks/>
          </p:cNvSpPr>
          <p:nvPr/>
        </p:nvSpPr>
        <p:spPr bwMode="auto">
          <a:xfrm>
            <a:off x="2514600" y="4940300"/>
            <a:ext cx="4038600" cy="1447800"/>
          </a:xfrm>
          <a:custGeom>
            <a:avLst/>
            <a:gdLst>
              <a:gd name="T0" fmla="*/ 0 w 2544"/>
              <a:gd name="T1" fmla="*/ 48 h 912"/>
              <a:gd name="T2" fmla="*/ 960 w 2544"/>
              <a:gd name="T3" fmla="*/ 0 h 912"/>
              <a:gd name="T4" fmla="*/ 1536 w 2544"/>
              <a:gd name="T5" fmla="*/ 48 h 912"/>
              <a:gd name="T6" fmla="*/ 1824 w 2544"/>
              <a:gd name="T7" fmla="*/ 288 h 912"/>
              <a:gd name="T8" fmla="*/ 1920 w 2544"/>
              <a:gd name="T9" fmla="*/ 624 h 912"/>
              <a:gd name="T10" fmla="*/ 1968 w 2544"/>
              <a:gd name="T11" fmla="*/ 864 h 912"/>
              <a:gd name="T12" fmla="*/ 2544 w 2544"/>
              <a:gd name="T13" fmla="*/ 912 h 912"/>
              <a:gd name="T14" fmla="*/ 0 60000 65536"/>
              <a:gd name="T15" fmla="*/ 0 60000 65536"/>
              <a:gd name="T16" fmla="*/ 0 60000 65536"/>
              <a:gd name="T17" fmla="*/ 0 60000 65536"/>
              <a:gd name="T18" fmla="*/ 0 60000 65536"/>
              <a:gd name="T19" fmla="*/ 0 60000 65536"/>
              <a:gd name="T20" fmla="*/ 0 60000 65536"/>
              <a:gd name="T21" fmla="*/ 0 w 2544"/>
              <a:gd name="T22" fmla="*/ 0 h 912"/>
              <a:gd name="T23" fmla="*/ 2544 w 2544"/>
              <a:gd name="T24" fmla="*/ 912 h 9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44" h="912">
                <a:moveTo>
                  <a:pt x="0" y="48"/>
                </a:moveTo>
                <a:cubicBezTo>
                  <a:pt x="352" y="24"/>
                  <a:pt x="704" y="0"/>
                  <a:pt x="960" y="0"/>
                </a:cubicBezTo>
                <a:cubicBezTo>
                  <a:pt x="1216" y="0"/>
                  <a:pt x="1392" y="0"/>
                  <a:pt x="1536" y="48"/>
                </a:cubicBezTo>
                <a:cubicBezTo>
                  <a:pt x="1680" y="96"/>
                  <a:pt x="1760" y="192"/>
                  <a:pt x="1824" y="288"/>
                </a:cubicBezTo>
                <a:cubicBezTo>
                  <a:pt x="1888" y="384"/>
                  <a:pt x="1896" y="528"/>
                  <a:pt x="1920" y="624"/>
                </a:cubicBezTo>
                <a:cubicBezTo>
                  <a:pt x="1944" y="720"/>
                  <a:pt x="1864" y="816"/>
                  <a:pt x="1968" y="864"/>
                </a:cubicBezTo>
                <a:cubicBezTo>
                  <a:pt x="2072" y="912"/>
                  <a:pt x="2456" y="904"/>
                  <a:pt x="2544" y="912"/>
                </a:cubicBezTo>
              </a:path>
            </a:pathLst>
          </a:custGeom>
          <a:noFill/>
          <a:ln w="9525">
            <a:solidFill>
              <a:schemeClr val="tx1"/>
            </a:solidFill>
            <a:round/>
            <a:headEnd/>
            <a:tailEnd type="triangle" w="med" len="med"/>
          </a:ln>
        </p:spPr>
        <p:txBody>
          <a:bodyPr/>
          <a:lstStyle/>
          <a:p>
            <a:endParaRPr lang="en-US"/>
          </a:p>
        </p:txBody>
      </p:sp>
      <p:sp>
        <p:nvSpPr>
          <p:cNvPr id="342026" name="Text Box 10"/>
          <p:cNvSpPr txBox="1">
            <a:spLocks noChangeArrowheads="1"/>
          </p:cNvSpPr>
          <p:nvPr/>
        </p:nvSpPr>
        <p:spPr bwMode="auto">
          <a:xfrm>
            <a:off x="6096000" y="4406900"/>
            <a:ext cx="3048000" cy="366713"/>
          </a:xfrm>
          <a:prstGeom prst="rect">
            <a:avLst/>
          </a:prstGeom>
          <a:noFill/>
          <a:ln w="9525">
            <a:noFill/>
            <a:miter lim="800000"/>
            <a:headEnd/>
            <a:tailEnd/>
          </a:ln>
        </p:spPr>
        <p:txBody>
          <a:bodyPr>
            <a:spAutoFit/>
          </a:bodyPr>
          <a:lstStyle/>
          <a:p>
            <a:pPr>
              <a:spcBef>
                <a:spcPct val="50000"/>
              </a:spcBef>
            </a:pPr>
            <a:r>
              <a:rPr lang="en-US"/>
              <a:t>Mean gas trajectory</a:t>
            </a:r>
          </a:p>
        </p:txBody>
      </p:sp>
      <p:sp>
        <p:nvSpPr>
          <p:cNvPr id="342027" name="Text Box 11"/>
          <p:cNvSpPr txBox="1">
            <a:spLocks noChangeArrowheads="1"/>
          </p:cNvSpPr>
          <p:nvPr/>
        </p:nvSpPr>
        <p:spPr bwMode="auto">
          <a:xfrm>
            <a:off x="2286000" y="5778500"/>
            <a:ext cx="3048000" cy="366713"/>
          </a:xfrm>
          <a:prstGeom prst="rect">
            <a:avLst/>
          </a:prstGeom>
          <a:noFill/>
          <a:ln w="9525">
            <a:noFill/>
            <a:miter lim="800000"/>
            <a:headEnd/>
            <a:tailEnd/>
          </a:ln>
        </p:spPr>
        <p:txBody>
          <a:bodyPr>
            <a:spAutoFit/>
          </a:bodyPr>
          <a:lstStyle/>
          <a:p>
            <a:pPr>
              <a:spcBef>
                <a:spcPct val="50000"/>
              </a:spcBef>
            </a:pPr>
            <a:r>
              <a:rPr lang="en-US">
                <a:solidFill>
                  <a:schemeClr val="hlink"/>
                </a:solidFill>
              </a:rPr>
              <a:t>Particle trajectory</a:t>
            </a:r>
          </a:p>
        </p:txBody>
      </p:sp>
      <p:sp>
        <p:nvSpPr>
          <p:cNvPr id="342028" name="Line 12"/>
          <p:cNvSpPr>
            <a:spLocks noChangeShapeType="1"/>
          </p:cNvSpPr>
          <p:nvPr/>
        </p:nvSpPr>
        <p:spPr bwMode="auto">
          <a:xfrm flipV="1">
            <a:off x="4191000" y="5181600"/>
            <a:ext cx="1219200" cy="596900"/>
          </a:xfrm>
          <a:prstGeom prst="line">
            <a:avLst/>
          </a:prstGeom>
          <a:noFill/>
          <a:ln w="9525">
            <a:solidFill>
              <a:schemeClr val="hlink"/>
            </a:solidFill>
            <a:round/>
            <a:headEnd/>
            <a:tailEnd type="triangle" w="med" len="med"/>
          </a:ln>
        </p:spPr>
        <p:txBody>
          <a:bodyPr/>
          <a:lstStyle/>
          <a:p>
            <a:endParaRPr lang="en-US"/>
          </a:p>
        </p:txBody>
      </p:sp>
      <p:sp>
        <p:nvSpPr>
          <p:cNvPr id="342029" name="Line 13"/>
          <p:cNvSpPr>
            <a:spLocks noChangeShapeType="1"/>
          </p:cNvSpPr>
          <p:nvPr/>
        </p:nvSpPr>
        <p:spPr bwMode="auto">
          <a:xfrm flipH="1">
            <a:off x="5105400" y="4559300"/>
            <a:ext cx="990600" cy="457200"/>
          </a:xfrm>
          <a:prstGeom prst="line">
            <a:avLst/>
          </a:prstGeom>
          <a:noFill/>
          <a:ln w="9525">
            <a:solidFill>
              <a:schemeClr val="tx1"/>
            </a:solidFill>
            <a:round/>
            <a:headEnd/>
            <a:tailEnd type="triangle" w="med" len="med"/>
          </a:ln>
        </p:spPr>
        <p:txBody>
          <a:bodyPr/>
          <a:lstStyle/>
          <a:p>
            <a:endParaRPr lang="en-US"/>
          </a:p>
        </p:txBody>
      </p:sp>
      <p:sp>
        <p:nvSpPr>
          <p:cNvPr id="342030" name="Text Box 14"/>
          <p:cNvSpPr txBox="1">
            <a:spLocks noChangeArrowheads="1"/>
          </p:cNvSpPr>
          <p:nvPr/>
        </p:nvSpPr>
        <p:spPr bwMode="auto">
          <a:xfrm>
            <a:off x="2971800" y="3949700"/>
            <a:ext cx="3810000" cy="366713"/>
          </a:xfrm>
          <a:prstGeom prst="rect">
            <a:avLst/>
          </a:prstGeom>
          <a:noFill/>
          <a:ln w="9525">
            <a:noFill/>
            <a:miter lim="800000"/>
            <a:headEnd/>
            <a:tailEnd/>
          </a:ln>
        </p:spPr>
        <p:txBody>
          <a:bodyPr>
            <a:spAutoFit/>
          </a:bodyPr>
          <a:lstStyle/>
          <a:p>
            <a:pPr>
              <a:spcBef>
                <a:spcPct val="50000"/>
              </a:spcBef>
            </a:pPr>
            <a:r>
              <a:rPr lang="en-US"/>
              <a:t>Air passage</a:t>
            </a:r>
          </a:p>
        </p:txBody>
      </p:sp>
      <p:sp>
        <p:nvSpPr>
          <p:cNvPr id="342031" name="Line 15"/>
          <p:cNvSpPr>
            <a:spLocks noChangeShapeType="1"/>
          </p:cNvSpPr>
          <p:nvPr/>
        </p:nvSpPr>
        <p:spPr bwMode="auto">
          <a:xfrm>
            <a:off x="3962400" y="4254500"/>
            <a:ext cx="76200" cy="457200"/>
          </a:xfrm>
          <a:prstGeom prst="line">
            <a:avLst/>
          </a:prstGeom>
          <a:noFill/>
          <a:ln w="9525">
            <a:solidFill>
              <a:schemeClr val="tx1"/>
            </a:solidFill>
            <a:round/>
            <a:headEnd/>
            <a:tailEnd type="triangle" w="med" len="med"/>
          </a:ln>
        </p:spPr>
        <p:txBody>
          <a:bodyPr/>
          <a:lstStyle/>
          <a:p>
            <a:endParaRPr lang="en-US"/>
          </a:p>
        </p:txBody>
      </p:sp>
      <p:sp>
        <p:nvSpPr>
          <p:cNvPr id="342032" name="Freeform 16"/>
          <p:cNvSpPr>
            <a:spLocks/>
          </p:cNvSpPr>
          <p:nvPr/>
        </p:nvSpPr>
        <p:spPr bwMode="auto">
          <a:xfrm>
            <a:off x="2514600" y="4940300"/>
            <a:ext cx="3124200" cy="393700"/>
          </a:xfrm>
          <a:custGeom>
            <a:avLst/>
            <a:gdLst>
              <a:gd name="T0" fmla="*/ 0 w 1968"/>
              <a:gd name="T1" fmla="*/ 56 h 248"/>
              <a:gd name="T2" fmla="*/ 768 w 1968"/>
              <a:gd name="T3" fmla="*/ 8 h 248"/>
              <a:gd name="T4" fmla="*/ 1392 w 1968"/>
              <a:gd name="T5" fmla="*/ 8 h 248"/>
              <a:gd name="T6" fmla="*/ 1680 w 1968"/>
              <a:gd name="T7" fmla="*/ 56 h 248"/>
              <a:gd name="T8" fmla="*/ 1872 w 1968"/>
              <a:gd name="T9" fmla="*/ 152 h 248"/>
              <a:gd name="T10" fmla="*/ 1968 w 1968"/>
              <a:gd name="T11" fmla="*/ 248 h 248"/>
              <a:gd name="T12" fmla="*/ 0 60000 65536"/>
              <a:gd name="T13" fmla="*/ 0 60000 65536"/>
              <a:gd name="T14" fmla="*/ 0 60000 65536"/>
              <a:gd name="T15" fmla="*/ 0 60000 65536"/>
              <a:gd name="T16" fmla="*/ 0 60000 65536"/>
              <a:gd name="T17" fmla="*/ 0 60000 65536"/>
              <a:gd name="T18" fmla="*/ 0 w 1968"/>
              <a:gd name="T19" fmla="*/ 0 h 248"/>
              <a:gd name="T20" fmla="*/ 1968 w 1968"/>
              <a:gd name="T21" fmla="*/ 248 h 248"/>
            </a:gdLst>
            <a:ahLst/>
            <a:cxnLst>
              <a:cxn ang="T12">
                <a:pos x="T0" y="T1"/>
              </a:cxn>
              <a:cxn ang="T13">
                <a:pos x="T2" y="T3"/>
              </a:cxn>
              <a:cxn ang="T14">
                <a:pos x="T4" y="T5"/>
              </a:cxn>
              <a:cxn ang="T15">
                <a:pos x="T6" y="T7"/>
              </a:cxn>
              <a:cxn ang="T16">
                <a:pos x="T8" y="T9"/>
              </a:cxn>
              <a:cxn ang="T17">
                <a:pos x="T10" y="T11"/>
              </a:cxn>
            </a:cxnLst>
            <a:rect l="T18" t="T19" r="T20" b="T21"/>
            <a:pathLst>
              <a:path w="1968" h="248">
                <a:moveTo>
                  <a:pt x="0" y="56"/>
                </a:moveTo>
                <a:cubicBezTo>
                  <a:pt x="268" y="36"/>
                  <a:pt x="536" y="16"/>
                  <a:pt x="768" y="8"/>
                </a:cubicBezTo>
                <a:cubicBezTo>
                  <a:pt x="1000" y="0"/>
                  <a:pt x="1240" y="0"/>
                  <a:pt x="1392" y="8"/>
                </a:cubicBezTo>
                <a:cubicBezTo>
                  <a:pt x="1544" y="16"/>
                  <a:pt x="1600" y="32"/>
                  <a:pt x="1680" y="56"/>
                </a:cubicBezTo>
                <a:cubicBezTo>
                  <a:pt x="1760" y="80"/>
                  <a:pt x="1824" y="120"/>
                  <a:pt x="1872" y="152"/>
                </a:cubicBezTo>
                <a:cubicBezTo>
                  <a:pt x="1920" y="184"/>
                  <a:pt x="1952" y="232"/>
                  <a:pt x="1968" y="248"/>
                </a:cubicBezTo>
              </a:path>
            </a:pathLst>
          </a:custGeom>
          <a:noFill/>
          <a:ln w="25400">
            <a:solidFill>
              <a:schemeClr val="hlink"/>
            </a:solidFill>
            <a:round/>
            <a:headEnd/>
            <a:tailEnd type="triangle" w="med" len="med"/>
          </a:ln>
        </p:spPr>
        <p:txBody>
          <a:bodyPr/>
          <a:lstStyle/>
          <a:p>
            <a:endParaRPr lang="en-US"/>
          </a:p>
        </p:txBody>
      </p:sp>
      <p:sp>
        <p:nvSpPr>
          <p:cNvPr id="342033" name="Oval 17"/>
          <p:cNvSpPr>
            <a:spLocks noChangeArrowheads="1"/>
          </p:cNvSpPr>
          <p:nvPr/>
        </p:nvSpPr>
        <p:spPr bwMode="auto">
          <a:xfrm>
            <a:off x="1219200" y="4876800"/>
            <a:ext cx="3048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42034" name="Text Box 18"/>
          <p:cNvSpPr txBox="1">
            <a:spLocks noChangeArrowheads="1"/>
          </p:cNvSpPr>
          <p:nvPr/>
        </p:nvSpPr>
        <p:spPr bwMode="auto">
          <a:xfrm>
            <a:off x="457200" y="5257800"/>
            <a:ext cx="1371600" cy="915988"/>
          </a:xfrm>
          <a:prstGeom prst="rect">
            <a:avLst/>
          </a:prstGeom>
          <a:noFill/>
          <a:ln w="9525">
            <a:noFill/>
            <a:miter lim="800000"/>
            <a:headEnd/>
            <a:tailEnd/>
          </a:ln>
        </p:spPr>
        <p:txBody>
          <a:bodyPr>
            <a:spAutoFit/>
          </a:bodyPr>
          <a:lstStyle/>
          <a:p>
            <a:pPr>
              <a:spcBef>
                <a:spcPct val="50000"/>
              </a:spcBef>
            </a:pPr>
            <a:r>
              <a:rPr lang="en-US"/>
              <a:t>Gas or ultra-fine particle</a:t>
            </a:r>
          </a:p>
        </p:txBody>
      </p:sp>
      <p:sp>
        <p:nvSpPr>
          <p:cNvPr id="342035" name="Text Box 19"/>
          <p:cNvSpPr txBox="1">
            <a:spLocks noChangeArrowheads="1"/>
          </p:cNvSpPr>
          <p:nvPr/>
        </p:nvSpPr>
        <p:spPr bwMode="auto">
          <a:xfrm>
            <a:off x="457200" y="6248400"/>
            <a:ext cx="4953000" cy="366713"/>
          </a:xfrm>
          <a:prstGeom prst="rect">
            <a:avLst/>
          </a:prstGeom>
          <a:noFill/>
          <a:ln w="9525">
            <a:noFill/>
            <a:miter lim="800000"/>
            <a:headEnd/>
            <a:tailEnd/>
          </a:ln>
        </p:spPr>
        <p:txBody>
          <a:bodyPr>
            <a:spAutoFit/>
          </a:bodyPr>
          <a:lstStyle/>
          <a:p>
            <a:pPr>
              <a:spcBef>
                <a:spcPct val="50000"/>
              </a:spcBef>
            </a:pPr>
            <a:r>
              <a:rPr lang="en-US"/>
              <a:t>Random motion brings ultra-fine particle to wall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20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20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20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20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20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20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20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20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20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20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20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20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20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420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20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203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0" presetClass="path" presetSubtype="0" accel="50000" decel="50000" fill="hold" grpId="1" nodeType="clickEffect">
                                  <p:stCondLst>
                                    <p:cond delay="0"/>
                                  </p:stCondLst>
                                  <p:childTnLst>
                                    <p:animMotion origin="layout" path="M 3.33333E-6 2.22222E-6 C 0.01527 -0.00185 0.02708 -0.0044 0.04166 -0.00833 C 0.05416 -0.00741 0.06666 -0.00718 0.07916 -0.00556 C 0.08854 -0.0044 0.09705 0.00347 0.10625 0.00556 C 0.12118 0.0088 0.13507 0.01412 0.15 0.01667 C 0.1618 0.01574 0.17378 0.0169 0.18541 0.01389 C 0.1908 0.0125 0.19288 0.00301 0.19791 2.22222E-6 C 0.20955 -0.00694 0.21389 -0.00625 0.22708 -0.00833 C 0.2375 -0.01296 0.23333 -0.01759 0.24375 -0.02222 C 0.25416 -0.02106 0.26684 -0.02546 0.275 -0.01667 C 0.28802 -0.00278 0.296 0.01481 0.3125 0.02222 C 0.32691 0.01574 0.33906 0.00671 0.35416 0.00278 C 0.35694 0.00093 0.35989 -0.00069 0.3625 -0.00278 C 0.36684 -0.00625 0.375 -0.01389 0.375 -0.01389 C 0.38559 0.00741 0.36823 0.0331 0.3875 0.04167 C 0.40729 0.03287 0.39566 0.03495 0.42291 0.04167 C 0.43732 0.05139 0.44045 0.0662 0.45833 0.07222 C 0.46041 0.07407 0.46371 0.07454 0.46458 0.07778 C 0.46701 0.0875 0.46041 0.09074 0.45625 0.09444 C 0.45486 0.09722 0.45243 0.09954 0.45208 0.10278 C 0.45121 0.11019 0.4651 0.12685 0.46875 0.13333 C 0.47326 0.15718 0.471 0.18171 0.475 0.20556 C 0.47795 0.22315 0.47274 0.22222 0.47916 0.22222 " pathEditMode="relative" ptsTypes="ffffffffffffffffffffffA">
                                      <p:cBhvr>
                                        <p:cTn id="52" dur="2000" fill="hold"/>
                                        <p:tgtEl>
                                          <p:spTgt spid="342033"/>
                                        </p:tgtEl>
                                        <p:attrNameLst>
                                          <p:attrName>ppt_x</p:attrName>
                                          <p:attrName>ppt_y</p:attrName>
                                        </p:attrNameLst>
                                      </p:cBhvr>
                                    </p:animMotion>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420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build="p"/>
      <p:bldP spid="342020" grpId="0" animBg="1"/>
      <p:bldP spid="342021" grpId="0" animBg="1"/>
      <p:bldP spid="342023" grpId="0" animBg="1"/>
      <p:bldP spid="342025" grpId="0" animBg="1"/>
      <p:bldP spid="342026" grpId="0"/>
      <p:bldP spid="342027" grpId="0"/>
      <p:bldP spid="342028" grpId="0" animBg="1"/>
      <p:bldP spid="342029" grpId="0" animBg="1"/>
      <p:bldP spid="342030" grpId="0"/>
      <p:bldP spid="342031" grpId="0" animBg="1"/>
      <p:bldP spid="342032" grpId="0" animBg="1"/>
      <p:bldP spid="342033" grpId="0" animBg="1"/>
      <p:bldP spid="342033" grpId="1" animBg="1"/>
      <p:bldP spid="342034" grpId="0"/>
      <p:bldP spid="3420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en-US" b="1" dirty="0" smtClean="0">
                <a:latin typeface="Tahoma" pitchFamily="34" charset="0"/>
              </a:rPr>
              <a:t>Toxicology </a:t>
            </a:r>
            <a:br>
              <a:rPr lang="en-US" b="1" dirty="0" smtClean="0">
                <a:latin typeface="Tahoma" pitchFamily="34" charset="0"/>
              </a:rPr>
            </a:br>
            <a:r>
              <a:rPr lang="en-US" sz="3600" dirty="0" smtClean="0">
                <a:latin typeface="Tahoma" pitchFamily="34" charset="0"/>
              </a:rPr>
              <a:t>- Exposure (Inhalation)</a:t>
            </a:r>
          </a:p>
        </p:txBody>
      </p:sp>
      <p:sp>
        <p:nvSpPr>
          <p:cNvPr id="343043" name="Rectangle 3"/>
          <p:cNvSpPr>
            <a:spLocks noGrp="1" noChangeArrowheads="1"/>
          </p:cNvSpPr>
          <p:nvPr>
            <p:ph type="body" idx="1"/>
          </p:nvPr>
        </p:nvSpPr>
        <p:spPr/>
        <p:txBody>
          <a:bodyPr/>
          <a:lstStyle/>
          <a:p>
            <a:pPr eaLnBrk="1" hangingPunct="1">
              <a:buFontTx/>
              <a:buNone/>
            </a:pPr>
            <a:r>
              <a:rPr lang="en-US" sz="2800" smtClean="0">
                <a:latin typeface="Tahoma" pitchFamily="34" charset="0"/>
              </a:rPr>
              <a:t>Airways have defense mechanisms (mucous and cilia to remove particles)</a:t>
            </a:r>
          </a:p>
          <a:p>
            <a:pPr eaLnBrk="1" hangingPunct="1">
              <a:buFontTx/>
              <a:buNone/>
            </a:pPr>
            <a:r>
              <a:rPr lang="en-US" sz="2800" smtClean="0">
                <a:latin typeface="Tahoma" pitchFamily="34" charset="0"/>
              </a:rPr>
              <a:t>Toxic response can be due to passage to blood and rest of body (pulmonary problems) or to lung cell damage (e.g. asbestos)</a:t>
            </a:r>
          </a:p>
          <a:p>
            <a:pPr eaLnBrk="1" hangingPunct="1">
              <a:buFontTx/>
              <a:buNone/>
            </a:pPr>
            <a:r>
              <a:rPr lang="en-US" sz="2800" smtClean="0">
                <a:latin typeface="Tahoma" pitchFamily="34" charset="0"/>
              </a:rPr>
              <a:t>People with asthma can suffer at much lower doses than others</a:t>
            </a:r>
          </a:p>
          <a:p>
            <a:pPr eaLnBrk="1" hangingPunct="1">
              <a:buFontTx/>
              <a:buNone/>
            </a:pPr>
            <a:r>
              <a:rPr lang="en-US" sz="2800" smtClean="0">
                <a:latin typeface="Tahoma" pitchFamily="34" charset="0"/>
              </a:rPr>
              <a:t>Respiration affects exposure.  Heavy work or exercise in poor air quality can be harmful.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30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30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30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30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685800" y="0"/>
            <a:ext cx="7772400" cy="1470025"/>
          </a:xfrm>
        </p:spPr>
        <p:txBody>
          <a:bodyPr/>
          <a:lstStyle/>
          <a:p>
            <a:pPr eaLnBrk="1" hangingPunct="1"/>
            <a:r>
              <a:rPr lang="en-US" altLang="en-US" dirty="0" smtClean="0">
                <a:latin typeface="Tahoma" charset="0"/>
              </a:rPr>
              <a:t>Break for Group Activity</a:t>
            </a:r>
            <a:endParaRPr lang="en-US" altLang="en-US" sz="3600" dirty="0" smtClean="0">
              <a:latin typeface="Tahoma" charset="0"/>
            </a:endParaRPr>
          </a:p>
        </p:txBody>
      </p:sp>
      <p:sp>
        <p:nvSpPr>
          <p:cNvPr id="20483" name="Subtitle 3"/>
          <p:cNvSpPr>
            <a:spLocks noGrp="1"/>
          </p:cNvSpPr>
          <p:nvPr>
            <p:ph type="subTitle" idx="1"/>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n-US" b="1" dirty="0" smtClean="0">
                <a:latin typeface="Tahoma" pitchFamily="34" charset="0"/>
              </a:rPr>
              <a:t>Toxicology </a:t>
            </a:r>
            <a:br>
              <a:rPr lang="en-US" b="1" dirty="0" smtClean="0">
                <a:latin typeface="Tahoma" pitchFamily="34" charset="0"/>
              </a:rPr>
            </a:br>
            <a:r>
              <a:rPr lang="en-US" sz="3600" dirty="0" smtClean="0">
                <a:latin typeface="Tahoma" pitchFamily="34" charset="0"/>
              </a:rPr>
              <a:t>- Exposure</a:t>
            </a:r>
          </a:p>
        </p:txBody>
      </p:sp>
      <p:sp>
        <p:nvSpPr>
          <p:cNvPr id="344067" name="Rectangle 3"/>
          <p:cNvSpPr>
            <a:spLocks noGrp="1" noChangeArrowheads="1"/>
          </p:cNvSpPr>
          <p:nvPr>
            <p:ph type="body" idx="1"/>
          </p:nvPr>
        </p:nvSpPr>
        <p:spPr/>
        <p:txBody>
          <a:bodyPr/>
          <a:lstStyle/>
          <a:p>
            <a:pPr eaLnBrk="1" hangingPunct="1">
              <a:lnSpc>
                <a:spcPct val="80000"/>
              </a:lnSpc>
              <a:buFontTx/>
              <a:buNone/>
            </a:pPr>
            <a:r>
              <a:rPr lang="en-US" sz="3600" smtClean="0">
                <a:latin typeface="Tahoma" pitchFamily="34" charset="0"/>
              </a:rPr>
              <a:t>3. Oral</a:t>
            </a:r>
          </a:p>
          <a:p>
            <a:pPr eaLnBrk="1" hangingPunct="1">
              <a:lnSpc>
                <a:spcPct val="80000"/>
              </a:lnSpc>
              <a:buFontTx/>
              <a:buNone/>
            </a:pPr>
            <a:r>
              <a:rPr lang="en-US" sz="2400" smtClean="0">
                <a:latin typeface="Tahoma" pitchFamily="34" charset="0"/>
              </a:rPr>
              <a:t>	- Absorption occurs in the gastrointestinal tract (GI tract)</a:t>
            </a:r>
          </a:p>
          <a:p>
            <a:pPr eaLnBrk="1" hangingPunct="1">
              <a:lnSpc>
                <a:spcPct val="80000"/>
              </a:lnSpc>
              <a:buFontTx/>
              <a:buNone/>
            </a:pPr>
            <a:r>
              <a:rPr lang="en-US" sz="2400" smtClean="0">
                <a:latin typeface="Tahoma" pitchFamily="34" charset="0"/>
              </a:rPr>
              <a:t>	- Less polar compounds are preferentially absorbed</a:t>
            </a:r>
          </a:p>
          <a:p>
            <a:pPr eaLnBrk="1" hangingPunct="1">
              <a:lnSpc>
                <a:spcPct val="80000"/>
              </a:lnSpc>
              <a:buFontTx/>
              <a:buNone/>
            </a:pPr>
            <a:r>
              <a:rPr lang="en-US" sz="2400" smtClean="0">
                <a:latin typeface="Tahoma" pitchFamily="34" charset="0"/>
              </a:rPr>
              <a:t>	- For acids and bases, absorption of non-ionized species is much faster</a:t>
            </a:r>
          </a:p>
          <a:p>
            <a:pPr eaLnBrk="1" hangingPunct="1">
              <a:lnSpc>
                <a:spcPct val="80000"/>
              </a:lnSpc>
              <a:buFontTx/>
              <a:buNone/>
            </a:pPr>
            <a:r>
              <a:rPr lang="en-US" sz="2400" smtClean="0">
                <a:latin typeface="Tahoma" pitchFamily="34" charset="0"/>
              </a:rPr>
              <a:t>	- Absorption also depends on pH of organ (~2 for stomach vs. ~6 for intestines)</a:t>
            </a:r>
          </a:p>
          <a:p>
            <a:pPr eaLnBrk="1" hangingPunct="1">
              <a:lnSpc>
                <a:spcPct val="80000"/>
              </a:lnSpc>
              <a:buFontTx/>
              <a:buNone/>
            </a:pPr>
            <a:r>
              <a:rPr lang="en-US" sz="2400" smtClean="0">
                <a:latin typeface="Tahoma" pitchFamily="34" charset="0"/>
              </a:rPr>
              <a:t>	- Exposure can occur from contaminated foods (e.g. with pesticide or natural toxin present) or from incidental ingestion (e.g. lead in toys or paint flakes, chemistry lab student eating cheetos, my son spraying my toothbrush with insect repellent)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40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40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40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40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40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40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en-US" b="1" dirty="0" smtClean="0">
                <a:latin typeface="Tahoma" pitchFamily="34" charset="0"/>
              </a:rPr>
              <a:t>Toxicology </a:t>
            </a:r>
            <a:br>
              <a:rPr lang="en-US" b="1" dirty="0" smtClean="0">
                <a:latin typeface="Tahoma" pitchFamily="34" charset="0"/>
              </a:rPr>
            </a:br>
            <a:r>
              <a:rPr lang="en-US" sz="3600" dirty="0" smtClean="0">
                <a:latin typeface="Tahoma" pitchFamily="34" charset="0"/>
              </a:rPr>
              <a:t>- Exposure</a:t>
            </a:r>
          </a:p>
        </p:txBody>
      </p:sp>
      <p:sp>
        <p:nvSpPr>
          <p:cNvPr id="399363" name="Rectangle 3"/>
          <p:cNvSpPr>
            <a:spLocks noGrp="1" noChangeArrowheads="1"/>
          </p:cNvSpPr>
          <p:nvPr>
            <p:ph type="body" idx="1"/>
          </p:nvPr>
        </p:nvSpPr>
        <p:spPr/>
        <p:txBody>
          <a:bodyPr/>
          <a:lstStyle/>
          <a:p>
            <a:pPr eaLnBrk="1" hangingPunct="1"/>
            <a:r>
              <a:rPr lang="en-US" smtClean="0">
                <a:latin typeface="Tahoma" pitchFamily="34" charset="0"/>
              </a:rPr>
              <a:t>Minimization of Exposure</a:t>
            </a:r>
          </a:p>
          <a:p>
            <a:pPr lvl="1" eaLnBrk="1" hangingPunct="1"/>
            <a:r>
              <a:rPr lang="en-US" smtClean="0">
                <a:latin typeface="Tahoma" pitchFamily="34" charset="0"/>
              </a:rPr>
              <a:t>Use of protective equipment:</a:t>
            </a:r>
          </a:p>
          <a:p>
            <a:pPr lvl="2" eaLnBrk="1" hangingPunct="1"/>
            <a:r>
              <a:rPr lang="en-US" smtClean="0">
                <a:latin typeface="Tahoma" pitchFamily="34" charset="0"/>
              </a:rPr>
              <a:t>Gloves, protective clothes, goggles (dermal)</a:t>
            </a:r>
          </a:p>
          <a:p>
            <a:pPr lvl="2" eaLnBrk="1" hangingPunct="1"/>
            <a:r>
              <a:rPr lang="en-US" smtClean="0">
                <a:latin typeface="Tahoma" pitchFamily="34" charset="0"/>
              </a:rPr>
              <a:t>Masks or respirators (inhalation)</a:t>
            </a:r>
          </a:p>
          <a:p>
            <a:pPr lvl="1" eaLnBrk="1" hangingPunct="1"/>
            <a:r>
              <a:rPr lang="en-US" smtClean="0">
                <a:latin typeface="Tahoma" pitchFamily="34" charset="0"/>
              </a:rPr>
              <a:t>Use of equipment to keep chemicals out of contact</a:t>
            </a:r>
          </a:p>
          <a:p>
            <a:pPr lvl="2" eaLnBrk="1" hangingPunct="1"/>
            <a:r>
              <a:rPr lang="en-US" smtClean="0">
                <a:latin typeface="Tahoma" pitchFamily="34" charset="0"/>
              </a:rPr>
              <a:t>Use of fume hoods</a:t>
            </a:r>
          </a:p>
          <a:p>
            <a:pPr lvl="2" eaLnBrk="1" hangingPunct="1"/>
            <a:r>
              <a:rPr lang="en-US" smtClean="0">
                <a:latin typeface="Tahoma" pitchFamily="34" charset="0"/>
              </a:rPr>
              <a:t>Segregation of work space into different regions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9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93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93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93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en-US" b="1" dirty="0" smtClean="0">
                <a:latin typeface="Tahoma" pitchFamily="34" charset="0"/>
              </a:rPr>
              <a:t>Toxicology </a:t>
            </a:r>
            <a:br>
              <a:rPr lang="en-US" b="1" dirty="0" smtClean="0">
                <a:latin typeface="Tahoma" pitchFamily="34" charset="0"/>
              </a:rPr>
            </a:br>
            <a:r>
              <a:rPr lang="en-US" sz="3600" dirty="0" smtClean="0">
                <a:latin typeface="Tahoma" pitchFamily="34" charset="0"/>
              </a:rPr>
              <a:t>- Some questions I</a:t>
            </a:r>
          </a:p>
        </p:txBody>
      </p:sp>
      <p:sp>
        <p:nvSpPr>
          <p:cNvPr id="345091" name="Rectangle 3"/>
          <p:cNvSpPr>
            <a:spLocks noGrp="1" noChangeArrowheads="1"/>
          </p:cNvSpPr>
          <p:nvPr>
            <p:ph type="body" idx="1"/>
          </p:nvPr>
        </p:nvSpPr>
        <p:spPr/>
        <p:txBody>
          <a:bodyPr/>
          <a:lstStyle/>
          <a:p>
            <a:pPr marL="609600" indent="-609600" eaLnBrk="1" hangingPunct="1">
              <a:lnSpc>
                <a:spcPct val="80000"/>
              </a:lnSpc>
              <a:buFontTx/>
              <a:buAutoNum type="arabicPeriod"/>
            </a:pPr>
            <a:r>
              <a:rPr lang="en-US" sz="2400" smtClean="0">
                <a:latin typeface="Tahoma" pitchFamily="34" charset="0"/>
              </a:rPr>
              <a:t>Besides concentrations, list three other factors that affect how toxic a substance is</a:t>
            </a:r>
          </a:p>
          <a:p>
            <a:pPr marL="609600" indent="-609600" eaLnBrk="1" hangingPunct="1">
              <a:lnSpc>
                <a:spcPct val="80000"/>
              </a:lnSpc>
              <a:buFontTx/>
              <a:buAutoNum type="arabicPeriod"/>
            </a:pPr>
            <a:r>
              <a:rPr lang="en-US" sz="2400" smtClean="0">
                <a:latin typeface="Tahoma" pitchFamily="34" charset="0"/>
              </a:rPr>
              <a:t>In which form is capsaicin (a moderate sized compound of weak polarity) absorbed better into the skin? a) As solid powder	b) in water	c) in acetonitrile</a:t>
            </a:r>
          </a:p>
          <a:p>
            <a:pPr marL="609600" indent="-609600" eaLnBrk="1" hangingPunct="1">
              <a:lnSpc>
                <a:spcPct val="80000"/>
              </a:lnSpc>
              <a:buFontTx/>
              <a:buAutoNum type="arabicPeriod"/>
            </a:pPr>
            <a:r>
              <a:rPr lang="en-US" sz="2400" smtClean="0">
                <a:latin typeface="Tahoma" pitchFamily="34" charset="0"/>
              </a:rPr>
              <a:t>Which form of lead in the environment is most likely to cause acute exposure problems: a) solid lead, b) tetraethyl lead, c) lead sulfate (moderately soluble in water), d) lead phosphate (very insoluble in water)</a:t>
            </a:r>
          </a:p>
          <a:p>
            <a:pPr marL="609600" indent="-609600" eaLnBrk="1" hangingPunct="1">
              <a:lnSpc>
                <a:spcPct val="80000"/>
              </a:lnSpc>
              <a:buFontTx/>
              <a:buAutoNum type="arabicPeriod"/>
            </a:pPr>
            <a:r>
              <a:rPr lang="en-US" sz="2400" smtClean="0">
                <a:latin typeface="Tahoma" pitchFamily="34" charset="0"/>
              </a:rPr>
              <a:t>A researcher found that SO</a:t>
            </a:r>
            <a:r>
              <a:rPr lang="en-US" sz="2400" baseline="-25000" smtClean="0">
                <a:latin typeface="Tahoma" pitchFamily="34" charset="0"/>
              </a:rPr>
              <a:t>2</a:t>
            </a:r>
            <a:r>
              <a:rPr lang="en-US" sz="2400" smtClean="0">
                <a:latin typeface="Tahoma" pitchFamily="34" charset="0"/>
              </a:rPr>
              <a:t> inhalation causes more damage after patients drank lemonade or other acidic drinks.  Explain why?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50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50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50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50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en-US" b="1" dirty="0" smtClean="0">
                <a:latin typeface="Tahoma" pitchFamily="34" charset="0"/>
              </a:rPr>
              <a:t>Toxicology </a:t>
            </a:r>
            <a:br>
              <a:rPr lang="en-US" b="1" dirty="0" smtClean="0">
                <a:latin typeface="Tahoma" pitchFamily="34" charset="0"/>
              </a:rPr>
            </a:br>
            <a:r>
              <a:rPr lang="en-US" sz="3600" dirty="0" smtClean="0">
                <a:latin typeface="Tahoma" pitchFamily="34" charset="0"/>
              </a:rPr>
              <a:t>- Some questions II</a:t>
            </a:r>
          </a:p>
        </p:txBody>
      </p:sp>
      <p:sp>
        <p:nvSpPr>
          <p:cNvPr id="346115" name="Rectangle 3"/>
          <p:cNvSpPr>
            <a:spLocks noGrp="1" noChangeArrowheads="1"/>
          </p:cNvSpPr>
          <p:nvPr>
            <p:ph type="body" idx="1"/>
          </p:nvPr>
        </p:nvSpPr>
        <p:spPr/>
        <p:txBody>
          <a:bodyPr>
            <a:normAutofit lnSpcReduction="10000"/>
          </a:bodyPr>
          <a:lstStyle/>
          <a:p>
            <a:pPr marL="609600" indent="-609600" eaLnBrk="1" hangingPunct="1">
              <a:buAutoNum type="arabicPeriod" startAt="5"/>
            </a:pPr>
            <a:r>
              <a:rPr lang="en-US" sz="2400" dirty="0" smtClean="0">
                <a:latin typeface="Tahoma" pitchFamily="34" charset="0"/>
              </a:rPr>
              <a:t>A </a:t>
            </a:r>
            <a:r>
              <a:rPr lang="en-US" sz="2400" dirty="0" smtClean="0">
                <a:latin typeface="Tahoma" pitchFamily="34" charset="0"/>
              </a:rPr>
              <a:t>lawyer argues that arsenic in aerosols emitted from an incinerator has the same concentration as aerosols produced from soil dust in natural dust storms.  Does this make the incinerator safe? Why or why not?  What else should a safety expert </a:t>
            </a:r>
            <a:r>
              <a:rPr lang="en-US" sz="2400" dirty="0" smtClean="0">
                <a:latin typeface="Tahoma" pitchFamily="34" charset="0"/>
              </a:rPr>
              <a:t>know?</a:t>
            </a:r>
          </a:p>
          <a:p>
            <a:pPr marL="609600" indent="-609600" eaLnBrk="1" hangingPunct="1">
              <a:buAutoNum type="arabicPeriod" startAt="5"/>
            </a:pPr>
            <a:r>
              <a:rPr lang="en-US" sz="2400" dirty="0" smtClean="0">
                <a:latin typeface="Tahoma" pitchFamily="34" charset="0"/>
              </a:rPr>
              <a:t>Which </a:t>
            </a:r>
            <a:r>
              <a:rPr lang="en-US" sz="2400" dirty="0" smtClean="0">
                <a:latin typeface="Tahoma" pitchFamily="34" charset="0"/>
              </a:rPr>
              <a:t>part of the GI tract would the following compound be absorbed in: a) nitrous acid (</a:t>
            </a:r>
            <a:r>
              <a:rPr lang="en-US" sz="2400" dirty="0" err="1" smtClean="0">
                <a:latin typeface="Tahoma" pitchFamily="34" charset="0"/>
              </a:rPr>
              <a:t>pK</a:t>
            </a:r>
            <a:r>
              <a:rPr lang="en-US" sz="2400" baseline="-25000" dirty="0" err="1" smtClean="0">
                <a:latin typeface="Tahoma" pitchFamily="34" charset="0"/>
              </a:rPr>
              <a:t>a</a:t>
            </a:r>
            <a:r>
              <a:rPr lang="en-US" sz="2400" dirty="0" smtClean="0">
                <a:latin typeface="Tahoma" pitchFamily="34" charset="0"/>
              </a:rPr>
              <a:t> = 3.1), b) aniline (</a:t>
            </a:r>
            <a:r>
              <a:rPr lang="en-US" sz="2400" dirty="0" err="1" smtClean="0">
                <a:latin typeface="Tahoma" pitchFamily="34" charset="0"/>
              </a:rPr>
              <a:t>pK</a:t>
            </a:r>
            <a:r>
              <a:rPr lang="en-US" sz="2400" baseline="-25000" dirty="0" err="1" smtClean="0">
                <a:latin typeface="Tahoma" pitchFamily="34" charset="0"/>
              </a:rPr>
              <a:t>a</a:t>
            </a:r>
            <a:r>
              <a:rPr lang="en-US" sz="2400" dirty="0" smtClean="0">
                <a:latin typeface="Tahoma" pitchFamily="34" charset="0"/>
              </a:rPr>
              <a:t> of base </a:t>
            </a:r>
            <a:r>
              <a:rPr lang="en-US" sz="2400" dirty="0" err="1" smtClean="0">
                <a:latin typeface="Tahoma" pitchFamily="34" charset="0"/>
              </a:rPr>
              <a:t>cation</a:t>
            </a:r>
            <a:r>
              <a:rPr lang="en-US" sz="2400" dirty="0" smtClean="0">
                <a:latin typeface="Tahoma" pitchFamily="34" charset="0"/>
              </a:rPr>
              <a:t> = </a:t>
            </a:r>
            <a:r>
              <a:rPr lang="en-US" sz="2400" dirty="0" smtClean="0">
                <a:latin typeface="Tahoma" pitchFamily="34" charset="0"/>
              </a:rPr>
              <a:t>4.6)?</a:t>
            </a:r>
          </a:p>
          <a:p>
            <a:pPr marL="609600" indent="-609600" eaLnBrk="1" hangingPunct="1">
              <a:buAutoNum type="arabicPeriod" startAt="5"/>
            </a:pPr>
            <a:r>
              <a:rPr lang="en-US" sz="2400" dirty="0" smtClean="0">
                <a:latin typeface="Tahoma" pitchFamily="34" charset="0"/>
              </a:rPr>
              <a:t>Chelating </a:t>
            </a:r>
            <a:r>
              <a:rPr lang="en-US" sz="2400" dirty="0" err="1" smtClean="0">
                <a:latin typeface="Tahoma" pitchFamily="34" charset="0"/>
              </a:rPr>
              <a:t>ligands</a:t>
            </a:r>
            <a:r>
              <a:rPr lang="en-US" sz="2400" dirty="0" smtClean="0">
                <a:latin typeface="Tahoma" pitchFamily="34" charset="0"/>
              </a:rPr>
              <a:t> like EDTA are administrated to remove toxic metals.  Based on pH considerations and on movement across the GI tract in reverse, will </a:t>
            </a:r>
            <a:r>
              <a:rPr lang="en-US" sz="2400" dirty="0" err="1" smtClean="0">
                <a:latin typeface="Tahoma" pitchFamily="34" charset="0"/>
              </a:rPr>
              <a:t>ligands</a:t>
            </a:r>
            <a:r>
              <a:rPr lang="en-US" sz="2400" dirty="0" smtClean="0">
                <a:latin typeface="Tahoma" pitchFamily="34" charset="0"/>
              </a:rPr>
              <a:t> be more effective in the stomach or intestines?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6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6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61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r>
              <a:rPr lang="en-US" b="1" dirty="0" smtClean="0">
                <a:latin typeface="Tahoma" pitchFamily="34" charset="0"/>
              </a:rPr>
              <a:t>Toxicology </a:t>
            </a:r>
            <a:br>
              <a:rPr lang="en-US" b="1" dirty="0" smtClean="0">
                <a:latin typeface="Tahoma" pitchFamily="34" charset="0"/>
              </a:rPr>
            </a:br>
            <a:r>
              <a:rPr lang="en-US" sz="3600" dirty="0" smtClean="0">
                <a:latin typeface="Tahoma" pitchFamily="34" charset="0"/>
              </a:rPr>
              <a:t>- Dose - Response Relationship</a:t>
            </a:r>
          </a:p>
        </p:txBody>
      </p:sp>
      <p:sp>
        <p:nvSpPr>
          <p:cNvPr id="347139" name="Rectangle 3"/>
          <p:cNvSpPr>
            <a:spLocks noGrp="1" noChangeArrowheads="1"/>
          </p:cNvSpPr>
          <p:nvPr>
            <p:ph type="body" idx="1"/>
          </p:nvPr>
        </p:nvSpPr>
        <p:spPr/>
        <p:txBody>
          <a:bodyPr>
            <a:normAutofit lnSpcReduction="10000"/>
          </a:bodyPr>
          <a:lstStyle/>
          <a:p>
            <a:pPr eaLnBrk="1" hangingPunct="1">
              <a:buFontTx/>
              <a:buNone/>
            </a:pPr>
            <a:r>
              <a:rPr lang="en-US" sz="2800" smtClean="0">
                <a:latin typeface="Tahoma" pitchFamily="34" charset="0"/>
              </a:rPr>
              <a:t>The concentration of a toxic substance in a body (e.g. mg of toxin per kg body weight) is related to the response of the body</a:t>
            </a:r>
          </a:p>
          <a:p>
            <a:pPr eaLnBrk="1" hangingPunct="1">
              <a:buFontTx/>
              <a:buNone/>
            </a:pPr>
            <a:r>
              <a:rPr lang="en-US" sz="2800" smtClean="0">
                <a:latin typeface="Tahoma" pitchFamily="34" charset="0"/>
              </a:rPr>
              <a:t>Numerous responses are possible (e.g. from inhibition of specific enzyme to organ failure to death)</a:t>
            </a:r>
          </a:p>
          <a:p>
            <a:pPr eaLnBrk="1" hangingPunct="1">
              <a:buFontTx/>
              <a:buNone/>
            </a:pPr>
            <a:r>
              <a:rPr lang="en-US" sz="2800" smtClean="0">
                <a:latin typeface="Tahoma" pitchFamily="34" charset="0"/>
              </a:rPr>
              <a:t>Common responses examined are effective dose (ED), toxic dose (TD) and lethal dose (LD)</a:t>
            </a:r>
          </a:p>
          <a:p>
            <a:pPr eaLnBrk="1" hangingPunct="1">
              <a:buFontTx/>
              <a:buNone/>
            </a:pPr>
            <a:r>
              <a:rPr lang="en-US" sz="2800" smtClean="0">
                <a:latin typeface="Tahoma" pitchFamily="34" charset="0"/>
              </a:rPr>
              <a:t>Relationship between dose and response is generally better behaved for acute toxicity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71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71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71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71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normAutofit fontScale="90000"/>
          </a:bodyPr>
          <a:lstStyle/>
          <a:p>
            <a:r>
              <a:rPr lang="en-US" b="1" dirty="0" smtClean="0">
                <a:latin typeface="Tahoma" pitchFamily="34" charset="0"/>
                <a:cs typeface="Tahoma" pitchFamily="34" charset="0"/>
              </a:rPr>
              <a:t>Green Chemistry</a:t>
            </a:r>
            <a:r>
              <a:rPr lang="en-US" sz="4000" b="1" dirty="0">
                <a:latin typeface="Tahoma" pitchFamily="34" charset="0"/>
                <a:cs typeface="Tahoma" pitchFamily="34" charset="0"/>
              </a:rPr>
              <a:t/>
            </a:r>
            <a:br>
              <a:rPr lang="en-US" sz="4000" b="1" dirty="0">
                <a:latin typeface="Tahoma" pitchFamily="34" charset="0"/>
                <a:cs typeface="Tahoma" pitchFamily="34" charset="0"/>
              </a:rPr>
            </a:br>
            <a:r>
              <a:rPr lang="en-US" sz="3600" dirty="0">
                <a:latin typeface="Tahoma" pitchFamily="34" charset="0"/>
                <a:cs typeface="Tahoma" pitchFamily="34" charset="0"/>
              </a:rPr>
              <a:t>- </a:t>
            </a:r>
            <a:r>
              <a:rPr lang="en-US" sz="3600" dirty="0" smtClean="0">
                <a:latin typeface="Tahoma" pitchFamily="34" charset="0"/>
                <a:cs typeface="Tahoma" pitchFamily="34" charset="0"/>
              </a:rPr>
              <a:t>Review</a:t>
            </a:r>
            <a:endParaRPr lang="en-US" sz="3600" dirty="0">
              <a:latin typeface="Tahoma" pitchFamily="34" charset="0"/>
              <a:cs typeface="Tahoma" pitchFamily="34" charset="0"/>
            </a:endParaRPr>
          </a:p>
        </p:txBody>
      </p:sp>
      <p:sp>
        <p:nvSpPr>
          <p:cNvPr id="208899" name="Rectangle 3"/>
          <p:cNvSpPr>
            <a:spLocks noGrp="1" noChangeArrowheads="1"/>
          </p:cNvSpPr>
          <p:nvPr>
            <p:ph type="body" idx="1"/>
          </p:nvPr>
        </p:nvSpPr>
        <p:spPr>
          <a:xfrm>
            <a:off x="457200" y="1600200"/>
            <a:ext cx="8229600" cy="5105400"/>
          </a:xfrm>
        </p:spPr>
        <p:txBody>
          <a:bodyPr>
            <a:normAutofit fontScale="70000" lnSpcReduction="20000"/>
          </a:bodyPr>
          <a:lstStyle/>
          <a:p>
            <a:pPr marL="609600" indent="-609600">
              <a:lnSpc>
                <a:spcPct val="120000"/>
              </a:lnSpc>
              <a:spcBef>
                <a:spcPts val="400"/>
              </a:spcBef>
            </a:pPr>
            <a:r>
              <a:rPr lang="en-US" sz="3800" dirty="0" smtClean="0">
                <a:latin typeface="Tahoma" pitchFamily="34" charset="0"/>
                <a:cs typeface="Tahoma" pitchFamily="34" charset="0"/>
              </a:rPr>
              <a:t>Rationale</a:t>
            </a:r>
          </a:p>
          <a:p>
            <a:pPr marL="914400" lvl="1" indent="-514350">
              <a:lnSpc>
                <a:spcPct val="120000"/>
              </a:lnSpc>
              <a:spcBef>
                <a:spcPts val="400"/>
              </a:spcBef>
            </a:pPr>
            <a:r>
              <a:rPr lang="en-US" sz="3200" dirty="0" smtClean="0">
                <a:latin typeface="Tahoma" pitchFamily="34" charset="0"/>
                <a:cs typeface="Tahoma" pitchFamily="34" charset="0"/>
              </a:rPr>
              <a:t>Improved design of compounds involving increased efficiency, less waste of resources including energy, and decreased toxicity</a:t>
            </a:r>
          </a:p>
          <a:p>
            <a:pPr marL="914400" lvl="1" indent="-514350">
              <a:lnSpc>
                <a:spcPct val="120000"/>
              </a:lnSpc>
              <a:spcBef>
                <a:spcPts val="400"/>
              </a:spcBef>
            </a:pPr>
            <a:r>
              <a:rPr lang="en-US" sz="3200" dirty="0" smtClean="0">
                <a:latin typeface="Tahoma" pitchFamily="34" charset="0"/>
                <a:cs typeface="Tahoma" pitchFamily="34" charset="0"/>
              </a:rPr>
              <a:t>Can also be applied to new product production (e.g. pesticide examples)</a:t>
            </a:r>
          </a:p>
          <a:p>
            <a:pPr marL="514350" indent="-514350">
              <a:lnSpc>
                <a:spcPct val="120000"/>
              </a:lnSpc>
              <a:spcBef>
                <a:spcPts val="400"/>
              </a:spcBef>
            </a:pPr>
            <a:r>
              <a:rPr lang="en-US" sz="3800" dirty="0" smtClean="0">
                <a:latin typeface="Tahoma" pitchFamily="34" charset="0"/>
                <a:cs typeface="Tahoma" pitchFamily="34" charset="0"/>
              </a:rPr>
              <a:t>Main Principles:</a:t>
            </a:r>
          </a:p>
          <a:p>
            <a:pPr marL="914400" lvl="1" indent="-514350">
              <a:lnSpc>
                <a:spcPct val="120000"/>
              </a:lnSpc>
              <a:spcBef>
                <a:spcPts val="400"/>
              </a:spcBef>
            </a:pPr>
            <a:r>
              <a:rPr lang="en-US" sz="3200" dirty="0" smtClean="0">
                <a:latin typeface="Tahoma" pitchFamily="34" charset="0"/>
                <a:cs typeface="Tahoma" pitchFamily="34" charset="0"/>
              </a:rPr>
              <a:t>See 12 Principles</a:t>
            </a:r>
          </a:p>
          <a:p>
            <a:pPr marL="914400" lvl="1" indent="-514350">
              <a:lnSpc>
                <a:spcPct val="120000"/>
              </a:lnSpc>
              <a:spcBef>
                <a:spcPts val="400"/>
              </a:spcBef>
            </a:pPr>
            <a:r>
              <a:rPr lang="en-US" sz="3200" dirty="0" smtClean="0">
                <a:latin typeface="Tahoma" pitchFamily="34" charset="0"/>
                <a:cs typeface="Tahoma" pitchFamily="34" charset="0"/>
              </a:rPr>
              <a:t>Atom Economy:</a:t>
            </a:r>
          </a:p>
          <a:p>
            <a:pPr marL="914400" lvl="1" indent="-514350">
              <a:lnSpc>
                <a:spcPct val="120000"/>
              </a:lnSpc>
              <a:spcBef>
                <a:spcPts val="400"/>
              </a:spcBef>
              <a:buNone/>
            </a:pPr>
            <a:r>
              <a:rPr lang="en-US" sz="3200" dirty="0" smtClean="0">
                <a:latin typeface="Tahoma" pitchFamily="34" charset="0"/>
                <a:cs typeface="Tahoma" pitchFamily="34" charset="0"/>
              </a:rPr>
              <a:t>	% atom economy</a:t>
            </a:r>
          </a:p>
          <a:p>
            <a:pPr marL="914400" lvl="1" indent="-514350">
              <a:lnSpc>
                <a:spcPct val="120000"/>
              </a:lnSpc>
              <a:spcBef>
                <a:spcPts val="400"/>
              </a:spcBef>
              <a:buNone/>
            </a:pPr>
            <a:r>
              <a:rPr lang="en-US" sz="3200" dirty="0" smtClean="0">
                <a:latin typeface="Tahoma" pitchFamily="34" charset="0"/>
                <a:cs typeface="Tahoma" pitchFamily="34" charset="0"/>
              </a:rPr>
              <a:t>	= (molar mass of atoms utilized/total molar mass of all reactants)*100</a:t>
            </a:r>
          </a:p>
          <a:p>
            <a:pPr marL="914400" lvl="1" indent="-514350">
              <a:lnSpc>
                <a:spcPct val="120000"/>
              </a:lnSpc>
              <a:spcBef>
                <a:spcPts val="400"/>
              </a:spcBef>
            </a:pPr>
            <a:r>
              <a:rPr lang="en-US" sz="3200" dirty="0" smtClean="0">
                <a:latin typeface="Tahoma" pitchFamily="34" charset="0"/>
                <a:cs typeface="Tahoma" pitchFamily="34" charset="0"/>
              </a:rPr>
              <a:t>Hazard Assessment (will get to this more later today)</a:t>
            </a:r>
          </a:p>
        </p:txBody>
      </p:sp>
    </p:spTree>
    <p:extLst>
      <p:ext uri="{BB962C8B-B14F-4D97-AF65-F5344CB8AC3E}">
        <p14:creationId xmlns:p14="http://schemas.microsoft.com/office/powerpoint/2010/main" xmlns="" val="313850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88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88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88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88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88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889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889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88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Grp="1" noChangeArrowheads="1"/>
          </p:cNvSpPr>
          <p:nvPr>
            <p:ph type="title"/>
          </p:nvPr>
        </p:nvSpPr>
        <p:spPr/>
        <p:txBody>
          <a:bodyPr>
            <a:normAutofit fontScale="90000"/>
          </a:bodyPr>
          <a:lstStyle/>
          <a:p>
            <a:r>
              <a:rPr lang="en-US" b="1" dirty="0" smtClean="0">
                <a:latin typeface="Tahoma" pitchFamily="34" charset="0"/>
              </a:rPr>
              <a:t>Toxicology </a:t>
            </a:r>
            <a:br>
              <a:rPr lang="en-US" b="1" dirty="0" smtClean="0">
                <a:latin typeface="Tahoma" pitchFamily="34" charset="0"/>
              </a:rPr>
            </a:br>
            <a:r>
              <a:rPr lang="en-US" sz="3600" dirty="0" smtClean="0">
                <a:latin typeface="Tahoma" pitchFamily="34" charset="0"/>
              </a:rPr>
              <a:t>- Dose - Response Relationship</a:t>
            </a:r>
          </a:p>
        </p:txBody>
      </p:sp>
      <p:sp>
        <p:nvSpPr>
          <p:cNvPr id="348165" name="Rectangle 5"/>
          <p:cNvSpPr>
            <a:spLocks noGrp="1" noChangeArrowheads="1"/>
          </p:cNvSpPr>
          <p:nvPr>
            <p:ph type="body" sz="half" idx="1"/>
          </p:nvPr>
        </p:nvSpPr>
        <p:spPr/>
        <p:txBody>
          <a:bodyPr/>
          <a:lstStyle/>
          <a:p>
            <a:pPr eaLnBrk="1" hangingPunct="1">
              <a:buFontTx/>
              <a:buNone/>
            </a:pPr>
            <a:r>
              <a:rPr lang="en-US" sz="2400" smtClean="0">
                <a:latin typeface="Tahoma" pitchFamily="34" charset="0"/>
              </a:rPr>
              <a:t>Plots are made showing onset of response vs. concentration.</a:t>
            </a:r>
          </a:p>
          <a:p>
            <a:pPr eaLnBrk="1" hangingPunct="1">
              <a:buFontTx/>
              <a:buNone/>
            </a:pPr>
            <a:r>
              <a:rPr lang="en-US" sz="2400" smtClean="0">
                <a:latin typeface="Tahoma" pitchFamily="34" charset="0"/>
              </a:rPr>
              <a:t>From plots LD</a:t>
            </a:r>
            <a:r>
              <a:rPr lang="en-US" sz="2400" baseline="-25000" smtClean="0">
                <a:latin typeface="Tahoma" pitchFamily="34" charset="0"/>
              </a:rPr>
              <a:t>50</a:t>
            </a:r>
            <a:r>
              <a:rPr lang="en-US" sz="2400" smtClean="0">
                <a:latin typeface="Tahoma" pitchFamily="34" charset="0"/>
              </a:rPr>
              <a:t> or ED</a:t>
            </a:r>
            <a:r>
              <a:rPr lang="en-US" sz="2400" baseline="-25000" smtClean="0">
                <a:latin typeface="Tahoma" pitchFamily="34" charset="0"/>
              </a:rPr>
              <a:t>50</a:t>
            </a:r>
            <a:r>
              <a:rPr lang="en-US" sz="2400" smtClean="0">
                <a:latin typeface="Tahoma" pitchFamily="34" charset="0"/>
              </a:rPr>
              <a:t> can be determined.</a:t>
            </a:r>
          </a:p>
          <a:p>
            <a:pPr eaLnBrk="1" hangingPunct="1">
              <a:buFontTx/>
              <a:buNone/>
            </a:pPr>
            <a:r>
              <a:rPr lang="en-US" sz="2400" smtClean="0">
                <a:latin typeface="Tahoma" pitchFamily="34" charset="0"/>
              </a:rPr>
              <a:t>Log conc. vs. %death on probit scale typical</a:t>
            </a:r>
          </a:p>
          <a:p>
            <a:pPr eaLnBrk="1" hangingPunct="1">
              <a:buFontTx/>
              <a:buNone/>
            </a:pPr>
            <a:r>
              <a:rPr lang="en-US" sz="2400" smtClean="0">
                <a:latin typeface="Tahoma" pitchFamily="34" charset="0"/>
              </a:rPr>
              <a:t>    (1 probit unit = 1</a:t>
            </a:r>
            <a:r>
              <a:rPr lang="el-GR" sz="2400" smtClean="0">
                <a:latin typeface="Tahoma" pitchFamily="34" charset="0"/>
                <a:cs typeface="Arial" charset="0"/>
              </a:rPr>
              <a:t>σ</a:t>
            </a:r>
            <a:r>
              <a:rPr lang="en-US" sz="2400" smtClean="0">
                <a:latin typeface="Tahoma" pitchFamily="34" charset="0"/>
              </a:rPr>
              <a:t>)</a:t>
            </a:r>
          </a:p>
          <a:p>
            <a:pPr eaLnBrk="1" hangingPunct="1">
              <a:buFontTx/>
              <a:buNone/>
            </a:pPr>
            <a:r>
              <a:rPr lang="en-US" sz="2400" smtClean="0">
                <a:latin typeface="Tahoma" pitchFamily="34" charset="0"/>
              </a:rPr>
              <a:t>From Casarett and Duol’s </a:t>
            </a:r>
            <a:r>
              <a:rPr lang="en-US" sz="2400" u="sng" smtClean="0">
                <a:latin typeface="Tahoma" pitchFamily="34" charset="0"/>
              </a:rPr>
              <a:t>Toxicology</a:t>
            </a:r>
            <a:r>
              <a:rPr lang="en-US" sz="2400" smtClean="0">
                <a:latin typeface="Tahoma" pitchFamily="34" charset="0"/>
              </a:rPr>
              <a:t> (2</a:t>
            </a:r>
            <a:r>
              <a:rPr lang="en-US" sz="2400" baseline="30000" smtClean="0">
                <a:latin typeface="Tahoma" pitchFamily="34" charset="0"/>
              </a:rPr>
              <a:t>nd</a:t>
            </a:r>
            <a:r>
              <a:rPr lang="en-US" sz="2400" smtClean="0">
                <a:latin typeface="Tahoma" pitchFamily="34" charset="0"/>
              </a:rPr>
              <a:t> Ed.)</a:t>
            </a:r>
          </a:p>
        </p:txBody>
      </p:sp>
      <p:graphicFrame>
        <p:nvGraphicFramePr>
          <p:cNvPr id="348166" name="Object 6"/>
          <p:cNvGraphicFramePr>
            <a:graphicFrameLocks noChangeAspect="1"/>
          </p:cNvGraphicFramePr>
          <p:nvPr>
            <p:ph sz="half" idx="2"/>
          </p:nvPr>
        </p:nvGraphicFramePr>
        <p:xfrm>
          <a:off x="5329238" y="1600200"/>
          <a:ext cx="2433637" cy="5029200"/>
        </p:xfrm>
        <a:graphic>
          <a:graphicData uri="http://schemas.openxmlformats.org/presentationml/2006/ole">
            <p:oleObj spid="_x0000_s22530" name="Image" r:id="rId4" imgW="2971806" imgH="6140208" progId="PhotoshopElements.Image.2">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6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816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8165">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816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normAutofit fontScale="90000"/>
          </a:bodyPr>
          <a:lstStyle/>
          <a:p>
            <a:r>
              <a:rPr lang="en-US" b="1" dirty="0" smtClean="0">
                <a:latin typeface="Tahoma" pitchFamily="34" charset="0"/>
              </a:rPr>
              <a:t>Toxicology </a:t>
            </a:r>
            <a:br>
              <a:rPr lang="en-US" b="1" dirty="0" smtClean="0">
                <a:latin typeface="Tahoma" pitchFamily="34" charset="0"/>
              </a:rPr>
            </a:br>
            <a:r>
              <a:rPr lang="en-US" sz="3600" dirty="0" smtClean="0">
                <a:latin typeface="Tahoma" pitchFamily="34" charset="0"/>
              </a:rPr>
              <a:t>- Dose - Response Relationship</a:t>
            </a:r>
          </a:p>
        </p:txBody>
      </p:sp>
      <p:sp>
        <p:nvSpPr>
          <p:cNvPr id="361476" name="Rectangle 4"/>
          <p:cNvSpPr>
            <a:spLocks noGrp="1" noChangeArrowheads="1"/>
          </p:cNvSpPr>
          <p:nvPr>
            <p:ph type="body" sz="half" idx="1"/>
          </p:nvPr>
        </p:nvSpPr>
        <p:spPr/>
        <p:txBody>
          <a:bodyPr/>
          <a:lstStyle/>
          <a:p>
            <a:pPr eaLnBrk="1" hangingPunct="1"/>
            <a:r>
              <a:rPr lang="en-US" sz="2000" smtClean="0">
                <a:latin typeface="Tahoma" pitchFamily="34" charset="0"/>
              </a:rPr>
              <a:t>Different compounds can have different response curves.</a:t>
            </a:r>
          </a:p>
          <a:p>
            <a:pPr eaLnBrk="1" hangingPunct="1"/>
            <a:r>
              <a:rPr lang="en-US" sz="2000" smtClean="0">
                <a:latin typeface="Tahoma" pitchFamily="34" charset="0"/>
              </a:rPr>
              <a:t>Compounds with shallow slopes mean large variability in effects (often MORE hazordous)</a:t>
            </a:r>
          </a:p>
          <a:p>
            <a:pPr eaLnBrk="1" hangingPunct="1"/>
            <a:r>
              <a:rPr lang="en-US" sz="2000" smtClean="0">
                <a:latin typeface="Tahoma" pitchFamily="34" charset="0"/>
              </a:rPr>
              <a:t>Compounds with low LD</a:t>
            </a:r>
            <a:r>
              <a:rPr lang="en-US" sz="2000" baseline="-25000" smtClean="0">
                <a:latin typeface="Tahoma" pitchFamily="34" charset="0"/>
              </a:rPr>
              <a:t>50</a:t>
            </a:r>
            <a:r>
              <a:rPr lang="en-US" sz="2000" smtClean="0">
                <a:latin typeface="Tahoma" pitchFamily="34" charset="0"/>
              </a:rPr>
              <a:t>s are more toxic</a:t>
            </a:r>
          </a:p>
          <a:p>
            <a:pPr eaLnBrk="1" hangingPunct="1"/>
            <a:r>
              <a:rPr lang="en-US" sz="2000" smtClean="0">
                <a:latin typeface="Tahoma" pitchFamily="34" charset="0"/>
              </a:rPr>
              <a:t>Drugs that have LD range overlapping with ED range need close monitoring</a:t>
            </a:r>
          </a:p>
        </p:txBody>
      </p:sp>
      <p:graphicFrame>
        <p:nvGraphicFramePr>
          <p:cNvPr id="361480" name="Object 8"/>
          <p:cNvGraphicFramePr>
            <a:graphicFrameLocks noChangeAspect="1"/>
          </p:cNvGraphicFramePr>
          <p:nvPr>
            <p:ph sz="quarter" idx="2"/>
          </p:nvPr>
        </p:nvGraphicFramePr>
        <p:xfrm>
          <a:off x="5791200" y="1676400"/>
          <a:ext cx="1874838" cy="2133600"/>
        </p:xfrm>
        <a:graphic>
          <a:graphicData uri="http://schemas.openxmlformats.org/presentationml/2006/ole">
            <p:oleObj spid="_x0000_s23554" name="Image" r:id="rId4" imgW="2798070" imgH="3182118" progId="PhotoshopElements.Image.2">
              <p:embed/>
            </p:oleObj>
          </a:graphicData>
        </a:graphic>
      </p:graphicFrame>
      <p:sp>
        <p:nvSpPr>
          <p:cNvPr id="361483" name="Text Box 11"/>
          <p:cNvSpPr txBox="1">
            <a:spLocks noChangeArrowheads="1"/>
          </p:cNvSpPr>
          <p:nvPr/>
        </p:nvSpPr>
        <p:spPr bwMode="auto">
          <a:xfrm>
            <a:off x="1981200" y="5943600"/>
            <a:ext cx="3352800" cy="641350"/>
          </a:xfrm>
          <a:prstGeom prst="rect">
            <a:avLst/>
          </a:prstGeom>
          <a:noFill/>
          <a:ln w="9525">
            <a:noFill/>
            <a:miter lim="800000"/>
            <a:headEnd/>
            <a:tailEnd/>
          </a:ln>
        </p:spPr>
        <p:txBody>
          <a:bodyPr>
            <a:spAutoFit/>
          </a:bodyPr>
          <a:lstStyle/>
          <a:p>
            <a:pPr>
              <a:spcBef>
                <a:spcPct val="50000"/>
              </a:spcBef>
            </a:pPr>
            <a:r>
              <a:rPr lang="en-US"/>
              <a:t>From Casarett and Duol’s </a:t>
            </a:r>
            <a:r>
              <a:rPr lang="en-US" u="sng"/>
              <a:t>Toxicology</a:t>
            </a:r>
            <a:r>
              <a:rPr lang="en-US"/>
              <a:t> (2nd Ed.)</a:t>
            </a:r>
          </a:p>
        </p:txBody>
      </p:sp>
      <p:graphicFrame>
        <p:nvGraphicFramePr>
          <p:cNvPr id="2055" name="Object 7"/>
          <p:cNvGraphicFramePr>
            <a:graphicFrameLocks noChangeAspect="1"/>
          </p:cNvGraphicFramePr>
          <p:nvPr/>
        </p:nvGraphicFramePr>
        <p:xfrm>
          <a:off x="5410200" y="3962400"/>
          <a:ext cx="2590800" cy="2468563"/>
        </p:xfrm>
        <a:graphic>
          <a:graphicData uri="http://schemas.openxmlformats.org/presentationml/2006/ole">
            <p:oleObj spid="_x0000_s23555" name="Image" r:id="rId5" imgW="2747429" imgH="2619761" progId="PhotoshopElements.Image.2">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14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148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148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147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147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147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6" grpId="0" build="p"/>
      <p:bldP spid="36148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p:txBody>
          <a:bodyPr>
            <a:normAutofit fontScale="90000"/>
          </a:bodyPr>
          <a:lstStyle/>
          <a:p>
            <a:r>
              <a:rPr lang="en-US" b="1" dirty="0" smtClean="0">
                <a:latin typeface="Tahoma" pitchFamily="34" charset="0"/>
              </a:rPr>
              <a:t>Toxicology </a:t>
            </a:r>
            <a:br>
              <a:rPr lang="en-US" b="1" dirty="0" smtClean="0">
                <a:latin typeface="Tahoma" pitchFamily="34" charset="0"/>
              </a:rPr>
            </a:br>
            <a:r>
              <a:rPr lang="en-US" sz="3600" dirty="0" smtClean="0">
                <a:latin typeface="Tahoma" pitchFamily="34" charset="0"/>
              </a:rPr>
              <a:t>- Redistribution in Body</a:t>
            </a:r>
          </a:p>
        </p:txBody>
      </p:sp>
      <p:sp>
        <p:nvSpPr>
          <p:cNvPr id="351235" name="Rectangle 3"/>
          <p:cNvSpPr>
            <a:spLocks noGrp="1" noChangeArrowheads="1"/>
          </p:cNvSpPr>
          <p:nvPr>
            <p:ph type="body" idx="4294967295"/>
          </p:nvPr>
        </p:nvSpPr>
        <p:spPr/>
        <p:txBody>
          <a:bodyPr/>
          <a:lstStyle/>
          <a:p>
            <a:pPr eaLnBrk="1" hangingPunct="1"/>
            <a:r>
              <a:rPr lang="en-US" sz="2800" smtClean="0">
                <a:latin typeface="Tahoma" pitchFamily="34" charset="0"/>
              </a:rPr>
              <a:t>Movement to target organs/tissue (e.g. Hg to nerve tissue)</a:t>
            </a:r>
          </a:p>
          <a:p>
            <a:pPr eaLnBrk="1" hangingPunct="1"/>
            <a:r>
              <a:rPr lang="en-US" sz="2800" smtClean="0">
                <a:latin typeface="Tahoma" pitchFamily="34" charset="0"/>
              </a:rPr>
              <a:t>Storage Tissue/Organs</a:t>
            </a:r>
          </a:p>
          <a:p>
            <a:pPr lvl="1" eaLnBrk="1" hangingPunct="1"/>
            <a:r>
              <a:rPr lang="en-US" sz="2400" smtClean="0">
                <a:latin typeface="Tahoma" pitchFamily="34" charset="0"/>
              </a:rPr>
              <a:t>fats (for compounds with large K</a:t>
            </a:r>
            <a:r>
              <a:rPr lang="en-US" sz="2400" baseline="-25000" smtClean="0">
                <a:latin typeface="Tahoma" pitchFamily="34" charset="0"/>
              </a:rPr>
              <a:t>ow</a:t>
            </a:r>
            <a:r>
              <a:rPr lang="en-US" sz="2400" smtClean="0">
                <a:latin typeface="Tahoma" pitchFamily="34" charset="0"/>
              </a:rPr>
              <a:t>s)</a:t>
            </a:r>
          </a:p>
          <a:p>
            <a:pPr lvl="1" eaLnBrk="1" hangingPunct="1"/>
            <a:r>
              <a:rPr lang="en-US" sz="2400" smtClean="0">
                <a:latin typeface="Tahoma" pitchFamily="34" charset="0"/>
              </a:rPr>
              <a:t>bones (for certain inorganic compounds)</a:t>
            </a:r>
          </a:p>
          <a:p>
            <a:pPr eaLnBrk="1" hangingPunct="1"/>
            <a:r>
              <a:rPr lang="en-US" sz="2800" smtClean="0">
                <a:latin typeface="Tahoma" pitchFamily="34" charset="0"/>
              </a:rPr>
              <a:t>Organs with High Concentrations:</a:t>
            </a:r>
          </a:p>
          <a:p>
            <a:pPr lvl="1" eaLnBrk="1" hangingPunct="1"/>
            <a:r>
              <a:rPr lang="en-US" sz="2400" smtClean="0">
                <a:latin typeface="Tahoma" pitchFamily="34" charset="0"/>
              </a:rPr>
              <a:t>Liver + Kidneys</a:t>
            </a:r>
          </a:p>
          <a:p>
            <a:pPr lvl="1" eaLnBrk="1" hangingPunct="1"/>
            <a:r>
              <a:rPr lang="en-US" sz="2400" smtClean="0">
                <a:latin typeface="Tahoma" pitchFamily="34" charset="0"/>
              </a:rPr>
              <a:t>Normal because these organs used for chemical transformation (liver) or excretion (kidney)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12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12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12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12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12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12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12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en-US" b="1" dirty="0" smtClean="0">
                <a:latin typeface="Tahoma" pitchFamily="34" charset="0"/>
              </a:rPr>
              <a:t>Toxicology </a:t>
            </a:r>
            <a:br>
              <a:rPr lang="en-US" b="1" dirty="0" smtClean="0">
                <a:latin typeface="Tahoma" pitchFamily="34" charset="0"/>
              </a:rPr>
            </a:br>
            <a:r>
              <a:rPr lang="en-US" sz="3600" dirty="0" smtClean="0">
                <a:latin typeface="Tahoma" pitchFamily="34" charset="0"/>
              </a:rPr>
              <a:t>- Fate of Substances</a:t>
            </a:r>
          </a:p>
        </p:txBody>
      </p:sp>
      <p:sp>
        <p:nvSpPr>
          <p:cNvPr id="351235" name="Rectangle 3"/>
          <p:cNvSpPr>
            <a:spLocks noGrp="1" noChangeArrowheads="1"/>
          </p:cNvSpPr>
          <p:nvPr>
            <p:ph type="body" idx="1"/>
          </p:nvPr>
        </p:nvSpPr>
        <p:spPr/>
        <p:txBody>
          <a:bodyPr>
            <a:normAutofit fontScale="92500"/>
          </a:bodyPr>
          <a:lstStyle/>
          <a:p>
            <a:pPr eaLnBrk="1" hangingPunct="1">
              <a:buFontTx/>
              <a:buNone/>
            </a:pPr>
            <a:r>
              <a:rPr lang="en-US" sz="2800" smtClean="0">
                <a:latin typeface="Tahoma" pitchFamily="34" charset="0"/>
              </a:rPr>
              <a:t>Toxic compounds in the body can be: 1) excreted or 2) transformed</a:t>
            </a:r>
          </a:p>
          <a:p>
            <a:pPr eaLnBrk="1" hangingPunct="1">
              <a:buFontTx/>
              <a:buNone/>
            </a:pPr>
            <a:r>
              <a:rPr lang="en-US" sz="2800" smtClean="0">
                <a:latin typeface="Tahoma" pitchFamily="34" charset="0"/>
              </a:rPr>
              <a:t>More water soluble compounds tend to be excreted more quickly, while lipid soluble compounds can have long lifetimes (months)</a:t>
            </a:r>
          </a:p>
          <a:p>
            <a:pPr eaLnBrk="1" hangingPunct="1">
              <a:buFontTx/>
              <a:buNone/>
            </a:pPr>
            <a:r>
              <a:rPr lang="en-US" sz="2800" smtClean="0">
                <a:latin typeface="Tahoma" pitchFamily="34" charset="0"/>
              </a:rPr>
              <a:t>A common transformation is enzymatic oxidation in the liver (particularly for lipid soluble compounds)</a:t>
            </a:r>
          </a:p>
          <a:p>
            <a:pPr eaLnBrk="1" hangingPunct="1">
              <a:buFontTx/>
              <a:buNone/>
            </a:pPr>
            <a:r>
              <a:rPr lang="en-US" sz="2800" smtClean="0">
                <a:latin typeface="Tahoma" pitchFamily="34" charset="0"/>
              </a:rPr>
              <a:t>Oxidation can lead to decreases or increases in toxicity, but usually leads to faster excretion due to increase in polarity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12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12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12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12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normAutofit fontScale="90000"/>
          </a:bodyPr>
          <a:lstStyle/>
          <a:p>
            <a:r>
              <a:rPr lang="en-US" b="1" dirty="0" smtClean="0">
                <a:latin typeface="Tahoma" pitchFamily="34" charset="0"/>
              </a:rPr>
              <a:t>Toxicology </a:t>
            </a:r>
            <a:br>
              <a:rPr lang="en-US" b="1" dirty="0" smtClean="0">
                <a:latin typeface="Tahoma" pitchFamily="34" charset="0"/>
              </a:rPr>
            </a:br>
            <a:r>
              <a:rPr lang="en-US" sz="3600" dirty="0" smtClean="0">
                <a:latin typeface="Tahoma" pitchFamily="34" charset="0"/>
              </a:rPr>
              <a:t>- Fate of Substances</a:t>
            </a:r>
          </a:p>
        </p:txBody>
      </p:sp>
      <p:sp>
        <p:nvSpPr>
          <p:cNvPr id="401412" name="Rectangle 4"/>
          <p:cNvSpPr>
            <a:spLocks noGrp="1" noChangeArrowheads="1"/>
          </p:cNvSpPr>
          <p:nvPr>
            <p:ph type="body" sz="half" idx="1"/>
          </p:nvPr>
        </p:nvSpPr>
        <p:spPr/>
        <p:txBody>
          <a:bodyPr/>
          <a:lstStyle/>
          <a:p>
            <a:pPr eaLnBrk="1" hangingPunct="1"/>
            <a:r>
              <a:rPr lang="en-US" sz="2800" smtClean="0">
                <a:latin typeface="Tahoma" pitchFamily="34" charset="0"/>
              </a:rPr>
              <a:t>Some Common Transformations:</a:t>
            </a:r>
          </a:p>
          <a:p>
            <a:pPr lvl="1" eaLnBrk="1" hangingPunct="1"/>
            <a:r>
              <a:rPr lang="en-US" sz="2400" smtClean="0">
                <a:latin typeface="Tahoma" pitchFamily="34" charset="0"/>
              </a:rPr>
              <a:t>Hydroxylation</a:t>
            </a:r>
          </a:p>
          <a:p>
            <a:pPr lvl="1" eaLnBrk="1" hangingPunct="1"/>
            <a:r>
              <a:rPr lang="en-US" sz="2400" smtClean="0">
                <a:latin typeface="Tahoma" pitchFamily="34" charset="0"/>
              </a:rPr>
              <a:t>Dealkylation (alkyl groups attached to N, O, or S)</a:t>
            </a:r>
          </a:p>
          <a:p>
            <a:pPr lvl="1" eaLnBrk="1" hangingPunct="1"/>
            <a:r>
              <a:rPr lang="en-US" sz="2400" smtClean="0">
                <a:latin typeface="Tahoma" pitchFamily="34" charset="0"/>
              </a:rPr>
              <a:t>Oxidation</a:t>
            </a:r>
          </a:p>
          <a:p>
            <a:pPr lvl="1" eaLnBrk="1" hangingPunct="1"/>
            <a:r>
              <a:rPr lang="en-US" sz="2400" smtClean="0">
                <a:latin typeface="Tahoma" pitchFamily="34" charset="0"/>
              </a:rPr>
              <a:t>Epoxidation</a:t>
            </a:r>
          </a:p>
          <a:p>
            <a:pPr lvl="1" eaLnBrk="1" hangingPunct="1"/>
            <a:r>
              <a:rPr lang="en-US" sz="2400" smtClean="0">
                <a:latin typeface="Tahoma" pitchFamily="34" charset="0"/>
              </a:rPr>
              <a:t>Glucuronic Acid Addition</a:t>
            </a:r>
          </a:p>
        </p:txBody>
      </p:sp>
      <p:sp>
        <p:nvSpPr>
          <p:cNvPr id="401414" name="AutoShape 6"/>
          <p:cNvSpPr>
            <a:spLocks noChangeArrowheads="1"/>
          </p:cNvSpPr>
          <p:nvPr/>
        </p:nvSpPr>
        <p:spPr bwMode="auto">
          <a:xfrm>
            <a:off x="4800600" y="2286000"/>
            <a:ext cx="838200" cy="685800"/>
          </a:xfrm>
          <a:prstGeom prst="hexagon">
            <a:avLst>
              <a:gd name="adj" fmla="val 30556"/>
              <a:gd name="vf" fmla="val 115470"/>
            </a:avLst>
          </a:prstGeom>
          <a:noFill/>
          <a:ln w="25400">
            <a:solidFill>
              <a:schemeClr val="tx1"/>
            </a:solidFill>
            <a:miter lim="800000"/>
            <a:headEnd/>
            <a:tailEnd/>
          </a:ln>
        </p:spPr>
        <p:txBody>
          <a:bodyPr wrap="none" anchor="ctr"/>
          <a:lstStyle/>
          <a:p>
            <a:endParaRPr lang="en-US"/>
          </a:p>
        </p:txBody>
      </p:sp>
      <p:sp>
        <p:nvSpPr>
          <p:cNvPr id="401415" name="Oval 7"/>
          <p:cNvSpPr>
            <a:spLocks noChangeArrowheads="1"/>
          </p:cNvSpPr>
          <p:nvPr/>
        </p:nvSpPr>
        <p:spPr bwMode="auto">
          <a:xfrm>
            <a:off x="4953000" y="2362200"/>
            <a:ext cx="533400" cy="533400"/>
          </a:xfrm>
          <a:prstGeom prst="ellipse">
            <a:avLst/>
          </a:prstGeom>
          <a:noFill/>
          <a:ln w="25400">
            <a:solidFill>
              <a:schemeClr val="tx1"/>
            </a:solidFill>
            <a:round/>
            <a:headEnd/>
            <a:tailEnd/>
          </a:ln>
        </p:spPr>
        <p:txBody>
          <a:bodyPr wrap="none" anchor="ctr"/>
          <a:lstStyle/>
          <a:p>
            <a:endParaRPr lang="en-US"/>
          </a:p>
        </p:txBody>
      </p:sp>
      <p:sp>
        <p:nvSpPr>
          <p:cNvPr id="401416" name="Line 8"/>
          <p:cNvSpPr>
            <a:spLocks noChangeShapeType="1"/>
          </p:cNvSpPr>
          <p:nvPr/>
        </p:nvSpPr>
        <p:spPr bwMode="auto">
          <a:xfrm>
            <a:off x="5867400" y="2667000"/>
            <a:ext cx="457200" cy="0"/>
          </a:xfrm>
          <a:prstGeom prst="line">
            <a:avLst/>
          </a:prstGeom>
          <a:noFill/>
          <a:ln w="25400">
            <a:solidFill>
              <a:schemeClr val="tx1"/>
            </a:solidFill>
            <a:round/>
            <a:headEnd/>
            <a:tailEnd type="triangle" w="med" len="med"/>
          </a:ln>
        </p:spPr>
        <p:txBody>
          <a:bodyPr/>
          <a:lstStyle/>
          <a:p>
            <a:endParaRPr lang="en-US"/>
          </a:p>
        </p:txBody>
      </p:sp>
      <p:sp>
        <p:nvSpPr>
          <p:cNvPr id="401417" name="AutoShape 9"/>
          <p:cNvSpPr>
            <a:spLocks noChangeArrowheads="1"/>
          </p:cNvSpPr>
          <p:nvPr/>
        </p:nvSpPr>
        <p:spPr bwMode="auto">
          <a:xfrm>
            <a:off x="6553200" y="2286000"/>
            <a:ext cx="838200" cy="685800"/>
          </a:xfrm>
          <a:prstGeom prst="hexagon">
            <a:avLst>
              <a:gd name="adj" fmla="val 30556"/>
              <a:gd name="vf" fmla="val 115470"/>
            </a:avLst>
          </a:prstGeom>
          <a:noFill/>
          <a:ln w="25400">
            <a:solidFill>
              <a:schemeClr val="tx1"/>
            </a:solidFill>
            <a:miter lim="800000"/>
            <a:headEnd/>
            <a:tailEnd/>
          </a:ln>
        </p:spPr>
        <p:txBody>
          <a:bodyPr wrap="none" anchor="ctr"/>
          <a:lstStyle/>
          <a:p>
            <a:endParaRPr lang="en-US"/>
          </a:p>
        </p:txBody>
      </p:sp>
      <p:sp>
        <p:nvSpPr>
          <p:cNvPr id="401418" name="Oval 10"/>
          <p:cNvSpPr>
            <a:spLocks noChangeArrowheads="1"/>
          </p:cNvSpPr>
          <p:nvPr/>
        </p:nvSpPr>
        <p:spPr bwMode="auto">
          <a:xfrm>
            <a:off x="6705600" y="2362200"/>
            <a:ext cx="533400" cy="533400"/>
          </a:xfrm>
          <a:prstGeom prst="ellipse">
            <a:avLst/>
          </a:prstGeom>
          <a:noFill/>
          <a:ln w="25400">
            <a:solidFill>
              <a:schemeClr val="tx1"/>
            </a:solidFill>
            <a:round/>
            <a:headEnd/>
            <a:tailEnd/>
          </a:ln>
        </p:spPr>
        <p:txBody>
          <a:bodyPr wrap="none" anchor="ctr"/>
          <a:lstStyle/>
          <a:p>
            <a:endParaRPr lang="en-US"/>
          </a:p>
        </p:txBody>
      </p:sp>
      <p:sp>
        <p:nvSpPr>
          <p:cNvPr id="401419" name="Line 11"/>
          <p:cNvSpPr>
            <a:spLocks noChangeShapeType="1"/>
          </p:cNvSpPr>
          <p:nvPr/>
        </p:nvSpPr>
        <p:spPr bwMode="auto">
          <a:xfrm>
            <a:off x="7391400" y="2624138"/>
            <a:ext cx="304800" cy="0"/>
          </a:xfrm>
          <a:prstGeom prst="line">
            <a:avLst/>
          </a:prstGeom>
          <a:noFill/>
          <a:ln w="25400">
            <a:solidFill>
              <a:schemeClr val="tx1"/>
            </a:solidFill>
            <a:round/>
            <a:headEnd/>
            <a:tailEnd/>
          </a:ln>
        </p:spPr>
        <p:txBody>
          <a:bodyPr/>
          <a:lstStyle/>
          <a:p>
            <a:endParaRPr lang="en-US"/>
          </a:p>
        </p:txBody>
      </p:sp>
      <p:sp>
        <p:nvSpPr>
          <p:cNvPr id="401420" name="Text Box 12"/>
          <p:cNvSpPr txBox="1">
            <a:spLocks noChangeArrowheads="1"/>
          </p:cNvSpPr>
          <p:nvPr/>
        </p:nvSpPr>
        <p:spPr bwMode="auto">
          <a:xfrm>
            <a:off x="7696200" y="2438400"/>
            <a:ext cx="609600" cy="366713"/>
          </a:xfrm>
          <a:prstGeom prst="rect">
            <a:avLst/>
          </a:prstGeom>
          <a:noFill/>
          <a:ln w="9525">
            <a:noFill/>
            <a:miter lim="800000"/>
            <a:headEnd/>
            <a:tailEnd/>
          </a:ln>
        </p:spPr>
        <p:txBody>
          <a:bodyPr>
            <a:spAutoFit/>
          </a:bodyPr>
          <a:lstStyle/>
          <a:p>
            <a:pPr>
              <a:spcBef>
                <a:spcPct val="50000"/>
              </a:spcBef>
            </a:pPr>
            <a:r>
              <a:rPr lang="en-US"/>
              <a:t>OH</a:t>
            </a:r>
          </a:p>
        </p:txBody>
      </p:sp>
      <p:sp>
        <p:nvSpPr>
          <p:cNvPr id="401421" name="Text Box 13"/>
          <p:cNvSpPr txBox="1">
            <a:spLocks noChangeArrowheads="1"/>
          </p:cNvSpPr>
          <p:nvPr/>
        </p:nvSpPr>
        <p:spPr bwMode="auto">
          <a:xfrm>
            <a:off x="4648200" y="3352800"/>
            <a:ext cx="1219200" cy="366713"/>
          </a:xfrm>
          <a:prstGeom prst="rect">
            <a:avLst/>
          </a:prstGeom>
          <a:noFill/>
          <a:ln w="9525">
            <a:noFill/>
            <a:miter lim="800000"/>
            <a:headEnd/>
            <a:tailEnd/>
          </a:ln>
        </p:spPr>
        <p:txBody>
          <a:bodyPr>
            <a:spAutoFit/>
          </a:bodyPr>
          <a:lstStyle/>
          <a:p>
            <a:pPr>
              <a:spcBef>
                <a:spcPct val="50000"/>
              </a:spcBef>
            </a:pPr>
            <a:r>
              <a:rPr lang="en-US"/>
              <a:t>RNHCH</a:t>
            </a:r>
            <a:r>
              <a:rPr lang="en-US" baseline="-25000"/>
              <a:t>3</a:t>
            </a:r>
          </a:p>
        </p:txBody>
      </p:sp>
      <p:sp>
        <p:nvSpPr>
          <p:cNvPr id="401422" name="Line 14"/>
          <p:cNvSpPr>
            <a:spLocks noChangeShapeType="1"/>
          </p:cNvSpPr>
          <p:nvPr/>
        </p:nvSpPr>
        <p:spPr bwMode="auto">
          <a:xfrm>
            <a:off x="5867400" y="3505200"/>
            <a:ext cx="457200" cy="0"/>
          </a:xfrm>
          <a:prstGeom prst="line">
            <a:avLst/>
          </a:prstGeom>
          <a:noFill/>
          <a:ln w="25400">
            <a:solidFill>
              <a:schemeClr val="tx1"/>
            </a:solidFill>
            <a:round/>
            <a:headEnd/>
            <a:tailEnd type="triangle" w="med" len="med"/>
          </a:ln>
        </p:spPr>
        <p:txBody>
          <a:bodyPr/>
          <a:lstStyle/>
          <a:p>
            <a:endParaRPr lang="en-US"/>
          </a:p>
        </p:txBody>
      </p:sp>
      <p:sp>
        <p:nvSpPr>
          <p:cNvPr id="401423" name="Text Box 15"/>
          <p:cNvSpPr txBox="1">
            <a:spLocks noChangeArrowheads="1"/>
          </p:cNvSpPr>
          <p:nvPr/>
        </p:nvSpPr>
        <p:spPr bwMode="auto">
          <a:xfrm>
            <a:off x="6553200" y="3352800"/>
            <a:ext cx="1828800" cy="366713"/>
          </a:xfrm>
          <a:prstGeom prst="rect">
            <a:avLst/>
          </a:prstGeom>
          <a:noFill/>
          <a:ln w="9525">
            <a:noFill/>
            <a:miter lim="800000"/>
            <a:headEnd/>
            <a:tailEnd/>
          </a:ln>
        </p:spPr>
        <p:txBody>
          <a:bodyPr>
            <a:spAutoFit/>
          </a:bodyPr>
          <a:lstStyle/>
          <a:p>
            <a:pPr>
              <a:spcBef>
                <a:spcPct val="50000"/>
              </a:spcBef>
            </a:pPr>
            <a:r>
              <a:rPr lang="en-US"/>
              <a:t>RNH</a:t>
            </a:r>
            <a:r>
              <a:rPr lang="en-US" baseline="-25000"/>
              <a:t>2</a:t>
            </a:r>
            <a:r>
              <a:rPr lang="en-US"/>
              <a:t> + CH</a:t>
            </a:r>
            <a:r>
              <a:rPr lang="en-US" baseline="-25000"/>
              <a:t>2</a:t>
            </a:r>
            <a:r>
              <a:rPr lang="en-US"/>
              <a:t>O</a:t>
            </a:r>
          </a:p>
        </p:txBody>
      </p:sp>
      <p:sp>
        <p:nvSpPr>
          <p:cNvPr id="401424" name="Text Box 16"/>
          <p:cNvSpPr txBox="1">
            <a:spLocks noChangeArrowheads="1"/>
          </p:cNvSpPr>
          <p:nvPr/>
        </p:nvSpPr>
        <p:spPr bwMode="auto">
          <a:xfrm>
            <a:off x="4495800" y="3962400"/>
            <a:ext cx="1219200" cy="366713"/>
          </a:xfrm>
          <a:prstGeom prst="rect">
            <a:avLst/>
          </a:prstGeom>
          <a:noFill/>
          <a:ln w="9525">
            <a:noFill/>
            <a:miter lim="800000"/>
            <a:headEnd/>
            <a:tailEnd/>
          </a:ln>
        </p:spPr>
        <p:txBody>
          <a:bodyPr>
            <a:spAutoFit/>
          </a:bodyPr>
          <a:lstStyle/>
          <a:p>
            <a:pPr>
              <a:spcBef>
                <a:spcPct val="50000"/>
              </a:spcBef>
            </a:pPr>
            <a:r>
              <a:rPr lang="en-US"/>
              <a:t>RCH</a:t>
            </a:r>
            <a:r>
              <a:rPr lang="en-US" baseline="-25000"/>
              <a:t>3</a:t>
            </a:r>
          </a:p>
        </p:txBody>
      </p:sp>
      <p:sp>
        <p:nvSpPr>
          <p:cNvPr id="401425" name="Line 17"/>
          <p:cNvSpPr>
            <a:spLocks noChangeShapeType="1"/>
          </p:cNvSpPr>
          <p:nvPr/>
        </p:nvSpPr>
        <p:spPr bwMode="auto">
          <a:xfrm>
            <a:off x="5334000" y="4114800"/>
            <a:ext cx="457200" cy="0"/>
          </a:xfrm>
          <a:prstGeom prst="line">
            <a:avLst/>
          </a:prstGeom>
          <a:noFill/>
          <a:ln w="25400">
            <a:solidFill>
              <a:schemeClr val="tx1"/>
            </a:solidFill>
            <a:round/>
            <a:headEnd/>
            <a:tailEnd type="triangle" w="med" len="med"/>
          </a:ln>
        </p:spPr>
        <p:txBody>
          <a:bodyPr/>
          <a:lstStyle/>
          <a:p>
            <a:endParaRPr lang="en-US"/>
          </a:p>
        </p:txBody>
      </p:sp>
      <p:sp>
        <p:nvSpPr>
          <p:cNvPr id="401426" name="Text Box 18"/>
          <p:cNvSpPr txBox="1">
            <a:spLocks noChangeArrowheads="1"/>
          </p:cNvSpPr>
          <p:nvPr/>
        </p:nvSpPr>
        <p:spPr bwMode="auto">
          <a:xfrm>
            <a:off x="5867400" y="3962400"/>
            <a:ext cx="1219200" cy="366713"/>
          </a:xfrm>
          <a:prstGeom prst="rect">
            <a:avLst/>
          </a:prstGeom>
          <a:noFill/>
          <a:ln w="9525">
            <a:noFill/>
            <a:miter lim="800000"/>
            <a:headEnd/>
            <a:tailEnd/>
          </a:ln>
        </p:spPr>
        <p:txBody>
          <a:bodyPr>
            <a:spAutoFit/>
          </a:bodyPr>
          <a:lstStyle/>
          <a:p>
            <a:pPr>
              <a:spcBef>
                <a:spcPct val="50000"/>
              </a:spcBef>
            </a:pPr>
            <a:r>
              <a:rPr lang="en-US"/>
              <a:t>RCH</a:t>
            </a:r>
            <a:r>
              <a:rPr lang="en-US" baseline="-25000"/>
              <a:t>2</a:t>
            </a:r>
            <a:r>
              <a:rPr lang="en-US"/>
              <a:t>OH</a:t>
            </a:r>
          </a:p>
        </p:txBody>
      </p:sp>
      <p:sp>
        <p:nvSpPr>
          <p:cNvPr id="401427" name="Line 19"/>
          <p:cNvSpPr>
            <a:spLocks noChangeShapeType="1"/>
          </p:cNvSpPr>
          <p:nvPr/>
        </p:nvSpPr>
        <p:spPr bwMode="auto">
          <a:xfrm>
            <a:off x="7010400" y="4114800"/>
            <a:ext cx="457200" cy="0"/>
          </a:xfrm>
          <a:prstGeom prst="line">
            <a:avLst/>
          </a:prstGeom>
          <a:noFill/>
          <a:ln w="25400">
            <a:solidFill>
              <a:schemeClr val="tx1"/>
            </a:solidFill>
            <a:round/>
            <a:headEnd/>
            <a:tailEnd type="triangle" w="med" len="med"/>
          </a:ln>
        </p:spPr>
        <p:txBody>
          <a:bodyPr/>
          <a:lstStyle/>
          <a:p>
            <a:endParaRPr lang="en-US"/>
          </a:p>
        </p:txBody>
      </p:sp>
      <p:sp>
        <p:nvSpPr>
          <p:cNvPr id="401428" name="Text Box 20"/>
          <p:cNvSpPr txBox="1">
            <a:spLocks noChangeArrowheads="1"/>
          </p:cNvSpPr>
          <p:nvPr/>
        </p:nvSpPr>
        <p:spPr bwMode="auto">
          <a:xfrm>
            <a:off x="7543800" y="3962400"/>
            <a:ext cx="1219200" cy="366713"/>
          </a:xfrm>
          <a:prstGeom prst="rect">
            <a:avLst/>
          </a:prstGeom>
          <a:noFill/>
          <a:ln w="9525">
            <a:noFill/>
            <a:miter lim="800000"/>
            <a:headEnd/>
            <a:tailEnd/>
          </a:ln>
        </p:spPr>
        <p:txBody>
          <a:bodyPr>
            <a:spAutoFit/>
          </a:bodyPr>
          <a:lstStyle/>
          <a:p>
            <a:pPr>
              <a:spcBef>
                <a:spcPct val="50000"/>
              </a:spcBef>
            </a:pPr>
            <a:r>
              <a:rPr lang="en-US"/>
              <a:t>RCH</a:t>
            </a:r>
            <a:r>
              <a:rPr lang="en-US" baseline="-25000"/>
              <a:t>2</a:t>
            </a:r>
            <a:r>
              <a:rPr lang="en-US"/>
              <a:t>O</a:t>
            </a:r>
          </a:p>
        </p:txBody>
      </p:sp>
      <p:sp>
        <p:nvSpPr>
          <p:cNvPr id="401430" name="Text Box 22"/>
          <p:cNvSpPr txBox="1">
            <a:spLocks noChangeArrowheads="1"/>
          </p:cNvSpPr>
          <p:nvPr/>
        </p:nvSpPr>
        <p:spPr bwMode="auto">
          <a:xfrm>
            <a:off x="4191000" y="4572000"/>
            <a:ext cx="1371600" cy="366713"/>
          </a:xfrm>
          <a:prstGeom prst="rect">
            <a:avLst/>
          </a:prstGeom>
          <a:noFill/>
          <a:ln w="9525">
            <a:noFill/>
            <a:miter lim="800000"/>
            <a:headEnd/>
            <a:tailEnd/>
          </a:ln>
        </p:spPr>
        <p:txBody>
          <a:bodyPr>
            <a:spAutoFit/>
          </a:bodyPr>
          <a:lstStyle/>
          <a:p>
            <a:pPr>
              <a:spcBef>
                <a:spcPct val="50000"/>
              </a:spcBef>
            </a:pPr>
            <a:r>
              <a:rPr lang="en-US"/>
              <a:t>RCH=CH</a:t>
            </a:r>
            <a:r>
              <a:rPr lang="en-US" baseline="-25000"/>
              <a:t>2</a:t>
            </a:r>
          </a:p>
        </p:txBody>
      </p:sp>
      <p:sp>
        <p:nvSpPr>
          <p:cNvPr id="401431" name="Line 23"/>
          <p:cNvSpPr>
            <a:spLocks noChangeShapeType="1"/>
          </p:cNvSpPr>
          <p:nvPr/>
        </p:nvSpPr>
        <p:spPr bwMode="auto">
          <a:xfrm>
            <a:off x="5410200" y="4724400"/>
            <a:ext cx="457200" cy="0"/>
          </a:xfrm>
          <a:prstGeom prst="line">
            <a:avLst/>
          </a:prstGeom>
          <a:noFill/>
          <a:ln w="25400">
            <a:solidFill>
              <a:schemeClr val="tx1"/>
            </a:solidFill>
            <a:round/>
            <a:headEnd/>
            <a:tailEnd type="triangle" w="med" len="med"/>
          </a:ln>
        </p:spPr>
        <p:txBody>
          <a:bodyPr/>
          <a:lstStyle/>
          <a:p>
            <a:endParaRPr lang="en-US"/>
          </a:p>
        </p:txBody>
      </p:sp>
      <p:sp>
        <p:nvSpPr>
          <p:cNvPr id="401432" name="Text Box 24"/>
          <p:cNvSpPr txBox="1">
            <a:spLocks noChangeArrowheads="1"/>
          </p:cNvSpPr>
          <p:nvPr/>
        </p:nvSpPr>
        <p:spPr bwMode="auto">
          <a:xfrm>
            <a:off x="5791200" y="4800600"/>
            <a:ext cx="1371600" cy="366713"/>
          </a:xfrm>
          <a:prstGeom prst="rect">
            <a:avLst/>
          </a:prstGeom>
          <a:noFill/>
          <a:ln w="9525">
            <a:noFill/>
            <a:miter lim="800000"/>
            <a:headEnd/>
            <a:tailEnd/>
          </a:ln>
        </p:spPr>
        <p:txBody>
          <a:bodyPr>
            <a:spAutoFit/>
          </a:bodyPr>
          <a:lstStyle/>
          <a:p>
            <a:pPr>
              <a:spcBef>
                <a:spcPct val="50000"/>
              </a:spcBef>
            </a:pPr>
            <a:r>
              <a:rPr lang="en-US"/>
              <a:t>RCH--CH</a:t>
            </a:r>
            <a:r>
              <a:rPr lang="en-US" baseline="-25000"/>
              <a:t>2</a:t>
            </a:r>
          </a:p>
        </p:txBody>
      </p:sp>
      <p:sp>
        <p:nvSpPr>
          <p:cNvPr id="401433" name="Line 25"/>
          <p:cNvSpPr>
            <a:spLocks noChangeShapeType="1"/>
          </p:cNvSpPr>
          <p:nvPr/>
        </p:nvSpPr>
        <p:spPr bwMode="auto">
          <a:xfrm flipV="1">
            <a:off x="6172200" y="4616450"/>
            <a:ext cx="76200" cy="228600"/>
          </a:xfrm>
          <a:prstGeom prst="line">
            <a:avLst/>
          </a:prstGeom>
          <a:noFill/>
          <a:ln w="25400">
            <a:solidFill>
              <a:schemeClr val="tx1"/>
            </a:solidFill>
            <a:round/>
            <a:headEnd/>
            <a:tailEnd/>
          </a:ln>
        </p:spPr>
        <p:txBody>
          <a:bodyPr/>
          <a:lstStyle/>
          <a:p>
            <a:endParaRPr lang="en-US"/>
          </a:p>
        </p:txBody>
      </p:sp>
      <p:sp>
        <p:nvSpPr>
          <p:cNvPr id="401434" name="Line 26"/>
          <p:cNvSpPr>
            <a:spLocks noChangeShapeType="1"/>
          </p:cNvSpPr>
          <p:nvPr/>
        </p:nvSpPr>
        <p:spPr bwMode="auto">
          <a:xfrm>
            <a:off x="6477000" y="4648200"/>
            <a:ext cx="76200" cy="196850"/>
          </a:xfrm>
          <a:prstGeom prst="line">
            <a:avLst/>
          </a:prstGeom>
          <a:noFill/>
          <a:ln w="25400">
            <a:solidFill>
              <a:schemeClr val="tx1"/>
            </a:solidFill>
            <a:round/>
            <a:headEnd/>
            <a:tailEnd/>
          </a:ln>
        </p:spPr>
        <p:txBody>
          <a:bodyPr/>
          <a:lstStyle/>
          <a:p>
            <a:endParaRPr lang="en-US"/>
          </a:p>
        </p:txBody>
      </p:sp>
      <p:sp>
        <p:nvSpPr>
          <p:cNvPr id="401435" name="Text Box 27"/>
          <p:cNvSpPr txBox="1">
            <a:spLocks noChangeArrowheads="1"/>
          </p:cNvSpPr>
          <p:nvPr/>
        </p:nvSpPr>
        <p:spPr bwMode="auto">
          <a:xfrm>
            <a:off x="6172200" y="4419600"/>
            <a:ext cx="381000" cy="366713"/>
          </a:xfrm>
          <a:prstGeom prst="rect">
            <a:avLst/>
          </a:prstGeom>
          <a:noFill/>
          <a:ln w="9525">
            <a:noFill/>
            <a:miter lim="800000"/>
            <a:headEnd/>
            <a:tailEnd/>
          </a:ln>
        </p:spPr>
        <p:txBody>
          <a:bodyPr>
            <a:spAutoFit/>
          </a:bodyPr>
          <a:lstStyle/>
          <a:p>
            <a:pPr>
              <a:spcBef>
                <a:spcPct val="50000"/>
              </a:spcBef>
            </a:pPr>
            <a:r>
              <a:rPr lang="en-US"/>
              <a:t>O</a:t>
            </a:r>
          </a:p>
        </p:txBody>
      </p:sp>
      <p:sp>
        <p:nvSpPr>
          <p:cNvPr id="401436" name="Line 28"/>
          <p:cNvSpPr>
            <a:spLocks noChangeShapeType="1"/>
          </p:cNvSpPr>
          <p:nvPr/>
        </p:nvSpPr>
        <p:spPr bwMode="auto">
          <a:xfrm>
            <a:off x="6934200" y="4800600"/>
            <a:ext cx="457200" cy="0"/>
          </a:xfrm>
          <a:prstGeom prst="line">
            <a:avLst/>
          </a:prstGeom>
          <a:noFill/>
          <a:ln w="25400">
            <a:solidFill>
              <a:schemeClr val="tx1"/>
            </a:solidFill>
            <a:round/>
            <a:headEnd/>
            <a:tailEnd type="triangle" w="med" len="med"/>
          </a:ln>
        </p:spPr>
        <p:txBody>
          <a:bodyPr/>
          <a:lstStyle/>
          <a:p>
            <a:endParaRPr lang="en-US"/>
          </a:p>
        </p:txBody>
      </p:sp>
      <p:sp>
        <p:nvSpPr>
          <p:cNvPr id="401437" name="Text Box 29"/>
          <p:cNvSpPr txBox="1">
            <a:spLocks noChangeArrowheads="1"/>
          </p:cNvSpPr>
          <p:nvPr/>
        </p:nvSpPr>
        <p:spPr bwMode="auto">
          <a:xfrm>
            <a:off x="7391400" y="4648200"/>
            <a:ext cx="1752600" cy="336550"/>
          </a:xfrm>
          <a:prstGeom prst="rect">
            <a:avLst/>
          </a:prstGeom>
          <a:noFill/>
          <a:ln w="9525">
            <a:noFill/>
            <a:miter lim="800000"/>
            <a:headEnd/>
            <a:tailEnd/>
          </a:ln>
        </p:spPr>
        <p:txBody>
          <a:bodyPr>
            <a:spAutoFit/>
          </a:bodyPr>
          <a:lstStyle/>
          <a:p>
            <a:pPr>
              <a:spcBef>
                <a:spcPct val="50000"/>
              </a:spcBef>
            </a:pPr>
            <a:r>
              <a:rPr lang="en-US" sz="1600"/>
              <a:t>RC(OH)HCH</a:t>
            </a:r>
            <a:r>
              <a:rPr lang="en-US" sz="1600" baseline="-25000"/>
              <a:t>2</a:t>
            </a:r>
            <a:r>
              <a:rPr lang="en-US" sz="1600"/>
              <a:t>OH</a:t>
            </a:r>
          </a:p>
        </p:txBody>
      </p:sp>
      <p:graphicFrame>
        <p:nvGraphicFramePr>
          <p:cNvPr id="401442" name="Object 34"/>
          <p:cNvGraphicFramePr>
            <a:graphicFrameLocks noChangeAspect="1"/>
          </p:cNvGraphicFramePr>
          <p:nvPr>
            <p:ph sz="half" idx="2"/>
          </p:nvPr>
        </p:nvGraphicFramePr>
        <p:xfrm>
          <a:off x="4267200" y="5334000"/>
          <a:ext cx="4038600" cy="917575"/>
        </p:xfrm>
        <a:graphic>
          <a:graphicData uri="http://schemas.openxmlformats.org/presentationml/2006/ole">
            <p:oleObj spid="_x0000_s24578" name="ChemSketch" r:id="rId3" imgW="5995440" imgH="1362600" progId="ACD.ChemSketch.20">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14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14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14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14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14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14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14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14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14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1412">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14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14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14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1412">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014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014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0142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014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014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01412">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0143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0143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0143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0143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0143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0143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0143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0143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01412">
                                            <p:txEl>
                                              <p:pRg st="5" end="5"/>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401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2" grpId="0" build="p"/>
      <p:bldP spid="401414" grpId="0" animBg="1"/>
      <p:bldP spid="401415" grpId="0" animBg="1"/>
      <p:bldP spid="401416" grpId="0" animBg="1"/>
      <p:bldP spid="401417" grpId="0" animBg="1"/>
      <p:bldP spid="401418" grpId="0" animBg="1"/>
      <p:bldP spid="401419" grpId="0" animBg="1"/>
      <p:bldP spid="401420" grpId="0"/>
      <p:bldP spid="401421" grpId="0"/>
      <p:bldP spid="401422" grpId="0" animBg="1"/>
      <p:bldP spid="401423" grpId="0"/>
      <p:bldP spid="401424" grpId="0"/>
      <p:bldP spid="401425" grpId="0" animBg="1"/>
      <p:bldP spid="401426" grpId="0"/>
      <p:bldP spid="401427" grpId="0" animBg="1"/>
      <p:bldP spid="401428" grpId="0"/>
      <p:bldP spid="401430" grpId="0"/>
      <p:bldP spid="401431" grpId="0" animBg="1"/>
      <p:bldP spid="401432" grpId="0"/>
      <p:bldP spid="401433" grpId="0" animBg="1"/>
      <p:bldP spid="401434" grpId="0" animBg="1"/>
      <p:bldP spid="401435" grpId="0"/>
      <p:bldP spid="401436" grpId="0" animBg="1"/>
      <p:bldP spid="40143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r>
              <a:rPr lang="en-US" b="1" dirty="0" smtClean="0">
                <a:latin typeface="Tahoma" pitchFamily="34" charset="0"/>
              </a:rPr>
              <a:t>Toxicology </a:t>
            </a:r>
            <a:br>
              <a:rPr lang="en-US" b="1" dirty="0" smtClean="0">
                <a:latin typeface="Tahoma" pitchFamily="34" charset="0"/>
              </a:rPr>
            </a:br>
            <a:r>
              <a:rPr lang="en-US" sz="3600" dirty="0" smtClean="0">
                <a:latin typeface="Tahoma" pitchFamily="34" charset="0"/>
              </a:rPr>
              <a:t>- Fate of Substances</a:t>
            </a:r>
          </a:p>
        </p:txBody>
      </p:sp>
      <p:sp>
        <p:nvSpPr>
          <p:cNvPr id="403459" name="Rectangle 3"/>
          <p:cNvSpPr>
            <a:spLocks noGrp="1" noChangeArrowheads="1"/>
          </p:cNvSpPr>
          <p:nvPr>
            <p:ph type="body" sz="half" idx="1"/>
          </p:nvPr>
        </p:nvSpPr>
        <p:spPr/>
        <p:txBody>
          <a:bodyPr/>
          <a:lstStyle/>
          <a:p>
            <a:pPr eaLnBrk="1" hangingPunct="1"/>
            <a:r>
              <a:rPr lang="en-US" sz="2800" smtClean="0">
                <a:latin typeface="Tahoma" pitchFamily="34" charset="0"/>
              </a:rPr>
              <a:t>Hypothetical Example</a:t>
            </a:r>
          </a:p>
          <a:p>
            <a:pPr lvl="1" eaLnBrk="1" hangingPunct="1"/>
            <a:r>
              <a:rPr lang="en-US" sz="2400" smtClean="0">
                <a:latin typeface="Tahoma" pitchFamily="34" charset="0"/>
              </a:rPr>
              <a:t>Moderately polar compound (compound A) is slowly eliminated and transformed to product (compound B)</a:t>
            </a:r>
          </a:p>
          <a:p>
            <a:pPr lvl="1" eaLnBrk="1" hangingPunct="1"/>
            <a:r>
              <a:rPr lang="en-US" sz="2400" smtClean="0">
                <a:latin typeface="Tahoma" pitchFamily="34" charset="0"/>
              </a:rPr>
              <a:t>Compound B is eliminated faster than compound A (Only reaches low concentration)</a:t>
            </a:r>
          </a:p>
        </p:txBody>
      </p:sp>
      <p:sp>
        <p:nvSpPr>
          <p:cNvPr id="403486" name="Rectangle 30"/>
          <p:cNvSpPr>
            <a:spLocks noChangeArrowheads="1"/>
          </p:cNvSpPr>
          <p:nvPr/>
        </p:nvSpPr>
        <p:spPr bwMode="auto">
          <a:xfrm>
            <a:off x="990600" y="3733800"/>
            <a:ext cx="7239000" cy="2438400"/>
          </a:xfrm>
          <a:prstGeom prst="rect">
            <a:avLst/>
          </a:prstGeom>
          <a:noFill/>
          <a:ln w="25400">
            <a:solidFill>
              <a:schemeClr val="tx1"/>
            </a:solidFill>
            <a:miter lim="800000"/>
            <a:headEnd/>
            <a:tailEnd/>
          </a:ln>
        </p:spPr>
        <p:txBody>
          <a:bodyPr wrap="none" anchor="ctr"/>
          <a:lstStyle/>
          <a:p>
            <a:endParaRPr lang="en-US"/>
          </a:p>
        </p:txBody>
      </p:sp>
      <p:sp>
        <p:nvSpPr>
          <p:cNvPr id="403487" name="Text Box 31"/>
          <p:cNvSpPr txBox="1">
            <a:spLocks noChangeArrowheads="1"/>
          </p:cNvSpPr>
          <p:nvPr/>
        </p:nvSpPr>
        <p:spPr bwMode="auto">
          <a:xfrm>
            <a:off x="4876800" y="6248400"/>
            <a:ext cx="1219200" cy="366713"/>
          </a:xfrm>
          <a:prstGeom prst="rect">
            <a:avLst/>
          </a:prstGeom>
          <a:noFill/>
          <a:ln w="9525">
            <a:noFill/>
            <a:miter lim="800000"/>
            <a:headEnd/>
            <a:tailEnd/>
          </a:ln>
        </p:spPr>
        <p:txBody>
          <a:bodyPr>
            <a:spAutoFit/>
          </a:bodyPr>
          <a:lstStyle/>
          <a:p>
            <a:pPr>
              <a:spcBef>
                <a:spcPct val="50000"/>
              </a:spcBef>
            </a:pPr>
            <a:r>
              <a:rPr lang="en-US"/>
              <a:t>Time</a:t>
            </a:r>
          </a:p>
        </p:txBody>
      </p:sp>
      <p:sp>
        <p:nvSpPr>
          <p:cNvPr id="403488" name="Text Box 32"/>
          <p:cNvSpPr txBox="1">
            <a:spLocks noChangeArrowheads="1"/>
          </p:cNvSpPr>
          <p:nvPr/>
        </p:nvSpPr>
        <p:spPr bwMode="auto">
          <a:xfrm>
            <a:off x="152400" y="4114800"/>
            <a:ext cx="838200" cy="366713"/>
          </a:xfrm>
          <a:prstGeom prst="rect">
            <a:avLst/>
          </a:prstGeom>
          <a:noFill/>
          <a:ln w="9525">
            <a:noFill/>
            <a:miter lim="800000"/>
            <a:headEnd/>
            <a:tailEnd/>
          </a:ln>
        </p:spPr>
        <p:txBody>
          <a:bodyPr>
            <a:spAutoFit/>
          </a:bodyPr>
          <a:lstStyle/>
          <a:p>
            <a:pPr>
              <a:spcBef>
                <a:spcPct val="50000"/>
              </a:spcBef>
            </a:pPr>
            <a:r>
              <a:rPr lang="en-US"/>
              <a:t>Conc.</a:t>
            </a:r>
          </a:p>
        </p:txBody>
      </p:sp>
      <p:sp>
        <p:nvSpPr>
          <p:cNvPr id="403490" name="Freeform 34"/>
          <p:cNvSpPr>
            <a:spLocks/>
          </p:cNvSpPr>
          <p:nvPr/>
        </p:nvSpPr>
        <p:spPr bwMode="auto">
          <a:xfrm>
            <a:off x="990600" y="3733800"/>
            <a:ext cx="7239000" cy="1295400"/>
          </a:xfrm>
          <a:custGeom>
            <a:avLst/>
            <a:gdLst>
              <a:gd name="T0" fmla="*/ 0 w 4560"/>
              <a:gd name="T1" fmla="*/ 0 h 816"/>
              <a:gd name="T2" fmla="*/ 336 w 4560"/>
              <a:gd name="T3" fmla="*/ 144 h 816"/>
              <a:gd name="T4" fmla="*/ 1392 w 4560"/>
              <a:gd name="T5" fmla="*/ 432 h 816"/>
              <a:gd name="T6" fmla="*/ 2304 w 4560"/>
              <a:gd name="T7" fmla="*/ 624 h 816"/>
              <a:gd name="T8" fmla="*/ 3648 w 4560"/>
              <a:gd name="T9" fmla="*/ 768 h 816"/>
              <a:gd name="T10" fmla="*/ 4560 w 4560"/>
              <a:gd name="T11" fmla="*/ 816 h 816"/>
              <a:gd name="T12" fmla="*/ 0 60000 65536"/>
              <a:gd name="T13" fmla="*/ 0 60000 65536"/>
              <a:gd name="T14" fmla="*/ 0 60000 65536"/>
              <a:gd name="T15" fmla="*/ 0 60000 65536"/>
              <a:gd name="T16" fmla="*/ 0 60000 65536"/>
              <a:gd name="T17" fmla="*/ 0 60000 65536"/>
              <a:gd name="T18" fmla="*/ 0 w 4560"/>
              <a:gd name="T19" fmla="*/ 0 h 816"/>
              <a:gd name="T20" fmla="*/ 4560 w 4560"/>
              <a:gd name="T21" fmla="*/ 816 h 816"/>
            </a:gdLst>
            <a:ahLst/>
            <a:cxnLst>
              <a:cxn ang="T12">
                <a:pos x="T0" y="T1"/>
              </a:cxn>
              <a:cxn ang="T13">
                <a:pos x="T2" y="T3"/>
              </a:cxn>
              <a:cxn ang="T14">
                <a:pos x="T4" y="T5"/>
              </a:cxn>
              <a:cxn ang="T15">
                <a:pos x="T6" y="T7"/>
              </a:cxn>
              <a:cxn ang="T16">
                <a:pos x="T8" y="T9"/>
              </a:cxn>
              <a:cxn ang="T17">
                <a:pos x="T10" y="T11"/>
              </a:cxn>
            </a:cxnLst>
            <a:rect l="T18" t="T19" r="T20" b="T21"/>
            <a:pathLst>
              <a:path w="4560" h="816">
                <a:moveTo>
                  <a:pt x="0" y="0"/>
                </a:moveTo>
                <a:cubicBezTo>
                  <a:pt x="52" y="36"/>
                  <a:pt x="104" y="72"/>
                  <a:pt x="336" y="144"/>
                </a:cubicBezTo>
                <a:cubicBezTo>
                  <a:pt x="568" y="216"/>
                  <a:pt x="1064" y="352"/>
                  <a:pt x="1392" y="432"/>
                </a:cubicBezTo>
                <a:cubicBezTo>
                  <a:pt x="1720" y="512"/>
                  <a:pt x="1928" y="568"/>
                  <a:pt x="2304" y="624"/>
                </a:cubicBezTo>
                <a:cubicBezTo>
                  <a:pt x="2680" y="680"/>
                  <a:pt x="3272" y="736"/>
                  <a:pt x="3648" y="768"/>
                </a:cubicBezTo>
                <a:cubicBezTo>
                  <a:pt x="4024" y="800"/>
                  <a:pt x="4408" y="808"/>
                  <a:pt x="4560" y="816"/>
                </a:cubicBezTo>
              </a:path>
            </a:pathLst>
          </a:custGeom>
          <a:noFill/>
          <a:ln w="19050">
            <a:solidFill>
              <a:srgbClr val="000080"/>
            </a:solidFill>
            <a:round/>
            <a:headEnd/>
            <a:tailEnd/>
          </a:ln>
        </p:spPr>
        <p:txBody>
          <a:bodyPr/>
          <a:lstStyle/>
          <a:p>
            <a:endParaRPr lang="en-US"/>
          </a:p>
        </p:txBody>
      </p:sp>
      <p:sp>
        <p:nvSpPr>
          <p:cNvPr id="403491" name="Text Box 35"/>
          <p:cNvSpPr txBox="1">
            <a:spLocks noChangeArrowheads="1"/>
          </p:cNvSpPr>
          <p:nvPr/>
        </p:nvSpPr>
        <p:spPr bwMode="auto">
          <a:xfrm>
            <a:off x="5029200" y="4114800"/>
            <a:ext cx="2286000" cy="366713"/>
          </a:xfrm>
          <a:prstGeom prst="rect">
            <a:avLst/>
          </a:prstGeom>
          <a:noFill/>
          <a:ln w="9525">
            <a:noFill/>
            <a:miter lim="800000"/>
            <a:headEnd/>
            <a:tailEnd/>
          </a:ln>
        </p:spPr>
        <p:txBody>
          <a:bodyPr>
            <a:spAutoFit/>
          </a:bodyPr>
          <a:lstStyle/>
          <a:p>
            <a:pPr>
              <a:spcBef>
                <a:spcPct val="50000"/>
              </a:spcBef>
            </a:pPr>
            <a:r>
              <a:rPr lang="en-US"/>
              <a:t>A – elimination only</a:t>
            </a:r>
          </a:p>
        </p:txBody>
      </p:sp>
      <p:sp>
        <p:nvSpPr>
          <p:cNvPr id="403492" name="Freeform 36"/>
          <p:cNvSpPr>
            <a:spLocks/>
          </p:cNvSpPr>
          <p:nvPr/>
        </p:nvSpPr>
        <p:spPr bwMode="auto">
          <a:xfrm>
            <a:off x="990600" y="3733800"/>
            <a:ext cx="7239000" cy="2209800"/>
          </a:xfrm>
          <a:custGeom>
            <a:avLst/>
            <a:gdLst>
              <a:gd name="T0" fmla="*/ 0 w 4560"/>
              <a:gd name="T1" fmla="*/ 0 h 1392"/>
              <a:gd name="T2" fmla="*/ 96 w 4560"/>
              <a:gd name="T3" fmla="*/ 96 h 1392"/>
              <a:gd name="T4" fmla="*/ 576 w 4560"/>
              <a:gd name="T5" fmla="*/ 384 h 1392"/>
              <a:gd name="T6" fmla="*/ 1296 w 4560"/>
              <a:gd name="T7" fmla="*/ 672 h 1392"/>
              <a:gd name="T8" fmla="*/ 2112 w 4560"/>
              <a:gd name="T9" fmla="*/ 960 h 1392"/>
              <a:gd name="T10" fmla="*/ 3408 w 4560"/>
              <a:gd name="T11" fmla="*/ 1248 h 1392"/>
              <a:gd name="T12" fmla="*/ 4560 w 4560"/>
              <a:gd name="T13" fmla="*/ 1392 h 1392"/>
              <a:gd name="T14" fmla="*/ 0 60000 65536"/>
              <a:gd name="T15" fmla="*/ 0 60000 65536"/>
              <a:gd name="T16" fmla="*/ 0 60000 65536"/>
              <a:gd name="T17" fmla="*/ 0 60000 65536"/>
              <a:gd name="T18" fmla="*/ 0 60000 65536"/>
              <a:gd name="T19" fmla="*/ 0 60000 65536"/>
              <a:gd name="T20" fmla="*/ 0 60000 65536"/>
              <a:gd name="T21" fmla="*/ 0 w 4560"/>
              <a:gd name="T22" fmla="*/ 0 h 1392"/>
              <a:gd name="T23" fmla="*/ 4560 w 4560"/>
              <a:gd name="T24" fmla="*/ 1392 h 13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60" h="1392">
                <a:moveTo>
                  <a:pt x="0" y="0"/>
                </a:moveTo>
                <a:cubicBezTo>
                  <a:pt x="0" y="16"/>
                  <a:pt x="0" y="32"/>
                  <a:pt x="96" y="96"/>
                </a:cubicBezTo>
                <a:cubicBezTo>
                  <a:pt x="192" y="160"/>
                  <a:pt x="376" y="288"/>
                  <a:pt x="576" y="384"/>
                </a:cubicBezTo>
                <a:cubicBezTo>
                  <a:pt x="776" y="480"/>
                  <a:pt x="1040" y="576"/>
                  <a:pt x="1296" y="672"/>
                </a:cubicBezTo>
                <a:cubicBezTo>
                  <a:pt x="1552" y="768"/>
                  <a:pt x="1760" y="864"/>
                  <a:pt x="2112" y="960"/>
                </a:cubicBezTo>
                <a:cubicBezTo>
                  <a:pt x="2464" y="1056"/>
                  <a:pt x="3000" y="1176"/>
                  <a:pt x="3408" y="1248"/>
                </a:cubicBezTo>
                <a:cubicBezTo>
                  <a:pt x="3816" y="1320"/>
                  <a:pt x="4188" y="1356"/>
                  <a:pt x="4560" y="1392"/>
                </a:cubicBezTo>
              </a:path>
            </a:pathLst>
          </a:custGeom>
          <a:noFill/>
          <a:ln w="19050">
            <a:solidFill>
              <a:srgbClr val="800000"/>
            </a:solidFill>
            <a:round/>
            <a:headEnd/>
            <a:tailEnd/>
          </a:ln>
        </p:spPr>
        <p:txBody>
          <a:bodyPr/>
          <a:lstStyle/>
          <a:p>
            <a:endParaRPr lang="en-US"/>
          </a:p>
        </p:txBody>
      </p:sp>
      <p:sp>
        <p:nvSpPr>
          <p:cNvPr id="403493" name="Text Box 37"/>
          <p:cNvSpPr txBox="1">
            <a:spLocks noChangeArrowheads="1"/>
          </p:cNvSpPr>
          <p:nvPr/>
        </p:nvSpPr>
        <p:spPr bwMode="auto">
          <a:xfrm>
            <a:off x="5334000" y="5105400"/>
            <a:ext cx="2743200" cy="366713"/>
          </a:xfrm>
          <a:prstGeom prst="rect">
            <a:avLst/>
          </a:prstGeom>
          <a:noFill/>
          <a:ln w="9525">
            <a:noFill/>
            <a:miter lim="800000"/>
            <a:headEnd/>
            <a:tailEnd/>
          </a:ln>
        </p:spPr>
        <p:txBody>
          <a:bodyPr>
            <a:spAutoFit/>
          </a:bodyPr>
          <a:lstStyle/>
          <a:p>
            <a:pPr>
              <a:spcBef>
                <a:spcPct val="50000"/>
              </a:spcBef>
            </a:pPr>
            <a:r>
              <a:rPr lang="en-US"/>
              <a:t>A – transformation only</a:t>
            </a:r>
          </a:p>
        </p:txBody>
      </p:sp>
      <p:sp>
        <p:nvSpPr>
          <p:cNvPr id="403495" name="Freeform 39"/>
          <p:cNvSpPr>
            <a:spLocks/>
          </p:cNvSpPr>
          <p:nvPr/>
        </p:nvSpPr>
        <p:spPr bwMode="auto">
          <a:xfrm>
            <a:off x="990600" y="3810000"/>
            <a:ext cx="7239000" cy="2362200"/>
          </a:xfrm>
          <a:custGeom>
            <a:avLst/>
            <a:gdLst>
              <a:gd name="T0" fmla="*/ 0 w 4560"/>
              <a:gd name="T1" fmla="*/ 0 h 1632"/>
              <a:gd name="T2" fmla="*/ 288 w 4560"/>
              <a:gd name="T3" fmla="*/ 288 h 1632"/>
              <a:gd name="T4" fmla="*/ 768 w 4560"/>
              <a:gd name="T5" fmla="*/ 720 h 1632"/>
              <a:gd name="T6" fmla="*/ 1200 w 4560"/>
              <a:gd name="T7" fmla="*/ 1008 h 1632"/>
              <a:gd name="T8" fmla="*/ 1968 w 4560"/>
              <a:gd name="T9" fmla="*/ 1248 h 1632"/>
              <a:gd name="T10" fmla="*/ 3600 w 4560"/>
              <a:gd name="T11" fmla="*/ 1536 h 1632"/>
              <a:gd name="T12" fmla="*/ 4560 w 4560"/>
              <a:gd name="T13" fmla="*/ 1632 h 1632"/>
              <a:gd name="T14" fmla="*/ 0 60000 65536"/>
              <a:gd name="T15" fmla="*/ 0 60000 65536"/>
              <a:gd name="T16" fmla="*/ 0 60000 65536"/>
              <a:gd name="T17" fmla="*/ 0 60000 65536"/>
              <a:gd name="T18" fmla="*/ 0 60000 65536"/>
              <a:gd name="T19" fmla="*/ 0 60000 65536"/>
              <a:gd name="T20" fmla="*/ 0 60000 65536"/>
              <a:gd name="T21" fmla="*/ 0 w 4560"/>
              <a:gd name="T22" fmla="*/ 0 h 1632"/>
              <a:gd name="T23" fmla="*/ 4560 w 4560"/>
              <a:gd name="T24" fmla="*/ 1632 h 16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60" h="1632">
                <a:moveTo>
                  <a:pt x="0" y="0"/>
                </a:moveTo>
                <a:cubicBezTo>
                  <a:pt x="80" y="84"/>
                  <a:pt x="160" y="168"/>
                  <a:pt x="288" y="288"/>
                </a:cubicBezTo>
                <a:cubicBezTo>
                  <a:pt x="416" y="408"/>
                  <a:pt x="616" y="600"/>
                  <a:pt x="768" y="720"/>
                </a:cubicBezTo>
                <a:cubicBezTo>
                  <a:pt x="920" y="840"/>
                  <a:pt x="1000" y="920"/>
                  <a:pt x="1200" y="1008"/>
                </a:cubicBezTo>
                <a:cubicBezTo>
                  <a:pt x="1400" y="1096"/>
                  <a:pt x="1568" y="1160"/>
                  <a:pt x="1968" y="1248"/>
                </a:cubicBezTo>
                <a:cubicBezTo>
                  <a:pt x="2368" y="1336"/>
                  <a:pt x="3168" y="1472"/>
                  <a:pt x="3600" y="1536"/>
                </a:cubicBezTo>
                <a:cubicBezTo>
                  <a:pt x="4032" y="1600"/>
                  <a:pt x="4296" y="1616"/>
                  <a:pt x="4560" y="1632"/>
                </a:cubicBezTo>
              </a:path>
            </a:pathLst>
          </a:custGeom>
          <a:noFill/>
          <a:ln w="19050">
            <a:solidFill>
              <a:srgbClr val="660066"/>
            </a:solidFill>
            <a:round/>
            <a:headEnd/>
            <a:tailEnd/>
          </a:ln>
        </p:spPr>
        <p:txBody>
          <a:bodyPr/>
          <a:lstStyle/>
          <a:p>
            <a:endParaRPr lang="en-US"/>
          </a:p>
        </p:txBody>
      </p:sp>
      <p:sp>
        <p:nvSpPr>
          <p:cNvPr id="403496" name="Text Box 40"/>
          <p:cNvSpPr txBox="1">
            <a:spLocks noChangeArrowheads="1"/>
          </p:cNvSpPr>
          <p:nvPr/>
        </p:nvSpPr>
        <p:spPr bwMode="auto">
          <a:xfrm>
            <a:off x="1066800" y="5105400"/>
            <a:ext cx="2743200" cy="366713"/>
          </a:xfrm>
          <a:prstGeom prst="rect">
            <a:avLst/>
          </a:prstGeom>
          <a:noFill/>
          <a:ln w="9525">
            <a:noFill/>
            <a:miter lim="800000"/>
            <a:headEnd/>
            <a:tailEnd/>
          </a:ln>
        </p:spPr>
        <p:txBody>
          <a:bodyPr>
            <a:spAutoFit/>
          </a:bodyPr>
          <a:lstStyle/>
          <a:p>
            <a:pPr>
              <a:spcBef>
                <a:spcPct val="50000"/>
              </a:spcBef>
            </a:pPr>
            <a:r>
              <a:rPr lang="en-US"/>
              <a:t>A – both losses</a:t>
            </a:r>
          </a:p>
        </p:txBody>
      </p:sp>
      <p:sp>
        <p:nvSpPr>
          <p:cNvPr id="403498" name="Text Box 42"/>
          <p:cNvSpPr txBox="1">
            <a:spLocks noChangeArrowheads="1"/>
          </p:cNvSpPr>
          <p:nvPr/>
        </p:nvSpPr>
        <p:spPr bwMode="auto">
          <a:xfrm>
            <a:off x="1143000" y="5486400"/>
            <a:ext cx="2362200" cy="366713"/>
          </a:xfrm>
          <a:prstGeom prst="rect">
            <a:avLst/>
          </a:prstGeom>
          <a:noFill/>
          <a:ln w="9525">
            <a:noFill/>
            <a:miter lim="800000"/>
            <a:headEnd/>
            <a:tailEnd/>
          </a:ln>
        </p:spPr>
        <p:txBody>
          <a:bodyPr>
            <a:spAutoFit/>
          </a:bodyPr>
          <a:lstStyle/>
          <a:p>
            <a:pPr>
              <a:spcBef>
                <a:spcPct val="50000"/>
              </a:spcBef>
            </a:pPr>
            <a:r>
              <a:rPr lang="en-US"/>
              <a:t>Compound B</a:t>
            </a:r>
          </a:p>
        </p:txBody>
      </p:sp>
      <p:sp>
        <p:nvSpPr>
          <p:cNvPr id="21518" name="Freeform 43"/>
          <p:cNvSpPr>
            <a:spLocks/>
          </p:cNvSpPr>
          <p:nvPr/>
        </p:nvSpPr>
        <p:spPr bwMode="auto">
          <a:xfrm>
            <a:off x="990600" y="5842000"/>
            <a:ext cx="7239000" cy="330200"/>
          </a:xfrm>
          <a:custGeom>
            <a:avLst/>
            <a:gdLst>
              <a:gd name="T0" fmla="*/ 0 w 4560"/>
              <a:gd name="T1" fmla="*/ 208 h 208"/>
              <a:gd name="T2" fmla="*/ 144 w 4560"/>
              <a:gd name="T3" fmla="*/ 112 h 208"/>
              <a:gd name="T4" fmla="*/ 432 w 4560"/>
              <a:gd name="T5" fmla="*/ 16 h 208"/>
              <a:gd name="T6" fmla="*/ 960 w 4560"/>
              <a:gd name="T7" fmla="*/ 16 h 208"/>
              <a:gd name="T8" fmla="*/ 2064 w 4560"/>
              <a:gd name="T9" fmla="*/ 112 h 208"/>
              <a:gd name="T10" fmla="*/ 3456 w 4560"/>
              <a:gd name="T11" fmla="*/ 160 h 208"/>
              <a:gd name="T12" fmla="*/ 4560 w 4560"/>
              <a:gd name="T13" fmla="*/ 208 h 208"/>
              <a:gd name="T14" fmla="*/ 0 60000 65536"/>
              <a:gd name="T15" fmla="*/ 0 60000 65536"/>
              <a:gd name="T16" fmla="*/ 0 60000 65536"/>
              <a:gd name="T17" fmla="*/ 0 60000 65536"/>
              <a:gd name="T18" fmla="*/ 0 60000 65536"/>
              <a:gd name="T19" fmla="*/ 0 60000 65536"/>
              <a:gd name="T20" fmla="*/ 0 60000 65536"/>
              <a:gd name="T21" fmla="*/ 0 w 4560"/>
              <a:gd name="T22" fmla="*/ 0 h 208"/>
              <a:gd name="T23" fmla="*/ 4560 w 4560"/>
              <a:gd name="T24" fmla="*/ 208 h 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60" h="208">
                <a:moveTo>
                  <a:pt x="0" y="208"/>
                </a:moveTo>
                <a:cubicBezTo>
                  <a:pt x="36" y="176"/>
                  <a:pt x="72" y="144"/>
                  <a:pt x="144" y="112"/>
                </a:cubicBezTo>
                <a:cubicBezTo>
                  <a:pt x="216" y="80"/>
                  <a:pt x="296" y="32"/>
                  <a:pt x="432" y="16"/>
                </a:cubicBezTo>
                <a:cubicBezTo>
                  <a:pt x="568" y="0"/>
                  <a:pt x="688" y="0"/>
                  <a:pt x="960" y="16"/>
                </a:cubicBezTo>
                <a:cubicBezTo>
                  <a:pt x="1232" y="32"/>
                  <a:pt x="1648" y="88"/>
                  <a:pt x="2064" y="112"/>
                </a:cubicBezTo>
                <a:cubicBezTo>
                  <a:pt x="2480" y="136"/>
                  <a:pt x="3040" y="144"/>
                  <a:pt x="3456" y="160"/>
                </a:cubicBezTo>
                <a:cubicBezTo>
                  <a:pt x="3872" y="176"/>
                  <a:pt x="4216" y="192"/>
                  <a:pt x="4560" y="208"/>
                </a:cubicBezTo>
              </a:path>
            </a:pathLst>
          </a:custGeom>
          <a:noFill/>
          <a:ln w="19050">
            <a:solidFill>
              <a:srgbClr val="0080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3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3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348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348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34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349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349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349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349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349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349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3459">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34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59" grpId="0" build="p"/>
      <p:bldP spid="403486" grpId="0" animBg="1"/>
      <p:bldP spid="403487" grpId="0"/>
      <p:bldP spid="403488" grpId="0"/>
      <p:bldP spid="403490" grpId="0" animBg="1"/>
      <p:bldP spid="403491" grpId="0"/>
      <p:bldP spid="403492" grpId="0" animBg="1"/>
      <p:bldP spid="403493" grpId="0"/>
      <p:bldP spid="403495" grpId="0" animBg="1"/>
      <p:bldP spid="403496" grpId="0"/>
      <p:bldP spid="40349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p:txBody>
          <a:bodyPr>
            <a:normAutofit fontScale="90000"/>
          </a:bodyPr>
          <a:lstStyle/>
          <a:p>
            <a:r>
              <a:rPr lang="en-US" b="1" dirty="0" smtClean="0">
                <a:latin typeface="Tahoma" pitchFamily="34" charset="0"/>
              </a:rPr>
              <a:t>Toxicology </a:t>
            </a:r>
            <a:br>
              <a:rPr lang="en-US" b="1" dirty="0" smtClean="0">
                <a:latin typeface="Tahoma" pitchFamily="34" charset="0"/>
              </a:rPr>
            </a:br>
            <a:r>
              <a:rPr lang="en-US" sz="3600" dirty="0" smtClean="0">
                <a:latin typeface="Tahoma" pitchFamily="34" charset="0"/>
              </a:rPr>
              <a:t>- Removal of Substances</a:t>
            </a:r>
          </a:p>
        </p:txBody>
      </p:sp>
      <p:sp>
        <p:nvSpPr>
          <p:cNvPr id="351235" name="Rectangle 3"/>
          <p:cNvSpPr>
            <a:spLocks noGrp="1" noChangeArrowheads="1"/>
          </p:cNvSpPr>
          <p:nvPr>
            <p:ph type="body" idx="4294967295"/>
          </p:nvPr>
        </p:nvSpPr>
        <p:spPr/>
        <p:txBody>
          <a:bodyPr/>
          <a:lstStyle/>
          <a:p>
            <a:pPr eaLnBrk="1" hangingPunct="1"/>
            <a:r>
              <a:rPr lang="en-US" sz="2800" smtClean="0">
                <a:latin typeface="Tahoma" pitchFamily="34" charset="0"/>
              </a:rPr>
              <a:t>Polar/Water soluble compounds are often eliminated through urination</a:t>
            </a:r>
          </a:p>
          <a:p>
            <a:pPr eaLnBrk="1" hangingPunct="1"/>
            <a:r>
              <a:rPr lang="en-US" sz="2800" smtClean="0">
                <a:latin typeface="Tahoma" pitchFamily="34" charset="0"/>
              </a:rPr>
              <a:t>Volatile compounds can be eliminated by exhalation</a:t>
            </a:r>
          </a:p>
          <a:p>
            <a:pPr eaLnBrk="1" hangingPunct="1"/>
            <a:r>
              <a:rPr lang="en-US" sz="2800" smtClean="0">
                <a:latin typeface="Tahoma" pitchFamily="34" charset="0"/>
              </a:rPr>
              <a:t>Less polar compounds can be removed from liver through bile (goes back to GI tract)</a:t>
            </a:r>
          </a:p>
          <a:p>
            <a:pPr eaLnBrk="1" hangingPunct="1"/>
            <a:r>
              <a:rPr lang="en-US" sz="2800" smtClean="0">
                <a:latin typeface="Tahoma" pitchFamily="34" charset="0"/>
              </a:rPr>
              <a:t>Other routes</a:t>
            </a:r>
          </a:p>
          <a:p>
            <a:pPr lvl="1" eaLnBrk="1" hangingPunct="1"/>
            <a:r>
              <a:rPr lang="en-US" sz="2400" smtClean="0">
                <a:latin typeface="Tahoma" pitchFamily="34" charset="0"/>
              </a:rPr>
              <a:t>GI tract</a:t>
            </a:r>
          </a:p>
          <a:p>
            <a:pPr lvl="1" eaLnBrk="1" hangingPunct="1"/>
            <a:r>
              <a:rPr lang="en-US" sz="2400" smtClean="0">
                <a:latin typeface="Tahoma" pitchFamily="34" charset="0"/>
              </a:rPr>
              <a:t>Sweat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12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12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12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12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12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12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p:txBody>
          <a:bodyPr>
            <a:normAutofit fontScale="90000"/>
          </a:bodyPr>
          <a:lstStyle/>
          <a:p>
            <a:r>
              <a:rPr lang="en-US" b="1" dirty="0" smtClean="0">
                <a:latin typeface="Tahoma" pitchFamily="34" charset="0"/>
              </a:rPr>
              <a:t>Toxicology </a:t>
            </a:r>
            <a:br>
              <a:rPr lang="en-US" b="1" dirty="0" smtClean="0">
                <a:latin typeface="Tahoma" pitchFamily="34" charset="0"/>
              </a:rPr>
            </a:br>
            <a:r>
              <a:rPr lang="en-US" sz="3600" dirty="0" smtClean="0">
                <a:latin typeface="Tahoma" pitchFamily="34" charset="0"/>
              </a:rPr>
              <a:t>- </a:t>
            </a:r>
            <a:r>
              <a:rPr lang="en-US" sz="3600" dirty="0" err="1" smtClean="0">
                <a:latin typeface="Tahoma" pitchFamily="34" charset="0"/>
              </a:rPr>
              <a:t>Biotracer</a:t>
            </a:r>
            <a:r>
              <a:rPr lang="en-US" sz="3600" dirty="0" smtClean="0">
                <a:latin typeface="Tahoma" pitchFamily="34" charset="0"/>
              </a:rPr>
              <a:t> Studies</a:t>
            </a:r>
          </a:p>
        </p:txBody>
      </p:sp>
      <p:sp>
        <p:nvSpPr>
          <p:cNvPr id="351235" name="Rectangle 3"/>
          <p:cNvSpPr>
            <a:spLocks noGrp="1" noChangeArrowheads="1"/>
          </p:cNvSpPr>
          <p:nvPr>
            <p:ph type="body" idx="4294967295"/>
          </p:nvPr>
        </p:nvSpPr>
        <p:spPr/>
        <p:txBody>
          <a:bodyPr/>
          <a:lstStyle/>
          <a:p>
            <a:pPr eaLnBrk="1" hangingPunct="1"/>
            <a:r>
              <a:rPr lang="en-US" sz="2800" smtClean="0">
                <a:latin typeface="Tahoma" pitchFamily="34" charset="0"/>
              </a:rPr>
              <a:t>Exposure is often difficult to assess accurately</a:t>
            </a:r>
          </a:p>
          <a:p>
            <a:pPr eaLnBrk="1" hangingPunct="1"/>
            <a:r>
              <a:rPr lang="en-US" sz="2800" smtClean="0">
                <a:latin typeface="Tahoma" pitchFamily="34" charset="0"/>
              </a:rPr>
              <a:t>An alternative approach is to directly measure concentrations of toxin or metabolites in urine</a:t>
            </a:r>
          </a:p>
          <a:p>
            <a:pPr eaLnBrk="1" hangingPunct="1"/>
            <a:r>
              <a:rPr lang="en-US" sz="2800" smtClean="0">
                <a:latin typeface="Tahoma" pitchFamily="34" charset="0"/>
              </a:rPr>
              <a:t>Factors affecting exposure then can be studied by comparing environmental concentrations with detected amounts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12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12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12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normAutofit fontScale="90000"/>
          </a:bodyPr>
          <a:lstStyle/>
          <a:p>
            <a:r>
              <a:rPr lang="en-US" b="1" dirty="0" smtClean="0">
                <a:latin typeface="Tahoma" pitchFamily="34" charset="0"/>
                <a:cs typeface="Tahoma" pitchFamily="34" charset="0"/>
              </a:rPr>
              <a:t>Green Chemistry</a:t>
            </a:r>
            <a:r>
              <a:rPr lang="en-US" sz="4000" b="1" dirty="0">
                <a:latin typeface="Tahoma" pitchFamily="34" charset="0"/>
                <a:cs typeface="Tahoma" pitchFamily="34" charset="0"/>
              </a:rPr>
              <a:t/>
            </a:r>
            <a:br>
              <a:rPr lang="en-US" sz="4000" b="1" dirty="0">
                <a:latin typeface="Tahoma" pitchFamily="34" charset="0"/>
                <a:cs typeface="Tahoma" pitchFamily="34" charset="0"/>
              </a:rPr>
            </a:br>
            <a:r>
              <a:rPr lang="en-US" sz="3600" dirty="0">
                <a:latin typeface="Tahoma" pitchFamily="34" charset="0"/>
                <a:cs typeface="Tahoma" pitchFamily="34" charset="0"/>
              </a:rPr>
              <a:t>- </a:t>
            </a:r>
            <a:r>
              <a:rPr lang="en-US" sz="3600" dirty="0" smtClean="0">
                <a:latin typeface="Tahoma" pitchFamily="34" charset="0"/>
                <a:cs typeface="Tahoma" pitchFamily="34" charset="0"/>
              </a:rPr>
              <a:t>Review</a:t>
            </a:r>
            <a:endParaRPr lang="en-US" sz="3600" dirty="0">
              <a:latin typeface="Tahoma" pitchFamily="34" charset="0"/>
              <a:cs typeface="Tahoma" pitchFamily="34" charset="0"/>
            </a:endParaRPr>
          </a:p>
        </p:txBody>
      </p:sp>
      <p:sp>
        <p:nvSpPr>
          <p:cNvPr id="208899" name="Rectangle 3"/>
          <p:cNvSpPr>
            <a:spLocks noGrp="1" noChangeArrowheads="1"/>
          </p:cNvSpPr>
          <p:nvPr>
            <p:ph type="body" idx="1"/>
          </p:nvPr>
        </p:nvSpPr>
        <p:spPr>
          <a:xfrm>
            <a:off x="457200" y="1600200"/>
            <a:ext cx="8229600" cy="4572000"/>
          </a:xfrm>
        </p:spPr>
        <p:txBody>
          <a:bodyPr>
            <a:normAutofit fontScale="70000" lnSpcReduction="20000"/>
          </a:bodyPr>
          <a:lstStyle/>
          <a:p>
            <a:pPr marL="609600" indent="-609600">
              <a:lnSpc>
                <a:spcPct val="120000"/>
              </a:lnSpc>
              <a:spcBef>
                <a:spcPts val="400"/>
              </a:spcBef>
            </a:pPr>
            <a:r>
              <a:rPr lang="en-US" sz="3800" dirty="0" smtClean="0">
                <a:latin typeface="Tahoma" pitchFamily="34" charset="0"/>
                <a:cs typeface="Tahoma" pitchFamily="34" charset="0"/>
              </a:rPr>
              <a:t>Changes Resulting in Improvements</a:t>
            </a:r>
          </a:p>
          <a:p>
            <a:pPr marL="914400" lvl="1" indent="-514350">
              <a:lnSpc>
                <a:spcPct val="120000"/>
              </a:lnSpc>
              <a:spcBef>
                <a:spcPts val="400"/>
              </a:spcBef>
            </a:pPr>
            <a:r>
              <a:rPr lang="en-US" sz="3200" dirty="0" smtClean="0">
                <a:latin typeface="Tahoma" pitchFamily="34" charset="0"/>
                <a:cs typeface="Tahoma" pitchFamily="34" charset="0"/>
              </a:rPr>
              <a:t>More effective products (narrowly targeted pesticide examples)</a:t>
            </a:r>
          </a:p>
          <a:p>
            <a:pPr marL="914400" lvl="1" indent="-514350">
              <a:lnSpc>
                <a:spcPct val="120000"/>
              </a:lnSpc>
              <a:spcBef>
                <a:spcPts val="400"/>
              </a:spcBef>
            </a:pPr>
            <a:r>
              <a:rPr lang="en-US" sz="3200" dirty="0" smtClean="0">
                <a:latin typeface="Tahoma" pitchFamily="34" charset="0"/>
                <a:cs typeface="Tahoma" pitchFamily="34" charset="0"/>
              </a:rPr>
              <a:t>Solvents (move from VOCs to water-based, HFCs, CO</a:t>
            </a:r>
            <a:r>
              <a:rPr lang="en-US" sz="3200" baseline="-25000" dirty="0" smtClean="0">
                <a:latin typeface="Tahoma" pitchFamily="34" charset="0"/>
                <a:cs typeface="Tahoma" pitchFamily="34" charset="0"/>
              </a:rPr>
              <a:t>2</a:t>
            </a:r>
            <a:r>
              <a:rPr lang="en-US" sz="3200" dirty="0" smtClean="0">
                <a:latin typeface="Tahoma" pitchFamily="34" charset="0"/>
                <a:cs typeface="Tahoma" pitchFamily="34" charset="0"/>
              </a:rPr>
              <a:t>, or ionic liquids)</a:t>
            </a:r>
          </a:p>
          <a:p>
            <a:pPr marL="914400" lvl="1" indent="-514350">
              <a:lnSpc>
                <a:spcPct val="120000"/>
              </a:lnSpc>
              <a:spcBef>
                <a:spcPts val="400"/>
              </a:spcBef>
            </a:pPr>
            <a:r>
              <a:rPr lang="en-US" sz="3200" dirty="0" smtClean="0">
                <a:latin typeface="Tahoma" pitchFamily="34" charset="0"/>
                <a:cs typeface="Tahoma" pitchFamily="34" charset="0"/>
              </a:rPr>
              <a:t>Use of Renewable </a:t>
            </a:r>
            <a:r>
              <a:rPr lang="en-US" sz="3200" dirty="0" err="1" smtClean="0">
                <a:latin typeface="Tahoma" pitchFamily="34" charset="0"/>
                <a:cs typeface="Tahoma" pitchFamily="34" charset="0"/>
              </a:rPr>
              <a:t>Feedstocks</a:t>
            </a:r>
            <a:r>
              <a:rPr lang="en-US" sz="3200" dirty="0" smtClean="0">
                <a:latin typeface="Tahoma" pitchFamily="34" charset="0"/>
                <a:cs typeface="Tahoma" pitchFamily="34" charset="0"/>
              </a:rPr>
              <a:t> (e.g. from petroleum based to plant based)</a:t>
            </a:r>
          </a:p>
          <a:p>
            <a:pPr marL="914400" lvl="1" indent="-514350">
              <a:lnSpc>
                <a:spcPct val="120000"/>
              </a:lnSpc>
              <a:spcBef>
                <a:spcPts val="400"/>
              </a:spcBef>
            </a:pPr>
            <a:r>
              <a:rPr lang="en-US" sz="3200" dirty="0" smtClean="0">
                <a:latin typeface="Tahoma" pitchFamily="34" charset="0"/>
                <a:cs typeface="Tahoma" pitchFamily="34" charset="0"/>
              </a:rPr>
              <a:t>Energy Requirements (lower temperatures or more efficient heating)</a:t>
            </a:r>
          </a:p>
          <a:p>
            <a:pPr marL="914400" lvl="1" indent="-514350">
              <a:lnSpc>
                <a:spcPct val="120000"/>
              </a:lnSpc>
              <a:spcBef>
                <a:spcPts val="400"/>
              </a:spcBef>
            </a:pPr>
            <a:r>
              <a:rPr lang="en-US" sz="3200" dirty="0" smtClean="0">
                <a:latin typeface="Tahoma" pitchFamily="34" charset="0"/>
                <a:cs typeface="Tahoma" pitchFamily="34" charset="0"/>
              </a:rPr>
              <a:t>Other Methods of Reducing Waste (the three Rs: recovery, reuse/recycle, regenerate)</a:t>
            </a:r>
          </a:p>
        </p:txBody>
      </p:sp>
    </p:spTree>
    <p:extLst>
      <p:ext uri="{BB962C8B-B14F-4D97-AF65-F5344CB8AC3E}">
        <p14:creationId xmlns:p14="http://schemas.microsoft.com/office/powerpoint/2010/main" xmlns="" val="313850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88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88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88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88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88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normAutofit fontScale="90000"/>
          </a:bodyPr>
          <a:lstStyle/>
          <a:p>
            <a:r>
              <a:rPr lang="en-US" b="1" dirty="0" smtClean="0">
                <a:latin typeface="Tahoma" pitchFamily="34" charset="0"/>
                <a:cs typeface="Tahoma" pitchFamily="34" charset="0"/>
              </a:rPr>
              <a:t>Energy Use and Fuels</a:t>
            </a:r>
            <a:r>
              <a:rPr lang="en-US" sz="4000" b="1" dirty="0">
                <a:latin typeface="Tahoma" pitchFamily="34" charset="0"/>
                <a:cs typeface="Tahoma" pitchFamily="34" charset="0"/>
              </a:rPr>
              <a:t/>
            </a:r>
            <a:br>
              <a:rPr lang="en-US" sz="4000" b="1" dirty="0">
                <a:latin typeface="Tahoma" pitchFamily="34" charset="0"/>
                <a:cs typeface="Tahoma" pitchFamily="34" charset="0"/>
              </a:rPr>
            </a:br>
            <a:r>
              <a:rPr lang="en-US" sz="3600" dirty="0">
                <a:latin typeface="Tahoma" pitchFamily="34" charset="0"/>
                <a:cs typeface="Tahoma" pitchFamily="34" charset="0"/>
              </a:rPr>
              <a:t>- </a:t>
            </a:r>
            <a:r>
              <a:rPr lang="en-US" sz="3600" dirty="0" err="1" smtClean="0">
                <a:latin typeface="Tahoma" pitchFamily="34" charset="0"/>
                <a:cs typeface="Tahoma" pitchFamily="34" charset="0"/>
              </a:rPr>
              <a:t>Biofuels</a:t>
            </a:r>
            <a:r>
              <a:rPr lang="en-US" sz="3600" dirty="0" smtClean="0">
                <a:latin typeface="Tahoma" pitchFamily="34" charset="0"/>
                <a:cs typeface="Tahoma" pitchFamily="34" charset="0"/>
              </a:rPr>
              <a:t> - Overview</a:t>
            </a:r>
            <a:endParaRPr lang="en-US" sz="3600" dirty="0">
              <a:latin typeface="Tahoma" pitchFamily="34" charset="0"/>
              <a:cs typeface="Tahoma" pitchFamily="34" charset="0"/>
            </a:endParaRPr>
          </a:p>
        </p:txBody>
      </p:sp>
      <p:sp>
        <p:nvSpPr>
          <p:cNvPr id="208899" name="Rectangle 3"/>
          <p:cNvSpPr>
            <a:spLocks noGrp="1" noChangeArrowheads="1"/>
          </p:cNvSpPr>
          <p:nvPr>
            <p:ph type="body" idx="1"/>
          </p:nvPr>
        </p:nvSpPr>
        <p:spPr>
          <a:xfrm>
            <a:off x="457200" y="1600200"/>
            <a:ext cx="8229600" cy="5105400"/>
          </a:xfrm>
        </p:spPr>
        <p:txBody>
          <a:bodyPr>
            <a:normAutofit fontScale="62500" lnSpcReduction="20000"/>
          </a:bodyPr>
          <a:lstStyle/>
          <a:p>
            <a:pPr marL="609600" indent="-609600">
              <a:lnSpc>
                <a:spcPct val="120000"/>
              </a:lnSpc>
              <a:spcBef>
                <a:spcPts val="400"/>
              </a:spcBef>
            </a:pPr>
            <a:r>
              <a:rPr lang="en-US" sz="3800" dirty="0" smtClean="0">
                <a:latin typeface="Tahoma" pitchFamily="34" charset="0"/>
                <a:cs typeface="Tahoma" pitchFamily="34" charset="0"/>
              </a:rPr>
              <a:t>Main Rationale for Use</a:t>
            </a:r>
          </a:p>
          <a:p>
            <a:pPr marL="1009650" lvl="1" indent="-609600">
              <a:lnSpc>
                <a:spcPct val="120000"/>
              </a:lnSpc>
              <a:spcBef>
                <a:spcPts val="400"/>
              </a:spcBef>
            </a:pPr>
            <a:r>
              <a:rPr lang="en-US" dirty="0" smtClean="0">
                <a:latin typeface="Tahoma" pitchFamily="34" charset="0"/>
                <a:cs typeface="Tahoma" pitchFamily="34" charset="0"/>
              </a:rPr>
              <a:t>Q.  While all carbon-based fuels will release CO</a:t>
            </a:r>
            <a:r>
              <a:rPr lang="en-US" baseline="-25000" dirty="0" smtClean="0">
                <a:latin typeface="Tahoma" pitchFamily="34" charset="0"/>
                <a:cs typeface="Tahoma" pitchFamily="34" charset="0"/>
              </a:rPr>
              <a:t>2</a:t>
            </a:r>
            <a:r>
              <a:rPr lang="en-US" dirty="0" smtClean="0">
                <a:latin typeface="Tahoma" pitchFamily="34" charset="0"/>
                <a:cs typeface="Tahoma" pitchFamily="34" charset="0"/>
              </a:rPr>
              <a:t>, what is the advantage with respect to controlling CO</a:t>
            </a:r>
            <a:r>
              <a:rPr lang="en-US" baseline="-25000" dirty="0" smtClean="0">
                <a:latin typeface="Tahoma" pitchFamily="34" charset="0"/>
                <a:cs typeface="Tahoma" pitchFamily="34" charset="0"/>
              </a:rPr>
              <a:t>2</a:t>
            </a:r>
            <a:r>
              <a:rPr lang="en-US" dirty="0" smtClean="0">
                <a:latin typeface="Tahoma" pitchFamily="34" charset="0"/>
                <a:cs typeface="Tahoma" pitchFamily="34" charset="0"/>
              </a:rPr>
              <a:t> concentrations to using a bio-based fuel?</a:t>
            </a:r>
          </a:p>
          <a:p>
            <a:pPr marL="1009650" lvl="1" indent="-609600">
              <a:lnSpc>
                <a:spcPct val="120000"/>
              </a:lnSpc>
              <a:spcBef>
                <a:spcPts val="400"/>
              </a:spcBef>
            </a:pPr>
            <a:r>
              <a:rPr lang="en-US" dirty="0" smtClean="0">
                <a:latin typeface="Tahoma" pitchFamily="34" charset="0"/>
                <a:cs typeface="Tahoma" pitchFamily="34" charset="0"/>
              </a:rPr>
              <a:t>A.  The main advantage is if the carbon originates from plant material, when plants </a:t>
            </a:r>
            <a:r>
              <a:rPr lang="en-US" dirty="0" err="1" smtClean="0">
                <a:latin typeface="Tahoma" pitchFamily="34" charset="0"/>
                <a:cs typeface="Tahoma" pitchFamily="34" charset="0"/>
              </a:rPr>
              <a:t>regrow</a:t>
            </a:r>
            <a:r>
              <a:rPr lang="en-US" dirty="0" smtClean="0">
                <a:latin typeface="Tahoma" pitchFamily="34" charset="0"/>
                <a:cs typeface="Tahoma" pitchFamily="34" charset="0"/>
              </a:rPr>
              <a:t>, they will reabsorb emitted CO</a:t>
            </a:r>
            <a:r>
              <a:rPr lang="en-US" baseline="-25000" dirty="0" smtClean="0">
                <a:latin typeface="Tahoma" pitchFamily="34" charset="0"/>
                <a:cs typeface="Tahoma" pitchFamily="34" charset="0"/>
              </a:rPr>
              <a:t>2</a:t>
            </a:r>
            <a:r>
              <a:rPr lang="en-US" dirty="0" smtClean="0">
                <a:latin typeface="Tahoma" pitchFamily="34" charset="0"/>
                <a:cs typeface="Tahoma" pitchFamily="34" charset="0"/>
              </a:rPr>
              <a:t>.  In principle, this would mean there is no net CO</a:t>
            </a:r>
            <a:r>
              <a:rPr lang="en-US" baseline="-25000" dirty="0" smtClean="0">
                <a:latin typeface="Tahoma" pitchFamily="34" charset="0"/>
                <a:cs typeface="Tahoma" pitchFamily="34" charset="0"/>
              </a:rPr>
              <a:t>2</a:t>
            </a:r>
            <a:r>
              <a:rPr lang="en-US" dirty="0" smtClean="0">
                <a:latin typeface="Tahoma" pitchFamily="34" charset="0"/>
                <a:cs typeface="Tahoma" pitchFamily="34" charset="0"/>
              </a:rPr>
              <a:t> production.</a:t>
            </a:r>
            <a:endParaRPr lang="en-US" sz="3400" dirty="0" smtClean="0">
              <a:latin typeface="Tahoma" pitchFamily="34" charset="0"/>
              <a:cs typeface="Tahoma" pitchFamily="34" charset="0"/>
            </a:endParaRPr>
          </a:p>
          <a:p>
            <a:pPr marL="609600" indent="-609600">
              <a:lnSpc>
                <a:spcPct val="120000"/>
              </a:lnSpc>
              <a:spcBef>
                <a:spcPts val="400"/>
              </a:spcBef>
            </a:pPr>
            <a:r>
              <a:rPr lang="en-US" sz="3800" dirty="0" smtClean="0">
                <a:latin typeface="Tahoma" pitchFamily="34" charset="0"/>
                <a:cs typeface="Tahoma" pitchFamily="34" charset="0"/>
              </a:rPr>
              <a:t>Limits to Use</a:t>
            </a:r>
          </a:p>
          <a:p>
            <a:pPr marL="1009650" lvl="1" indent="-609600">
              <a:lnSpc>
                <a:spcPct val="120000"/>
              </a:lnSpc>
              <a:spcBef>
                <a:spcPts val="400"/>
              </a:spcBef>
            </a:pPr>
            <a:r>
              <a:rPr lang="en-US" dirty="0" smtClean="0">
                <a:latin typeface="Tahoma" pitchFamily="34" charset="0"/>
                <a:cs typeface="Tahoma" pitchFamily="34" charset="0"/>
              </a:rPr>
              <a:t>Plants fix carbon dioxide using sunlight to produce organic compounds</a:t>
            </a:r>
          </a:p>
          <a:p>
            <a:pPr marL="1009650" lvl="1" indent="-609600">
              <a:lnSpc>
                <a:spcPct val="120000"/>
              </a:lnSpc>
              <a:spcBef>
                <a:spcPts val="400"/>
              </a:spcBef>
              <a:buNone/>
            </a:pPr>
            <a:r>
              <a:rPr lang="en-US" dirty="0" smtClean="0">
                <a:latin typeface="Tahoma" pitchFamily="34" charset="0"/>
                <a:cs typeface="Tahoma" pitchFamily="34" charset="0"/>
              </a:rPr>
              <a:t>		CO</a:t>
            </a:r>
            <a:r>
              <a:rPr lang="en-US" baseline="-25000" dirty="0" smtClean="0">
                <a:latin typeface="Tahoma" pitchFamily="34" charset="0"/>
                <a:cs typeface="Tahoma" pitchFamily="34" charset="0"/>
              </a:rPr>
              <a:t>2</a:t>
            </a:r>
            <a:r>
              <a:rPr lang="en-US" dirty="0" smtClean="0">
                <a:latin typeface="Tahoma" pitchFamily="34" charset="0"/>
                <a:cs typeface="Tahoma" pitchFamily="34" charset="0"/>
              </a:rPr>
              <a:t> + H</a:t>
            </a:r>
            <a:r>
              <a:rPr lang="en-US" baseline="-25000" dirty="0" smtClean="0">
                <a:latin typeface="Tahoma" pitchFamily="34" charset="0"/>
                <a:cs typeface="Tahoma" pitchFamily="34" charset="0"/>
              </a:rPr>
              <a:t>2</a:t>
            </a:r>
            <a:r>
              <a:rPr lang="en-US" dirty="0" smtClean="0">
                <a:latin typeface="Tahoma" pitchFamily="34" charset="0"/>
                <a:cs typeface="Tahoma" pitchFamily="34" charset="0"/>
              </a:rPr>
              <a:t>O </a:t>
            </a:r>
            <a:r>
              <a:rPr lang="en-US" dirty="0" smtClean="0">
                <a:latin typeface="Arial"/>
                <a:cs typeface="Arial"/>
              </a:rPr>
              <a:t>→</a:t>
            </a:r>
            <a:r>
              <a:rPr lang="en-US" dirty="0" smtClean="0">
                <a:latin typeface="Tahoma" pitchFamily="34" charset="0"/>
                <a:cs typeface="Tahoma" pitchFamily="34" charset="0"/>
              </a:rPr>
              <a:t> CH</a:t>
            </a:r>
            <a:r>
              <a:rPr lang="en-US" baseline="-25000" dirty="0" smtClean="0">
                <a:latin typeface="Tahoma" pitchFamily="34" charset="0"/>
                <a:cs typeface="Tahoma" pitchFamily="34" charset="0"/>
              </a:rPr>
              <a:t>2</a:t>
            </a:r>
            <a:r>
              <a:rPr lang="en-US" dirty="0" smtClean="0">
                <a:latin typeface="Tahoma" pitchFamily="34" charset="0"/>
                <a:cs typeface="Tahoma" pitchFamily="34" charset="0"/>
              </a:rPr>
              <a:t>O (biomass) + O</a:t>
            </a:r>
            <a:r>
              <a:rPr lang="en-US" baseline="-25000" dirty="0" smtClean="0">
                <a:latin typeface="Tahoma" pitchFamily="34" charset="0"/>
                <a:cs typeface="Tahoma" pitchFamily="34" charset="0"/>
              </a:rPr>
              <a:t>2</a:t>
            </a:r>
            <a:r>
              <a:rPr lang="en-US" dirty="0" smtClean="0">
                <a:latin typeface="Tahoma" pitchFamily="34" charset="0"/>
                <a:cs typeface="Tahoma" pitchFamily="34" charset="0"/>
              </a:rPr>
              <a:t> (unbalanced)</a:t>
            </a:r>
          </a:p>
          <a:p>
            <a:pPr marL="1009650" lvl="1" indent="-609600">
              <a:lnSpc>
                <a:spcPct val="120000"/>
              </a:lnSpc>
              <a:spcBef>
                <a:spcPts val="400"/>
              </a:spcBef>
            </a:pPr>
            <a:r>
              <a:rPr lang="en-US" dirty="0" smtClean="0">
                <a:latin typeface="Tahoma" pitchFamily="34" charset="0"/>
                <a:cs typeface="Tahoma" pitchFamily="34" charset="0"/>
              </a:rPr>
              <a:t>The above reaction converts sunlight to chemical energy, but is not super efficient (power density = 0.6 W m</a:t>
            </a:r>
            <a:r>
              <a:rPr lang="en-US" baseline="30000" dirty="0" smtClean="0">
                <a:latin typeface="Tahoma" pitchFamily="34" charset="0"/>
                <a:cs typeface="Tahoma" pitchFamily="34" charset="0"/>
              </a:rPr>
              <a:t>-2</a:t>
            </a:r>
            <a:r>
              <a:rPr lang="en-US" dirty="0" smtClean="0">
                <a:latin typeface="Tahoma" pitchFamily="34" charset="0"/>
                <a:cs typeface="Tahoma" pitchFamily="34" charset="0"/>
              </a:rPr>
              <a:t>)</a:t>
            </a:r>
          </a:p>
          <a:p>
            <a:pPr marL="1009650" lvl="1" indent="-609600">
              <a:lnSpc>
                <a:spcPct val="120000"/>
              </a:lnSpc>
              <a:spcBef>
                <a:spcPts val="400"/>
              </a:spcBef>
            </a:pPr>
            <a:r>
              <a:rPr lang="en-US" dirty="0" smtClean="0">
                <a:latin typeface="Tahoma" pitchFamily="34" charset="0"/>
                <a:cs typeface="Tahoma" pitchFamily="34" charset="0"/>
              </a:rPr>
              <a:t>A very significant fraction of the Earth’s surface would need to be devoted to </a:t>
            </a:r>
            <a:r>
              <a:rPr lang="en-US" dirty="0" err="1" smtClean="0">
                <a:latin typeface="Tahoma" pitchFamily="34" charset="0"/>
                <a:cs typeface="Tahoma" pitchFamily="34" charset="0"/>
              </a:rPr>
              <a:t>biofuel</a:t>
            </a:r>
            <a:r>
              <a:rPr lang="en-US" dirty="0" smtClean="0">
                <a:latin typeface="Tahoma" pitchFamily="34" charset="0"/>
                <a:cs typeface="Tahoma" pitchFamily="34" charset="0"/>
              </a:rPr>
              <a:t> needs to meet total transportation demand</a:t>
            </a:r>
          </a:p>
        </p:txBody>
      </p:sp>
    </p:spTree>
    <p:extLst>
      <p:ext uri="{BB962C8B-B14F-4D97-AF65-F5344CB8AC3E}">
        <p14:creationId xmlns:p14="http://schemas.microsoft.com/office/powerpoint/2010/main" xmlns="" val="313850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88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88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88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88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88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889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88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normAutofit fontScale="90000"/>
          </a:bodyPr>
          <a:lstStyle/>
          <a:p>
            <a:r>
              <a:rPr lang="en-US" b="1" dirty="0" smtClean="0">
                <a:latin typeface="Tahoma" pitchFamily="34" charset="0"/>
                <a:cs typeface="Tahoma" pitchFamily="34" charset="0"/>
              </a:rPr>
              <a:t>Energy Use and Fuels</a:t>
            </a:r>
            <a:r>
              <a:rPr lang="en-US" sz="4000" b="1" dirty="0">
                <a:latin typeface="Tahoma" pitchFamily="34" charset="0"/>
                <a:cs typeface="Tahoma" pitchFamily="34" charset="0"/>
              </a:rPr>
              <a:t/>
            </a:r>
            <a:br>
              <a:rPr lang="en-US" sz="4000" b="1" dirty="0">
                <a:latin typeface="Tahoma" pitchFamily="34" charset="0"/>
                <a:cs typeface="Tahoma" pitchFamily="34" charset="0"/>
              </a:rPr>
            </a:br>
            <a:r>
              <a:rPr lang="en-US" sz="3600" dirty="0" smtClean="0">
                <a:latin typeface="Tahoma" pitchFamily="34" charset="0"/>
                <a:cs typeface="Tahoma" pitchFamily="34" charset="0"/>
              </a:rPr>
              <a:t> </a:t>
            </a:r>
            <a:r>
              <a:rPr lang="en-US" sz="3600" dirty="0" err="1" smtClean="0">
                <a:latin typeface="Tahoma" pitchFamily="34" charset="0"/>
                <a:cs typeface="Tahoma" pitchFamily="34" charset="0"/>
              </a:rPr>
              <a:t>Biofuels</a:t>
            </a:r>
            <a:r>
              <a:rPr lang="en-US" sz="3600" dirty="0" smtClean="0">
                <a:latin typeface="Tahoma" pitchFamily="34" charset="0"/>
                <a:cs typeface="Tahoma" pitchFamily="34" charset="0"/>
              </a:rPr>
              <a:t> - Overview</a:t>
            </a:r>
            <a:endParaRPr lang="en-US" sz="3600" dirty="0">
              <a:latin typeface="Tahoma" pitchFamily="34" charset="0"/>
              <a:cs typeface="Tahoma" pitchFamily="34" charset="0"/>
            </a:endParaRPr>
          </a:p>
        </p:txBody>
      </p:sp>
      <p:sp>
        <p:nvSpPr>
          <p:cNvPr id="208899" name="Rectangle 3"/>
          <p:cNvSpPr>
            <a:spLocks noGrp="1" noChangeArrowheads="1"/>
          </p:cNvSpPr>
          <p:nvPr>
            <p:ph type="body" idx="1"/>
          </p:nvPr>
        </p:nvSpPr>
        <p:spPr>
          <a:xfrm>
            <a:off x="457200" y="1600200"/>
            <a:ext cx="8229600" cy="4953000"/>
          </a:xfrm>
        </p:spPr>
        <p:txBody>
          <a:bodyPr>
            <a:normAutofit fontScale="40000" lnSpcReduction="20000"/>
          </a:bodyPr>
          <a:lstStyle/>
          <a:p>
            <a:pPr marL="609600" indent="-609600">
              <a:lnSpc>
                <a:spcPct val="120000"/>
              </a:lnSpc>
              <a:spcBef>
                <a:spcPts val="400"/>
              </a:spcBef>
            </a:pPr>
            <a:r>
              <a:rPr lang="en-US" sz="6500" dirty="0" smtClean="0">
                <a:latin typeface="Tahoma" pitchFamily="34" charset="0"/>
                <a:cs typeface="Tahoma" pitchFamily="34" charset="0"/>
              </a:rPr>
              <a:t>Main Types</a:t>
            </a:r>
          </a:p>
          <a:p>
            <a:pPr marL="1009650" lvl="1" indent="-609600">
              <a:lnSpc>
                <a:spcPct val="120000"/>
              </a:lnSpc>
              <a:spcBef>
                <a:spcPts val="400"/>
              </a:spcBef>
            </a:pPr>
            <a:r>
              <a:rPr lang="en-US" sz="5500" dirty="0" smtClean="0">
                <a:latin typeface="Tahoma" pitchFamily="34" charset="0"/>
                <a:cs typeface="Tahoma" pitchFamily="34" charset="0"/>
              </a:rPr>
              <a:t>Direct use Fuels:</a:t>
            </a:r>
          </a:p>
          <a:p>
            <a:pPr marL="1409700" lvl="2" indent="-609600">
              <a:lnSpc>
                <a:spcPct val="120000"/>
              </a:lnSpc>
              <a:spcBef>
                <a:spcPts val="400"/>
              </a:spcBef>
            </a:pPr>
            <a:r>
              <a:rPr lang="en-US" sz="4500" dirty="0" smtClean="0">
                <a:latin typeface="Tahoma" pitchFamily="34" charset="0"/>
                <a:cs typeface="Tahoma" pitchFamily="34" charset="0"/>
              </a:rPr>
              <a:t>Combustion of wood for heating, cooking or electricity production</a:t>
            </a:r>
          </a:p>
          <a:p>
            <a:pPr marL="1409700" lvl="2" indent="-609600">
              <a:lnSpc>
                <a:spcPct val="120000"/>
              </a:lnSpc>
              <a:spcBef>
                <a:spcPts val="400"/>
              </a:spcBef>
            </a:pPr>
            <a:r>
              <a:rPr lang="en-US" sz="4500" dirty="0" smtClean="0">
                <a:latin typeface="Tahoma" pitchFamily="34" charset="0"/>
                <a:cs typeface="Tahoma" pitchFamily="34" charset="0"/>
              </a:rPr>
              <a:t>Limited Practical Use (due to pollution and limited resources)</a:t>
            </a:r>
          </a:p>
          <a:p>
            <a:pPr marL="1009650" lvl="1" indent="-609600">
              <a:lnSpc>
                <a:spcPct val="120000"/>
              </a:lnSpc>
              <a:spcBef>
                <a:spcPts val="400"/>
              </a:spcBef>
            </a:pPr>
            <a:r>
              <a:rPr lang="en-US" sz="5500" dirty="0" smtClean="0">
                <a:latin typeface="Tahoma" pitchFamily="34" charset="0"/>
                <a:cs typeface="Tahoma" pitchFamily="34" charset="0"/>
              </a:rPr>
              <a:t>Sugar Based Fuels (main base unit = glucose)</a:t>
            </a:r>
          </a:p>
          <a:p>
            <a:pPr marL="1409700" lvl="2" indent="-609600">
              <a:lnSpc>
                <a:spcPct val="120000"/>
              </a:lnSpc>
              <a:spcBef>
                <a:spcPts val="400"/>
              </a:spcBef>
            </a:pPr>
            <a:r>
              <a:rPr lang="en-US" sz="4500" dirty="0" smtClean="0">
                <a:latin typeface="Tahoma" pitchFamily="34" charset="0"/>
                <a:cs typeface="Tahoma" pitchFamily="34" charset="0"/>
              </a:rPr>
              <a:t>Ethanol from Sugar</a:t>
            </a:r>
          </a:p>
          <a:p>
            <a:pPr marL="1409700" lvl="2" indent="-609600">
              <a:lnSpc>
                <a:spcPct val="120000"/>
              </a:lnSpc>
              <a:spcBef>
                <a:spcPts val="400"/>
              </a:spcBef>
            </a:pPr>
            <a:r>
              <a:rPr lang="en-US" sz="4500" dirty="0" smtClean="0">
                <a:latin typeface="Tahoma" pitchFamily="34" charset="0"/>
                <a:cs typeface="Tahoma" pitchFamily="34" charset="0"/>
              </a:rPr>
              <a:t>Ethanol from Starch</a:t>
            </a:r>
          </a:p>
          <a:p>
            <a:pPr marL="1409700" lvl="2" indent="-609600">
              <a:lnSpc>
                <a:spcPct val="120000"/>
              </a:lnSpc>
              <a:spcBef>
                <a:spcPts val="400"/>
              </a:spcBef>
            </a:pPr>
            <a:r>
              <a:rPr lang="en-US" sz="4500" dirty="0" smtClean="0">
                <a:latin typeface="Tahoma" pitchFamily="34" charset="0"/>
                <a:cs typeface="Tahoma" pitchFamily="34" charset="0"/>
              </a:rPr>
              <a:t>Ethanol from Cellulose</a:t>
            </a:r>
          </a:p>
          <a:p>
            <a:pPr marL="1409700" lvl="2" indent="-609600">
              <a:lnSpc>
                <a:spcPct val="120000"/>
              </a:lnSpc>
              <a:spcBef>
                <a:spcPts val="400"/>
              </a:spcBef>
            </a:pPr>
            <a:r>
              <a:rPr lang="en-US" sz="4500" dirty="0" smtClean="0">
                <a:latin typeface="Tahoma" pitchFamily="34" charset="0"/>
                <a:cs typeface="Tahoma" pitchFamily="34" charset="0"/>
              </a:rPr>
              <a:t>Related fuels</a:t>
            </a:r>
          </a:p>
          <a:p>
            <a:pPr marL="1009650" lvl="1" indent="-609600">
              <a:lnSpc>
                <a:spcPct val="120000"/>
              </a:lnSpc>
              <a:spcBef>
                <a:spcPts val="400"/>
              </a:spcBef>
            </a:pPr>
            <a:r>
              <a:rPr lang="en-US" sz="5500" dirty="0" smtClean="0">
                <a:latin typeface="Tahoma" pitchFamily="34" charset="0"/>
                <a:cs typeface="Tahoma" pitchFamily="34" charset="0"/>
              </a:rPr>
              <a:t>Lipid Based Fuels</a:t>
            </a:r>
          </a:p>
          <a:p>
            <a:pPr marL="1409700" lvl="2" indent="-609600">
              <a:lnSpc>
                <a:spcPct val="120000"/>
              </a:lnSpc>
              <a:spcBef>
                <a:spcPts val="400"/>
              </a:spcBef>
            </a:pPr>
            <a:r>
              <a:rPr lang="en-US" sz="4500" dirty="0" smtClean="0">
                <a:latin typeface="Tahoma" pitchFamily="34" charset="0"/>
                <a:cs typeface="Tahoma" pitchFamily="34" charset="0"/>
              </a:rPr>
              <a:t>Direct use of oils</a:t>
            </a:r>
          </a:p>
          <a:p>
            <a:pPr marL="1409700" lvl="2" indent="-609600">
              <a:lnSpc>
                <a:spcPct val="120000"/>
              </a:lnSpc>
              <a:spcBef>
                <a:spcPts val="400"/>
              </a:spcBef>
            </a:pPr>
            <a:r>
              <a:rPr lang="en-US" sz="4500" dirty="0" smtClean="0">
                <a:latin typeface="Tahoma" pitchFamily="34" charset="0"/>
                <a:cs typeface="Tahoma" pitchFamily="34" charset="0"/>
              </a:rPr>
              <a:t>Biodiesel</a:t>
            </a:r>
          </a:p>
        </p:txBody>
      </p:sp>
      <p:grpSp>
        <p:nvGrpSpPr>
          <p:cNvPr id="40" name="Group 39"/>
          <p:cNvGrpSpPr/>
          <p:nvPr/>
        </p:nvGrpSpPr>
        <p:grpSpPr>
          <a:xfrm>
            <a:off x="6090803" y="3461450"/>
            <a:ext cx="1986397" cy="1646137"/>
            <a:chOff x="6090803" y="3461450"/>
            <a:chExt cx="1986397" cy="1646137"/>
          </a:xfrm>
        </p:grpSpPr>
        <p:sp>
          <p:nvSpPr>
            <p:cNvPr id="2" name="TextBox 1"/>
            <p:cNvSpPr txBox="1"/>
            <p:nvPr/>
          </p:nvSpPr>
          <p:spPr>
            <a:xfrm>
              <a:off x="7000009" y="3911723"/>
              <a:ext cx="381000" cy="369332"/>
            </a:xfrm>
            <a:prstGeom prst="rect">
              <a:avLst/>
            </a:prstGeom>
            <a:noFill/>
          </p:spPr>
          <p:txBody>
            <a:bodyPr wrap="square" rtlCol="0">
              <a:spAutoFit/>
            </a:bodyPr>
            <a:lstStyle/>
            <a:p>
              <a:r>
                <a:rPr lang="en-US" dirty="0" smtClean="0"/>
                <a:t>O</a:t>
              </a:r>
              <a:endParaRPr lang="en-US" dirty="0"/>
            </a:p>
          </p:txBody>
        </p:sp>
        <p:cxnSp>
          <p:nvCxnSpPr>
            <p:cNvPr id="4" name="Straight Connector 3"/>
            <p:cNvCxnSpPr/>
            <p:nvPr/>
          </p:nvCxnSpPr>
          <p:spPr>
            <a:xfrm flipH="1">
              <a:off x="6724650" y="4070866"/>
              <a:ext cx="1935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456218" y="4070866"/>
              <a:ext cx="266700" cy="2725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6456218" y="4343400"/>
              <a:ext cx="266701"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749761" y="4648200"/>
              <a:ext cx="3368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114309" y="4375666"/>
              <a:ext cx="266700" cy="2725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7264978" y="4191000"/>
              <a:ext cx="133349" cy="1846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114309" y="4655127"/>
              <a:ext cx="8658"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741103" y="4495800"/>
              <a:ext cx="8658"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447560" y="4352605"/>
              <a:ext cx="8658"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533408" y="4211874"/>
              <a:ext cx="543792" cy="369332"/>
            </a:xfrm>
            <a:prstGeom prst="rect">
              <a:avLst/>
            </a:prstGeom>
            <a:noFill/>
          </p:spPr>
          <p:txBody>
            <a:bodyPr wrap="square" rtlCol="0">
              <a:spAutoFit/>
            </a:bodyPr>
            <a:lstStyle/>
            <a:p>
              <a:r>
                <a:rPr lang="en-US" dirty="0" smtClean="0"/>
                <a:t>OH</a:t>
              </a:r>
              <a:endParaRPr lang="en-US" dirty="0"/>
            </a:p>
          </p:txBody>
        </p:sp>
        <p:sp>
          <p:nvSpPr>
            <p:cNvPr id="31" name="TextBox 30"/>
            <p:cNvSpPr txBox="1"/>
            <p:nvPr/>
          </p:nvSpPr>
          <p:spPr>
            <a:xfrm>
              <a:off x="7000009" y="4738255"/>
              <a:ext cx="495300" cy="369332"/>
            </a:xfrm>
            <a:prstGeom prst="rect">
              <a:avLst/>
            </a:prstGeom>
            <a:noFill/>
          </p:spPr>
          <p:txBody>
            <a:bodyPr wrap="square" rtlCol="0">
              <a:spAutoFit/>
            </a:bodyPr>
            <a:lstStyle/>
            <a:p>
              <a:r>
                <a:rPr lang="en-US" dirty="0" smtClean="0"/>
                <a:t>OH</a:t>
              </a:r>
              <a:endParaRPr lang="en-US" dirty="0"/>
            </a:p>
          </p:txBody>
        </p:sp>
        <p:sp>
          <p:nvSpPr>
            <p:cNvPr id="32" name="TextBox 31"/>
            <p:cNvSpPr txBox="1"/>
            <p:nvPr/>
          </p:nvSpPr>
          <p:spPr>
            <a:xfrm>
              <a:off x="6627667" y="4197927"/>
              <a:ext cx="495300" cy="369332"/>
            </a:xfrm>
            <a:prstGeom prst="rect">
              <a:avLst/>
            </a:prstGeom>
            <a:noFill/>
          </p:spPr>
          <p:txBody>
            <a:bodyPr wrap="square" rtlCol="0">
              <a:spAutoFit/>
            </a:bodyPr>
            <a:lstStyle/>
            <a:p>
              <a:r>
                <a:rPr lang="en-US" dirty="0" smtClean="0"/>
                <a:t>OH</a:t>
              </a:r>
              <a:endParaRPr lang="en-US" dirty="0"/>
            </a:p>
          </p:txBody>
        </p:sp>
        <p:sp>
          <p:nvSpPr>
            <p:cNvPr id="33" name="TextBox 32"/>
            <p:cNvSpPr txBox="1"/>
            <p:nvPr/>
          </p:nvSpPr>
          <p:spPr>
            <a:xfrm>
              <a:off x="6090803" y="4475019"/>
              <a:ext cx="495300" cy="369332"/>
            </a:xfrm>
            <a:prstGeom prst="rect">
              <a:avLst/>
            </a:prstGeom>
            <a:noFill/>
          </p:spPr>
          <p:txBody>
            <a:bodyPr wrap="square" rtlCol="0">
              <a:spAutoFit/>
            </a:bodyPr>
            <a:lstStyle/>
            <a:p>
              <a:r>
                <a:rPr lang="en-US" dirty="0" smtClean="0"/>
                <a:t>HO</a:t>
              </a:r>
              <a:endParaRPr lang="en-US" dirty="0"/>
            </a:p>
          </p:txBody>
        </p:sp>
        <p:cxnSp>
          <p:nvCxnSpPr>
            <p:cNvPr id="34" name="Straight Connector 33"/>
            <p:cNvCxnSpPr/>
            <p:nvPr/>
          </p:nvCxnSpPr>
          <p:spPr>
            <a:xfrm flipV="1">
              <a:off x="6741103" y="3876994"/>
              <a:ext cx="4329" cy="2193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6778120" y="3657600"/>
              <a:ext cx="221889" cy="1731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942859" y="3461450"/>
              <a:ext cx="495300" cy="369332"/>
            </a:xfrm>
            <a:prstGeom prst="rect">
              <a:avLst/>
            </a:prstGeom>
            <a:noFill/>
          </p:spPr>
          <p:txBody>
            <a:bodyPr wrap="square" rtlCol="0">
              <a:spAutoFit/>
            </a:bodyPr>
            <a:lstStyle/>
            <a:p>
              <a:r>
                <a:rPr lang="en-US" dirty="0" smtClean="0"/>
                <a:t>OH</a:t>
              </a:r>
              <a:endParaRPr lang="en-US" dirty="0"/>
            </a:p>
          </p:txBody>
        </p:sp>
        <p:cxnSp>
          <p:nvCxnSpPr>
            <p:cNvPr id="39" name="Straight Connector 38"/>
            <p:cNvCxnSpPr/>
            <p:nvPr/>
          </p:nvCxnSpPr>
          <p:spPr>
            <a:xfrm flipH="1">
              <a:off x="7381009" y="4375666"/>
              <a:ext cx="1935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41" name="Object 40"/>
          <p:cNvGraphicFramePr>
            <a:graphicFrameLocks noChangeAspect="1"/>
          </p:cNvGraphicFramePr>
          <p:nvPr>
            <p:extLst>
              <p:ext uri="{D42A27DB-BD31-4B8C-83A1-F6EECF244321}">
                <p14:modId xmlns:p14="http://schemas.microsoft.com/office/powerpoint/2010/main" xmlns="" val="537436761"/>
              </p:ext>
            </p:extLst>
          </p:nvPr>
        </p:nvGraphicFramePr>
        <p:xfrm>
          <a:off x="3925813" y="5107587"/>
          <a:ext cx="3634871" cy="1707055"/>
        </p:xfrm>
        <a:graphic>
          <a:graphicData uri="http://schemas.openxmlformats.org/presentationml/2006/ole">
            <p:oleObj spid="_x0000_s1031" name="ChemSketch" r:id="rId3" imgW="5410200" imgH="2542032" progId="ACD.ChemSketch.20">
              <p:embed/>
            </p:oleObj>
          </a:graphicData>
        </a:graphic>
      </p:graphicFrame>
    </p:spTree>
    <p:extLst>
      <p:ext uri="{BB962C8B-B14F-4D97-AF65-F5344CB8AC3E}">
        <p14:creationId xmlns:p14="http://schemas.microsoft.com/office/powerpoint/2010/main" xmlns="" val="234112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88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88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88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88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8899">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8899">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8899">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8899">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8899">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8899">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08899">
                                            <p:txEl>
                                              <p:pRg st="11" end="1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dissolve">
                                      <p:cBhvr>
                                        <p:cTn id="5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normAutofit fontScale="90000"/>
          </a:bodyPr>
          <a:lstStyle/>
          <a:p>
            <a:r>
              <a:rPr lang="en-US" b="1" dirty="0" smtClean="0">
                <a:latin typeface="Tahoma" pitchFamily="34" charset="0"/>
                <a:cs typeface="Tahoma" pitchFamily="34" charset="0"/>
              </a:rPr>
              <a:t>Energy Use and Fuels</a:t>
            </a:r>
            <a:r>
              <a:rPr lang="en-US" sz="4000" b="1" dirty="0">
                <a:latin typeface="Tahoma" pitchFamily="34" charset="0"/>
                <a:cs typeface="Tahoma" pitchFamily="34" charset="0"/>
              </a:rPr>
              <a:t/>
            </a:r>
            <a:br>
              <a:rPr lang="en-US" sz="4000" b="1" dirty="0">
                <a:latin typeface="Tahoma" pitchFamily="34" charset="0"/>
                <a:cs typeface="Tahoma" pitchFamily="34" charset="0"/>
              </a:rPr>
            </a:br>
            <a:r>
              <a:rPr lang="en-US" sz="3600" dirty="0" smtClean="0">
                <a:latin typeface="Tahoma" pitchFamily="34" charset="0"/>
                <a:cs typeface="Tahoma" pitchFamily="34" charset="0"/>
              </a:rPr>
              <a:t> </a:t>
            </a:r>
            <a:r>
              <a:rPr lang="en-US" sz="3600" dirty="0" err="1" smtClean="0">
                <a:latin typeface="Tahoma" pitchFamily="34" charset="0"/>
                <a:cs typeface="Tahoma" pitchFamily="34" charset="0"/>
              </a:rPr>
              <a:t>Biofuels</a:t>
            </a:r>
            <a:r>
              <a:rPr lang="en-US" sz="3600" dirty="0" smtClean="0">
                <a:latin typeface="Tahoma" pitchFamily="34" charset="0"/>
                <a:cs typeface="Tahoma" pitchFamily="34" charset="0"/>
              </a:rPr>
              <a:t> - Overview</a:t>
            </a:r>
            <a:endParaRPr lang="en-US" sz="3600" dirty="0">
              <a:latin typeface="Tahoma" pitchFamily="34" charset="0"/>
              <a:cs typeface="Tahoma" pitchFamily="34" charset="0"/>
            </a:endParaRPr>
          </a:p>
        </p:txBody>
      </p:sp>
      <p:sp>
        <p:nvSpPr>
          <p:cNvPr id="208899" name="Rectangle 3"/>
          <p:cNvSpPr>
            <a:spLocks noGrp="1" noChangeArrowheads="1"/>
          </p:cNvSpPr>
          <p:nvPr>
            <p:ph type="body" idx="1"/>
          </p:nvPr>
        </p:nvSpPr>
        <p:spPr>
          <a:xfrm>
            <a:off x="457200" y="1600200"/>
            <a:ext cx="8229600" cy="5105400"/>
          </a:xfrm>
        </p:spPr>
        <p:txBody>
          <a:bodyPr>
            <a:normAutofit fontScale="92500"/>
          </a:bodyPr>
          <a:lstStyle/>
          <a:p>
            <a:pPr marL="609600" indent="-609600">
              <a:lnSpc>
                <a:spcPct val="110000"/>
              </a:lnSpc>
              <a:spcBef>
                <a:spcPts val="400"/>
              </a:spcBef>
            </a:pPr>
            <a:r>
              <a:rPr lang="en-US" sz="2800" dirty="0" smtClean="0">
                <a:latin typeface="Tahoma" pitchFamily="34" charset="0"/>
                <a:cs typeface="Tahoma" pitchFamily="34" charset="0"/>
              </a:rPr>
              <a:t>Secondary Advantages</a:t>
            </a:r>
          </a:p>
          <a:p>
            <a:pPr marL="1009650" lvl="1" indent="-609600">
              <a:lnSpc>
                <a:spcPct val="110000"/>
              </a:lnSpc>
              <a:spcBef>
                <a:spcPts val="400"/>
              </a:spcBef>
            </a:pPr>
            <a:r>
              <a:rPr lang="en-US" sz="2400" dirty="0" smtClean="0">
                <a:latin typeface="Tahoma" pitchFamily="34" charset="0"/>
                <a:cs typeface="Tahoma" pitchFamily="34" charset="0"/>
              </a:rPr>
              <a:t>Oxygen Content</a:t>
            </a:r>
          </a:p>
          <a:p>
            <a:pPr marL="1409700" lvl="2" indent="-609600">
              <a:lnSpc>
                <a:spcPct val="110000"/>
              </a:lnSpc>
              <a:spcBef>
                <a:spcPts val="400"/>
              </a:spcBef>
            </a:pPr>
            <a:r>
              <a:rPr lang="en-US" sz="2000" dirty="0" smtClean="0">
                <a:latin typeface="Tahoma" pitchFamily="34" charset="0"/>
                <a:cs typeface="Tahoma" pitchFamily="34" charset="0"/>
              </a:rPr>
              <a:t>A small increase in oxygen content (especially in petroleum/biofuel blends) improves combustion and reduces pollutants (e.g. CO)</a:t>
            </a:r>
          </a:p>
          <a:p>
            <a:pPr marL="1409700" lvl="2" indent="-609600">
              <a:lnSpc>
                <a:spcPct val="110000"/>
              </a:lnSpc>
              <a:spcBef>
                <a:spcPts val="400"/>
              </a:spcBef>
            </a:pPr>
            <a:r>
              <a:rPr lang="en-US" sz="2000" dirty="0" smtClean="0">
                <a:latin typeface="Tahoma" pitchFamily="34" charset="0"/>
                <a:cs typeface="Tahoma" pitchFamily="34" charset="0"/>
              </a:rPr>
              <a:t>Although, this reduces energy density (carbon is already partially oxidized)</a:t>
            </a:r>
          </a:p>
          <a:p>
            <a:pPr marL="1009650" lvl="1" indent="-609600">
              <a:lnSpc>
                <a:spcPct val="110000"/>
              </a:lnSpc>
              <a:spcBef>
                <a:spcPts val="400"/>
              </a:spcBef>
            </a:pPr>
            <a:r>
              <a:rPr lang="en-US" sz="2400" dirty="0" smtClean="0">
                <a:latin typeface="Tahoma" pitchFamily="34" charset="0"/>
                <a:cs typeface="Tahoma" pitchFamily="34" charset="0"/>
              </a:rPr>
              <a:t>Reduction in Toxicity</a:t>
            </a:r>
          </a:p>
          <a:p>
            <a:pPr marL="1409700" lvl="2" indent="-609600">
              <a:lnSpc>
                <a:spcPct val="110000"/>
              </a:lnSpc>
              <a:spcBef>
                <a:spcPts val="400"/>
              </a:spcBef>
            </a:pPr>
            <a:r>
              <a:rPr lang="en-US" sz="2000" dirty="0" smtClean="0">
                <a:latin typeface="Tahoma" pitchFamily="34" charset="0"/>
                <a:cs typeface="Tahoma" pitchFamily="34" charset="0"/>
              </a:rPr>
              <a:t>Biofuels start with reduced sulfur, fewer aromatics than diesel and gasoline</a:t>
            </a:r>
          </a:p>
          <a:p>
            <a:pPr marL="1009650" lvl="1" indent="-609600">
              <a:lnSpc>
                <a:spcPct val="110000"/>
              </a:lnSpc>
              <a:spcBef>
                <a:spcPts val="400"/>
              </a:spcBef>
            </a:pPr>
            <a:r>
              <a:rPr lang="en-US" sz="2400" dirty="0" smtClean="0">
                <a:latin typeface="Tahoma" pitchFamily="34" charset="0"/>
                <a:cs typeface="Tahoma" pitchFamily="34" charset="0"/>
              </a:rPr>
              <a:t>A fraction of fuel source is waste material (e.g. used cooking oil) or has co-generation products</a:t>
            </a:r>
          </a:p>
          <a:p>
            <a:pPr marL="1009650" lvl="1" indent="-609600">
              <a:lnSpc>
                <a:spcPct val="110000"/>
              </a:lnSpc>
              <a:spcBef>
                <a:spcPts val="400"/>
              </a:spcBef>
            </a:pPr>
            <a:r>
              <a:rPr lang="en-US" sz="2400" dirty="0" smtClean="0">
                <a:latin typeface="Tahoma" pitchFamily="34" charset="0"/>
                <a:cs typeface="Tahoma" pitchFamily="34" charset="0"/>
              </a:rPr>
              <a:t>Some of these advantages are good when use is low</a:t>
            </a:r>
          </a:p>
        </p:txBody>
      </p:sp>
    </p:spTree>
    <p:extLst>
      <p:ext uri="{BB962C8B-B14F-4D97-AF65-F5344CB8AC3E}">
        <p14:creationId xmlns:p14="http://schemas.microsoft.com/office/powerpoint/2010/main" xmlns="" val="383952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88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88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88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88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88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889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88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normAutofit fontScale="90000"/>
          </a:bodyPr>
          <a:lstStyle/>
          <a:p>
            <a:r>
              <a:rPr lang="en-US" b="1" dirty="0" err="1" smtClean="0">
                <a:latin typeface="Tahoma" pitchFamily="34" charset="0"/>
                <a:cs typeface="Tahoma" pitchFamily="34" charset="0"/>
              </a:rPr>
              <a:t>Biofuels</a:t>
            </a:r>
            <a:r>
              <a:rPr lang="en-US" sz="4000" b="1" dirty="0">
                <a:latin typeface="Tahoma" pitchFamily="34" charset="0"/>
                <a:cs typeface="Tahoma" pitchFamily="34" charset="0"/>
              </a:rPr>
              <a:t/>
            </a:r>
            <a:br>
              <a:rPr lang="en-US" sz="4000" b="1" dirty="0">
                <a:latin typeface="Tahoma" pitchFamily="34" charset="0"/>
                <a:cs typeface="Tahoma" pitchFamily="34" charset="0"/>
              </a:rPr>
            </a:br>
            <a:r>
              <a:rPr lang="en-US" sz="3600" dirty="0">
                <a:latin typeface="Tahoma" pitchFamily="34" charset="0"/>
                <a:cs typeface="Tahoma" pitchFamily="34" charset="0"/>
              </a:rPr>
              <a:t>- </a:t>
            </a:r>
            <a:r>
              <a:rPr lang="en-US" sz="3600" dirty="0" smtClean="0">
                <a:latin typeface="Tahoma" pitchFamily="34" charset="0"/>
                <a:cs typeface="Tahoma" pitchFamily="34" charset="0"/>
              </a:rPr>
              <a:t>Sugar Based </a:t>
            </a:r>
            <a:r>
              <a:rPr lang="en-US" sz="3600" dirty="0" smtClean="0">
                <a:latin typeface="Tahoma" pitchFamily="34" charset="0"/>
                <a:cs typeface="Tahoma" pitchFamily="34" charset="0"/>
              </a:rPr>
              <a:t>Fuels</a:t>
            </a:r>
            <a:endParaRPr lang="en-US" sz="3600" dirty="0">
              <a:latin typeface="Tahoma" pitchFamily="34" charset="0"/>
              <a:cs typeface="Tahoma" pitchFamily="34" charset="0"/>
            </a:endParaRPr>
          </a:p>
        </p:txBody>
      </p:sp>
      <p:sp>
        <p:nvSpPr>
          <p:cNvPr id="208899" name="Rectangle 3"/>
          <p:cNvSpPr>
            <a:spLocks noGrp="1" noChangeArrowheads="1"/>
          </p:cNvSpPr>
          <p:nvPr>
            <p:ph type="body" idx="1"/>
          </p:nvPr>
        </p:nvSpPr>
        <p:spPr>
          <a:xfrm>
            <a:off x="457200" y="1600200"/>
            <a:ext cx="8229600" cy="4495800"/>
          </a:xfrm>
        </p:spPr>
        <p:txBody>
          <a:bodyPr>
            <a:normAutofit fontScale="25000" lnSpcReduction="20000"/>
          </a:bodyPr>
          <a:lstStyle/>
          <a:p>
            <a:pPr marL="609600" indent="-609600">
              <a:lnSpc>
                <a:spcPct val="120000"/>
              </a:lnSpc>
              <a:spcBef>
                <a:spcPts val="400"/>
              </a:spcBef>
            </a:pPr>
            <a:r>
              <a:rPr lang="en-US" sz="9600" dirty="0" smtClean="0">
                <a:latin typeface="Tahoma" pitchFamily="34" charset="0"/>
                <a:cs typeface="Tahoma" pitchFamily="34" charset="0"/>
              </a:rPr>
              <a:t>Ethanol as a Fuel</a:t>
            </a:r>
          </a:p>
          <a:p>
            <a:pPr marL="1009650" lvl="1" indent="-609600">
              <a:lnSpc>
                <a:spcPct val="120000"/>
              </a:lnSpc>
              <a:spcBef>
                <a:spcPts val="400"/>
              </a:spcBef>
            </a:pPr>
            <a:r>
              <a:rPr lang="en-US" sz="8000" dirty="0" smtClean="0">
                <a:latin typeface="Tahoma" pitchFamily="34" charset="0"/>
                <a:cs typeface="Tahoma" pitchFamily="34" charset="0"/>
              </a:rPr>
              <a:t>It can easily be added to gasoline (good oxygenate and octane booster, but requires fuel “reformulation”)</a:t>
            </a:r>
          </a:p>
          <a:p>
            <a:pPr marL="1009650" lvl="1" indent="-609600">
              <a:lnSpc>
                <a:spcPct val="120000"/>
              </a:lnSpc>
              <a:spcBef>
                <a:spcPts val="400"/>
              </a:spcBef>
            </a:pPr>
            <a:r>
              <a:rPr lang="en-US" sz="8000" dirty="0" smtClean="0">
                <a:latin typeface="Tahoma" pitchFamily="34" charset="0"/>
                <a:cs typeface="Tahoma" pitchFamily="34" charset="0"/>
              </a:rPr>
              <a:t>Harder to use at higher concentrations</a:t>
            </a:r>
          </a:p>
          <a:p>
            <a:pPr marL="1009650" lvl="1" indent="-609600">
              <a:lnSpc>
                <a:spcPct val="120000"/>
              </a:lnSpc>
              <a:spcBef>
                <a:spcPts val="400"/>
              </a:spcBef>
            </a:pPr>
            <a:r>
              <a:rPr lang="en-US" sz="8000" dirty="0" smtClean="0">
                <a:latin typeface="Tahoma" pitchFamily="34" charset="0"/>
                <a:cs typeface="Tahoma" pitchFamily="34" charset="0"/>
              </a:rPr>
              <a:t>Additional disadvantages from lower energy density and from ability to absorb water</a:t>
            </a:r>
            <a:endParaRPr lang="en-US" sz="8000" dirty="0" smtClean="0">
              <a:latin typeface="Tahoma" pitchFamily="34" charset="0"/>
              <a:cs typeface="Tahoma" pitchFamily="34" charset="0"/>
            </a:endParaRPr>
          </a:p>
          <a:p>
            <a:pPr marL="609600" indent="-609600">
              <a:lnSpc>
                <a:spcPct val="120000"/>
              </a:lnSpc>
              <a:spcBef>
                <a:spcPts val="400"/>
              </a:spcBef>
            </a:pPr>
            <a:r>
              <a:rPr lang="en-US" sz="9600" dirty="0" smtClean="0">
                <a:latin typeface="Tahoma" pitchFamily="34" charset="0"/>
                <a:cs typeface="Tahoma" pitchFamily="34" charset="0"/>
              </a:rPr>
              <a:t>Ethanol Production – from sugars and starches</a:t>
            </a:r>
            <a:endParaRPr lang="en-US" sz="9600" dirty="0" smtClean="0">
              <a:latin typeface="Tahoma" pitchFamily="34" charset="0"/>
              <a:cs typeface="Tahoma" pitchFamily="34" charset="0"/>
            </a:endParaRPr>
          </a:p>
          <a:p>
            <a:pPr marL="1009650" lvl="1" indent="-609600">
              <a:lnSpc>
                <a:spcPct val="120000"/>
              </a:lnSpc>
              <a:spcBef>
                <a:spcPts val="400"/>
              </a:spcBef>
            </a:pPr>
            <a:r>
              <a:rPr lang="en-US" sz="7200" dirty="0" smtClean="0">
                <a:latin typeface="Tahoma" pitchFamily="34" charset="0"/>
                <a:cs typeface="Tahoma" pitchFamily="34" charset="0"/>
              </a:rPr>
              <a:t>Technology for producing ethanol has been around for a long time</a:t>
            </a:r>
          </a:p>
          <a:p>
            <a:pPr marL="1009650" lvl="1" indent="-609600">
              <a:lnSpc>
                <a:spcPct val="120000"/>
              </a:lnSpc>
              <a:spcBef>
                <a:spcPts val="400"/>
              </a:spcBef>
            </a:pPr>
            <a:r>
              <a:rPr lang="en-US" sz="7200" dirty="0" smtClean="0">
                <a:latin typeface="Tahoma" pitchFamily="34" charset="0"/>
                <a:cs typeface="Tahoma" pitchFamily="34" charset="0"/>
              </a:rPr>
              <a:t>Once small sugars (mono- or </a:t>
            </a:r>
            <a:r>
              <a:rPr lang="en-US" sz="7200" dirty="0" err="1" smtClean="0">
                <a:latin typeface="Tahoma" pitchFamily="34" charset="0"/>
                <a:cs typeface="Tahoma" pitchFamily="34" charset="0"/>
              </a:rPr>
              <a:t>di-saccharides</a:t>
            </a:r>
            <a:r>
              <a:rPr lang="en-US" sz="7200" dirty="0" smtClean="0">
                <a:latin typeface="Tahoma" pitchFamily="34" charset="0"/>
                <a:cs typeface="Tahoma" pitchFamily="34" charset="0"/>
              </a:rPr>
              <a:t>) are present, yeast enzymes convert sugars to ethanol in water (with carbon dioxide as waste </a:t>
            </a:r>
            <a:r>
              <a:rPr lang="en-US" sz="7200" dirty="0" smtClean="0">
                <a:latin typeface="Tahoma" pitchFamily="34" charset="0"/>
                <a:cs typeface="Tahoma" pitchFamily="34" charset="0"/>
              </a:rPr>
              <a:t>product)</a:t>
            </a:r>
            <a:endParaRPr lang="en-US" sz="7200" dirty="0" smtClean="0">
              <a:latin typeface="Tahoma" pitchFamily="34" charset="0"/>
              <a:cs typeface="Tahoma" pitchFamily="34" charset="0"/>
            </a:endParaRPr>
          </a:p>
          <a:p>
            <a:pPr marL="1009650" lvl="1" indent="-609600">
              <a:lnSpc>
                <a:spcPct val="120000"/>
              </a:lnSpc>
              <a:spcBef>
                <a:spcPts val="400"/>
              </a:spcBef>
            </a:pPr>
            <a:r>
              <a:rPr lang="en-US" sz="7200" dirty="0" smtClean="0">
                <a:latin typeface="Tahoma" pitchFamily="34" charset="0"/>
                <a:cs typeface="Tahoma" pitchFamily="34" charset="0"/>
              </a:rPr>
              <a:t>This results in ~</a:t>
            </a:r>
            <a:r>
              <a:rPr lang="en-US" sz="7200" dirty="0" smtClean="0">
                <a:latin typeface="Tahoma" pitchFamily="34" charset="0"/>
                <a:cs typeface="Tahoma" pitchFamily="34" charset="0"/>
              </a:rPr>
              <a:t>10 to 15% </a:t>
            </a:r>
            <a:r>
              <a:rPr lang="en-US" sz="7200" dirty="0" smtClean="0">
                <a:latin typeface="Tahoma" pitchFamily="34" charset="0"/>
                <a:cs typeface="Tahoma" pitchFamily="34" charset="0"/>
              </a:rPr>
              <a:t>ethanol maximum (yeast don’t tolerate higher ethanol conditions</a:t>
            </a:r>
            <a:r>
              <a:rPr lang="en-US" sz="7200" dirty="0" smtClean="0">
                <a:latin typeface="Tahoma" pitchFamily="34" charset="0"/>
                <a:cs typeface="Tahoma" pitchFamily="34" charset="0"/>
              </a:rPr>
              <a:t>)</a:t>
            </a:r>
            <a:endParaRPr lang="en-US" sz="7200" dirty="0" smtClean="0">
              <a:latin typeface="Tahoma" pitchFamily="34" charset="0"/>
              <a:cs typeface="Tahoma" pitchFamily="34" charset="0"/>
            </a:endParaRPr>
          </a:p>
        </p:txBody>
      </p:sp>
    </p:spTree>
    <p:extLst>
      <p:ext uri="{BB962C8B-B14F-4D97-AF65-F5344CB8AC3E}">
        <p14:creationId xmlns:p14="http://schemas.microsoft.com/office/powerpoint/2010/main" xmlns="" val="234112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88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88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88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88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88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889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88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normAutofit fontScale="90000"/>
          </a:bodyPr>
          <a:lstStyle/>
          <a:p>
            <a:r>
              <a:rPr lang="en-US" b="1" dirty="0" err="1" smtClean="0">
                <a:latin typeface="Tahoma" pitchFamily="34" charset="0"/>
                <a:cs typeface="Tahoma" pitchFamily="34" charset="0"/>
              </a:rPr>
              <a:t>Biofuels</a:t>
            </a:r>
            <a:r>
              <a:rPr lang="en-US" sz="4000" b="1" dirty="0">
                <a:latin typeface="Tahoma" pitchFamily="34" charset="0"/>
                <a:cs typeface="Tahoma" pitchFamily="34" charset="0"/>
              </a:rPr>
              <a:t/>
            </a:r>
            <a:br>
              <a:rPr lang="en-US" sz="4000" b="1" dirty="0">
                <a:latin typeface="Tahoma" pitchFamily="34" charset="0"/>
                <a:cs typeface="Tahoma" pitchFamily="34" charset="0"/>
              </a:rPr>
            </a:br>
            <a:r>
              <a:rPr lang="en-US" sz="3600" dirty="0">
                <a:latin typeface="Tahoma" pitchFamily="34" charset="0"/>
                <a:cs typeface="Tahoma" pitchFamily="34" charset="0"/>
              </a:rPr>
              <a:t>- </a:t>
            </a:r>
            <a:r>
              <a:rPr lang="en-US" sz="3600" dirty="0" smtClean="0">
                <a:latin typeface="Tahoma" pitchFamily="34" charset="0"/>
                <a:cs typeface="Tahoma" pitchFamily="34" charset="0"/>
              </a:rPr>
              <a:t>Sugar Based </a:t>
            </a:r>
            <a:r>
              <a:rPr lang="en-US" sz="3600" dirty="0" smtClean="0">
                <a:latin typeface="Tahoma" pitchFamily="34" charset="0"/>
                <a:cs typeface="Tahoma" pitchFamily="34" charset="0"/>
              </a:rPr>
              <a:t>Fuels – cont.</a:t>
            </a:r>
            <a:endParaRPr lang="en-US" sz="3600" dirty="0">
              <a:latin typeface="Tahoma" pitchFamily="34" charset="0"/>
              <a:cs typeface="Tahoma" pitchFamily="34" charset="0"/>
            </a:endParaRPr>
          </a:p>
        </p:txBody>
      </p:sp>
      <p:sp>
        <p:nvSpPr>
          <p:cNvPr id="208899" name="Rectangle 3"/>
          <p:cNvSpPr>
            <a:spLocks noGrp="1" noChangeArrowheads="1"/>
          </p:cNvSpPr>
          <p:nvPr>
            <p:ph type="body" idx="1"/>
          </p:nvPr>
        </p:nvSpPr>
        <p:spPr>
          <a:xfrm>
            <a:off x="457200" y="1600200"/>
            <a:ext cx="8229600" cy="4495800"/>
          </a:xfrm>
        </p:spPr>
        <p:txBody>
          <a:bodyPr>
            <a:normAutofit fontScale="25000" lnSpcReduction="20000"/>
          </a:bodyPr>
          <a:lstStyle/>
          <a:p>
            <a:pPr marL="609600" indent="-609600">
              <a:lnSpc>
                <a:spcPct val="120000"/>
              </a:lnSpc>
              <a:spcBef>
                <a:spcPts val="400"/>
              </a:spcBef>
            </a:pPr>
            <a:r>
              <a:rPr lang="en-US" sz="9600" dirty="0" smtClean="0">
                <a:latin typeface="Tahoma" pitchFamily="34" charset="0"/>
                <a:cs typeface="Tahoma" pitchFamily="34" charset="0"/>
              </a:rPr>
              <a:t>Ethanol Production – from sugars and starches</a:t>
            </a:r>
            <a:endParaRPr lang="en-US" sz="9600" dirty="0" smtClean="0">
              <a:latin typeface="Tahoma" pitchFamily="34" charset="0"/>
              <a:cs typeface="Tahoma" pitchFamily="34" charset="0"/>
            </a:endParaRPr>
          </a:p>
          <a:p>
            <a:pPr marL="1009650" lvl="1" indent="-609600">
              <a:lnSpc>
                <a:spcPct val="120000"/>
              </a:lnSpc>
              <a:spcBef>
                <a:spcPts val="400"/>
              </a:spcBef>
            </a:pPr>
            <a:r>
              <a:rPr lang="en-US" sz="7200" dirty="0" smtClean="0">
                <a:latin typeface="Tahoma" pitchFamily="34" charset="0"/>
                <a:cs typeface="Tahoma" pitchFamily="34" charset="0"/>
              </a:rPr>
              <a:t>Besides </a:t>
            </a:r>
            <a:r>
              <a:rPr lang="en-US" sz="7200" dirty="0" smtClean="0">
                <a:latin typeface="Tahoma" pitchFamily="34" charset="0"/>
                <a:cs typeface="Tahoma" pitchFamily="34" charset="0"/>
              </a:rPr>
              <a:t>application to sugar </a:t>
            </a:r>
            <a:r>
              <a:rPr lang="en-US" sz="7200" dirty="0" smtClean="0">
                <a:latin typeface="Tahoma" pitchFamily="34" charset="0"/>
                <a:cs typeface="Tahoma" pitchFamily="34" charset="0"/>
              </a:rPr>
              <a:t>cane/sugar beets </a:t>
            </a:r>
            <a:r>
              <a:rPr lang="en-US" sz="7200" dirty="0" smtClean="0">
                <a:latin typeface="Tahoma" pitchFamily="34" charset="0"/>
                <a:cs typeface="Tahoma" pitchFamily="34" charset="0"/>
              </a:rPr>
              <a:t>(sucrose feedstock), it is easily applied to starch sources (source for many alcoholic beverages) using other enzymes to </a:t>
            </a:r>
            <a:r>
              <a:rPr lang="en-US" sz="7200" dirty="0" err="1" smtClean="0">
                <a:latin typeface="Tahoma" pitchFamily="34" charset="0"/>
                <a:cs typeface="Tahoma" pitchFamily="34" charset="0"/>
              </a:rPr>
              <a:t>depolymerize</a:t>
            </a:r>
            <a:r>
              <a:rPr lang="en-US" sz="7200" dirty="0" smtClean="0">
                <a:latin typeface="Tahoma" pitchFamily="34" charset="0"/>
                <a:cs typeface="Tahoma" pitchFamily="34" charset="0"/>
              </a:rPr>
              <a:t> starch</a:t>
            </a:r>
          </a:p>
          <a:p>
            <a:pPr marL="1009650" lvl="1" indent="-609600">
              <a:lnSpc>
                <a:spcPct val="120000"/>
              </a:lnSpc>
              <a:spcBef>
                <a:spcPts val="400"/>
              </a:spcBef>
            </a:pPr>
            <a:r>
              <a:rPr lang="en-US" sz="7200" dirty="0" smtClean="0">
                <a:latin typeface="Tahoma" pitchFamily="34" charset="0"/>
                <a:cs typeface="Tahoma" pitchFamily="34" charset="0"/>
              </a:rPr>
              <a:t>A major inefficiency in ethanol production is in separating ethanol from water (distillation requires energy</a:t>
            </a:r>
            <a:r>
              <a:rPr lang="en-US" sz="7200" dirty="0" smtClean="0">
                <a:latin typeface="Tahoma" pitchFamily="34" charset="0"/>
                <a:cs typeface="Tahoma" pitchFamily="34" charset="0"/>
              </a:rPr>
              <a:t>), although production from sugarcane is more efficient than production from corn</a:t>
            </a:r>
            <a:endParaRPr lang="en-US" sz="7200" dirty="0" smtClean="0">
              <a:latin typeface="Tahoma" pitchFamily="34" charset="0"/>
              <a:cs typeface="Tahoma" pitchFamily="34" charset="0"/>
            </a:endParaRPr>
          </a:p>
          <a:p>
            <a:pPr marL="1009650" lvl="1" indent="-609600">
              <a:lnSpc>
                <a:spcPct val="120000"/>
              </a:lnSpc>
              <a:spcBef>
                <a:spcPts val="400"/>
              </a:spcBef>
            </a:pPr>
            <a:r>
              <a:rPr lang="en-US" sz="7200" dirty="0" smtClean="0">
                <a:latin typeface="Tahoma" pitchFamily="34" charset="0"/>
                <a:cs typeface="Tahoma" pitchFamily="34" charset="0"/>
              </a:rPr>
              <a:t>Due to inefficiencies in harvesting and processing, ethanol production is barely beneficial in reduction of greenhouse gases (and </a:t>
            </a:r>
            <a:r>
              <a:rPr lang="en-US" sz="7200" dirty="0" smtClean="0">
                <a:latin typeface="Tahoma" pitchFamily="34" charset="0"/>
                <a:cs typeface="Tahoma" pitchFamily="34" charset="0"/>
              </a:rPr>
              <a:t>may be </a:t>
            </a:r>
            <a:r>
              <a:rPr lang="en-US" sz="7200" dirty="0" smtClean="0">
                <a:latin typeface="Tahoma" pitchFamily="34" charset="0"/>
                <a:cs typeface="Tahoma" pitchFamily="34" charset="0"/>
              </a:rPr>
              <a:t>harmful if considering N</a:t>
            </a:r>
            <a:r>
              <a:rPr lang="en-US" sz="7200" baseline="-25000" dirty="0" smtClean="0">
                <a:latin typeface="Tahoma" pitchFamily="34" charset="0"/>
                <a:cs typeface="Tahoma" pitchFamily="34" charset="0"/>
              </a:rPr>
              <a:t>2</a:t>
            </a:r>
            <a:r>
              <a:rPr lang="en-US" sz="7200" dirty="0" smtClean="0">
                <a:latin typeface="Tahoma" pitchFamily="34" charset="0"/>
                <a:cs typeface="Tahoma" pitchFamily="34" charset="0"/>
              </a:rPr>
              <a:t>O production)</a:t>
            </a:r>
          </a:p>
        </p:txBody>
      </p:sp>
    </p:spTree>
    <p:extLst>
      <p:ext uri="{BB962C8B-B14F-4D97-AF65-F5344CB8AC3E}">
        <p14:creationId xmlns:p14="http://schemas.microsoft.com/office/powerpoint/2010/main" xmlns="" val="234112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88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88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88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1400</TotalTime>
  <Words>1914</Words>
  <Application>Microsoft Office PowerPoint</Application>
  <PresentationFormat>On-screen Show (4:3)</PresentationFormat>
  <Paragraphs>281</Paragraphs>
  <Slides>37</Slides>
  <Notes>21</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37</vt:i4>
      </vt:variant>
    </vt:vector>
  </HeadingPairs>
  <TitlesOfParts>
    <vt:vector size="41" baseType="lpstr">
      <vt:lpstr>Office Theme</vt:lpstr>
      <vt:lpstr>ChemSketch</vt:lpstr>
      <vt:lpstr>Adobe Photoshop Elements Image</vt:lpstr>
      <vt:lpstr>ACD/ChemSketch</vt:lpstr>
      <vt:lpstr>Chem. 253 – 5/6 Lecture</vt:lpstr>
      <vt:lpstr>Announcements</vt:lpstr>
      <vt:lpstr>Green Chemistry - Review</vt:lpstr>
      <vt:lpstr>Green Chemistry - Review</vt:lpstr>
      <vt:lpstr>Energy Use and Fuels - Biofuels - Overview</vt:lpstr>
      <vt:lpstr>Energy Use and Fuels  Biofuels - Overview</vt:lpstr>
      <vt:lpstr>Energy Use and Fuels  Biofuels - Overview</vt:lpstr>
      <vt:lpstr>Biofuels - Sugar Based Fuels</vt:lpstr>
      <vt:lpstr>Biofuels - Sugar Based Fuels – cont.</vt:lpstr>
      <vt:lpstr>Biofuels - Sugar Based Compound</vt:lpstr>
      <vt:lpstr>Biofuels - Lipid Based Fuels</vt:lpstr>
      <vt:lpstr>Biofuels - Lipid Based Fuels</vt:lpstr>
      <vt:lpstr>Biofuels Renewable Fuels – Using Fischer-Tropsch Process</vt:lpstr>
      <vt:lpstr>Biofuels Renewable Fuels – Using Fischer-Tropsch Process</vt:lpstr>
      <vt:lpstr>Biofuels Questions I</vt:lpstr>
      <vt:lpstr>Biofuels Questions II</vt:lpstr>
      <vt:lpstr>Toxicology - Overview</vt:lpstr>
      <vt:lpstr>Toxicology - Exposure</vt:lpstr>
      <vt:lpstr>Toxicology  - Exposure</vt:lpstr>
      <vt:lpstr>Toxicology  - Exposure</vt:lpstr>
      <vt:lpstr>Toxicology  - Exposure</vt:lpstr>
      <vt:lpstr>Toxicology  - Exposure</vt:lpstr>
      <vt:lpstr>Toxicology  - Exposure (Inhalation)</vt:lpstr>
      <vt:lpstr>Break for Group Activity</vt:lpstr>
      <vt:lpstr>Toxicology  - Exposure</vt:lpstr>
      <vt:lpstr>Toxicology  - Exposure</vt:lpstr>
      <vt:lpstr>Toxicology  - Some questions I</vt:lpstr>
      <vt:lpstr>Toxicology  - Some questions II</vt:lpstr>
      <vt:lpstr>Toxicology  - Dose - Response Relationship</vt:lpstr>
      <vt:lpstr>Toxicology  - Dose - Response Relationship</vt:lpstr>
      <vt:lpstr>Toxicology  - Dose - Response Relationship</vt:lpstr>
      <vt:lpstr>Toxicology  - Redistribution in Body</vt:lpstr>
      <vt:lpstr>Toxicology  - Fate of Substances</vt:lpstr>
      <vt:lpstr>Toxicology  - Fate of Substances</vt:lpstr>
      <vt:lpstr>Toxicology  - Fate of Substances</vt:lpstr>
      <vt:lpstr>Toxicology  - Removal of Substances</vt:lpstr>
      <vt:lpstr>Toxicology  - Biotracer Studies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rd</dc:creator>
  <cp:lastModifiedBy> rd</cp:lastModifiedBy>
  <cp:revision>201</cp:revision>
  <dcterms:created xsi:type="dcterms:W3CDTF">2015-03-20T17:57:52Z</dcterms:created>
  <dcterms:modified xsi:type="dcterms:W3CDTF">2015-05-06T23:02:32Z</dcterms:modified>
</cp:coreProperties>
</file>