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308" r:id="rId4"/>
    <p:sldId id="296" r:id="rId5"/>
    <p:sldId id="297" r:id="rId6"/>
    <p:sldId id="298" r:id="rId7"/>
    <p:sldId id="300" r:id="rId8"/>
    <p:sldId id="301" r:id="rId9"/>
    <p:sldId id="290" r:id="rId10"/>
    <p:sldId id="291" r:id="rId11"/>
    <p:sldId id="292" r:id="rId12"/>
    <p:sldId id="293" r:id="rId13"/>
    <p:sldId id="294" r:id="rId14"/>
    <p:sldId id="295" r:id="rId15"/>
    <p:sldId id="307" r:id="rId16"/>
    <p:sldId id="302" r:id="rId17"/>
    <p:sldId id="303" r:id="rId18"/>
    <p:sldId id="304" r:id="rId19"/>
    <p:sldId id="305" r:id="rId20"/>
    <p:sldId id="306" r:id="rId21"/>
    <p:sldId id="309" r:id="rId22"/>
    <p:sldId id="310" r:id="rId23"/>
    <p:sldId id="311" r:id="rId24"/>
    <p:sldId id="312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6D1"/>
    <a:srgbClr val="C046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0741C-C816-4B57-8376-D1ACE079A10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E1130-D60B-4C0A-9EBC-AC802F02B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1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84AD1-E515-454D-8238-F3CE2856D73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0CB683-CDE1-460A-87A5-880C069D5E92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0CB683-CDE1-460A-87A5-880C069D5E92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6B379-9B36-4F1F-8A18-015BADF85DA4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794F7-345D-4313-B9FB-EC6649833693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59C36-F6EF-40D8-B924-28E2C21B8E2F}" type="slidenum">
              <a:rPr lang="en-US"/>
              <a:pPr/>
              <a:t>18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4B743-54BF-46F4-8C8D-4B397D0BD1A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21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23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84AD1-E515-454D-8238-F3CE2856D73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013C-C626-4F33-BD46-BAEF1ABDA3B5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E1130-D60B-4C0A-9EBC-AC802F02B6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49B0-3983-4DEB-9985-4DD1BE56037B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49B0-3983-4DEB-9985-4DD1BE56037B}" type="slidenum">
              <a:rPr lang="en-US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49B0-3983-4DEB-9985-4DD1BE56037B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5DC8D7-8345-4F9C-A8BE-91FACBC34B5A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A1CF2-7D82-40E6-93BD-70DF40A32668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4C9D34-D382-4F8B-AA60-E62607EC9179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8F56-5695-428B-B4C4-8497A25C2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B95B-20B5-422C-ACBA-8A01AD964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A4F6-8ACA-4382-9211-D64F0D9632C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Tahoma" charset="0"/>
              </a:rPr>
              <a:t>Chem. 253 – 5/13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Fate of Substances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Tahoma" pitchFamily="34" charset="0"/>
              </a:rPr>
              <a:t>Toxic compounds in the body can be: 1) excreted or 2) transformed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ahoma" pitchFamily="34" charset="0"/>
              </a:rPr>
              <a:t>Water </a:t>
            </a:r>
            <a:r>
              <a:rPr lang="en-US" sz="2800" dirty="0" smtClean="0">
                <a:latin typeface="Tahoma" pitchFamily="34" charset="0"/>
              </a:rPr>
              <a:t>soluble compounds tend to be excreted more quickly, while lipid soluble compounds can have long lifetimes (months)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ahoma" pitchFamily="34" charset="0"/>
              </a:rPr>
              <a:t>A common transformation is enzymatic oxidation in the liver (particularly for lipid soluble compounds)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ahoma" pitchFamily="34" charset="0"/>
              </a:rPr>
              <a:t>Oxidation can lead to decreases or increases in toxicity, but usually leads to faster excretion due to increase in polarity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Fate of Substances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Some Common Transformations: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Hydroxylation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Dealkylation (alkyl groups attached to N, O, or S)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Oxidation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Epoxidation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Glucuronic Acid Addition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4800600" y="2286000"/>
            <a:ext cx="838200" cy="685800"/>
          </a:xfrm>
          <a:prstGeom prst="hexagon">
            <a:avLst>
              <a:gd name="adj" fmla="val 30556"/>
              <a:gd name="vf" fmla="val 11547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4953000" y="23622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1416" name="Line 8"/>
          <p:cNvSpPr>
            <a:spLocks noChangeShapeType="1"/>
          </p:cNvSpPr>
          <p:nvPr/>
        </p:nvSpPr>
        <p:spPr bwMode="auto">
          <a:xfrm>
            <a:off x="5867400" y="2667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17" name="AutoShape 9"/>
          <p:cNvSpPr>
            <a:spLocks noChangeArrowheads="1"/>
          </p:cNvSpPr>
          <p:nvPr/>
        </p:nvSpPr>
        <p:spPr bwMode="auto">
          <a:xfrm>
            <a:off x="6553200" y="2286000"/>
            <a:ext cx="838200" cy="685800"/>
          </a:xfrm>
          <a:prstGeom prst="hexagon">
            <a:avLst>
              <a:gd name="adj" fmla="val 30556"/>
              <a:gd name="vf" fmla="val 11547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6705600" y="23622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1419" name="Line 11"/>
          <p:cNvSpPr>
            <a:spLocks noChangeShapeType="1"/>
          </p:cNvSpPr>
          <p:nvPr/>
        </p:nvSpPr>
        <p:spPr bwMode="auto">
          <a:xfrm>
            <a:off x="7391400" y="2624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7696200" y="2438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OH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4648200" y="3352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RNHCH</a:t>
            </a:r>
            <a:r>
              <a:rPr lang="en-US" baseline="-25000"/>
              <a:t>3</a:t>
            </a:r>
          </a:p>
        </p:txBody>
      </p:sp>
      <p:sp>
        <p:nvSpPr>
          <p:cNvPr id="401422" name="Line 14"/>
          <p:cNvSpPr>
            <a:spLocks noChangeShapeType="1"/>
          </p:cNvSpPr>
          <p:nvPr/>
        </p:nvSpPr>
        <p:spPr bwMode="auto">
          <a:xfrm>
            <a:off x="5867400" y="3505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6553200" y="3352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RNH</a:t>
            </a:r>
            <a:r>
              <a:rPr lang="en-US" baseline="-25000"/>
              <a:t>2</a:t>
            </a:r>
            <a:r>
              <a:rPr lang="en-US"/>
              <a:t> + CH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44958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RCH</a:t>
            </a:r>
            <a:r>
              <a:rPr lang="en-US" baseline="-25000"/>
              <a:t>3</a:t>
            </a:r>
          </a:p>
        </p:txBody>
      </p:sp>
      <p:sp>
        <p:nvSpPr>
          <p:cNvPr id="401425" name="Line 17"/>
          <p:cNvSpPr>
            <a:spLocks noChangeShapeType="1"/>
          </p:cNvSpPr>
          <p:nvPr/>
        </p:nvSpPr>
        <p:spPr bwMode="auto">
          <a:xfrm>
            <a:off x="5334000" y="4114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26" name="Text Box 18"/>
          <p:cNvSpPr txBox="1">
            <a:spLocks noChangeArrowheads="1"/>
          </p:cNvSpPr>
          <p:nvPr/>
        </p:nvSpPr>
        <p:spPr bwMode="auto">
          <a:xfrm>
            <a:off x="58674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RCH</a:t>
            </a:r>
            <a:r>
              <a:rPr lang="en-US" baseline="-25000"/>
              <a:t>2</a:t>
            </a:r>
            <a:r>
              <a:rPr lang="en-US"/>
              <a:t>OH</a:t>
            </a:r>
          </a:p>
        </p:txBody>
      </p:sp>
      <p:sp>
        <p:nvSpPr>
          <p:cNvPr id="401427" name="Line 19"/>
          <p:cNvSpPr>
            <a:spLocks noChangeShapeType="1"/>
          </p:cNvSpPr>
          <p:nvPr/>
        </p:nvSpPr>
        <p:spPr bwMode="auto">
          <a:xfrm>
            <a:off x="7010400" y="4114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28" name="Text Box 20"/>
          <p:cNvSpPr txBox="1">
            <a:spLocks noChangeArrowheads="1"/>
          </p:cNvSpPr>
          <p:nvPr/>
        </p:nvSpPr>
        <p:spPr bwMode="auto">
          <a:xfrm>
            <a:off x="75438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401430" name="Text Box 22"/>
          <p:cNvSpPr txBox="1">
            <a:spLocks noChangeArrowheads="1"/>
          </p:cNvSpPr>
          <p:nvPr/>
        </p:nvSpPr>
        <p:spPr bwMode="auto">
          <a:xfrm>
            <a:off x="41910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RCH=CH</a:t>
            </a:r>
            <a:r>
              <a:rPr lang="en-US" baseline="-25000"/>
              <a:t>2</a:t>
            </a:r>
          </a:p>
        </p:txBody>
      </p:sp>
      <p:sp>
        <p:nvSpPr>
          <p:cNvPr id="401431" name="Line 23"/>
          <p:cNvSpPr>
            <a:spLocks noChangeShapeType="1"/>
          </p:cNvSpPr>
          <p:nvPr/>
        </p:nvSpPr>
        <p:spPr bwMode="auto">
          <a:xfrm>
            <a:off x="5410200" y="4724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32" name="Text Box 24"/>
          <p:cNvSpPr txBox="1">
            <a:spLocks noChangeArrowheads="1"/>
          </p:cNvSpPr>
          <p:nvPr/>
        </p:nvSpPr>
        <p:spPr bwMode="auto">
          <a:xfrm>
            <a:off x="5791200" y="4800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RCH--CH</a:t>
            </a:r>
            <a:r>
              <a:rPr lang="en-US" baseline="-25000"/>
              <a:t>2</a:t>
            </a:r>
          </a:p>
        </p:txBody>
      </p:sp>
      <p:sp>
        <p:nvSpPr>
          <p:cNvPr id="401433" name="Line 25"/>
          <p:cNvSpPr>
            <a:spLocks noChangeShapeType="1"/>
          </p:cNvSpPr>
          <p:nvPr/>
        </p:nvSpPr>
        <p:spPr bwMode="auto">
          <a:xfrm flipV="1">
            <a:off x="6172200" y="461645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434" name="Line 26"/>
          <p:cNvSpPr>
            <a:spLocks noChangeShapeType="1"/>
          </p:cNvSpPr>
          <p:nvPr/>
        </p:nvSpPr>
        <p:spPr bwMode="auto">
          <a:xfrm>
            <a:off x="6477000" y="4648200"/>
            <a:ext cx="76200" cy="196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435" name="Text Box 27"/>
          <p:cNvSpPr txBox="1">
            <a:spLocks noChangeArrowheads="1"/>
          </p:cNvSpPr>
          <p:nvPr/>
        </p:nvSpPr>
        <p:spPr bwMode="auto">
          <a:xfrm>
            <a:off x="61722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401436" name="Line 28"/>
          <p:cNvSpPr>
            <a:spLocks noChangeShapeType="1"/>
          </p:cNvSpPr>
          <p:nvPr/>
        </p:nvSpPr>
        <p:spPr bwMode="auto">
          <a:xfrm>
            <a:off x="6934200" y="4800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437" name="Text Box 29"/>
          <p:cNvSpPr txBox="1">
            <a:spLocks noChangeArrowheads="1"/>
          </p:cNvSpPr>
          <p:nvPr/>
        </p:nvSpPr>
        <p:spPr bwMode="auto">
          <a:xfrm>
            <a:off x="7391400" y="4648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RC(OH)HCH</a:t>
            </a:r>
            <a:r>
              <a:rPr lang="en-US" sz="1600" baseline="-25000"/>
              <a:t>2</a:t>
            </a:r>
            <a:r>
              <a:rPr lang="en-US" sz="1600"/>
              <a:t>OH</a:t>
            </a:r>
          </a:p>
        </p:txBody>
      </p:sp>
      <p:graphicFrame>
        <p:nvGraphicFramePr>
          <p:cNvPr id="401442" name="Object 34"/>
          <p:cNvGraphicFramePr>
            <a:graphicFrameLocks noChangeAspect="1"/>
          </p:cNvGraphicFramePr>
          <p:nvPr>
            <p:ph sz="half" idx="2"/>
          </p:nvPr>
        </p:nvGraphicFramePr>
        <p:xfrm>
          <a:off x="4267200" y="5334000"/>
          <a:ext cx="4038600" cy="917575"/>
        </p:xfrm>
        <a:graphic>
          <a:graphicData uri="http://schemas.openxmlformats.org/presentationml/2006/ole">
            <p:oleObj spid="_x0000_s24578" name="ChemSketch" r:id="rId3" imgW="5995440" imgH="136260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build="p"/>
      <p:bldP spid="401414" grpId="0" animBg="1"/>
      <p:bldP spid="401415" grpId="0" animBg="1"/>
      <p:bldP spid="401416" grpId="0" animBg="1"/>
      <p:bldP spid="401417" grpId="0" animBg="1"/>
      <p:bldP spid="401418" grpId="0" animBg="1"/>
      <p:bldP spid="401419" grpId="0" animBg="1"/>
      <p:bldP spid="401420" grpId="0"/>
      <p:bldP spid="401421" grpId="0"/>
      <p:bldP spid="401422" grpId="0" animBg="1"/>
      <p:bldP spid="401423" grpId="0"/>
      <p:bldP spid="401424" grpId="0"/>
      <p:bldP spid="401425" grpId="0" animBg="1"/>
      <p:bldP spid="401426" grpId="0"/>
      <p:bldP spid="401427" grpId="0" animBg="1"/>
      <p:bldP spid="401428" grpId="0"/>
      <p:bldP spid="401430" grpId="0"/>
      <p:bldP spid="401431" grpId="0" animBg="1"/>
      <p:bldP spid="401432" grpId="0"/>
      <p:bldP spid="401433" grpId="0" animBg="1"/>
      <p:bldP spid="401434" grpId="0" animBg="1"/>
      <p:bldP spid="401435" grpId="0"/>
      <p:bldP spid="401436" grpId="0" animBg="1"/>
      <p:bldP spid="4014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Fate of Substances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Hypothetical Example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Moderately polar compound (compound A) is slowly eliminated and transformed to product (compound B)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Compound B is eliminated faster than compound A (Only reaches low concentration)</a:t>
            </a:r>
          </a:p>
        </p:txBody>
      </p:sp>
      <p:sp>
        <p:nvSpPr>
          <p:cNvPr id="403486" name="Rectangle 30"/>
          <p:cNvSpPr>
            <a:spLocks noChangeArrowheads="1"/>
          </p:cNvSpPr>
          <p:nvPr/>
        </p:nvSpPr>
        <p:spPr bwMode="auto">
          <a:xfrm>
            <a:off x="990600" y="3733800"/>
            <a:ext cx="7239000" cy="243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3487" name="Text Box 31"/>
          <p:cNvSpPr txBox="1">
            <a:spLocks noChangeArrowheads="1"/>
          </p:cNvSpPr>
          <p:nvPr/>
        </p:nvSpPr>
        <p:spPr bwMode="auto">
          <a:xfrm>
            <a:off x="4876800" y="6248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403488" name="Text Box 32"/>
          <p:cNvSpPr txBox="1">
            <a:spLocks noChangeArrowheads="1"/>
          </p:cNvSpPr>
          <p:nvPr/>
        </p:nvSpPr>
        <p:spPr bwMode="auto">
          <a:xfrm>
            <a:off x="152400" y="4114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Conc.</a:t>
            </a:r>
          </a:p>
        </p:txBody>
      </p:sp>
      <p:sp>
        <p:nvSpPr>
          <p:cNvPr id="403490" name="Freeform 34"/>
          <p:cNvSpPr>
            <a:spLocks/>
          </p:cNvSpPr>
          <p:nvPr/>
        </p:nvSpPr>
        <p:spPr bwMode="auto">
          <a:xfrm>
            <a:off x="990600" y="3733800"/>
            <a:ext cx="7239000" cy="1295400"/>
          </a:xfrm>
          <a:custGeom>
            <a:avLst/>
            <a:gdLst>
              <a:gd name="T0" fmla="*/ 0 w 4560"/>
              <a:gd name="T1" fmla="*/ 0 h 816"/>
              <a:gd name="T2" fmla="*/ 336 w 4560"/>
              <a:gd name="T3" fmla="*/ 144 h 816"/>
              <a:gd name="T4" fmla="*/ 1392 w 4560"/>
              <a:gd name="T5" fmla="*/ 432 h 816"/>
              <a:gd name="T6" fmla="*/ 2304 w 4560"/>
              <a:gd name="T7" fmla="*/ 624 h 816"/>
              <a:gd name="T8" fmla="*/ 3648 w 4560"/>
              <a:gd name="T9" fmla="*/ 768 h 816"/>
              <a:gd name="T10" fmla="*/ 4560 w 4560"/>
              <a:gd name="T11" fmla="*/ 816 h 8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60"/>
              <a:gd name="T19" fmla="*/ 0 h 816"/>
              <a:gd name="T20" fmla="*/ 4560 w 4560"/>
              <a:gd name="T21" fmla="*/ 816 h 8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60" h="816">
                <a:moveTo>
                  <a:pt x="0" y="0"/>
                </a:moveTo>
                <a:cubicBezTo>
                  <a:pt x="52" y="36"/>
                  <a:pt x="104" y="72"/>
                  <a:pt x="336" y="144"/>
                </a:cubicBezTo>
                <a:cubicBezTo>
                  <a:pt x="568" y="216"/>
                  <a:pt x="1064" y="352"/>
                  <a:pt x="1392" y="432"/>
                </a:cubicBezTo>
                <a:cubicBezTo>
                  <a:pt x="1720" y="512"/>
                  <a:pt x="1928" y="568"/>
                  <a:pt x="2304" y="624"/>
                </a:cubicBezTo>
                <a:cubicBezTo>
                  <a:pt x="2680" y="680"/>
                  <a:pt x="3272" y="736"/>
                  <a:pt x="3648" y="768"/>
                </a:cubicBezTo>
                <a:cubicBezTo>
                  <a:pt x="4024" y="800"/>
                  <a:pt x="4408" y="808"/>
                  <a:pt x="4560" y="816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491" name="Text Box 35"/>
          <p:cNvSpPr txBox="1">
            <a:spLocks noChangeArrowheads="1"/>
          </p:cNvSpPr>
          <p:nvPr/>
        </p:nvSpPr>
        <p:spPr bwMode="auto">
          <a:xfrm>
            <a:off x="5029200" y="4114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– elimination only</a:t>
            </a:r>
          </a:p>
        </p:txBody>
      </p:sp>
      <p:sp>
        <p:nvSpPr>
          <p:cNvPr id="403492" name="Freeform 36"/>
          <p:cNvSpPr>
            <a:spLocks/>
          </p:cNvSpPr>
          <p:nvPr/>
        </p:nvSpPr>
        <p:spPr bwMode="auto">
          <a:xfrm>
            <a:off x="990600" y="3733800"/>
            <a:ext cx="7239000" cy="2209800"/>
          </a:xfrm>
          <a:custGeom>
            <a:avLst/>
            <a:gdLst>
              <a:gd name="T0" fmla="*/ 0 w 4560"/>
              <a:gd name="T1" fmla="*/ 0 h 1392"/>
              <a:gd name="T2" fmla="*/ 96 w 4560"/>
              <a:gd name="T3" fmla="*/ 96 h 1392"/>
              <a:gd name="T4" fmla="*/ 576 w 4560"/>
              <a:gd name="T5" fmla="*/ 384 h 1392"/>
              <a:gd name="T6" fmla="*/ 1296 w 4560"/>
              <a:gd name="T7" fmla="*/ 672 h 1392"/>
              <a:gd name="T8" fmla="*/ 2112 w 4560"/>
              <a:gd name="T9" fmla="*/ 960 h 1392"/>
              <a:gd name="T10" fmla="*/ 3408 w 4560"/>
              <a:gd name="T11" fmla="*/ 1248 h 1392"/>
              <a:gd name="T12" fmla="*/ 4560 w 4560"/>
              <a:gd name="T13" fmla="*/ 1392 h 13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60"/>
              <a:gd name="T22" fmla="*/ 0 h 1392"/>
              <a:gd name="T23" fmla="*/ 4560 w 4560"/>
              <a:gd name="T24" fmla="*/ 1392 h 13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60" h="1392">
                <a:moveTo>
                  <a:pt x="0" y="0"/>
                </a:moveTo>
                <a:cubicBezTo>
                  <a:pt x="0" y="16"/>
                  <a:pt x="0" y="32"/>
                  <a:pt x="96" y="96"/>
                </a:cubicBezTo>
                <a:cubicBezTo>
                  <a:pt x="192" y="160"/>
                  <a:pt x="376" y="288"/>
                  <a:pt x="576" y="384"/>
                </a:cubicBezTo>
                <a:cubicBezTo>
                  <a:pt x="776" y="480"/>
                  <a:pt x="1040" y="576"/>
                  <a:pt x="1296" y="672"/>
                </a:cubicBezTo>
                <a:cubicBezTo>
                  <a:pt x="1552" y="768"/>
                  <a:pt x="1760" y="864"/>
                  <a:pt x="2112" y="960"/>
                </a:cubicBezTo>
                <a:cubicBezTo>
                  <a:pt x="2464" y="1056"/>
                  <a:pt x="3000" y="1176"/>
                  <a:pt x="3408" y="1248"/>
                </a:cubicBezTo>
                <a:cubicBezTo>
                  <a:pt x="3816" y="1320"/>
                  <a:pt x="4188" y="1356"/>
                  <a:pt x="4560" y="1392"/>
                </a:cubicBezTo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493" name="Text Box 37"/>
          <p:cNvSpPr txBox="1">
            <a:spLocks noChangeArrowheads="1"/>
          </p:cNvSpPr>
          <p:nvPr/>
        </p:nvSpPr>
        <p:spPr bwMode="auto">
          <a:xfrm>
            <a:off x="5334000" y="5105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– transformation only</a:t>
            </a:r>
          </a:p>
        </p:txBody>
      </p:sp>
      <p:sp>
        <p:nvSpPr>
          <p:cNvPr id="403495" name="Freeform 39"/>
          <p:cNvSpPr>
            <a:spLocks/>
          </p:cNvSpPr>
          <p:nvPr/>
        </p:nvSpPr>
        <p:spPr bwMode="auto">
          <a:xfrm>
            <a:off x="990600" y="3810000"/>
            <a:ext cx="7239000" cy="2362200"/>
          </a:xfrm>
          <a:custGeom>
            <a:avLst/>
            <a:gdLst>
              <a:gd name="T0" fmla="*/ 0 w 4560"/>
              <a:gd name="T1" fmla="*/ 0 h 1632"/>
              <a:gd name="T2" fmla="*/ 288 w 4560"/>
              <a:gd name="T3" fmla="*/ 288 h 1632"/>
              <a:gd name="T4" fmla="*/ 768 w 4560"/>
              <a:gd name="T5" fmla="*/ 720 h 1632"/>
              <a:gd name="T6" fmla="*/ 1200 w 4560"/>
              <a:gd name="T7" fmla="*/ 1008 h 1632"/>
              <a:gd name="T8" fmla="*/ 1968 w 4560"/>
              <a:gd name="T9" fmla="*/ 1248 h 1632"/>
              <a:gd name="T10" fmla="*/ 3600 w 4560"/>
              <a:gd name="T11" fmla="*/ 1536 h 1632"/>
              <a:gd name="T12" fmla="*/ 4560 w 4560"/>
              <a:gd name="T13" fmla="*/ 1632 h 1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60"/>
              <a:gd name="T22" fmla="*/ 0 h 1632"/>
              <a:gd name="T23" fmla="*/ 4560 w 4560"/>
              <a:gd name="T24" fmla="*/ 1632 h 1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60" h="1632">
                <a:moveTo>
                  <a:pt x="0" y="0"/>
                </a:moveTo>
                <a:cubicBezTo>
                  <a:pt x="80" y="84"/>
                  <a:pt x="160" y="168"/>
                  <a:pt x="288" y="288"/>
                </a:cubicBezTo>
                <a:cubicBezTo>
                  <a:pt x="416" y="408"/>
                  <a:pt x="616" y="600"/>
                  <a:pt x="768" y="720"/>
                </a:cubicBezTo>
                <a:cubicBezTo>
                  <a:pt x="920" y="840"/>
                  <a:pt x="1000" y="920"/>
                  <a:pt x="1200" y="1008"/>
                </a:cubicBezTo>
                <a:cubicBezTo>
                  <a:pt x="1400" y="1096"/>
                  <a:pt x="1568" y="1160"/>
                  <a:pt x="1968" y="1248"/>
                </a:cubicBezTo>
                <a:cubicBezTo>
                  <a:pt x="2368" y="1336"/>
                  <a:pt x="3168" y="1472"/>
                  <a:pt x="3600" y="1536"/>
                </a:cubicBezTo>
                <a:cubicBezTo>
                  <a:pt x="4032" y="1600"/>
                  <a:pt x="4296" y="1616"/>
                  <a:pt x="4560" y="1632"/>
                </a:cubicBezTo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1066800" y="5105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– both losses</a:t>
            </a:r>
          </a:p>
        </p:txBody>
      </p:sp>
      <p:sp>
        <p:nvSpPr>
          <p:cNvPr id="403498" name="Text Box 42"/>
          <p:cNvSpPr txBox="1">
            <a:spLocks noChangeArrowheads="1"/>
          </p:cNvSpPr>
          <p:nvPr/>
        </p:nvSpPr>
        <p:spPr bwMode="auto">
          <a:xfrm>
            <a:off x="1143000" y="5486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Compound B</a:t>
            </a:r>
          </a:p>
        </p:txBody>
      </p:sp>
      <p:sp>
        <p:nvSpPr>
          <p:cNvPr id="21518" name="Freeform 43"/>
          <p:cNvSpPr>
            <a:spLocks/>
          </p:cNvSpPr>
          <p:nvPr/>
        </p:nvSpPr>
        <p:spPr bwMode="auto">
          <a:xfrm>
            <a:off x="990600" y="5842000"/>
            <a:ext cx="7239000" cy="330200"/>
          </a:xfrm>
          <a:custGeom>
            <a:avLst/>
            <a:gdLst>
              <a:gd name="T0" fmla="*/ 0 w 4560"/>
              <a:gd name="T1" fmla="*/ 208 h 208"/>
              <a:gd name="T2" fmla="*/ 144 w 4560"/>
              <a:gd name="T3" fmla="*/ 112 h 208"/>
              <a:gd name="T4" fmla="*/ 432 w 4560"/>
              <a:gd name="T5" fmla="*/ 16 h 208"/>
              <a:gd name="T6" fmla="*/ 960 w 4560"/>
              <a:gd name="T7" fmla="*/ 16 h 208"/>
              <a:gd name="T8" fmla="*/ 2064 w 4560"/>
              <a:gd name="T9" fmla="*/ 112 h 208"/>
              <a:gd name="T10" fmla="*/ 3456 w 4560"/>
              <a:gd name="T11" fmla="*/ 160 h 208"/>
              <a:gd name="T12" fmla="*/ 4560 w 4560"/>
              <a:gd name="T13" fmla="*/ 208 h 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60"/>
              <a:gd name="T22" fmla="*/ 0 h 208"/>
              <a:gd name="T23" fmla="*/ 4560 w 4560"/>
              <a:gd name="T24" fmla="*/ 208 h 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60" h="208">
                <a:moveTo>
                  <a:pt x="0" y="208"/>
                </a:moveTo>
                <a:cubicBezTo>
                  <a:pt x="36" y="176"/>
                  <a:pt x="72" y="144"/>
                  <a:pt x="144" y="112"/>
                </a:cubicBezTo>
                <a:cubicBezTo>
                  <a:pt x="216" y="80"/>
                  <a:pt x="296" y="32"/>
                  <a:pt x="432" y="16"/>
                </a:cubicBezTo>
                <a:cubicBezTo>
                  <a:pt x="568" y="0"/>
                  <a:pt x="688" y="0"/>
                  <a:pt x="960" y="16"/>
                </a:cubicBezTo>
                <a:cubicBezTo>
                  <a:pt x="1232" y="32"/>
                  <a:pt x="1648" y="88"/>
                  <a:pt x="2064" y="112"/>
                </a:cubicBezTo>
                <a:cubicBezTo>
                  <a:pt x="2480" y="136"/>
                  <a:pt x="3040" y="144"/>
                  <a:pt x="3456" y="160"/>
                </a:cubicBezTo>
                <a:cubicBezTo>
                  <a:pt x="3872" y="176"/>
                  <a:pt x="4216" y="192"/>
                  <a:pt x="4560" y="208"/>
                </a:cubicBez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uiExpand="1" build="p"/>
      <p:bldP spid="403486" grpId="0" uiExpand="1" animBg="1"/>
      <p:bldP spid="403487" grpId="0" uiExpand="1"/>
      <p:bldP spid="403488" grpId="0" uiExpand="1"/>
      <p:bldP spid="403490" grpId="0" uiExpand="1" animBg="1"/>
      <p:bldP spid="403491" grpId="0" uiExpand="1"/>
      <p:bldP spid="403492" grpId="0" uiExpand="1" animBg="1"/>
      <p:bldP spid="403493" grpId="0" uiExpand="1"/>
      <p:bldP spid="403495" grpId="0" uiExpand="1" animBg="1"/>
      <p:bldP spid="403496" grpId="0" uiExpand="1"/>
      <p:bldP spid="403498" grpId="0"/>
      <p:bldP spid="215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Removal of Substances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Polar/Water soluble compounds are often eliminated through urination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Volatile compounds can be eliminated by exhalation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Less polar compounds can be removed from liver through bile (goes back to GI tract)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Other routes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GI tract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Sweat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err="1" smtClean="0">
                <a:latin typeface="Tahoma" pitchFamily="34" charset="0"/>
              </a:rPr>
              <a:t>Biotracer</a:t>
            </a:r>
            <a:r>
              <a:rPr lang="en-US" sz="3600" dirty="0" smtClean="0">
                <a:latin typeface="Tahoma" pitchFamily="34" charset="0"/>
              </a:rPr>
              <a:t> Studies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>
                <a:latin typeface="Tahoma" pitchFamily="34" charset="0"/>
              </a:rPr>
              <a:t>Exposure is often difficult to assess </a:t>
            </a:r>
            <a:r>
              <a:rPr lang="en-US" sz="2800" dirty="0" smtClean="0">
                <a:latin typeface="Tahoma" pitchFamily="34" charset="0"/>
              </a:rPr>
              <a:t>accurately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Example: wood smoke in winter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can measure outdoor concentrations (but it is variable under inversion conditions)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many people are inside (indoor concentrations are lower)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people exercising under high pollution conditions (early evening running) are likely to be exposed to much higher concentrations than to others</a:t>
            </a:r>
            <a:endParaRPr lang="en-US" sz="20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Tahoma" pitchFamily="34" charset="0"/>
              </a:rPr>
              <a:t>An alternative approach is to directly measure concentrations of toxin or metabolites in urine</a:t>
            </a:r>
          </a:p>
          <a:p>
            <a:pPr eaLnBrk="1" hangingPunct="1"/>
            <a:r>
              <a:rPr lang="en-US" sz="2800" dirty="0" smtClean="0">
                <a:latin typeface="Tahoma" pitchFamily="34" charset="0"/>
              </a:rPr>
              <a:t>Factors affecting exposure then can be studied by comparing environmental concentrations with detected amounts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Break for Group Activity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Tahoma" pitchFamily="34" charset="0"/>
              </a:rPr>
              <a:t>Toxicity</a:t>
            </a:r>
            <a:br>
              <a:rPr lang="en-US" b="1" smtClean="0">
                <a:latin typeface="Tahoma" pitchFamily="34" charset="0"/>
              </a:rPr>
            </a:br>
            <a:r>
              <a:rPr lang="en-US" sz="3600" smtClean="0">
                <a:latin typeface="Tahoma" pitchFamily="34" charset="0"/>
              </a:rPr>
              <a:t>- Types of Effects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</a:rPr>
              <a:t>Acute 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exposure period is typically short but intense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effects occur soon after exposure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effects may be reversible or irreversible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</a:rPr>
              <a:t>Chronic 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exposure period is typically over a period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effects generally take time to develop (e.g. cancer)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may occur from build up of product (e.g. calcium oxalate from ingestion of ethylene glycol)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may result from body’s reaction to toxin (e.g. build up of scar tissue)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may occur for low probability effects (mutation of DNA)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determining relationship is more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Tahoma" pitchFamily="34" charset="0"/>
              </a:rPr>
              <a:t>Toxicity</a:t>
            </a:r>
            <a:br>
              <a:rPr lang="en-US" b="1" smtClean="0">
                <a:latin typeface="Tahoma" pitchFamily="34" charset="0"/>
              </a:rPr>
            </a:br>
            <a:r>
              <a:rPr lang="en-US" sz="3600" smtClean="0">
                <a:latin typeface="Tahoma" pitchFamily="34" charset="0"/>
              </a:rPr>
              <a:t>- Chronic Effects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Teratogens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Compounds that affect normal development of fetuses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Mutagens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Cause changes to DNA sequences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Carcinogens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Compounds that can lead to the development of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Tahoma" pitchFamily="34" charset="0"/>
              </a:rPr>
              <a:t>Toxicity</a:t>
            </a:r>
            <a:br>
              <a:rPr lang="en-US" b="1" smtClean="0">
                <a:latin typeface="Tahoma" pitchFamily="34" charset="0"/>
              </a:rPr>
            </a:br>
            <a:r>
              <a:rPr lang="en-US" sz="3600" smtClean="0">
                <a:latin typeface="Tahoma" pitchFamily="34" charset="0"/>
              </a:rPr>
              <a:t>- Chronic Effects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</a:rPr>
              <a:t>Effects of Carcinogens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Most carcinogens (or their metabolites) can react with and alter DNA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Carcinogens may react with base pairs (e.g. aromatic compounds) or with sugar or phosphate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Many changes to DNA sequence have little effect (may kill cell or have minor effects)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Changes to DNA can affect normal mechanisms to restrict cell 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Proliferation of deformed cells is what leads to problems with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Tahoma" pitchFamily="34" charset="0"/>
              </a:rPr>
              <a:t>Toxicity</a:t>
            </a:r>
            <a:br>
              <a:rPr lang="en-US" b="1" smtClean="0">
                <a:latin typeface="Tahoma" pitchFamily="34" charset="0"/>
              </a:rPr>
            </a:br>
            <a:r>
              <a:rPr lang="en-US" sz="3600" smtClean="0">
                <a:latin typeface="Tahoma" pitchFamily="34" charset="0"/>
              </a:rPr>
              <a:t>- Chronic Effects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Determination of Carcinogens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Epidemiological Studies (comparison of environmental exposure with effects on population)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Animal Tests (e.g. feeding compounds to rats or mice)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Ames Test (bacterial screening test for mutagens)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  <a:endParaRPr lang="en-US" altLang="en-US" sz="3600" dirty="0" smtClean="0">
              <a:latin typeface="Tahoma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848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sz="2400" dirty="0" smtClean="0">
                <a:latin typeface="Tahoma" charset="0"/>
              </a:rPr>
              <a:t>Return HW and Group Assignments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sz="2400" dirty="0" smtClean="0">
                <a:latin typeface="Tahoma" charset="0"/>
              </a:rPr>
              <a:t>Turn in Toxicology HW (last homework)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sz="2400" dirty="0" smtClean="0">
                <a:latin typeface="Tahoma" charset="0"/>
              </a:rPr>
              <a:t>Today’s Group Assignment on Alternative Fuel and Toxicology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sz="2400" dirty="0" smtClean="0">
                <a:latin typeface="Tahoma" charset="0"/>
              </a:rPr>
              <a:t>Final Exam 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Scheduled for Wednesday, 5/20 5:15 to 7:15 PM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Not cumulative and same percent toward overall grade as exam 1 and 2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will give you 2 </a:t>
            </a:r>
            <a:r>
              <a:rPr lang="en-US" altLang="en-US" sz="2000" dirty="0" smtClean="0">
                <a:latin typeface="Tahoma" charset="0"/>
              </a:rPr>
              <a:t>hours</a:t>
            </a:r>
            <a:endParaRPr lang="en-US" altLang="en-US" sz="2000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Toxicity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More </a:t>
            </a:r>
            <a:r>
              <a:rPr lang="en-US" sz="3600" dirty="0" smtClean="0">
                <a:latin typeface="Tahoma" pitchFamily="34" charset="0"/>
              </a:rPr>
              <a:t>questions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</a:rPr>
              <a:t>The LD</a:t>
            </a:r>
            <a:r>
              <a:rPr lang="en-US" sz="2000" baseline="-25000" dirty="0" smtClean="0">
                <a:latin typeface="Tahoma" pitchFamily="34" charset="0"/>
              </a:rPr>
              <a:t>50</a:t>
            </a:r>
            <a:r>
              <a:rPr lang="en-US" sz="2000" dirty="0" smtClean="0">
                <a:latin typeface="Tahoma" pitchFamily="34" charset="0"/>
              </a:rPr>
              <a:t> for </a:t>
            </a:r>
            <a:r>
              <a:rPr lang="en-US" sz="2000" dirty="0" err="1" smtClean="0">
                <a:latin typeface="Tahoma" pitchFamily="34" charset="0"/>
              </a:rPr>
              <a:t>paraquat</a:t>
            </a:r>
            <a:r>
              <a:rPr lang="en-US" sz="2000" dirty="0" smtClean="0">
                <a:latin typeface="Tahoma" pitchFamily="34" charset="0"/>
              </a:rPr>
              <a:t> is about 100 mg/kg.  Estimate the amount of </a:t>
            </a:r>
            <a:r>
              <a:rPr lang="en-US" sz="2000" dirty="0" err="1" smtClean="0">
                <a:latin typeface="Tahoma" pitchFamily="34" charset="0"/>
              </a:rPr>
              <a:t>paraquat</a:t>
            </a:r>
            <a:r>
              <a:rPr lang="en-US" sz="2000" dirty="0" smtClean="0">
                <a:latin typeface="Tahoma" pitchFamily="34" charset="0"/>
              </a:rPr>
              <a:t> that would need to be ingested by a “typical” 50 kg woman to just die from it.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</a:rPr>
              <a:t>Why might it be prudent to limit exposures of toxic compounds to several orders of magnitude under the LD</a:t>
            </a:r>
            <a:r>
              <a:rPr lang="en-US" sz="2000" baseline="-25000" dirty="0" smtClean="0">
                <a:latin typeface="Tahoma" pitchFamily="34" charset="0"/>
              </a:rPr>
              <a:t>50</a:t>
            </a:r>
            <a:r>
              <a:rPr lang="en-US" sz="2000" dirty="0" smtClean="0">
                <a:latin typeface="Tahoma" pitchFamily="34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</a:rPr>
              <a:t>What are possible metabolic products of CH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</a:rPr>
              <a:t>=CHCH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</a:rPr>
              <a:t>OCH</a:t>
            </a:r>
            <a:r>
              <a:rPr lang="en-US" sz="2000" baseline="-25000" dirty="0" smtClean="0">
                <a:latin typeface="Tahoma" pitchFamily="34" charset="0"/>
              </a:rPr>
              <a:t>3</a:t>
            </a:r>
            <a:r>
              <a:rPr lang="en-US" sz="2000" dirty="0" smtClean="0">
                <a:latin typeface="Tahoma" pitchFamily="34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</a:rPr>
              <a:t>Regulations </a:t>
            </a:r>
            <a:r>
              <a:rPr lang="en-US" sz="2000" dirty="0" smtClean="0">
                <a:latin typeface="Tahoma" pitchFamily="34" charset="0"/>
              </a:rPr>
              <a:t>often limit toxic substances through a) absolute concentration limits and b) time averaged concentration limits.  Why would two separate limits be useful?  What are the two limits protecting against?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Exam 3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</a:rPr>
              <a:t>Topics to know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sz="2400" dirty="0" smtClean="0">
                <a:latin typeface="Tahoma" pitchFamily="34" charset="0"/>
              </a:rPr>
              <a:t>Climate Change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	Be able to balance solar light in with infrared light out (with and without </a:t>
            </a:r>
            <a:r>
              <a:rPr lang="en-US" sz="2400" dirty="0" err="1" smtClean="0">
                <a:latin typeface="Tahoma" pitchFamily="34" charset="0"/>
              </a:rPr>
              <a:t>albedo</a:t>
            </a:r>
            <a:r>
              <a:rPr lang="en-US" sz="2400" dirty="0" smtClean="0">
                <a:latin typeface="Tahoma" pitchFamily="34" charset="0"/>
              </a:rPr>
              <a:t> considerations)*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Blackbody emissions (total flux as a function of T* and wavelength dependence)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Understand main absorbing species in the atmosphere for solar radiation and infrared radiation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Understand effect of increasing greenhouse gases on radiation balance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Requirements for a molecule to be able to absorb in IR and basis for relative effectiveness of different gases</a:t>
            </a:r>
            <a:endParaRPr lang="en-US" sz="2000" dirty="0" smtClean="0">
              <a:latin typeface="Tahoma" pitchFamily="34" charset="0"/>
            </a:endParaRPr>
          </a:p>
          <a:p>
            <a:pPr marL="0" indent="14288">
              <a:lnSpc>
                <a:spcPct val="90000"/>
              </a:lnSpc>
              <a:buNone/>
            </a:pPr>
            <a:r>
              <a:rPr lang="en-US" sz="2400" dirty="0" smtClean="0">
                <a:latin typeface="Tahoma" pitchFamily="34" charset="0"/>
              </a:rPr>
              <a:t>* Need to be able to perform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Exam 3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</a:rPr>
              <a:t>Topics to know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sz="2400" dirty="0" smtClean="0">
                <a:latin typeface="Tahoma" pitchFamily="34" charset="0"/>
              </a:rPr>
              <a:t>Climate Change – cont.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	Main causes for increases in main greenhouse gases (CO</a:t>
            </a:r>
            <a:r>
              <a:rPr lang="en-US" sz="2400" baseline="-25000" dirty="0" smtClean="0">
                <a:latin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</a:rPr>
              <a:t>, CH</a:t>
            </a:r>
            <a:r>
              <a:rPr lang="en-US" sz="2400" baseline="-25000" dirty="0" smtClean="0">
                <a:latin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</a:rPr>
              <a:t>, N</a:t>
            </a:r>
            <a:r>
              <a:rPr lang="en-US" sz="2400" baseline="-25000" dirty="0" smtClean="0">
                <a:latin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</a:rPr>
              <a:t>O, CFCs)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Differences between long-lived greenhouse gases (those above) and other climate affecting compounds (ozone and aerosols)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Direct and Indirect aerosol effects on climate</a:t>
            </a:r>
            <a:endParaRPr lang="en-US" sz="2400" dirty="0" smtClean="0">
              <a:latin typeface="Tahoma" pitchFamily="34" charset="0"/>
            </a:endParaRP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Concepts of positive and negative feedbacks on climate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What sensitivity refers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Exam 3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</a:rPr>
              <a:t>Topics to know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Tahoma" pitchFamily="34" charset="0"/>
              </a:rPr>
              <a:t>II.	Fuels and Energy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	Major uses of energy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 Why requirements for different fuels depend on use</a:t>
            </a:r>
            <a:endParaRPr lang="en-US" sz="2000" dirty="0" smtClean="0">
              <a:latin typeface="Tahoma" pitchFamily="34" charset="0"/>
            </a:endParaRP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Three main fossil fuel sources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The significance of energy efficiency (heat per mol of CO</a:t>
            </a:r>
            <a:r>
              <a:rPr lang="en-US" sz="2400" baseline="-25000" dirty="0" smtClean="0">
                <a:latin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</a:rPr>
              <a:t> generated)</a:t>
            </a:r>
          </a:p>
          <a:p>
            <a:pPr marL="609600" indent="14288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 The basic strategy in carbon capture</a:t>
            </a:r>
          </a:p>
          <a:p>
            <a:pPr marL="609600" indent="14288">
              <a:lnSpc>
                <a:spcPct val="90000"/>
              </a:lnSpc>
              <a:buNone/>
            </a:pPr>
            <a:endParaRPr lang="en-US" sz="2000" dirty="0" smtClean="0">
              <a:latin typeface="Tahoma" pitchFamily="34" charset="0"/>
            </a:endParaRPr>
          </a:p>
          <a:p>
            <a:pPr marL="0" indent="14288">
              <a:lnSpc>
                <a:spcPct val="90000"/>
              </a:lnSpc>
              <a:buAutoNum type="romanUcPeriod" startAt="3"/>
            </a:pPr>
            <a:r>
              <a:rPr lang="en-US" sz="2400" dirty="0" smtClean="0">
                <a:latin typeface="Tahoma" pitchFamily="34" charset="0"/>
              </a:rPr>
              <a:t>  Green Chemistry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Main Goals of Green Chemistry (see slide 8)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Should know several of the 12 principles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Exam 3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</a:rPr>
              <a:t>Topics to know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14288">
              <a:lnSpc>
                <a:spcPct val="90000"/>
              </a:lnSpc>
              <a:buAutoNum type="romanUcPeriod" startAt="3"/>
            </a:pPr>
            <a:r>
              <a:rPr lang="en-US" sz="2400" dirty="0" smtClean="0">
                <a:latin typeface="Tahoma" pitchFamily="34" charset="0"/>
              </a:rPr>
              <a:t>  Green Chemistry – cont.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Be </a:t>
            </a:r>
            <a:r>
              <a:rPr lang="en-US" sz="2400" dirty="0" smtClean="0">
                <a:latin typeface="Tahoma" pitchFamily="34" charset="0"/>
              </a:rPr>
              <a:t>able to judge how specific principles apply to alternative syntheses and products (e.g. hazard assessment if MSDS type information is given)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Be </a:t>
            </a:r>
            <a:r>
              <a:rPr lang="en-US" sz="2400" dirty="0" smtClean="0">
                <a:latin typeface="Tahoma" pitchFamily="34" charset="0"/>
              </a:rPr>
              <a:t>able to calculate atom economy*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Some </a:t>
            </a:r>
            <a:r>
              <a:rPr lang="en-US" sz="2400" dirty="0" smtClean="0">
                <a:latin typeface="Tahoma" pitchFamily="34" charset="0"/>
              </a:rPr>
              <a:t>of the major types of changes to make a process or product “greener” (product, solvent, feedstock, energy requirements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marL="400050" lvl="1" indent="14288">
              <a:lnSpc>
                <a:spcPct val="90000"/>
              </a:lnSpc>
              <a:buNone/>
            </a:pPr>
            <a:endParaRPr lang="en-US" sz="2400" dirty="0" smtClean="0">
              <a:latin typeface="Tahoma" pitchFamily="34" charset="0"/>
            </a:endParaRPr>
          </a:p>
          <a:p>
            <a:pPr marL="0" indent="14288">
              <a:lnSpc>
                <a:spcPct val="90000"/>
              </a:lnSpc>
              <a:buAutoNum type="romanUcPeriod" startAt="3"/>
              <a:tabLst>
                <a:tab pos="290513" algn="l"/>
              </a:tabLst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Biofuels</a:t>
            </a:r>
            <a:endParaRPr lang="en-US" sz="2400" dirty="0" smtClean="0">
              <a:latin typeface="Tahoma" pitchFamily="34" charset="0"/>
            </a:endParaRP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Rationale for Use and Limitations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Feedstock sources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</a:rPr>
              <a:t> Secondary advantages of fuels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Exam 3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</a:rPr>
              <a:t>Topics to know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14288">
              <a:lnSpc>
                <a:spcPct val="90000"/>
              </a:lnSpc>
              <a:buAutoNum type="romanUcPeriod" startAt="5"/>
              <a:tabLst>
                <a:tab pos="512763" algn="l"/>
              </a:tabLst>
            </a:pPr>
            <a:r>
              <a:rPr lang="en-US" sz="2800" dirty="0" smtClean="0">
                <a:latin typeface="Tahoma" pitchFamily="34" charset="0"/>
              </a:rPr>
              <a:t>Toxicology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Concept of Exposure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Routes of Entry + issues with these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How form of compound affects toxicity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Meaning of LD and Dose – Response Plots (plus be able to read)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Two major routes of toxic compound transformation and </a:t>
            </a:r>
            <a:r>
              <a:rPr lang="en-US" sz="2400" dirty="0" err="1" smtClean="0">
                <a:latin typeface="Tahoma" pitchFamily="34" charset="0"/>
              </a:rPr>
              <a:t>elimation</a:t>
            </a:r>
            <a:endParaRPr lang="en-US" sz="2400" dirty="0" smtClean="0">
              <a:latin typeface="Tahoma" pitchFamily="34" charset="0"/>
            </a:endParaRP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Common transformation reactions and their effects on toxic compounds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Differences between acute and chronic effects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Definition of carcinogens, </a:t>
            </a:r>
            <a:r>
              <a:rPr lang="en-US" sz="2400" dirty="0" err="1" smtClean="0">
                <a:latin typeface="Tahoma" pitchFamily="34" charset="0"/>
              </a:rPr>
              <a:t>teratogens</a:t>
            </a:r>
            <a:r>
              <a:rPr lang="en-US" sz="2400" dirty="0" smtClean="0">
                <a:latin typeface="Tahoma" pitchFamily="34" charset="0"/>
              </a:rPr>
              <a:t>, and mutagens</a:t>
            </a:r>
          </a:p>
          <a:p>
            <a:pPr marL="400050" lvl="1" indent="14288">
              <a:lnSpc>
                <a:spcPct val="90000"/>
              </a:lnSpc>
              <a:buFont typeface="Arial" pitchFamily="34" charset="0"/>
              <a:buChar char="•"/>
              <a:tabLst>
                <a:tab pos="512763" algn="l"/>
              </a:tabLst>
            </a:pP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Methods of determining carcinogens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  <a:endParaRPr lang="en-US" altLang="en-US" sz="3600" dirty="0" smtClean="0">
              <a:latin typeface="Tahoma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8486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sz="2400" dirty="0" smtClean="0">
                <a:latin typeface="Tahoma" charset="0"/>
              </a:rPr>
              <a:t>Today’s </a:t>
            </a:r>
            <a:r>
              <a:rPr lang="en-US" altLang="en-US" sz="2400" dirty="0" smtClean="0">
                <a:latin typeface="Tahoma" charset="0"/>
              </a:rPr>
              <a:t>Lecture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Review of Last Week’s Topics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Additional Toxicology (Redistribution and Fate of Substances)</a:t>
            </a:r>
            <a:endParaRPr lang="en-US" altLang="en-US" sz="1600" dirty="0" smtClean="0">
              <a:latin typeface="Tahoma" charset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Review for Final Exam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Skipping Soil Chemistry Section (due to failing </a:t>
            </a:r>
            <a:r>
              <a:rPr lang="en-US" altLang="en-US" sz="2000" dirty="0" smtClean="0">
                <a:latin typeface="Tahoma" charset="0"/>
              </a:rPr>
              <a:t>voice + limited time)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Will have two sets of teaching evaluations (one for me and one for Justin)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sz="2000" dirty="0" smtClean="0">
                <a:latin typeface="Tahoma" charset="0"/>
              </a:rPr>
              <a:t>Any comments on the group activities would be appreciated</a:t>
            </a:r>
            <a:endParaRPr lang="en-US" altLang="en-US" sz="2000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Biofuels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latin typeface="Tahoma" pitchFamily="34" charset="0"/>
                <a:cs typeface="Tahoma" pitchFamily="34" charset="0"/>
              </a:rPr>
            </a:br>
            <a:r>
              <a:rPr lang="en-US" sz="36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Review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400"/>
              </a:spcBef>
            </a:pPr>
            <a:r>
              <a:rPr lang="en-US" sz="3800" dirty="0" smtClean="0">
                <a:latin typeface="Tahoma" pitchFamily="34" charset="0"/>
                <a:cs typeface="Tahoma" pitchFamily="34" charset="0"/>
              </a:rPr>
              <a:t>Rationale for Interest in Biofuels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Reduction in CO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production with fuels from renewable resources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Oxygenated fuels are also cleaner burning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Fuels as waste products (used cooking oil and cellulose) reduce overall resource use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</a:pPr>
            <a:r>
              <a:rPr lang="en-US" sz="3800" dirty="0" smtClean="0">
                <a:latin typeface="Tahoma" pitchFamily="34" charset="0"/>
                <a:cs typeface="Tahoma" pitchFamily="34" charset="0"/>
              </a:rPr>
              <a:t>Limitations: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Problems from using high % renewables in fuel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Land requirements are high if % of fuels from biofuel sources is significant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Competition with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food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1385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ahoma" pitchFamily="34" charset="0"/>
                <a:cs typeface="Tahoma" pitchFamily="34" charset="0"/>
              </a:rPr>
              <a:t>Biofuels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latin typeface="Tahoma" pitchFamily="34" charset="0"/>
                <a:cs typeface="Tahoma" pitchFamily="34" charset="0"/>
              </a:rPr>
            </a:br>
            <a:r>
              <a:rPr lang="en-US" sz="36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Review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20000"/>
              </a:lnSpc>
              <a:spcBef>
                <a:spcPts val="400"/>
              </a:spcBef>
            </a:pPr>
            <a:r>
              <a:rPr lang="en-US" sz="3800" dirty="0" smtClean="0">
                <a:latin typeface="Tahoma" pitchFamily="34" charset="0"/>
                <a:cs typeface="Tahoma" pitchFamily="34" charset="0"/>
              </a:rPr>
              <a:t>Fuel Issues</a:t>
            </a: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Ethanol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feedstocks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1314450" lvl="2" indent="-514350">
              <a:lnSpc>
                <a:spcPct val="120000"/>
              </a:lnSpc>
              <a:spcBef>
                <a:spcPts val="4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food competitive (starch and sugar)</a:t>
            </a:r>
          </a:p>
          <a:p>
            <a:pPr marL="1314450" lvl="2" indent="-514350">
              <a:lnSpc>
                <a:spcPct val="120000"/>
              </a:lnSpc>
              <a:spcBef>
                <a:spcPts val="4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cellulose (large % of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waste)</a:t>
            </a:r>
          </a:p>
          <a:p>
            <a:pPr marL="1314450" lvl="2" indent="-514350">
              <a:lnSpc>
                <a:spcPct val="120000"/>
              </a:lnSpc>
              <a:spcBef>
                <a:spcPts val="4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feedstock affects viability and competition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lnSpc>
                <a:spcPct val="120000"/>
              </a:lnSpc>
              <a:spcBef>
                <a:spcPts val="400"/>
              </a:spcBef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Biodiesel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feedstocks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(vegetable oils and fats)</a:t>
            </a:r>
          </a:p>
          <a:p>
            <a:pPr marL="1314450" lvl="2" indent="-514350">
              <a:lnSpc>
                <a:spcPct val="120000"/>
              </a:lnSpc>
              <a:spcBef>
                <a:spcPts val="4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storage/use issues (decomposition and precipitation)</a:t>
            </a:r>
          </a:p>
          <a:p>
            <a:pPr marL="1314450" lvl="2" indent="-514350">
              <a:lnSpc>
                <a:spcPct val="120000"/>
              </a:lnSpc>
              <a:spcBef>
                <a:spcPts val="4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higher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NO</a:t>
            </a:r>
            <a:r>
              <a:rPr lang="en-US" baseline="-25000" dirty="0" err="1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emissions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85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Toxicology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100" dirty="0" smtClean="0">
                <a:latin typeface="Tahoma" pitchFamily="34" charset="0"/>
              </a:rPr>
              <a:t>- Review of Exposure Section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Exposure – Three main routes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Dermal – contact with liquids, gases or solids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Inhalation – typically major problem with gases and aerosols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Oral – inadvertent ingestion or contamination of food or drink </a:t>
            </a:r>
          </a:p>
        </p:txBody>
      </p:sp>
    </p:spTree>
    <p:extLst>
      <p:ext uri="{BB962C8B-B14F-4D97-AF65-F5344CB8AC3E}">
        <p14:creationId xmlns="" xmlns:p14="http://schemas.microsoft.com/office/powerpoint/2010/main" val="4975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Toxicology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100" dirty="0" smtClean="0">
                <a:latin typeface="Tahoma" pitchFamily="34" charset="0"/>
              </a:rPr>
              <a:t>- Review of Exposure Section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</a:rPr>
              <a:t>Exposure – What matters beyond </a:t>
            </a:r>
            <a:r>
              <a:rPr lang="en-US" dirty="0" smtClean="0">
                <a:latin typeface="Tahoma" pitchFamily="34" charset="0"/>
              </a:rPr>
              <a:t>concentration and entry route</a:t>
            </a:r>
            <a:endParaRPr lang="en-US" dirty="0" smtClean="0">
              <a:latin typeface="Tahoma" pitchFamily="34" charset="0"/>
            </a:endParaRPr>
          </a:p>
          <a:p>
            <a:pPr lvl="1"/>
            <a:r>
              <a:rPr lang="en-US" dirty="0" smtClean="0">
                <a:latin typeface="Tahoma" pitchFamily="34" charset="0"/>
              </a:rPr>
              <a:t>Form of Toxic Substances Matter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Phase of molecule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Polarity of molecule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pK</a:t>
            </a:r>
            <a:r>
              <a:rPr lang="en-US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for acids or bases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Exposure Time</a:t>
            </a:r>
          </a:p>
        </p:txBody>
      </p:sp>
    </p:spTree>
    <p:extLst>
      <p:ext uri="{BB962C8B-B14F-4D97-AF65-F5344CB8AC3E}">
        <p14:creationId xmlns="" xmlns:p14="http://schemas.microsoft.com/office/powerpoint/2010/main" val="4975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Toxicology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100" dirty="0" smtClean="0">
                <a:latin typeface="Tahoma" pitchFamily="34" charset="0"/>
              </a:rPr>
              <a:t>- Review of Dose-Response Section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ahoma" pitchFamily="34" charset="0"/>
              </a:rPr>
              <a:t>Typically Multiple Responses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Variability of Effect on Subject is Common</a:t>
            </a:r>
            <a:endParaRPr lang="en-US" dirty="0" smtClean="0">
              <a:latin typeface="Tahoma" pitchFamily="34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LD</a:t>
            </a:r>
            <a:r>
              <a:rPr lang="en-US" baseline="-25000" dirty="0" smtClean="0">
                <a:latin typeface="Tahoma" pitchFamily="34" charset="0"/>
                <a:cs typeface="Tahoma" pitchFamily="34" charset="0"/>
              </a:rPr>
              <a:t>50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occurs in middle of distribution, but distribution can depend on factors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Steepness of response curve affects range of concentrations inducing an effect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Exposure must be set low enough not to generate effects at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low concentration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end of response curve</a:t>
            </a:r>
          </a:p>
        </p:txBody>
      </p:sp>
    </p:spTree>
    <p:extLst>
      <p:ext uri="{BB962C8B-B14F-4D97-AF65-F5344CB8AC3E}">
        <p14:creationId xmlns="" xmlns:p14="http://schemas.microsoft.com/office/powerpoint/2010/main" val="4975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</a:rPr>
              <a:t>Toxicology </a:t>
            </a:r>
            <a:br>
              <a:rPr lang="en-US" b="1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- Redistribution in Body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Movement to target organs/tissue (e.g. Hg to nerve tissue)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Storage Tissue/Organs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fats (for compounds with large K</a:t>
            </a:r>
            <a:r>
              <a:rPr lang="en-US" sz="2400" baseline="-25000" smtClean="0">
                <a:latin typeface="Tahoma" pitchFamily="34" charset="0"/>
              </a:rPr>
              <a:t>ow</a:t>
            </a:r>
            <a:r>
              <a:rPr lang="en-US" sz="2400" smtClean="0">
                <a:latin typeface="Tahoma" pitchFamily="34" charset="0"/>
              </a:rPr>
              <a:t>s)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bones (for certain inorganic compounds)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Organs with High Concentrations: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Liver + Kidneys</a:t>
            </a:r>
          </a:p>
          <a:p>
            <a:pPr lvl="1" eaLnBrk="1" hangingPunct="1"/>
            <a:r>
              <a:rPr lang="en-US" sz="2400" smtClean="0">
                <a:latin typeface="Tahoma" pitchFamily="34" charset="0"/>
              </a:rPr>
              <a:t>Normal because these organs used for chemical transformation (liver) or excretion (kidney)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1212</Words>
  <Application>Microsoft Office PowerPoint</Application>
  <PresentationFormat>On-screen Show (4:3)</PresentationFormat>
  <Paragraphs>213</Paragraphs>
  <Slides>25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ChemSketch</vt:lpstr>
      <vt:lpstr>Chem. 253 – 5/13 Lecture</vt:lpstr>
      <vt:lpstr>Announcements I</vt:lpstr>
      <vt:lpstr>Announcements II</vt:lpstr>
      <vt:lpstr>Biofuels - Review</vt:lpstr>
      <vt:lpstr>Biofuels - Review</vt:lpstr>
      <vt:lpstr>Toxicology - Review of Exposure Section</vt:lpstr>
      <vt:lpstr>Toxicology - Review of Exposure Section</vt:lpstr>
      <vt:lpstr>Toxicology - Review of Dose-Response Section</vt:lpstr>
      <vt:lpstr>Toxicology  - Redistribution in Body</vt:lpstr>
      <vt:lpstr>Toxicology  - Fate of Substances</vt:lpstr>
      <vt:lpstr>Toxicology  - Fate of Substances</vt:lpstr>
      <vt:lpstr>Toxicology  - Fate of Substances</vt:lpstr>
      <vt:lpstr>Toxicology  - Removal of Substances</vt:lpstr>
      <vt:lpstr>Toxicology  - Biotracer Studies</vt:lpstr>
      <vt:lpstr>Break for Group Activity  </vt:lpstr>
      <vt:lpstr>Toxicity - Types of Effects</vt:lpstr>
      <vt:lpstr>Toxicity - Chronic Effects</vt:lpstr>
      <vt:lpstr>Toxicity - Chronic Effects</vt:lpstr>
      <vt:lpstr>Toxicity - Chronic Effects</vt:lpstr>
      <vt:lpstr>Toxicity - More questions</vt:lpstr>
      <vt:lpstr>Exam 3 - Topics to know</vt:lpstr>
      <vt:lpstr>Exam 3 - Topics to know</vt:lpstr>
      <vt:lpstr>Exam 3 - Topics to know</vt:lpstr>
      <vt:lpstr>Exam 3 - Topics to know</vt:lpstr>
      <vt:lpstr>Exam 3 - Topics to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rd</dc:creator>
  <cp:lastModifiedBy> rd</cp:lastModifiedBy>
  <cp:revision>237</cp:revision>
  <dcterms:created xsi:type="dcterms:W3CDTF">2015-03-20T17:57:52Z</dcterms:created>
  <dcterms:modified xsi:type="dcterms:W3CDTF">2015-05-13T20:50:25Z</dcterms:modified>
</cp:coreProperties>
</file>