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41"/>
  </p:notesMasterIdLst>
  <p:sldIdLst>
    <p:sldId id="256" r:id="rId3"/>
    <p:sldId id="257" r:id="rId4"/>
    <p:sldId id="292" r:id="rId5"/>
    <p:sldId id="258" r:id="rId6"/>
    <p:sldId id="271" r:id="rId7"/>
    <p:sldId id="259" r:id="rId8"/>
    <p:sldId id="293" r:id="rId9"/>
    <p:sldId id="260" r:id="rId10"/>
    <p:sldId id="262" r:id="rId11"/>
    <p:sldId id="270" r:id="rId12"/>
    <p:sldId id="261" r:id="rId13"/>
    <p:sldId id="263" r:id="rId14"/>
    <p:sldId id="264" r:id="rId15"/>
    <p:sldId id="265" r:id="rId16"/>
    <p:sldId id="294" r:id="rId17"/>
    <p:sldId id="280" r:id="rId18"/>
    <p:sldId id="281" r:id="rId19"/>
    <p:sldId id="266" r:id="rId20"/>
    <p:sldId id="267" r:id="rId21"/>
    <p:sldId id="268" r:id="rId22"/>
    <p:sldId id="269" r:id="rId23"/>
    <p:sldId id="276" r:id="rId24"/>
    <p:sldId id="277" r:id="rId25"/>
    <p:sldId id="272" r:id="rId26"/>
    <p:sldId id="278" r:id="rId27"/>
    <p:sldId id="279" r:id="rId28"/>
    <p:sldId id="282" r:id="rId29"/>
    <p:sldId id="283" r:id="rId30"/>
    <p:sldId id="284" r:id="rId31"/>
    <p:sldId id="273" r:id="rId32"/>
    <p:sldId id="275" r:id="rId33"/>
    <p:sldId id="290" r:id="rId34"/>
    <p:sldId id="285" r:id="rId35"/>
    <p:sldId id="286" r:id="rId36"/>
    <p:sldId id="287" r:id="rId37"/>
    <p:sldId id="289" r:id="rId38"/>
    <p:sldId id="288" r:id="rId39"/>
    <p:sldId id="29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4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endParaRPr lang="en-US"/>
          </a:p>
        </c:rich>
      </c:tx>
      <c:layout/>
      <c:overlay val="1"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dPt>
            <c:idx val="0"/>
            <c:invertIfNegative val="1"/>
          </c:dPt>
          <c:dPt>
            <c:idx val="1"/>
            <c:invertIfNegative val="1"/>
          </c:dPt>
          <c:dPt>
            <c:idx val="2"/>
            <c:invertIfNegative val="1"/>
          </c:dPt>
          <c:dPt>
            <c:idx val="3"/>
            <c:invertIfNegative val="1"/>
          </c:dPt>
          <c:dPt>
            <c:idx val="4"/>
            <c:invertIfNegative val="1"/>
          </c:dPt>
          <c:dPt>
            <c:idx val="5"/>
            <c:invertIfNegative val="1"/>
          </c:dPt>
          <c:dPt>
            <c:idx val="6"/>
            <c:invertIfNegative val="1"/>
          </c:dPt>
          <c:dPt>
            <c:idx val="7"/>
            <c:invertIfNegative val="1"/>
          </c:dPt>
          <c:dPt>
            <c:idx val="8"/>
            <c:invertIfNegative val="1"/>
          </c:dPt>
          <c:dPt>
            <c:idx val="9"/>
            <c:invertIfNegative val="1"/>
          </c:dPt>
          <c:dPt>
            <c:idx val="10"/>
            <c:invertIfNegative val="1"/>
          </c:dPt>
          <c:dPt>
            <c:idx val="11"/>
            <c:invertIfNegative val="1"/>
          </c:dPt>
          <c:dPt>
            <c:idx val="12"/>
            <c:invertIfNegative val="1"/>
          </c:dPt>
          <c:dLbls>
            <c:dLbl>
              <c:idx val="0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1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2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3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4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5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6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7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8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9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10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11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dLbl>
              <c:idx val="12"/>
              <c:numFmt formatCode="#,###" sourceLinked="0"/>
              <c:spPr/>
              <c:txPr>
                <a:bodyPr/>
                <a:lstStyle/>
                <a:p>
                  <a:pPr>
                    <a:defRPr sz="800" b="0">
                      <a:solidFill>
                        <a:srgbClr val="4F4F4F"/>
                      </a:solidFill>
                      <a:latin typeface="Arial"/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800" b="0">
                    <a:solidFill>
                      <a:srgbClr val="4F4F4F"/>
                    </a:solidFill>
                    <a:latin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  <c:pt idx="11">
                  <c:v>2002</c:v>
                </c:pt>
                <c:pt idx="12">
                  <c:v>2001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811571</c:v>
                </c:pt>
                <c:pt idx="1">
                  <c:v>802933</c:v>
                </c:pt>
                <c:pt idx="2">
                  <c:v>776817</c:v>
                </c:pt>
                <c:pt idx="3">
                  <c:v>697812</c:v>
                </c:pt>
                <c:pt idx="4">
                  <c:v>624367</c:v>
                </c:pt>
                <c:pt idx="5">
                  <c:v>738669</c:v>
                </c:pt>
                <c:pt idx="6">
                  <c:v>716152</c:v>
                </c:pt>
                <c:pt idx="7">
                  <c:v>657747</c:v>
                </c:pt>
                <c:pt idx="8">
                  <c:v>610873</c:v>
                </c:pt>
                <c:pt idx="9">
                  <c:v>540884</c:v>
                </c:pt>
                <c:pt idx="10">
                  <c:v>487742</c:v>
                </c:pt>
                <c:pt idx="11">
                  <c:v>462499</c:v>
                </c:pt>
                <c:pt idx="12">
                  <c:v>438410</c:v>
                </c:pt>
              </c:numCache>
            </c:numRef>
          </c:val>
        </c:ser>
        <c:gapWidth val="80"/>
        <c:overlap val="-10"/>
        <c:axId val="88850816"/>
        <c:axId val="88854528"/>
      </c:barChart>
      <c:catAx>
        <c:axId val="88850816"/>
        <c:scaling>
          <c:orientation val="maxMin"/>
        </c:scaling>
        <c:axPos val="l"/>
        <c:numFmt formatCode="General" sourceLinked="1"/>
        <c:maj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800" b="0">
                <a:solidFill>
                  <a:srgbClr val="4F4F4F"/>
                </a:solidFill>
                <a:latin typeface="Arial"/>
              </a:defRPr>
            </a:pPr>
            <a:endParaRPr lang="en-US"/>
          </a:p>
        </c:txPr>
        <c:crossAx val="88854528"/>
        <c:crosses val="autoZero"/>
        <c:lblAlgn val="ctr"/>
        <c:lblOffset val="100"/>
      </c:catAx>
      <c:valAx>
        <c:axId val="88854528"/>
        <c:scaling>
          <c:orientation val="minMax"/>
          <c:min val="0"/>
        </c:scaling>
        <c:axPos val="t"/>
        <c:majorGridlines>
          <c:spPr>
            <a:ln>
              <a:solidFill>
                <a:srgbClr val="4F4F4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800" b="0">
                    <a:solidFill>
                      <a:srgbClr val="4F4F4F"/>
                    </a:solidFill>
                    <a:latin typeface="Arial"/>
                  </a:rPr>
                  <a:t>Value in million U.S. dollars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b="0">
                <a:solidFill>
                  <a:srgbClr val="4F4F4F"/>
                </a:solidFill>
                <a:latin typeface="Arial"/>
              </a:defRPr>
            </a:pPr>
            <a:endParaRPr lang="en-US"/>
          </a:p>
        </c:txPr>
        <c:crossAx val="88850816"/>
        <c:crosses val="autoZero"/>
        <c:crossBetween val="between"/>
      </c:valAx>
    </c:plotArea>
    <c:plotVisOnly val="1"/>
    <c:showDLblsOverMax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4/29/2015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oxnet.nlm.nih.gov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niosh/ipcs/icstart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954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Green Chemistry:  What is it?</a:t>
            </a:r>
            <a:br>
              <a:rPr lang="en-US" dirty="0" smtClean="0"/>
            </a:br>
            <a:r>
              <a:rPr lang="en-US" dirty="0" smtClean="0"/>
              <a:t>How do you know it when you see 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124200"/>
            <a:ext cx="2971800" cy="1752600"/>
          </a:xfrm>
        </p:spPr>
        <p:txBody>
          <a:bodyPr/>
          <a:lstStyle/>
          <a:p>
            <a:pPr algn="ctr"/>
            <a:r>
              <a:rPr lang="en-US" dirty="0" err="1" smtClean="0"/>
              <a:t>Chem</a:t>
            </a:r>
            <a:r>
              <a:rPr lang="en-US" dirty="0" smtClean="0"/>
              <a:t> 253</a:t>
            </a:r>
          </a:p>
          <a:p>
            <a:pPr algn="ctr"/>
            <a:r>
              <a:rPr lang="en-US" dirty="0" smtClean="0"/>
              <a:t>April 29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algn="ctr"/>
            <a:r>
              <a:rPr lang="en-US" dirty="0" smtClean="0"/>
              <a:t>Dr. Kellen-Yuen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 Principles of Green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543800" cy="5181600"/>
          </a:xfrm>
        </p:spPr>
        <p:txBody>
          <a:bodyPr>
            <a:normAutofit fontScale="70000" lnSpcReduction="20000"/>
          </a:bodyPr>
          <a:lstStyle/>
          <a:p>
            <a:pPr marL="596646" indent="-514350">
              <a:buFont typeface="+mj-lt"/>
              <a:buAutoNum type="arabicPeriod" startAt="7"/>
            </a:pPr>
            <a:r>
              <a:rPr lang="en-US" dirty="0" smtClean="0"/>
              <a:t>A raw material </a:t>
            </a:r>
            <a:r>
              <a:rPr lang="en-US" b="1" dirty="0" smtClean="0"/>
              <a:t>feedstock should be renewable</a:t>
            </a:r>
            <a:endParaRPr lang="en-US" dirty="0" smtClean="0"/>
          </a:p>
          <a:p>
            <a:pPr marL="596646" indent="-514350">
              <a:buFont typeface="+mj-lt"/>
              <a:buAutoNum type="arabicPeriod" startAt="7"/>
            </a:pPr>
            <a:r>
              <a:rPr lang="en-US" dirty="0" smtClean="0"/>
              <a:t>Unnecessary </a:t>
            </a:r>
            <a:r>
              <a:rPr lang="en-US" b="1" dirty="0" smtClean="0"/>
              <a:t>derivatization should be avoided</a:t>
            </a:r>
            <a:r>
              <a:rPr lang="en-US" dirty="0" smtClean="0"/>
              <a:t> (protecting/</a:t>
            </a:r>
            <a:r>
              <a:rPr lang="en-US" dirty="0" err="1" smtClean="0"/>
              <a:t>deprotecting</a:t>
            </a:r>
            <a:r>
              <a:rPr lang="en-US" dirty="0" smtClean="0"/>
              <a:t>, blocking groups, etc)</a:t>
            </a:r>
          </a:p>
          <a:p>
            <a:pPr marL="596646" indent="-514350">
              <a:buFont typeface="+mj-lt"/>
              <a:buAutoNum type="arabicPeriod" startAt="7"/>
            </a:pPr>
            <a:r>
              <a:rPr lang="en-US" b="1" dirty="0" smtClean="0"/>
              <a:t>Catalytic reagents</a:t>
            </a:r>
            <a:r>
              <a:rPr lang="en-US" dirty="0" smtClean="0"/>
              <a:t> are better than stoichiometric</a:t>
            </a:r>
            <a:endParaRPr lang="en-US" b="1" dirty="0" smtClean="0"/>
          </a:p>
          <a:p>
            <a:pPr marL="596646" indent="-514350">
              <a:buFont typeface="+mj-lt"/>
              <a:buAutoNum type="arabicPeriod" startAt="7"/>
            </a:pPr>
            <a:r>
              <a:rPr lang="en-US" b="1" dirty="0" smtClean="0"/>
              <a:t>Chemical products </a:t>
            </a:r>
            <a:r>
              <a:rPr lang="en-US" dirty="0" smtClean="0"/>
              <a:t>should be designed so that at the end of their function they </a:t>
            </a:r>
            <a:r>
              <a:rPr lang="en-US" b="1" dirty="0" smtClean="0"/>
              <a:t>do not persist in the environment</a:t>
            </a:r>
            <a:r>
              <a:rPr lang="en-US" dirty="0" smtClean="0"/>
              <a:t> and instead break down into innocuous degradation products</a:t>
            </a:r>
            <a:endParaRPr lang="en-US" b="1" dirty="0" smtClean="0"/>
          </a:p>
          <a:p>
            <a:pPr marL="596646" indent="-514350">
              <a:buFont typeface="+mj-lt"/>
              <a:buAutoNum type="arabicPeriod" startAt="7"/>
            </a:pPr>
            <a:r>
              <a:rPr lang="en-US" dirty="0" smtClean="0"/>
              <a:t>Analytical methods need to be further developed to allow for </a:t>
            </a:r>
            <a:r>
              <a:rPr lang="en-US" b="1" dirty="0" smtClean="0"/>
              <a:t>real-time, in-process</a:t>
            </a:r>
            <a:r>
              <a:rPr lang="en-US" dirty="0" smtClean="0"/>
              <a:t> monitoring and control</a:t>
            </a:r>
          </a:p>
          <a:p>
            <a:pPr marL="596646" indent="-514350">
              <a:buFont typeface="+mj-lt"/>
              <a:buAutoNum type="arabicPeriod" startAt="7"/>
            </a:pPr>
            <a:r>
              <a:rPr lang="en-US" dirty="0" smtClean="0"/>
              <a:t>Substances used in a chemical process should be chosen to </a:t>
            </a:r>
            <a:r>
              <a:rPr lang="en-US" b="1" dirty="0" smtClean="0"/>
              <a:t>minimize the potential for chemical accidents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Green Chemistry?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2214" y="1600200"/>
            <a:ext cx="786033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71600" y="6172200"/>
            <a:ext cx="2027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hgarcia@qim.upv.es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251192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Many types of hazards</a:t>
            </a:r>
          </a:p>
          <a:p>
            <a:pPr lvl="1"/>
            <a:r>
              <a:rPr lang="en-US" dirty="0" smtClean="0"/>
              <a:t>Carcinogens,  mutagens,  teratogens,  tumorogens, corrosives, </a:t>
            </a:r>
            <a:r>
              <a:rPr lang="en-US" dirty="0" smtClean="0"/>
              <a:t>lachrymators, irritants</a:t>
            </a:r>
            <a:endParaRPr lang="en-US" dirty="0" smtClean="0"/>
          </a:p>
          <a:p>
            <a:r>
              <a:rPr lang="en-US" dirty="0" smtClean="0"/>
              <a:t>Chronic </a:t>
            </a:r>
            <a:r>
              <a:rPr lang="en-US" dirty="0" err="1" smtClean="0"/>
              <a:t>vs</a:t>
            </a:r>
            <a:r>
              <a:rPr lang="en-US" dirty="0" smtClean="0"/>
              <a:t> Acute</a:t>
            </a:r>
          </a:p>
          <a:p>
            <a:pPr lvl="1"/>
            <a:r>
              <a:rPr lang="en-US" dirty="0" smtClean="0"/>
              <a:t>Acute often leads to immediate and dramatic health consequences</a:t>
            </a:r>
          </a:p>
          <a:p>
            <a:pPr lvl="1"/>
            <a:r>
              <a:rPr lang="en-US" dirty="0" smtClean="0"/>
              <a:t>Chronic is often more problematic in environment</a:t>
            </a:r>
          </a:p>
          <a:p>
            <a:pPr lvl="1"/>
            <a:r>
              <a:rPr lang="en-US" dirty="0" smtClean="0"/>
              <a:t>Chronic effects often long-lasting</a:t>
            </a:r>
          </a:p>
          <a:p>
            <a:r>
              <a:rPr lang="en-US" dirty="0" smtClean="0"/>
              <a:t>LD</a:t>
            </a:r>
            <a:r>
              <a:rPr lang="en-US" baseline="-25000" dirty="0" smtClean="0"/>
              <a:t>50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in the Dosage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r>
                        <a:rPr lang="en-US" baseline="-25000" dirty="0" smtClean="0"/>
                        <a:t>50</a:t>
                      </a:r>
                      <a:r>
                        <a:rPr lang="en-US" baseline="0" dirty="0" smtClean="0"/>
                        <a:t>  (mg/kg)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180, 000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Sodium Chloride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Slightly hazardous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Caffeine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Moderately hazardous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Sodium Cyanide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hazardous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Arsenic Trioxide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Highly hazardous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Aflatoxin</a:t>
                      </a:r>
                      <a:r>
                        <a:rPr lang="en-US" dirty="0" smtClean="0"/>
                        <a:t> (moldy grains)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Highly hazardous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Sarin</a:t>
                      </a:r>
                      <a:r>
                        <a:rPr lang="en-US" baseline="0" dirty="0" smtClean="0"/>
                        <a:t> (nerve gas)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Extremely Hazardous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Tetanus toxin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 x 10</a:t>
                      </a:r>
                      <a:r>
                        <a:rPr lang="en-US" baseline="30000" dirty="0" smtClean="0"/>
                        <a:t>-6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Extremely Hazardous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Botulinium</a:t>
                      </a:r>
                      <a:r>
                        <a:rPr lang="en-US" dirty="0" smtClean="0"/>
                        <a:t> toxin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 x 10</a:t>
                      </a:r>
                      <a:r>
                        <a:rPr lang="en-US" baseline="30000" dirty="0" smtClean="0"/>
                        <a:t>-8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Extremely Hazardous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Sources of Information about Hazards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Safety Data Sheets (SDS or MSDS)</a:t>
            </a:r>
          </a:p>
          <a:p>
            <a:pPr lvl="1"/>
            <a:r>
              <a:rPr lang="en-US" sz="2400" dirty="0" smtClean="0"/>
              <a:t>On-line, for example Sigma Aldrich website</a:t>
            </a:r>
          </a:p>
          <a:p>
            <a:r>
              <a:rPr lang="en-US" sz="2800" dirty="0" smtClean="0"/>
              <a:t>Hazardous Chemicals Database</a:t>
            </a:r>
          </a:p>
          <a:p>
            <a:r>
              <a:rPr lang="en-US" sz="2800" dirty="0" err="1" smtClean="0"/>
              <a:t>Toxnet</a:t>
            </a:r>
            <a:r>
              <a:rPr lang="en-US" sz="2800" dirty="0" smtClean="0"/>
              <a:t> (toxicology data network)</a:t>
            </a:r>
          </a:p>
          <a:p>
            <a:pPr lvl="1"/>
            <a:r>
              <a:rPr lang="en-US" sz="2400" dirty="0" smtClean="0">
                <a:hlinkClick r:id="rId3"/>
              </a:rPr>
              <a:t>http://toxnet.nlm.nih.gov/</a:t>
            </a:r>
            <a:endParaRPr lang="en-US" sz="2400" dirty="0" smtClean="0"/>
          </a:p>
          <a:p>
            <a:r>
              <a:rPr lang="en-US" sz="2800" dirty="0" smtClean="0"/>
              <a:t>CDC International Chemical Safety Cards (ICSC)</a:t>
            </a:r>
          </a:p>
          <a:p>
            <a:pPr lvl="1"/>
            <a:r>
              <a:rPr lang="en-US" sz="2400" dirty="0" smtClean="0">
                <a:hlinkClick r:id="rId4"/>
              </a:rPr>
              <a:t>http://www.cdc.gov/niosh/ipcs/icstart.html</a:t>
            </a:r>
            <a:endParaRPr lang="en-US" sz="2400" dirty="0" smtClean="0"/>
          </a:p>
          <a:p>
            <a:r>
              <a:rPr lang="en-US" sz="2800" dirty="0" smtClean="0"/>
              <a:t>Hazardous Laboratory Chemicals: Disposal Guide—CRC Press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how can you measure “green”?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371600"/>
            <a:ext cx="7251192" cy="4648200"/>
          </a:xfrm>
        </p:spPr>
        <p:txBody>
          <a:bodyPr/>
          <a:lstStyle/>
          <a:p>
            <a:r>
              <a:rPr lang="en-US" dirty="0" smtClean="0"/>
              <a:t>Hazard analysis</a:t>
            </a:r>
          </a:p>
          <a:p>
            <a:r>
              <a:rPr lang="en-US" dirty="0" smtClean="0"/>
              <a:t>Risk factors</a:t>
            </a:r>
          </a:p>
          <a:p>
            <a:r>
              <a:rPr lang="en-US" dirty="0" smtClean="0"/>
              <a:t>Number of Toxic reagents</a:t>
            </a:r>
          </a:p>
          <a:p>
            <a:r>
              <a:rPr lang="en-US" dirty="0" smtClean="0"/>
              <a:t>LD</a:t>
            </a:r>
            <a:r>
              <a:rPr lang="en-US" baseline="-25000" dirty="0" smtClean="0"/>
              <a:t>50</a:t>
            </a:r>
            <a:r>
              <a:rPr lang="en-US" dirty="0" smtClean="0"/>
              <a:t> comparisons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how can you measure “green”?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371600"/>
            <a:ext cx="7251192" cy="4648200"/>
          </a:xfrm>
        </p:spPr>
        <p:txBody>
          <a:bodyPr/>
          <a:lstStyle/>
          <a:p>
            <a:r>
              <a:rPr lang="en-US" dirty="0" smtClean="0"/>
              <a:t>Atom Economy</a:t>
            </a:r>
          </a:p>
          <a:p>
            <a:pPr lvl="1"/>
            <a:r>
              <a:rPr lang="en-US" dirty="0" smtClean="0"/>
              <a:t>Way to calculate the efficiency of utilization of atoms provided by the starting materials /reagents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</a:p>
          <a:p>
            <a:endParaRPr lang="en-US" dirty="0" smtClean="0"/>
          </a:p>
          <a:p>
            <a:r>
              <a:rPr lang="en-US" dirty="0" smtClean="0"/>
              <a:t>Since mass ~ MW, can also use total masses in this calculation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209800" y="2979738"/>
          <a:ext cx="5291476" cy="1058862"/>
        </p:xfrm>
        <a:graphic>
          <a:graphicData uri="http://schemas.openxmlformats.org/presentationml/2006/ole">
            <p:oleObj spid="_x0000_s7170" name="CS ChemDraw Drawing" r:id="rId4" imgW="2959405" imgH="592486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how can you measure “green”?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219200"/>
            <a:ext cx="7251192" cy="5181600"/>
          </a:xfrm>
        </p:spPr>
        <p:txBody>
          <a:bodyPr/>
          <a:lstStyle/>
          <a:p>
            <a:r>
              <a:rPr lang="en-US" sz="2400" dirty="0" smtClean="0"/>
              <a:t>Example: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3600" dirty="0" smtClean="0"/>
          </a:p>
          <a:p>
            <a:r>
              <a:rPr lang="en-US" sz="2400" dirty="0" smtClean="0"/>
              <a:t>Percent yield:  (0.0930 / 0.100) * 100%  = 93%</a:t>
            </a:r>
          </a:p>
          <a:p>
            <a:r>
              <a:rPr lang="en-US" sz="2400" dirty="0" smtClean="0"/>
              <a:t>AE:    [12.67 / (17.1 +10.2) ] * 100%  = 46.4%</a:t>
            </a:r>
          </a:p>
          <a:p>
            <a:pPr lvl="1"/>
            <a:r>
              <a:rPr lang="en-US" sz="2000" dirty="0" smtClean="0"/>
              <a:t>Note:  since one reagent was used in excess, this lowers overall economy of the reaction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591171" y="1905000"/>
          <a:ext cx="7400429" cy="2133600"/>
        </p:xfrm>
        <a:graphic>
          <a:graphicData uri="http://schemas.openxmlformats.org/presentationml/2006/ole">
            <p:oleObj spid="_x0000_s8196" name="CS ChemDraw Drawing" r:id="rId4" imgW="5160061" imgH="1487326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what do you do to make the Chemistry “greener”?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981200"/>
            <a:ext cx="7251192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Use “scrubbers” to remove VOCs and other gaseous wastes</a:t>
            </a:r>
          </a:p>
          <a:p>
            <a:r>
              <a:rPr lang="en-US" dirty="0" smtClean="0"/>
              <a:t>Treat waste water to remove toxins</a:t>
            </a:r>
          </a:p>
          <a:p>
            <a:r>
              <a:rPr lang="en-US" dirty="0" smtClean="0"/>
              <a:t>More efficient incinerators to destroy toxins</a:t>
            </a:r>
          </a:p>
          <a:p>
            <a:r>
              <a:rPr lang="en-US" dirty="0" smtClean="0"/>
              <a:t>Treat wastes in general to lower toxicity</a:t>
            </a:r>
          </a:p>
          <a:p>
            <a:r>
              <a:rPr lang="en-US" dirty="0" smtClean="0"/>
              <a:t>Minimize the generation of toxic waste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But all of these are responses--none proactively improve the reactions being conducted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know your reaction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0" y="2133600"/>
          <a:ext cx="6704542" cy="1524000"/>
        </p:xfrm>
        <a:graphic>
          <a:graphicData uri="http://schemas.openxmlformats.org/presentationml/2006/ole">
            <p:oleObj spid="_x0000_s3074" name="CS ChemDraw Drawing" r:id="rId4" imgW="4022954" imgH="91399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Chemistry as an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800600"/>
          </a:xfrm>
        </p:spPr>
        <p:txBody>
          <a:bodyPr/>
          <a:lstStyle/>
          <a:p>
            <a:r>
              <a:rPr lang="en-US" dirty="0" smtClean="0"/>
              <a:t>Chemical manufacturing worldwide value of $1.5 trillion (1998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Value of US chemical shipments $811 billion (2013)</a:t>
            </a:r>
            <a:endParaRPr lang="en-US" dirty="0" smtClean="0"/>
          </a:p>
        </p:txBody>
      </p:sp>
      <p:graphicFrame>
        <p:nvGraphicFramePr>
          <p:cNvPr id="4" name="ChartObject"/>
          <p:cNvGraphicFramePr/>
          <p:nvPr/>
        </p:nvGraphicFramePr>
        <p:xfrm>
          <a:off x="1676400" y="2895600"/>
          <a:ext cx="6400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95400" y="1524000"/>
          <a:ext cx="7747821" cy="4114800"/>
        </p:xfrm>
        <a:graphic>
          <a:graphicData uri="http://schemas.openxmlformats.org/presentationml/2006/ole">
            <p:oleObj spid="_x0000_s4098" name="CS ChemDraw Drawing" r:id="rId4" imgW="5484368" imgH="269715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the Reagents--Pesticides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69620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Natural insecticides</a:t>
            </a:r>
          </a:p>
          <a:p>
            <a:pPr lvl="1"/>
            <a:r>
              <a:rPr lang="en-US" sz="2400" dirty="0" err="1" smtClean="0"/>
              <a:t>Pyrethrins</a:t>
            </a:r>
            <a:r>
              <a:rPr lang="en-US" sz="2400" dirty="0" smtClean="0"/>
              <a:t> </a:t>
            </a:r>
          </a:p>
          <a:p>
            <a:pPr lvl="2"/>
            <a:r>
              <a:rPr lang="en-US" sz="2200" dirty="0" smtClean="0"/>
              <a:t>from chrysanthemum flowers</a:t>
            </a:r>
          </a:p>
          <a:p>
            <a:pPr lvl="1"/>
            <a:r>
              <a:rPr lang="en-US" sz="2400" dirty="0" err="1" smtClean="0"/>
              <a:t>Harpin</a:t>
            </a:r>
            <a:r>
              <a:rPr lang="en-US" sz="2400" dirty="0" smtClean="0"/>
              <a:t> Technology</a:t>
            </a:r>
          </a:p>
          <a:p>
            <a:pPr lvl="2"/>
            <a:r>
              <a:rPr lang="en-US" sz="2200" dirty="0" smtClean="0"/>
              <a:t>Bacterial protein which causes plants natural defense mechanisms to kick in</a:t>
            </a:r>
          </a:p>
          <a:p>
            <a:pPr lvl="2"/>
            <a:r>
              <a:rPr lang="en-US" sz="2200" dirty="0" smtClean="0"/>
              <a:t>Causes a response which kills cells at the point of attack</a:t>
            </a:r>
          </a:p>
          <a:p>
            <a:pPr lvl="2"/>
            <a:r>
              <a:rPr lang="en-US" sz="2200" dirty="0" smtClean="0"/>
              <a:t>Creates a physical barrier to further entry of a pathogen</a:t>
            </a:r>
          </a:p>
          <a:p>
            <a:pPr lvl="2"/>
            <a:r>
              <a:rPr lang="en-US" sz="2200" dirty="0" smtClean="0"/>
              <a:t>Won’t cause immunity response in pest.</a:t>
            </a:r>
          </a:p>
          <a:p>
            <a:pPr lvl="2"/>
            <a:r>
              <a:rPr lang="en-US" sz="2200" dirty="0" smtClean="0"/>
              <a:t>Made from modified E coli through fermentation—no chemical synthesis</a:t>
            </a:r>
          </a:p>
          <a:p>
            <a:pPr lvl="2"/>
            <a:r>
              <a:rPr lang="en-US" sz="2200" dirty="0" smtClean="0"/>
              <a:t>Requires 70 % less than typical pesticide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the Reagents--Pesticides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49808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Targeted </a:t>
            </a:r>
            <a:r>
              <a:rPr lang="en-US" sz="2400" dirty="0" err="1" smtClean="0"/>
              <a:t>insectides</a:t>
            </a:r>
            <a:endParaRPr lang="en-US" sz="2400" dirty="0" smtClean="0"/>
          </a:p>
          <a:p>
            <a:pPr lvl="1"/>
            <a:r>
              <a:rPr lang="en-US" sz="2400" dirty="0" err="1" smtClean="0"/>
              <a:t>Diacylhydrazins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Cause insects in their larval stage to think they are still shedding their cuticle</a:t>
            </a:r>
          </a:p>
          <a:p>
            <a:pPr lvl="1"/>
            <a:r>
              <a:rPr lang="en-US" sz="2400" dirty="0" smtClean="0"/>
              <a:t>Caterpillars stop eating</a:t>
            </a:r>
          </a:p>
          <a:p>
            <a:r>
              <a:rPr lang="en-US" sz="2400" dirty="0" smtClean="0"/>
              <a:t>GMOs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the Reagents-New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49808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Biological Catalysis / Reagents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371600" y="1905000"/>
          <a:ext cx="7543800" cy="4038188"/>
        </p:xfrm>
        <a:graphic>
          <a:graphicData uri="http://schemas.openxmlformats.org/presentationml/2006/ole">
            <p:oleObj spid="_x0000_s6148" name="CS ChemDraw Drawing" r:id="rId4" imgW="5868822" imgH="314090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the Solvents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426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Typical issues with organic solvents</a:t>
            </a:r>
          </a:p>
          <a:p>
            <a:pPr lvl="1"/>
            <a:r>
              <a:rPr lang="en-US" sz="2000" dirty="0" smtClean="0"/>
              <a:t>Volatility (exposure and release issues)</a:t>
            </a:r>
          </a:p>
          <a:p>
            <a:pPr lvl="1"/>
            <a:r>
              <a:rPr lang="en-US" sz="2000" dirty="0" smtClean="0"/>
              <a:t>Flammability</a:t>
            </a:r>
          </a:p>
          <a:p>
            <a:pPr lvl="1"/>
            <a:r>
              <a:rPr lang="en-US" sz="2000" dirty="0" smtClean="0"/>
              <a:t>Explosion Hazard / Flash points (particularly ethers)</a:t>
            </a:r>
          </a:p>
          <a:p>
            <a:pPr lvl="1"/>
            <a:r>
              <a:rPr lang="en-US" sz="2000" dirty="0" smtClean="0"/>
              <a:t>Toxicity</a:t>
            </a:r>
          </a:p>
          <a:p>
            <a:pPr lvl="1"/>
            <a:r>
              <a:rPr lang="en-US" sz="2000" dirty="0" smtClean="0"/>
              <a:t>Ozone depletion (halogenated solvents like CFCs)</a:t>
            </a:r>
          </a:p>
          <a:p>
            <a:pPr lvl="1"/>
            <a:r>
              <a:rPr lang="en-US" sz="2000" dirty="0" smtClean="0"/>
              <a:t>Storage / Handling /Disposal</a:t>
            </a:r>
          </a:p>
          <a:p>
            <a:r>
              <a:rPr lang="en-US" sz="2400" dirty="0" smtClean="0"/>
              <a:t>A favorite target for “greening” a reaction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Change the Solvents-Existing Options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426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Use the greenest of the conventional  solvents</a:t>
            </a:r>
          </a:p>
          <a:p>
            <a:pPr lvl="1"/>
            <a:r>
              <a:rPr lang="en-US" sz="2000" dirty="0" smtClean="0"/>
              <a:t>Low toxicity / environmental hazards</a:t>
            </a:r>
          </a:p>
          <a:p>
            <a:pPr lvl="1"/>
            <a:r>
              <a:rPr lang="en-US" sz="2000" dirty="0" smtClean="0"/>
              <a:t>Less volatile liquids</a:t>
            </a:r>
          </a:p>
          <a:p>
            <a:pPr lvl="1"/>
            <a:r>
              <a:rPr lang="en-US" sz="2000" dirty="0" smtClean="0"/>
              <a:t>Recycle</a:t>
            </a:r>
          </a:p>
          <a:p>
            <a:r>
              <a:rPr lang="en-US" sz="2400" dirty="0" smtClean="0"/>
              <a:t>Popular choices:</a:t>
            </a:r>
          </a:p>
          <a:p>
            <a:pPr lvl="1"/>
            <a:r>
              <a:rPr lang="en-US" sz="2000" dirty="0" smtClean="0"/>
              <a:t>Ethanol,  Isopropyl Alcohol,  </a:t>
            </a:r>
            <a:r>
              <a:rPr lang="en-US" sz="2000" dirty="0" err="1" smtClean="0"/>
              <a:t>Polyethers</a:t>
            </a:r>
            <a:r>
              <a:rPr lang="en-US" sz="2000" dirty="0" smtClean="0"/>
              <a:t> (</a:t>
            </a:r>
            <a:r>
              <a:rPr lang="en-US" sz="2000" dirty="0" err="1" smtClean="0"/>
              <a:t>diglyme</a:t>
            </a:r>
            <a:r>
              <a:rPr lang="en-US" sz="2000" dirty="0" smtClean="0"/>
              <a:t>), Ethyl Acetate</a:t>
            </a:r>
          </a:p>
          <a:p>
            <a:pPr lvl="1"/>
            <a:r>
              <a:rPr lang="en-US" sz="2000" dirty="0" smtClean="0"/>
              <a:t>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Change the Solvents-New Approaches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42672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Fluorous</a:t>
            </a:r>
            <a:r>
              <a:rPr lang="en-US" sz="2400" dirty="0" smtClean="0"/>
              <a:t> Phase</a:t>
            </a:r>
          </a:p>
          <a:p>
            <a:r>
              <a:rPr lang="en-US" sz="2400" dirty="0" smtClean="0"/>
              <a:t>Supercritical fluids</a:t>
            </a:r>
          </a:p>
          <a:p>
            <a:r>
              <a:rPr lang="en-US" sz="2400" dirty="0" smtClean="0"/>
              <a:t>Ionic Liquids</a:t>
            </a:r>
          </a:p>
          <a:p>
            <a:r>
              <a:rPr lang="en-US" sz="2400" dirty="0" smtClean="0"/>
              <a:t>No Solvent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Change the Solvents-</a:t>
            </a:r>
            <a:r>
              <a:rPr lang="en-US" sz="3600" dirty="0" err="1" smtClean="0"/>
              <a:t>Fluorous</a:t>
            </a:r>
            <a:r>
              <a:rPr lang="en-US" sz="3600" dirty="0" smtClean="0"/>
              <a:t> Phase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42672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Hydrofluorocarbons</a:t>
            </a:r>
            <a:r>
              <a:rPr lang="en-US" sz="2400" dirty="0" smtClean="0"/>
              <a:t> (HFCs)</a:t>
            </a:r>
          </a:p>
          <a:p>
            <a:pPr lvl="1"/>
            <a:r>
              <a:rPr lang="en-US" sz="2000" dirty="0" smtClean="0"/>
              <a:t>Designed to replace CFCs</a:t>
            </a:r>
          </a:p>
          <a:p>
            <a:pPr lvl="1"/>
            <a:r>
              <a:rPr lang="en-US" sz="2000" dirty="0" smtClean="0"/>
              <a:t>No Chlorines, therefore no damage to ozone layer</a:t>
            </a:r>
          </a:p>
          <a:p>
            <a:pPr lvl="1">
              <a:buNone/>
            </a:pPr>
            <a:endParaRPr lang="en-US" sz="20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971800"/>
            <a:ext cx="5638800" cy="299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Change the Solvents-Supercritical fluids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498080" cy="4267200"/>
          </a:xfrm>
        </p:spPr>
        <p:txBody>
          <a:bodyPr>
            <a:noAutofit/>
          </a:bodyPr>
          <a:lstStyle/>
          <a:p>
            <a:pPr marL="365760" lvl="2"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liquefies under pressure</a:t>
            </a:r>
          </a:p>
          <a:p>
            <a:pPr lvl="1"/>
            <a:r>
              <a:rPr lang="en-US" sz="2000" dirty="0" smtClean="0"/>
              <a:t>replaces PERC for dry cleaning (Cl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C=CCl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VOC, carcinogen,  ground water contaminant</a:t>
            </a:r>
          </a:p>
          <a:p>
            <a:r>
              <a:rPr lang="en-US" sz="2400" dirty="0" smtClean="0"/>
              <a:t>Supercritical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(73 atm, 31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C)</a:t>
            </a:r>
          </a:p>
          <a:p>
            <a:pPr lvl="1"/>
            <a:r>
              <a:rPr lang="en-US" sz="2000" dirty="0" smtClean="0"/>
              <a:t>Decaffeination of coffee</a:t>
            </a:r>
          </a:p>
          <a:p>
            <a:pPr lvl="1"/>
            <a:r>
              <a:rPr lang="en-US" sz="2000" dirty="0" smtClean="0"/>
              <a:t>Low viscosity and polarity</a:t>
            </a:r>
          </a:p>
          <a:p>
            <a:pPr lvl="1"/>
            <a:r>
              <a:rPr lang="en-US" sz="2000" dirty="0" smtClean="0"/>
              <a:t>Penetrates like a gas</a:t>
            </a:r>
          </a:p>
          <a:p>
            <a:pPr lvl="1"/>
            <a:r>
              <a:rPr lang="en-US" sz="2000" dirty="0" smtClean="0"/>
              <a:t>Dissolves small organics</a:t>
            </a:r>
          </a:p>
          <a:p>
            <a:pPr lvl="1"/>
            <a:r>
              <a:rPr lang="en-US" sz="2000" dirty="0" smtClean="0"/>
              <a:t>Use of surfactants can help  (micelles) </a:t>
            </a:r>
          </a:p>
        </p:txBody>
      </p:sp>
      <p:pic>
        <p:nvPicPr>
          <p:cNvPr id="10242" name="yui_3_5_1_4_1429909489159_802" descr="fig17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276600"/>
            <a:ext cx="424056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52600" y="4114800"/>
            <a:ext cx="6477000" cy="2209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Change the Solvents-Ionic Liquids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3276600"/>
          </a:xfrm>
        </p:spPr>
        <p:txBody>
          <a:bodyPr>
            <a:noAutofit/>
          </a:bodyPr>
          <a:lstStyle/>
          <a:p>
            <a:pPr marL="365760" lvl="2"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 smtClean="0"/>
              <a:t>Ions tend to have high MP  (ex:  Na </a:t>
            </a:r>
            <a:r>
              <a:rPr lang="en-US" dirty="0" err="1" smtClean="0"/>
              <a:t>Cl</a:t>
            </a:r>
            <a:r>
              <a:rPr lang="en-US" dirty="0" smtClean="0"/>
              <a:t>, 801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pPr marL="365760" lvl="2"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400" dirty="0" smtClean="0"/>
              <a:t>ILs are made of bulky ions with dispersed charges </a:t>
            </a:r>
            <a:r>
              <a:rPr lang="en-US" dirty="0" smtClean="0"/>
              <a:t>and large non-polar regions</a:t>
            </a:r>
          </a:p>
          <a:p>
            <a:pPr marL="365760" lvl="2"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 smtClean="0"/>
              <a:t>low vapor pressure (unlike VOC solvents)</a:t>
            </a:r>
          </a:p>
          <a:p>
            <a:pPr marL="365760" lvl="2"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 smtClean="0"/>
              <a:t>Cheap, recyclable, non-flammable, and heat tolerant</a:t>
            </a:r>
          </a:p>
          <a:p>
            <a:pPr marL="365760" lvl="2"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 smtClean="0"/>
              <a:t>good for microwave heating</a:t>
            </a:r>
          </a:p>
        </p:txBody>
      </p:sp>
      <p:pic>
        <p:nvPicPr>
          <p:cNvPr id="11267" name="yui_3_5_1_4_1429910497793_773" descr="ionicliqui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191000"/>
            <a:ext cx="599825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Organic </a:t>
            </a:r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800600"/>
          </a:xfrm>
        </p:spPr>
        <p:txBody>
          <a:bodyPr/>
          <a:lstStyle/>
          <a:p>
            <a:r>
              <a:rPr lang="en-US" dirty="0" smtClean="0"/>
              <a:t>Plastics</a:t>
            </a:r>
            <a:r>
              <a:rPr lang="en-US" dirty="0" smtClean="0"/>
              <a:t>, fuels, pharmaceuticals, dyes, fabrics, agricultural and other chemicals</a:t>
            </a:r>
          </a:p>
          <a:p>
            <a:endParaRPr lang="en-US" dirty="0" smtClean="0"/>
          </a:p>
          <a:p>
            <a:r>
              <a:rPr lang="en-US" dirty="0" smtClean="0"/>
              <a:t>Our lifestyles are almost unimaginable without the products of modern industrial 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the Energy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498080" cy="48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Microwave heating</a:t>
            </a:r>
          </a:p>
          <a:p>
            <a:pPr lvl="1">
              <a:spcBef>
                <a:spcPts val="0"/>
              </a:spcBef>
            </a:pPr>
            <a:r>
              <a:rPr lang="en-US" sz="2200" dirty="0" smtClean="0">
                <a:ea typeface="Osaka" pitchFamily="16" charset="-128"/>
              </a:rPr>
              <a:t>Speed (lower energy costs)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>
                <a:ea typeface="Osaka" pitchFamily="16" charset="-128"/>
              </a:rPr>
              <a:t>Directly heat sample (less energy required)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>
                <a:ea typeface="Osaka" pitchFamily="16" charset="-128"/>
              </a:rPr>
              <a:t>Efficient Heating of Smaller Samples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>
                <a:ea typeface="Osaka" pitchFamily="16" charset="-128"/>
              </a:rPr>
              <a:t>High Temperatures (in sealed vials)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>
                <a:ea typeface="Osaka" pitchFamily="16" charset="-128"/>
              </a:rPr>
              <a:t>“Microwave Effect”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ea typeface="Osaka" pitchFamily="16" charset="-128"/>
              </a:rPr>
              <a:t>Two methods of heating</a:t>
            </a:r>
          </a:p>
          <a:p>
            <a:pPr lvl="1">
              <a:spcBef>
                <a:spcPts val="0"/>
              </a:spcBef>
            </a:pPr>
            <a:r>
              <a:rPr lang="en-US" sz="2200" u="sng" dirty="0" smtClean="0">
                <a:ea typeface="Osaka" pitchFamily="16" charset="-128"/>
              </a:rPr>
              <a:t>Dipolar polarization </a:t>
            </a:r>
            <a:r>
              <a:rPr lang="en-US" sz="2200" dirty="0" smtClean="0">
                <a:ea typeface="Osaka" pitchFamily="16" charset="-128"/>
              </a:rPr>
              <a:t>– polar molecules oscillate with electric field; collisions produce heat</a:t>
            </a:r>
          </a:p>
          <a:p>
            <a:pPr lvl="1">
              <a:spcBef>
                <a:spcPts val="0"/>
              </a:spcBef>
            </a:pPr>
            <a:r>
              <a:rPr lang="en-US" sz="2200" u="sng" dirty="0" smtClean="0">
                <a:ea typeface="Osaka" pitchFamily="16" charset="-128"/>
              </a:rPr>
              <a:t>Conduction</a:t>
            </a:r>
            <a:r>
              <a:rPr lang="en-US" sz="2200" dirty="0" smtClean="0">
                <a:ea typeface="Osaka" pitchFamily="16" charset="-128"/>
              </a:rPr>
              <a:t> – ions/conductive molecules move in field causing polarization; resistance produces heat</a:t>
            </a:r>
          </a:p>
        </p:txBody>
      </p:sp>
      <p:pic>
        <p:nvPicPr>
          <p:cNvPr id="4" name="Picture 6" descr="movie 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7467600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movi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914400"/>
            <a:ext cx="5715000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749808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Recovery</a:t>
            </a:r>
          </a:p>
          <a:p>
            <a:pPr lvl="1"/>
            <a:r>
              <a:rPr lang="en-US" sz="2000" dirty="0" smtClean="0"/>
              <a:t>Solvents, spent reagents, catalysts</a:t>
            </a:r>
          </a:p>
          <a:p>
            <a:r>
              <a:rPr lang="en-US" sz="2400" dirty="0" smtClean="0"/>
              <a:t>Reuse /Recycle</a:t>
            </a:r>
          </a:p>
          <a:p>
            <a:pPr lvl="1"/>
            <a:r>
              <a:rPr lang="en-US" sz="2000" dirty="0" smtClean="0"/>
              <a:t>Reuse = useable without further purification  (catalysts)</a:t>
            </a:r>
          </a:p>
          <a:p>
            <a:pPr lvl="1"/>
            <a:r>
              <a:rPr lang="en-US" sz="2000" dirty="0" smtClean="0"/>
              <a:t>Recycle = processing or purification needed before using (solvents)</a:t>
            </a:r>
          </a:p>
          <a:p>
            <a:r>
              <a:rPr lang="en-US" sz="2400" dirty="0" smtClean="0"/>
              <a:t>Regenerate</a:t>
            </a:r>
          </a:p>
          <a:p>
            <a:pPr lvl="1"/>
            <a:r>
              <a:rPr lang="en-US" sz="2000" dirty="0" smtClean="0"/>
              <a:t>Most commonly when reagent is attached to a solid support</a:t>
            </a:r>
          </a:p>
          <a:p>
            <a:pPr lvl="1"/>
            <a:r>
              <a:rPr lang="en-US" sz="2000" dirty="0" smtClean="0"/>
              <a:t>Chemically treated to regenerate the reagent</a:t>
            </a:r>
          </a:p>
          <a:p>
            <a:pPr lvl="1"/>
            <a:r>
              <a:rPr lang="en-US" sz="2000" dirty="0" err="1" smtClean="0"/>
              <a:t>AmPAC</a:t>
            </a:r>
            <a:r>
              <a:rPr lang="en-US" sz="2000" dirty="0" smtClean="0"/>
              <a:t> Fine Chemicals:  racemization of undesired enantiomer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Examples of Green Chemistry: </a:t>
            </a:r>
            <a:r>
              <a:rPr lang="en-US" sz="3600" dirty="0" err="1" smtClean="0"/>
              <a:t>Sertraline</a:t>
            </a:r>
            <a:endParaRPr lang="en-US" sz="36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599" y="1524000"/>
            <a:ext cx="808883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Green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Chemistry—Triazole Synthesis</a:t>
            </a:r>
            <a:endParaRPr lang="en-US" dirty="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438275" y="2382837"/>
          <a:ext cx="7705725" cy="1427163"/>
        </p:xfrm>
        <a:graphic>
          <a:graphicData uri="http://schemas.openxmlformats.org/presentationml/2006/ole">
            <p:oleObj spid="_x0000_s12291" name="CS ChemDraw Drawing" r:id="rId3" imgW="5770080" imgH="1068480" progId="ChemDraw.Document.6.0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447799" y="2362200"/>
          <a:ext cx="7898679" cy="1752600"/>
        </p:xfrm>
        <a:graphic>
          <a:graphicData uri="http://schemas.openxmlformats.org/presentationml/2006/ole">
            <p:oleObj spid="_x0000_s12292" name="CS ChemDraw Drawing" r:id="rId4" imgW="5783400" imgH="1283400" progId="ChemDraw.Document.6.0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867400" y="2438400"/>
          <a:ext cx="3028950" cy="1428750"/>
        </p:xfrm>
        <a:graphic>
          <a:graphicData uri="http://schemas.openxmlformats.org/presentationml/2006/ole">
            <p:oleObj spid="_x0000_s12293" name="CS ChemDraw Drawing" r:id="rId5" imgW="1946880" imgH="91692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Green Chemistry</a:t>
            </a:r>
            <a:endParaRPr lang="en-US" dirty="0"/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>
            <p:ph idx="4294967295"/>
          </p:nvPr>
        </p:nvGraphicFramePr>
        <p:xfrm>
          <a:off x="1219200" y="1447800"/>
          <a:ext cx="7543800" cy="1921635"/>
        </p:xfrm>
        <a:graphic>
          <a:graphicData uri="http://schemas.openxmlformats.org/presentationml/2006/ole">
            <p:oleObj spid="_x0000_s13314" name="CS ChemDraw Drawing" r:id="rId3" imgW="5816520" imgH="1481400" progId="ChemDraw.Document.6.0">
              <p:embed/>
            </p:oleObj>
          </a:graphicData>
        </a:graphic>
      </p:graphicFrame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257800" y="3352800"/>
            <a:ext cx="3733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 err="1"/>
              <a:t>Joosten</a:t>
            </a:r>
            <a:r>
              <a:rPr lang="en-US" sz="1400" dirty="0"/>
              <a:t>, et. al. </a:t>
            </a:r>
            <a:r>
              <a:rPr lang="en-US" sz="1400" i="1" dirty="0"/>
              <a:t>Eur. J. Org. </a:t>
            </a:r>
            <a:r>
              <a:rPr lang="en-US" sz="1400" i="1" dirty="0" err="1"/>
              <a:t>Chem</a:t>
            </a:r>
            <a:r>
              <a:rPr lang="en-US" sz="1400" dirty="0"/>
              <a:t> </a:t>
            </a:r>
            <a:r>
              <a:rPr lang="en-US" sz="1400" b="1" dirty="0"/>
              <a:t>2005</a:t>
            </a:r>
            <a:r>
              <a:rPr lang="en-US" sz="1400" dirty="0"/>
              <a:t>, 3182-3185. 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990600" y="3886200"/>
          <a:ext cx="7929563" cy="1654175"/>
        </p:xfrm>
        <a:graphic>
          <a:graphicData uri="http://schemas.openxmlformats.org/presentationml/2006/ole">
            <p:oleObj spid="_x0000_s13315" name="CS ChemDraw Drawing" r:id="rId4" imgW="5943240" imgH="1240560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24800" y="518160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~98%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2156" y="50292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30 sec, 30%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Green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Polymers</a:t>
            </a:r>
          </a:p>
          <a:p>
            <a:pPr lvl="1"/>
            <a:r>
              <a:rPr lang="en-US" dirty="0" smtClean="0"/>
              <a:t>60 billion kg of oil-based </a:t>
            </a:r>
            <a:r>
              <a:rPr lang="en-US" dirty="0" err="1" smtClean="0"/>
              <a:t>feedstocks</a:t>
            </a:r>
            <a:r>
              <a:rPr lang="en-US" dirty="0" smtClean="0"/>
              <a:t> are used to make 27 billion kg of plastics/polymers each year</a:t>
            </a:r>
          </a:p>
          <a:p>
            <a:pPr lvl="2"/>
            <a:r>
              <a:rPr lang="en-US" dirty="0" smtClean="0"/>
              <a:t>PET (polyethylene </a:t>
            </a:r>
            <a:r>
              <a:rPr lang="en-US" dirty="0" err="1" smtClean="0"/>
              <a:t>terephthalate</a:t>
            </a:r>
            <a:r>
              <a:rPr lang="en-US" dirty="0" smtClean="0"/>
              <a:t>)–plastic bottles and cloth</a:t>
            </a:r>
          </a:p>
          <a:p>
            <a:pPr lvl="2"/>
            <a:r>
              <a:rPr lang="en-US" dirty="0" smtClean="0"/>
              <a:t>Polyethylene—trash/grocery bags</a:t>
            </a:r>
          </a:p>
          <a:p>
            <a:pPr lvl="2"/>
            <a:r>
              <a:rPr lang="en-US" dirty="0" smtClean="0"/>
              <a:t>polystyrene—packing foam, drink cups to appliances and furniture</a:t>
            </a:r>
          </a:p>
          <a:p>
            <a:pPr lvl="1"/>
            <a:r>
              <a:rPr lang="en-US" dirty="0" smtClean="0"/>
              <a:t>Recycling of PET (only ~25%) generally can’t go back into bottles, but is often used for fibers (carpets and clothing)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Green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Polylactic</a:t>
            </a:r>
            <a:r>
              <a:rPr lang="en-US" dirty="0" smtClean="0"/>
              <a:t> acid   (PLA)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4339" name="yui_3_5_1_4_1429912784787_797" descr="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724072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Green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Polylactic</a:t>
            </a:r>
            <a:r>
              <a:rPr lang="en-US" dirty="0" smtClean="0"/>
              <a:t> acid   (PLA)</a:t>
            </a:r>
          </a:p>
          <a:p>
            <a:pPr lvl="1"/>
            <a:r>
              <a:rPr lang="en-US" dirty="0" smtClean="0"/>
              <a:t>Made from corn and sugar beets</a:t>
            </a:r>
          </a:p>
          <a:p>
            <a:pPr lvl="1"/>
            <a:r>
              <a:rPr lang="en-US" dirty="0" smtClean="0"/>
              <a:t>Goal is to use waste biomass for this fuel</a:t>
            </a:r>
          </a:p>
          <a:p>
            <a:pPr lvl="1"/>
            <a:r>
              <a:rPr lang="en-US" dirty="0" smtClean="0"/>
              <a:t>Renewable source, less fossil fuel required in production, natural fermentation requires no organic solvent, high yields, recyclable, compostable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Chemistry--Conclusions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Synthesis should be done in an environmentally friendly and sustainable manner</a:t>
            </a:r>
          </a:p>
          <a:p>
            <a:r>
              <a:rPr lang="en-US" dirty="0" smtClean="0"/>
              <a:t>Many approaches to improving syntheses:</a:t>
            </a:r>
          </a:p>
          <a:p>
            <a:pPr lvl="1"/>
            <a:r>
              <a:rPr lang="en-US" dirty="0" smtClean="0"/>
              <a:t>Reagents, catalysts, solvents, procedures, energy, </a:t>
            </a:r>
          </a:p>
          <a:p>
            <a:pPr lvl="1"/>
            <a:r>
              <a:rPr lang="en-US" dirty="0" smtClean="0"/>
              <a:t>Recovery, Recycle, Regenerate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can be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95400"/>
            <a:ext cx="5041392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Atmospheric Pollution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VOCs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Greenhouse </a:t>
            </a:r>
            <a:r>
              <a:rPr lang="en-US" sz="2000" dirty="0" smtClean="0"/>
              <a:t>Gasses / Climate Effects</a:t>
            </a:r>
            <a:endParaRPr lang="en-US" sz="2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Ozone layer depletion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Photochemical smog (</a:t>
            </a:r>
            <a:r>
              <a:rPr lang="en-US" sz="2000" dirty="0" err="1" smtClean="0"/>
              <a:t>NOx</a:t>
            </a:r>
            <a:r>
              <a:rPr lang="en-US" sz="2000" dirty="0" smtClean="0"/>
              <a:t> and </a:t>
            </a:r>
            <a:r>
              <a:rPr lang="en-US" sz="2000" dirty="0" err="1" smtClean="0"/>
              <a:t>SOx</a:t>
            </a:r>
            <a:r>
              <a:rPr lang="en-US" sz="2000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Aqueous Pollution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Industrial and Urban waste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Fertilizers, Pesticides, Insecticides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Solvents, Detergents, etc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Solid Pollution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Industrial solids which can’t be reused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Nuclear and radioactive waste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Chemical residues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Specific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7162800" cy="51054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Pesticides (insecticides, herbicides, fungicides)</a:t>
            </a:r>
          </a:p>
          <a:p>
            <a:pPr lvl="1"/>
            <a:r>
              <a:rPr lang="en-US" dirty="0" smtClean="0"/>
              <a:t>kill unwanted organisms</a:t>
            </a:r>
          </a:p>
          <a:p>
            <a:pPr lvl="1"/>
            <a:r>
              <a:rPr lang="en-US" dirty="0" smtClean="0"/>
              <a:t>1 billion kg used in North America alone</a:t>
            </a:r>
          </a:p>
          <a:p>
            <a:pPr lvl="1"/>
            <a:r>
              <a:rPr lang="en-US" dirty="0" smtClean="0"/>
              <a:t>Both Home and Commercial use</a:t>
            </a:r>
          </a:p>
          <a:p>
            <a:pPr lvl="1"/>
            <a:r>
              <a:rPr lang="en-US" dirty="0" smtClean="0"/>
              <a:t>Examples:  DDT,  </a:t>
            </a:r>
            <a:r>
              <a:rPr lang="en-US" dirty="0" err="1" smtClean="0"/>
              <a:t>Metolachlor</a:t>
            </a:r>
            <a:r>
              <a:rPr lang="en-US" dirty="0" smtClean="0"/>
              <a:t>,  </a:t>
            </a:r>
            <a:r>
              <a:rPr lang="en-US" dirty="0" err="1" smtClean="0"/>
              <a:t>Atrazine</a:t>
            </a:r>
            <a:r>
              <a:rPr lang="en-US" dirty="0" smtClean="0"/>
              <a:t>,  </a:t>
            </a:r>
            <a:r>
              <a:rPr lang="en-US" dirty="0" err="1" smtClean="0"/>
              <a:t>Malathion</a:t>
            </a:r>
            <a:endParaRPr lang="en-US" dirty="0" smtClean="0"/>
          </a:p>
          <a:p>
            <a:pPr lvl="1"/>
            <a:r>
              <a:rPr lang="en-US" dirty="0" err="1" smtClean="0"/>
              <a:t>Persistant</a:t>
            </a:r>
            <a:r>
              <a:rPr lang="en-US" dirty="0" smtClean="0"/>
              <a:t> Organic Pollutants (</a:t>
            </a:r>
            <a:r>
              <a:rPr lang="en-US" dirty="0" smtClean="0"/>
              <a:t>POPs)</a:t>
            </a:r>
            <a:endParaRPr lang="en-US" dirty="0" smtClean="0"/>
          </a:p>
          <a:p>
            <a:pPr lvl="1"/>
            <a:r>
              <a:rPr lang="en-US" dirty="0" smtClean="0"/>
              <a:t>Not water soluble, accumulate in organics/biomass, transfer into fish, people, etc</a:t>
            </a:r>
          </a:p>
          <a:p>
            <a:pPr lvl="1"/>
            <a:r>
              <a:rPr lang="en-US" dirty="0" smtClean="0"/>
              <a:t>Often not metabolized by fish, just accumulates in fatty tissue (</a:t>
            </a:r>
            <a:r>
              <a:rPr lang="en-US" dirty="0" err="1" smtClean="0"/>
              <a:t>Biomagnification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in regulation laws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371600"/>
            <a:ext cx="71151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Chemist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362200"/>
            <a:ext cx="6260592" cy="144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rgbClr val="389418"/>
                </a:solidFill>
              </a:rPr>
              <a:t>Green Chemistry</a:t>
            </a:r>
            <a:endParaRPr lang="en-US" sz="4800" dirty="0">
              <a:solidFill>
                <a:srgbClr val="3894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Green Chemistry?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098792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“The utilization of a set of principles that reduces or eliminates the use or generation of hazardous substances in the design, manufacture, and application of chemical products”</a:t>
            </a:r>
          </a:p>
          <a:p>
            <a:pPr>
              <a:buNone/>
            </a:pPr>
            <a:endParaRPr lang="en-US" i="1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 smtClean="0"/>
              <a:t>Anastas</a:t>
            </a:r>
            <a:r>
              <a:rPr lang="en-US" sz="1600" dirty="0" smtClean="0"/>
              <a:t>, P.T.;  Warner, J.C. “Green Chemistry: Theory and Practice,” Oxford University Press: Oxford, 1998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EPA focus since 1991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Green Chemistry Institute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Founded in 1997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Joined ACS in 2001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 Principles of Green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543800" cy="5181600"/>
          </a:xfrm>
        </p:spPr>
        <p:txBody>
          <a:bodyPr>
            <a:normAutofit fontScale="70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It is better to </a:t>
            </a:r>
            <a:r>
              <a:rPr lang="en-US" b="1" dirty="0" smtClean="0"/>
              <a:t>prevent waste</a:t>
            </a:r>
            <a:r>
              <a:rPr lang="en-US" dirty="0" smtClean="0"/>
              <a:t> than to treat or clean it up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Synthetic methods should be designed to </a:t>
            </a:r>
            <a:r>
              <a:rPr lang="en-US" b="1" dirty="0" smtClean="0"/>
              <a:t>maximize the incorporation of all materials</a:t>
            </a:r>
            <a:r>
              <a:rPr lang="en-US" dirty="0" smtClean="0"/>
              <a:t> used in the process into final product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Wherever practicable, synthetic methods should be designed to use/generate </a:t>
            </a:r>
            <a:r>
              <a:rPr lang="en-US" b="1" dirty="0" smtClean="0"/>
              <a:t>substances of little or no toxicity</a:t>
            </a:r>
            <a:r>
              <a:rPr lang="en-US" dirty="0" smtClean="0"/>
              <a:t> to health and environment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Chemical products should be designed to </a:t>
            </a:r>
            <a:r>
              <a:rPr lang="en-US" b="1" dirty="0" smtClean="0"/>
              <a:t>preserve </a:t>
            </a:r>
            <a:r>
              <a:rPr lang="en-US" b="1" dirty="0" smtClean="0"/>
              <a:t>efficacy of function while reducing toxicity.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Use of </a:t>
            </a:r>
            <a:r>
              <a:rPr lang="en-US" b="1" dirty="0" smtClean="0"/>
              <a:t>auxiliary substances</a:t>
            </a:r>
            <a:r>
              <a:rPr lang="en-US" dirty="0" smtClean="0"/>
              <a:t> </a:t>
            </a:r>
            <a:r>
              <a:rPr lang="en-US" b="1" dirty="0" smtClean="0"/>
              <a:t>should be avoided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b="1" dirty="0" smtClean="0"/>
              <a:t>Energy requirements should be minimized</a:t>
            </a:r>
            <a:r>
              <a:rPr lang="en-US" dirty="0" smtClean="0"/>
              <a:t> and reactions carried out at ambient temp and pressure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C07D1E-A757-4FA5-A73C-0C1FF1AF03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TrainingPresentation</Template>
  <TotalTime>0</TotalTime>
  <Words>1559</Words>
  <Application>Microsoft Office PowerPoint</Application>
  <PresentationFormat>On-screen Show (4:3)</PresentationFormat>
  <Paragraphs>289</Paragraphs>
  <Slides>38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TrainingPresentation</vt:lpstr>
      <vt:lpstr>CS ChemDraw Drawing</vt:lpstr>
      <vt:lpstr>Green Chemistry:  What is it? How do you know it when you see it?</vt:lpstr>
      <vt:lpstr>Chemistry as an Industry</vt:lpstr>
      <vt:lpstr>Organic Chemistry</vt:lpstr>
      <vt:lpstr>Chemistry can be a problem</vt:lpstr>
      <vt:lpstr>One Specific Example</vt:lpstr>
      <vt:lpstr>Growth in regulation laws</vt:lpstr>
      <vt:lpstr>What’s a Chemist to do?</vt:lpstr>
      <vt:lpstr>What is Green Chemistry?</vt:lpstr>
      <vt:lpstr>12 Principles of Green Chemistry</vt:lpstr>
      <vt:lpstr>12 Principles of Green Chemistry</vt:lpstr>
      <vt:lpstr>What is Green Chemistry?</vt:lpstr>
      <vt:lpstr>Chemical Hazards</vt:lpstr>
      <vt:lpstr>It’s all in the Dosage</vt:lpstr>
      <vt:lpstr>Sources of Information about Hazards</vt:lpstr>
      <vt:lpstr>So, how can you measure “green”?</vt:lpstr>
      <vt:lpstr>So, how can you measure “green”?</vt:lpstr>
      <vt:lpstr>So, how can you measure “green”?</vt:lpstr>
      <vt:lpstr>So, what do you do to make the Chemistry “greener”?</vt:lpstr>
      <vt:lpstr>First, know your reaction</vt:lpstr>
      <vt:lpstr>What can you do?</vt:lpstr>
      <vt:lpstr>Change the Reagents--Pesticides</vt:lpstr>
      <vt:lpstr>Change the Reagents--Pesticides</vt:lpstr>
      <vt:lpstr>Change the Reagents-New Routes</vt:lpstr>
      <vt:lpstr>Change the Solvents</vt:lpstr>
      <vt:lpstr>Change the Solvents-Existing Options</vt:lpstr>
      <vt:lpstr>Change the Solvents-New Approaches</vt:lpstr>
      <vt:lpstr>Change the Solvents-Fluorous Phase</vt:lpstr>
      <vt:lpstr>Change the Solvents-Supercritical fluids</vt:lpstr>
      <vt:lpstr>Change the Solvents-Ionic Liquids</vt:lpstr>
      <vt:lpstr>Change the Energy Requirements</vt:lpstr>
      <vt:lpstr>The Three R’s</vt:lpstr>
      <vt:lpstr>Examples of Green Chemistry: Sertraline</vt:lpstr>
      <vt:lpstr>Examples of Green Chemistry</vt:lpstr>
      <vt:lpstr>Examples of Green Chemistry</vt:lpstr>
      <vt:lpstr>Examples of Green Chemistry</vt:lpstr>
      <vt:lpstr>Examples of Green Chemistry</vt:lpstr>
      <vt:lpstr>Examples of Green Chemistry</vt:lpstr>
      <vt:lpstr>Green Chemistry--Conclusions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2015-04-25T17:12:46Z</dcterms:created>
  <dcterms:modified xsi:type="dcterms:W3CDTF">2015-04-30T00:06:07Z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