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notesMasterIdLst>
    <p:notesMasterId r:id="rId18"/>
  </p:notesMasterIdLst>
  <p:sldIdLst>
    <p:sldId id="280" r:id="rId2"/>
    <p:sldId id="308" r:id="rId3"/>
    <p:sldId id="318" r:id="rId4"/>
    <p:sldId id="309" r:id="rId5"/>
    <p:sldId id="310" r:id="rId6"/>
    <p:sldId id="302" r:id="rId7"/>
    <p:sldId id="303" r:id="rId8"/>
    <p:sldId id="305" r:id="rId9"/>
    <p:sldId id="311" r:id="rId10"/>
    <p:sldId id="312" r:id="rId11"/>
    <p:sldId id="313" r:id="rId12"/>
    <p:sldId id="314" r:id="rId13"/>
    <p:sldId id="315" r:id="rId14"/>
    <p:sldId id="316" r:id="rId15"/>
    <p:sldId id="319" r:id="rId16"/>
    <p:sldId id="320" r:id="rId1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C286A"/>
    <a:srgbClr val="FE5F26"/>
    <a:srgbClr val="FDBB27"/>
    <a:srgbClr val="FFDD9F"/>
    <a:srgbClr val="F3DBAB"/>
    <a:srgbClr val="FF00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07" autoAdjust="0"/>
    <p:restoredTop sz="94660"/>
  </p:normalViewPr>
  <p:slideViewPr>
    <p:cSldViewPr>
      <p:cViewPr varScale="1">
        <p:scale>
          <a:sx n="98" d="100"/>
          <a:sy n="98" d="100"/>
        </p:scale>
        <p:origin x="282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74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74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474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74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874F6AAE-64EB-4FB7-9865-3D1E0F502C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84367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71DE0A9-E87F-4876-AA1C-A5CD0E199E8C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6A55690-CDF5-46AB-9FF2-9CA36C400BDB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D2170EF-6AE8-4AB5-91F0-020F369EB94A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4ED9921-2A88-4F2F-8BA5-D644E1312C1E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21C7A8E-D19E-4BC8-A4EA-9E306A027A71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2070A0B-4B05-408F-A53D-0383B66D67FA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7A2BF62-D320-4AD3-B972-1A3532D972EF}" type="slidenum">
              <a:rPr lang="en-US" altLang="en-US" smtClean="0"/>
              <a:pPr eaLnBrk="1" hangingPunct="1"/>
              <a:t>15</a:t>
            </a:fld>
            <a:endParaRPr lang="en-US" altLang="en-US" smtClean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19564142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A297C76-ED4A-4BCE-B8EB-59D532084AC6}" type="slidenum">
              <a:rPr lang="en-US" altLang="en-US" smtClean="0"/>
              <a:pPr eaLnBrk="1" hangingPunct="1"/>
              <a:t>16</a:t>
            </a:fld>
            <a:endParaRPr lang="en-US" altLang="en-US" smtClean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8939510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D382C79-1C6F-4F78-9F1F-2865A2A9A797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D382C79-1C6F-4F78-9F1F-2865A2A9A797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A6367CE-6D8D-4111-AA22-24D9C531C906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276D0AF-3507-4067-8AB9-F01FE9EA90BC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F4DE27B-EB3B-4A66-8B09-C13CBAA3733B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A3E2AC5-AA61-4B84-A3CE-BDE0CA6E2A46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5BB4845-E252-44AF-86C6-A5F3F58F9548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A0482AD-16C1-4F25-BA66-25F8E6C52EAC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26D739-41CC-45F3-A2F8-54F7549831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BCA316-2DFD-467F-8ED1-7F5246AEA9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520931-8EF3-46A8-997C-46B13522E0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78EB5A-344A-41F2-A596-C1F76E48F8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DDB630-275D-469B-A471-A17E61419E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1BA0FA-AF3B-45F4-88F6-577072BB75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93630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4CFEF5-524F-4BF1-899F-01319DFF4D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79684E-E842-45EA-8B59-90E0BBA1DF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0B6499-511E-4EF5-B3CD-594BE3121F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4104C8-5017-4308-95B5-A729439CCA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B8E8B0-A1FB-4708-B88C-48AD02A4B7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4BD675-B487-45FA-881E-E9B2D1E96B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8B09EF-C3B3-4E6C-8126-59AC2A5230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26B93E-A935-4A8D-82F5-2AC2508B60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ED5C0362-4945-4F4A-AD33-42DFC412B8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  <p:sldLayoutId id="2147483659" r:id="rId4"/>
    <p:sldLayoutId id="2147483660" r:id="rId5"/>
    <p:sldLayoutId id="2147483661" r:id="rId6"/>
    <p:sldLayoutId id="2147483662" r:id="rId7"/>
    <p:sldLayoutId id="2147483663" r:id="rId8"/>
    <p:sldLayoutId id="2147483664" r:id="rId9"/>
    <p:sldLayoutId id="2147483665" r:id="rId10"/>
    <p:sldLayoutId id="2147483666" r:id="rId11"/>
    <p:sldLayoutId id="2147483667" r:id="rId12"/>
    <p:sldLayoutId id="2147483668" r:id="rId13"/>
    <p:sldLayoutId id="2147483669" r:id="rId14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2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emf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b="1" dirty="0" smtClean="0">
                <a:latin typeface="Tahoma" charset="0"/>
              </a:rPr>
              <a:t>Chem. 31 – 8/28 Lecture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smtClean="0">
              <a:latin typeface="Tahoma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Tahoma" charset="0"/>
              </a:rPr>
              <a:t>Chapter 1 – </a:t>
            </a:r>
            <a:br>
              <a:rPr lang="en-US" smtClean="0">
                <a:latin typeface="Tahoma" charset="0"/>
              </a:rPr>
            </a:br>
            <a:r>
              <a:rPr lang="en-US" sz="3600" smtClean="0">
                <a:latin typeface="Tahoma" charset="0"/>
              </a:rPr>
              <a:t>Measurements and Titrations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smtClean="0">
                <a:latin typeface="Tahoma" charset="0"/>
              </a:rPr>
              <a:t>No measurement is valuable unless it is given with units and some measure of uncertainty</a:t>
            </a:r>
          </a:p>
          <a:p>
            <a:pPr eaLnBrk="1" hangingPunct="1">
              <a:buFontTx/>
              <a:buNone/>
            </a:pPr>
            <a:r>
              <a:rPr lang="en-US" smtClean="0">
                <a:latin typeface="Tahoma" charset="0"/>
              </a:rPr>
              <a:t>Units – Chapter 1</a:t>
            </a:r>
          </a:p>
          <a:p>
            <a:pPr eaLnBrk="1" hangingPunct="1">
              <a:buFontTx/>
              <a:buNone/>
            </a:pPr>
            <a:r>
              <a:rPr lang="en-US" smtClean="0">
                <a:latin typeface="Tahoma" charset="0"/>
              </a:rPr>
              <a:t>Uncertainty – Chapters 3 and 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Tahoma" charset="0"/>
              </a:rPr>
              <a:t>Units of Measure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Tahoma" charset="0"/>
              </a:rPr>
              <a:t>Most Basic – SI base units </a:t>
            </a:r>
            <a:r>
              <a:rPr lang="en-US" sz="2800" smtClean="0">
                <a:latin typeface="Tahoma" charset="0"/>
              </a:rPr>
              <a:t>(important ones)</a:t>
            </a:r>
          </a:p>
          <a:p>
            <a:pPr eaLnBrk="1" hangingPunct="1">
              <a:buFontTx/>
              <a:buNone/>
            </a:pPr>
            <a:r>
              <a:rPr lang="en-US" u="sng" smtClean="0">
                <a:latin typeface="Tahoma" charset="0"/>
              </a:rPr>
              <a:t>Measure	</a:t>
            </a:r>
            <a:r>
              <a:rPr lang="en-US" smtClean="0">
                <a:latin typeface="Tahoma" charset="0"/>
              </a:rPr>
              <a:t>	</a:t>
            </a:r>
            <a:r>
              <a:rPr lang="en-US" u="sng" smtClean="0">
                <a:latin typeface="Tahoma" charset="0"/>
              </a:rPr>
              <a:t>Unit_____</a:t>
            </a:r>
          </a:p>
          <a:p>
            <a:pPr eaLnBrk="1" hangingPunct="1">
              <a:buFontTx/>
              <a:buNone/>
            </a:pPr>
            <a:r>
              <a:rPr lang="en-US" smtClean="0">
                <a:latin typeface="Tahoma" charset="0"/>
              </a:rPr>
              <a:t>Length		meter (m)</a:t>
            </a:r>
          </a:p>
          <a:p>
            <a:pPr eaLnBrk="1" hangingPunct="1">
              <a:buFontTx/>
              <a:buNone/>
            </a:pPr>
            <a:r>
              <a:rPr lang="en-US" smtClean="0">
                <a:latin typeface="Tahoma" charset="0"/>
              </a:rPr>
              <a:t>Mass			kilogram (kg) </a:t>
            </a:r>
            <a:r>
              <a:rPr lang="en-US" sz="1800" smtClean="0">
                <a:latin typeface="Tahoma" charset="0"/>
              </a:rPr>
              <a:t>(only one with multiplier)</a:t>
            </a:r>
          </a:p>
          <a:p>
            <a:pPr eaLnBrk="1" hangingPunct="1">
              <a:buFontTx/>
              <a:buNone/>
            </a:pPr>
            <a:r>
              <a:rPr lang="en-US" smtClean="0">
                <a:latin typeface="Tahoma" charset="0"/>
              </a:rPr>
              <a:t>Time			second (s)</a:t>
            </a:r>
          </a:p>
          <a:p>
            <a:pPr eaLnBrk="1" hangingPunct="1">
              <a:buFontTx/>
              <a:buNone/>
            </a:pPr>
            <a:r>
              <a:rPr lang="en-US" smtClean="0">
                <a:latin typeface="Tahoma" charset="0"/>
              </a:rPr>
              <a:t>Temperature	Kelvin (K)</a:t>
            </a:r>
          </a:p>
          <a:p>
            <a:pPr eaLnBrk="1" hangingPunct="1">
              <a:buFontTx/>
              <a:buNone/>
            </a:pPr>
            <a:r>
              <a:rPr lang="en-US" smtClean="0">
                <a:latin typeface="Tahoma" charset="0"/>
              </a:rPr>
              <a:t>Amount		Mole (mol)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Tahoma" charset="0"/>
              </a:rPr>
              <a:t>Units of Measure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229600" cy="4525963"/>
          </a:xfrm>
        </p:spPr>
        <p:txBody>
          <a:bodyPr/>
          <a:lstStyle/>
          <a:p>
            <a:pPr eaLnBrk="1" hangingPunct="1"/>
            <a:r>
              <a:rPr lang="en-US" smtClean="0">
                <a:latin typeface="Tahoma" charset="0"/>
              </a:rPr>
              <a:t>Directly Derived from Base Units</a:t>
            </a:r>
          </a:p>
          <a:p>
            <a:pPr lvl="1" eaLnBrk="1" hangingPunct="1"/>
            <a:r>
              <a:rPr lang="en-US" smtClean="0">
                <a:latin typeface="Tahoma" charset="0"/>
              </a:rPr>
              <a:t>Volume: cube volume = l</a:t>
            </a:r>
            <a:r>
              <a:rPr lang="en-US" baseline="30000" smtClean="0">
                <a:latin typeface="Tahoma" charset="0"/>
              </a:rPr>
              <a:t>3</a:t>
            </a:r>
            <a:r>
              <a:rPr lang="en-US" smtClean="0">
                <a:latin typeface="Tahoma" charset="0"/>
              </a:rPr>
              <a:t> so units = m</a:t>
            </a:r>
            <a:r>
              <a:rPr lang="en-US" baseline="30000" smtClean="0">
                <a:latin typeface="Tahoma" charset="0"/>
              </a:rPr>
              <a:t>3</a:t>
            </a:r>
            <a:endParaRPr lang="en-US" smtClean="0">
              <a:latin typeface="Tahoma" charset="0"/>
            </a:endParaRPr>
          </a:p>
          <a:p>
            <a:pPr lvl="1" eaLnBrk="1" hangingPunct="1">
              <a:buFontTx/>
              <a:buNone/>
            </a:pPr>
            <a:endParaRPr lang="en-US" smtClean="0">
              <a:latin typeface="Tahoma" charset="0"/>
            </a:endParaRPr>
          </a:p>
          <a:p>
            <a:pPr lvl="1" eaLnBrk="1" hangingPunct="1">
              <a:buFontTx/>
              <a:buNone/>
            </a:pPr>
            <a:endParaRPr lang="en-US" smtClean="0">
              <a:latin typeface="Tahoma" charset="0"/>
            </a:endParaRPr>
          </a:p>
          <a:p>
            <a:pPr lvl="1" eaLnBrk="1" hangingPunct="1">
              <a:buFontTx/>
              <a:buNone/>
            </a:pPr>
            <a:endParaRPr lang="en-US" smtClean="0">
              <a:latin typeface="Tahoma" charset="0"/>
            </a:endParaRPr>
          </a:p>
          <a:p>
            <a:pPr lvl="1" eaLnBrk="1" hangingPunct="1"/>
            <a:r>
              <a:rPr lang="en-US" smtClean="0">
                <a:latin typeface="Tahoma" charset="0"/>
              </a:rPr>
              <a:t>Density = m/V so kg/m</a:t>
            </a:r>
            <a:r>
              <a:rPr lang="en-US" baseline="30000" smtClean="0">
                <a:latin typeface="Tahoma" charset="0"/>
              </a:rPr>
              <a:t>3</a:t>
            </a:r>
            <a:endParaRPr lang="en-US" smtClean="0">
              <a:latin typeface="Tahoma" charset="0"/>
            </a:endParaRPr>
          </a:p>
          <a:p>
            <a:pPr lvl="1" eaLnBrk="1" hangingPunct="1"/>
            <a:r>
              <a:rPr lang="en-US" smtClean="0">
                <a:latin typeface="Tahoma" charset="0"/>
              </a:rPr>
              <a:t>Pressure = force(kg·m/s</a:t>
            </a:r>
            <a:r>
              <a:rPr lang="en-US" baseline="30000" smtClean="0">
                <a:latin typeface="Tahoma" charset="0"/>
              </a:rPr>
              <a:t>2</a:t>
            </a:r>
            <a:r>
              <a:rPr lang="en-US" smtClean="0">
                <a:latin typeface="Tahoma" charset="0"/>
              </a:rPr>
              <a:t>)/area(m</a:t>
            </a:r>
            <a:r>
              <a:rPr lang="en-US" baseline="30000" smtClean="0">
                <a:latin typeface="Tahoma" charset="0"/>
              </a:rPr>
              <a:t>2</a:t>
            </a:r>
            <a:r>
              <a:rPr lang="en-US" smtClean="0">
                <a:latin typeface="Tahoma" charset="0"/>
              </a:rPr>
              <a:t>) = kg/(s</a:t>
            </a:r>
            <a:r>
              <a:rPr lang="en-US" baseline="30000" smtClean="0">
                <a:latin typeface="Tahoma" charset="0"/>
              </a:rPr>
              <a:t>2</a:t>
            </a:r>
            <a:r>
              <a:rPr lang="en-US" smtClean="0">
                <a:latin typeface="Tahoma" charset="0"/>
              </a:rPr>
              <a:t>·m)</a:t>
            </a:r>
          </a:p>
        </p:txBody>
      </p:sp>
      <p:sp>
        <p:nvSpPr>
          <p:cNvPr id="13316" name="AutoShape 4"/>
          <p:cNvSpPr>
            <a:spLocks noChangeArrowheads="1"/>
          </p:cNvSpPr>
          <p:nvPr/>
        </p:nvSpPr>
        <p:spPr bwMode="auto">
          <a:xfrm>
            <a:off x="2362200" y="2819400"/>
            <a:ext cx="990600" cy="914400"/>
          </a:xfrm>
          <a:prstGeom prst="cube">
            <a:avLst>
              <a:gd name="adj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17" name="Line 5"/>
          <p:cNvSpPr>
            <a:spLocks noChangeShapeType="1"/>
          </p:cNvSpPr>
          <p:nvPr/>
        </p:nvSpPr>
        <p:spPr bwMode="auto">
          <a:xfrm>
            <a:off x="3657600" y="28194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3318" name="Text Box 6"/>
          <p:cNvSpPr txBox="1">
            <a:spLocks noChangeArrowheads="1"/>
          </p:cNvSpPr>
          <p:nvPr/>
        </p:nvSpPr>
        <p:spPr bwMode="auto">
          <a:xfrm>
            <a:off x="3810000" y="2971800"/>
            <a:ext cx="1828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Tahoma" charset="0"/>
              </a:rPr>
              <a:t>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/>
      <p:bldP spid="13316" grpId="0" animBg="1"/>
      <p:bldP spid="13317" grpId="0" animBg="1"/>
      <p:bldP spid="1331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Tahoma" charset="0"/>
              </a:rPr>
              <a:t>Units of Measure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latin typeface="Tahoma" charset="0"/>
              </a:rPr>
              <a:t>Other metric units (not directly in SI units)</a:t>
            </a:r>
          </a:p>
          <a:p>
            <a:pPr lvl="1" eaLnBrk="1" hangingPunct="1"/>
            <a:r>
              <a:rPr lang="en-US" dirty="0" smtClean="0">
                <a:latin typeface="Tahoma" charset="0"/>
              </a:rPr>
              <a:t>Density (g/cm</a:t>
            </a:r>
            <a:r>
              <a:rPr lang="en-US" baseline="30000" dirty="0" smtClean="0">
                <a:latin typeface="Tahoma" charset="0"/>
              </a:rPr>
              <a:t>3</a:t>
            </a:r>
            <a:r>
              <a:rPr lang="en-US" dirty="0" smtClean="0">
                <a:latin typeface="Tahoma" charset="0"/>
              </a:rPr>
              <a:t>)</a:t>
            </a:r>
          </a:p>
          <a:p>
            <a:pPr lvl="1" eaLnBrk="1" hangingPunct="1"/>
            <a:r>
              <a:rPr lang="en-US" dirty="0" smtClean="0">
                <a:latin typeface="Tahoma" charset="0"/>
              </a:rPr>
              <a:t>Pressure (</a:t>
            </a:r>
            <a:r>
              <a:rPr lang="en-US" dirty="0" err="1" smtClean="0">
                <a:latin typeface="Tahoma" charset="0"/>
              </a:rPr>
              <a:t>Pascals</a:t>
            </a:r>
            <a:r>
              <a:rPr lang="en-US" dirty="0" smtClean="0">
                <a:latin typeface="Tahoma" charset="0"/>
              </a:rPr>
              <a:t> or Pa = kg/(s</a:t>
            </a:r>
            <a:r>
              <a:rPr lang="en-US" baseline="30000" dirty="0" smtClean="0">
                <a:latin typeface="Tahoma" charset="0"/>
              </a:rPr>
              <a:t>2</a:t>
            </a:r>
            <a:r>
              <a:rPr lang="en-US" dirty="0" smtClean="0">
                <a:latin typeface="Tahoma" charset="0"/>
              </a:rPr>
              <a:t>·m))</a:t>
            </a:r>
          </a:p>
          <a:p>
            <a:pPr lvl="1" eaLnBrk="1" hangingPunct="1">
              <a:buFontTx/>
              <a:buNone/>
            </a:pPr>
            <a:endParaRPr lang="en-US" dirty="0" smtClean="0">
              <a:latin typeface="Tahoma" charset="0"/>
            </a:endParaRPr>
          </a:p>
          <a:p>
            <a:pPr eaLnBrk="1" hangingPunct="1"/>
            <a:r>
              <a:rPr lang="en-US" dirty="0" smtClean="0">
                <a:latin typeface="Tahoma" charset="0"/>
              </a:rPr>
              <a:t>Non-metric units (used commonly)</a:t>
            </a:r>
          </a:p>
          <a:p>
            <a:pPr lvl="1" eaLnBrk="1" hangingPunct="1"/>
            <a:r>
              <a:rPr lang="en-US" dirty="0" smtClean="0">
                <a:latin typeface="Tahoma" charset="0"/>
              </a:rPr>
              <a:t>For pressure 1 atmosphere (</a:t>
            </a:r>
            <a:r>
              <a:rPr lang="en-US" dirty="0" err="1" smtClean="0">
                <a:latin typeface="Tahoma" charset="0"/>
              </a:rPr>
              <a:t>atm</a:t>
            </a:r>
            <a:r>
              <a:rPr lang="en-US" dirty="0" smtClean="0">
                <a:latin typeface="Tahoma" charset="0"/>
              </a:rPr>
              <a:t>) = 101300 Pa</a:t>
            </a:r>
          </a:p>
          <a:p>
            <a:pPr lvl="1" eaLnBrk="1" hangingPunct="1"/>
            <a:r>
              <a:rPr lang="en-US" dirty="0" smtClean="0">
                <a:latin typeface="Tahoma" charset="0"/>
              </a:rPr>
              <a:t>English/Other system (not emphasized here)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Tahoma" charset="0"/>
              </a:rPr>
              <a:t>Units of Measure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Tahoma" charset="0"/>
              </a:rPr>
              <a:t>Metric Multipliers (ones you should know)</a:t>
            </a:r>
          </a:p>
          <a:p>
            <a:pPr eaLnBrk="1" hangingPunct="1">
              <a:buFontTx/>
              <a:buNone/>
            </a:pPr>
            <a:r>
              <a:rPr lang="en-US" smtClean="0">
                <a:latin typeface="Tahoma" charset="0"/>
              </a:rPr>
              <a:t>Name	Abbreviation	Multiplier</a:t>
            </a:r>
          </a:p>
          <a:p>
            <a:pPr eaLnBrk="1" hangingPunct="1">
              <a:buFontTx/>
              <a:buNone/>
            </a:pPr>
            <a:r>
              <a:rPr lang="en-US" smtClean="0">
                <a:latin typeface="Tahoma" charset="0"/>
              </a:rPr>
              <a:t>Kilo		k			x10</a:t>
            </a:r>
            <a:r>
              <a:rPr lang="en-US" baseline="30000" smtClean="0">
                <a:latin typeface="Tahoma" charset="0"/>
              </a:rPr>
              <a:t>3</a:t>
            </a:r>
          </a:p>
          <a:p>
            <a:pPr eaLnBrk="1" hangingPunct="1">
              <a:buFontTx/>
              <a:buNone/>
            </a:pPr>
            <a:r>
              <a:rPr lang="en-US" smtClean="0">
                <a:latin typeface="Tahoma" charset="0"/>
              </a:rPr>
              <a:t>Centi	c			x10</a:t>
            </a:r>
            <a:r>
              <a:rPr lang="en-US" baseline="30000" smtClean="0">
                <a:latin typeface="Tahoma" charset="0"/>
              </a:rPr>
              <a:t>-2</a:t>
            </a:r>
            <a:endParaRPr lang="en-US" smtClean="0">
              <a:latin typeface="Tahoma" charset="0"/>
            </a:endParaRPr>
          </a:p>
          <a:p>
            <a:pPr eaLnBrk="1" hangingPunct="1">
              <a:buFontTx/>
              <a:buNone/>
            </a:pPr>
            <a:r>
              <a:rPr lang="en-US" smtClean="0">
                <a:latin typeface="Tahoma" charset="0"/>
              </a:rPr>
              <a:t>Milli		m 			x10</a:t>
            </a:r>
            <a:r>
              <a:rPr lang="en-US" baseline="30000" smtClean="0">
                <a:latin typeface="Tahoma" charset="0"/>
              </a:rPr>
              <a:t>-3</a:t>
            </a:r>
            <a:endParaRPr lang="en-US" smtClean="0">
              <a:latin typeface="Tahoma" charset="0"/>
            </a:endParaRPr>
          </a:p>
          <a:p>
            <a:pPr eaLnBrk="1" hangingPunct="1">
              <a:buFontTx/>
              <a:buNone/>
            </a:pPr>
            <a:r>
              <a:rPr lang="en-US" smtClean="0">
                <a:latin typeface="Tahoma" charset="0"/>
              </a:rPr>
              <a:t>Micro	</a:t>
            </a:r>
            <a:r>
              <a:rPr lang="en-US" smtClean="0">
                <a:latin typeface="Symbol" pitchFamily="18" charset="2"/>
              </a:rPr>
              <a:t>m</a:t>
            </a:r>
            <a:r>
              <a:rPr lang="en-US" smtClean="0">
                <a:latin typeface="Tahoma" charset="0"/>
              </a:rPr>
              <a:t> 			x10</a:t>
            </a:r>
            <a:r>
              <a:rPr lang="en-US" baseline="30000" smtClean="0">
                <a:latin typeface="Tahoma" charset="0"/>
              </a:rPr>
              <a:t>-6</a:t>
            </a:r>
            <a:endParaRPr lang="en-US" smtClean="0">
              <a:latin typeface="Tahoma" charset="0"/>
            </a:endParaRPr>
          </a:p>
          <a:p>
            <a:pPr eaLnBrk="1" hangingPunct="1">
              <a:buFontTx/>
              <a:buNone/>
            </a:pPr>
            <a:r>
              <a:rPr lang="en-US" smtClean="0">
                <a:latin typeface="Tahoma" charset="0"/>
              </a:rPr>
              <a:t>Nano	n			x10</a:t>
            </a:r>
            <a:r>
              <a:rPr lang="en-US" baseline="30000" smtClean="0">
                <a:latin typeface="Tahoma" charset="0"/>
              </a:rPr>
              <a:t>-9</a:t>
            </a:r>
          </a:p>
        </p:txBody>
      </p:sp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152400" y="5867400"/>
            <a:ext cx="8763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Tahoma" charset="0"/>
              </a:rPr>
              <a:t>Analytical chemists like small quantities.  An instrument that can detect 1 fg (1 x 10</a:t>
            </a:r>
            <a:r>
              <a:rPr lang="en-US" sz="2000" baseline="30000">
                <a:latin typeface="Tahoma" charset="0"/>
              </a:rPr>
              <a:t>-15</a:t>
            </a:r>
            <a:r>
              <a:rPr lang="en-US" sz="2000">
                <a:latin typeface="Tahoma" charset="0"/>
              </a:rPr>
              <a:t> g) is better than an instrument that can detect 1 pg (1 x 10</a:t>
            </a:r>
            <a:r>
              <a:rPr lang="en-US" sz="2000" baseline="30000">
                <a:latin typeface="Tahoma" charset="0"/>
              </a:rPr>
              <a:t>-12</a:t>
            </a:r>
            <a:r>
              <a:rPr lang="en-US" sz="2000">
                <a:latin typeface="Tahoma" charset="0"/>
              </a:rPr>
              <a:t> g)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build="p"/>
      <p:bldP spid="1741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smtClean="0">
                <a:latin typeface="Tahoma" charset="0"/>
              </a:rPr>
              <a:t>Unit Conversion – Example Problem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latin typeface="Tahoma" charset="0"/>
              </a:rPr>
              <a:t>Convert the density of lead from g/cm</a:t>
            </a:r>
            <a:r>
              <a:rPr lang="en-US" altLang="en-US" baseline="30000" smtClean="0">
                <a:latin typeface="Tahoma" charset="0"/>
              </a:rPr>
              <a:t>3</a:t>
            </a:r>
            <a:r>
              <a:rPr lang="en-US" altLang="en-US" smtClean="0">
                <a:latin typeface="Tahoma" charset="0"/>
              </a:rPr>
              <a:t> to kg m</a:t>
            </a:r>
            <a:r>
              <a:rPr lang="en-US" altLang="en-US" baseline="30000" smtClean="0">
                <a:latin typeface="Tahoma" charset="0"/>
              </a:rPr>
              <a:t>-3</a:t>
            </a:r>
            <a:r>
              <a:rPr lang="en-US" altLang="en-US" smtClean="0">
                <a:latin typeface="Tahoma" charset="0"/>
              </a:rPr>
              <a:t> if density = 11.7 g cm</a:t>
            </a:r>
            <a:r>
              <a:rPr lang="en-US" altLang="en-US" baseline="30000" smtClean="0">
                <a:latin typeface="Tahoma" charset="0"/>
              </a:rPr>
              <a:t>-3</a:t>
            </a:r>
            <a:r>
              <a:rPr lang="en-US" altLang="en-US" smtClean="0">
                <a:latin typeface="Tahoma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939595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latin typeface="Tahoma" charset="0"/>
              </a:rPr>
              <a:t>Concentration Units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077200" cy="4525963"/>
          </a:xfrm>
        </p:spPr>
        <p:txBody>
          <a:bodyPr/>
          <a:lstStyle/>
          <a:p>
            <a:pPr eaLnBrk="1" hangingPunct="1"/>
            <a:r>
              <a:rPr lang="en-US" altLang="en-US" sz="2800" dirty="0" smtClean="0">
                <a:latin typeface="Tahoma" charset="0"/>
              </a:rPr>
              <a:t>General form</a:t>
            </a:r>
          </a:p>
          <a:p>
            <a:pPr eaLnBrk="1" hangingPunct="1"/>
            <a:endParaRPr lang="en-US" altLang="en-US" sz="2800" dirty="0" smtClean="0">
              <a:latin typeface="Tahoma" charset="0"/>
            </a:endParaRPr>
          </a:p>
          <a:p>
            <a:pPr eaLnBrk="1" hangingPunct="1"/>
            <a:endParaRPr lang="en-US" altLang="en-US" sz="2800" dirty="0" smtClean="0">
              <a:latin typeface="Tahoma" charset="0"/>
            </a:endParaRPr>
          </a:p>
          <a:p>
            <a:pPr eaLnBrk="1" hangingPunct="1"/>
            <a:endParaRPr lang="en-US" altLang="en-US" sz="2800" dirty="0" smtClean="0">
              <a:latin typeface="Tahoma" charset="0"/>
            </a:endParaRPr>
          </a:p>
          <a:p>
            <a:pPr eaLnBrk="1" hangingPunct="1"/>
            <a:endParaRPr lang="en-US" altLang="en-US" sz="2800" dirty="0" smtClean="0">
              <a:latin typeface="Tahoma" charset="0"/>
            </a:endParaRPr>
          </a:p>
          <a:p>
            <a:pPr eaLnBrk="1" hangingPunct="1"/>
            <a:r>
              <a:rPr lang="en-US" altLang="en-US" sz="2800" dirty="0" smtClean="0">
                <a:latin typeface="Tahoma" charset="0"/>
              </a:rPr>
              <a:t>Note: sometimes, volume is required in the denominator to be strictly considered “concentration”, but for this class mass ratios or mole ratios will be considered to be an expression of concentration</a:t>
            </a:r>
          </a:p>
          <a:p>
            <a:pPr eaLnBrk="1" hangingPunct="1">
              <a:buFontTx/>
              <a:buNone/>
            </a:pPr>
            <a:endParaRPr lang="en-US" altLang="en-US" sz="2800" dirty="0" smtClean="0">
              <a:latin typeface="Tahoma" charset="0"/>
            </a:endParaRPr>
          </a:p>
        </p:txBody>
      </p:sp>
      <p:graphicFrame>
        <p:nvGraphicFramePr>
          <p:cNvPr id="21508" name="Object 4"/>
          <p:cNvGraphicFramePr>
            <a:graphicFrameLocks noGrp="1" noChangeAspect="1"/>
          </p:cNvGraphicFramePr>
          <p:nvPr>
            <p:ph sz="half" idx="2"/>
          </p:nvPr>
        </p:nvGraphicFramePr>
        <p:xfrm>
          <a:off x="685800" y="2470150"/>
          <a:ext cx="8001000" cy="904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" name="Equation" r:id="rId4" imgW="3708400" imgH="419100" progId="Equation.3">
                  <p:embed/>
                </p:oleObj>
              </mc:Choice>
              <mc:Fallback>
                <p:oleObj name="Equation" r:id="rId4" imgW="3708400" imgH="419100" progId="Equation.3">
                  <p:embed/>
                  <p:pic>
                    <p:nvPicPr>
                      <p:cNvPr id="21508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2470150"/>
                        <a:ext cx="8001000" cy="904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67445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>
                <a:latin typeface="Tahoma" charset="0"/>
              </a:rPr>
              <a:t>What is Quantitative Analysis? </a:t>
            </a:r>
            <a:br>
              <a:rPr lang="en-US" sz="4000" smtClean="0">
                <a:latin typeface="Tahoma" charset="0"/>
              </a:rPr>
            </a:br>
            <a:r>
              <a:rPr lang="en-US" sz="2400" smtClean="0">
                <a:latin typeface="Tahoma" charset="0"/>
              </a:rPr>
              <a:t>(and Why is it important?)</a:t>
            </a:r>
          </a:p>
        </p:txBody>
      </p:sp>
      <p:sp>
        <p:nvSpPr>
          <p:cNvPr id="145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dirty="0" smtClean="0">
                <a:latin typeface="Tahoma" charset="0"/>
              </a:rPr>
              <a:t>Quantitative Analysis is the determination of a compound’s concentration (or mass or amount) in a sample</a:t>
            </a:r>
          </a:p>
          <a:p>
            <a:pPr eaLnBrk="1" hangingPunct="1"/>
            <a:r>
              <a:rPr lang="en-US" sz="2800" dirty="0" smtClean="0">
                <a:latin typeface="Tahoma" charset="0"/>
              </a:rPr>
              <a:t>Some examples of where a compound’s concentration is important:</a:t>
            </a:r>
          </a:p>
          <a:p>
            <a:pPr lvl="1" eaLnBrk="1" hangingPunct="1"/>
            <a:r>
              <a:rPr lang="en-US" sz="2400" dirty="0" smtClean="0">
                <a:latin typeface="Tahoma" charset="0"/>
              </a:rPr>
              <a:t>level of intoxication from blood alcohol content</a:t>
            </a:r>
          </a:p>
          <a:p>
            <a:pPr lvl="1" eaLnBrk="1" hangingPunct="1"/>
            <a:r>
              <a:rPr lang="en-US" sz="2400" dirty="0" smtClean="0">
                <a:latin typeface="Tahoma" charset="0"/>
              </a:rPr>
              <a:t>determine whether a compound (e.g. F</a:t>
            </a:r>
            <a:r>
              <a:rPr lang="en-US" sz="2400" baseline="30000" dirty="0" smtClean="0">
                <a:latin typeface="Tahoma" charset="0"/>
              </a:rPr>
              <a:t>-</a:t>
            </a:r>
            <a:r>
              <a:rPr lang="en-US" sz="2400" dirty="0" smtClean="0">
                <a:latin typeface="Tahoma" charset="0"/>
              </a:rPr>
              <a:t> in drinking water) is beneficial or harmful</a:t>
            </a:r>
          </a:p>
          <a:p>
            <a:pPr lvl="1" eaLnBrk="1" hangingPunct="1"/>
            <a:r>
              <a:rPr lang="en-US" sz="2400" dirty="0" smtClean="0">
                <a:latin typeface="Tahoma" charset="0"/>
              </a:rPr>
              <a:t>risk of having health problems (such as from high LDL concentrations or low HDL concentrations)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5411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 smtClean="0">
                <a:latin typeface="Tahoma" charset="0"/>
              </a:rPr>
              <a:t>Course Instructors</a:t>
            </a:r>
            <a:endParaRPr lang="en-US" sz="2400" dirty="0" smtClean="0">
              <a:latin typeface="Tahoma" charset="0"/>
            </a:endParaRPr>
          </a:p>
        </p:txBody>
      </p:sp>
      <p:sp>
        <p:nvSpPr>
          <p:cNvPr id="145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dirty="0" smtClean="0">
                <a:latin typeface="Tahoma" charset="0"/>
              </a:rPr>
              <a:t>Dr. Roy Dixon (lecture and sect. 2 of lab)</a:t>
            </a:r>
          </a:p>
          <a:p>
            <a:pPr lvl="1" eaLnBrk="1" hangingPunct="1"/>
            <a:r>
              <a:rPr lang="en-US" sz="2400" dirty="0" smtClean="0">
                <a:latin typeface="Tahoma" charset="0"/>
              </a:rPr>
              <a:t>I have been teaching this class for over 20 years</a:t>
            </a:r>
          </a:p>
          <a:p>
            <a:pPr lvl="1" eaLnBrk="1" hangingPunct="1"/>
            <a:r>
              <a:rPr lang="en-US" sz="2400" dirty="0" smtClean="0">
                <a:latin typeface="Tahoma" charset="0"/>
              </a:rPr>
              <a:t>My educational and research background is in analytical chemistry (with work on environmental and biological problems)</a:t>
            </a:r>
          </a:p>
          <a:p>
            <a:pPr lvl="1" eaLnBrk="1" hangingPunct="1"/>
            <a:r>
              <a:rPr lang="en-US" sz="2400" dirty="0" smtClean="0">
                <a:latin typeface="Tahoma" charset="0"/>
              </a:rPr>
              <a:t>Now, I’m teaching less as Department Chair</a:t>
            </a:r>
          </a:p>
          <a:p>
            <a:pPr eaLnBrk="1" hangingPunct="1"/>
            <a:r>
              <a:rPr lang="en-US" sz="2800" dirty="0" smtClean="0">
                <a:latin typeface="Tahoma" charset="0"/>
              </a:rPr>
              <a:t>Dr. Jahansooz Toofan (lab – sect. 4, </a:t>
            </a:r>
            <a:r>
              <a:rPr lang="en-US" sz="2800" dirty="0">
                <a:latin typeface="Tahoma" charset="0"/>
              </a:rPr>
              <a:t>6</a:t>
            </a:r>
            <a:r>
              <a:rPr lang="en-US" sz="2800" dirty="0" smtClean="0">
                <a:latin typeface="Tahoma" charset="0"/>
              </a:rPr>
              <a:t>, and 7), Dr. Alexander Gunn (lab – sect. 2) Dr. Justin Miller Schulze (lab – sect. 3) and Ms. Heidi Van Atta (lab – sect. 5)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5411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Tahoma" charset="0"/>
              </a:rPr>
              <a:t>Roll Call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latin typeface="Tahoma" charset="0"/>
              </a:rPr>
              <a:t>Sign in to sheet being passed around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Tahoma" charset="0"/>
              </a:rPr>
              <a:t>Handouts</a:t>
            </a:r>
          </a:p>
        </p:txBody>
      </p:sp>
      <p:sp>
        <p:nvSpPr>
          <p:cNvPr id="156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latin typeface="Tahoma" charset="0"/>
              </a:rPr>
              <a:t>Syllabus</a:t>
            </a:r>
          </a:p>
          <a:p>
            <a:pPr eaLnBrk="1" hangingPunct="1"/>
            <a:r>
              <a:rPr lang="en-US" dirty="0" smtClean="0">
                <a:latin typeface="Tahoma" charset="0"/>
              </a:rPr>
              <a:t>Other materials will be posted online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667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Tahoma" charset="0"/>
              </a:rPr>
              <a:t>Typical Lecture Style</a:t>
            </a:r>
          </a:p>
        </p:txBody>
      </p:sp>
      <p:sp>
        <p:nvSpPr>
          <p:cNvPr id="126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dirty="0" smtClean="0">
                <a:latin typeface="Tahoma" charset="0"/>
              </a:rPr>
              <a:t>Mix of </a:t>
            </a:r>
            <a:r>
              <a:rPr lang="en-US" sz="2800" dirty="0">
                <a:latin typeface="Tahoma" charset="0"/>
              </a:rPr>
              <a:t>whiteboard and </a:t>
            </a:r>
            <a:r>
              <a:rPr lang="en-US" sz="2800" dirty="0" err="1">
                <a:latin typeface="Tahoma" charset="0"/>
              </a:rPr>
              <a:t>P</a:t>
            </a:r>
            <a:r>
              <a:rPr lang="en-US" sz="2800" dirty="0" err="1" smtClean="0">
                <a:latin typeface="Tahoma" charset="0"/>
              </a:rPr>
              <a:t>owerpoint</a:t>
            </a:r>
            <a:r>
              <a:rPr lang="en-US" sz="2800" dirty="0" smtClean="0">
                <a:latin typeface="Tahoma" charset="0"/>
              </a:rPr>
              <a:t> slides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>
                <a:latin typeface="Tahoma" charset="0"/>
              </a:rPr>
              <a:t>Use whiteboard for working out detailed problems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>
                <a:latin typeface="Tahoma" charset="0"/>
              </a:rPr>
              <a:t>Use </a:t>
            </a:r>
            <a:r>
              <a:rPr lang="en-US" sz="2800" dirty="0" err="1" smtClean="0">
                <a:latin typeface="Tahoma" charset="0"/>
              </a:rPr>
              <a:t>Powerpoint</a:t>
            </a:r>
            <a:r>
              <a:rPr lang="en-US" sz="2800" dirty="0" smtClean="0">
                <a:latin typeface="Tahoma" charset="0"/>
              </a:rPr>
              <a:t> slides for covering review material (e.g. Chapter 1) or material where having good graphics helps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err="1" smtClean="0">
                <a:latin typeface="Tahoma" charset="0"/>
              </a:rPr>
              <a:t>Powerpoint</a:t>
            </a:r>
            <a:r>
              <a:rPr lang="en-US" sz="2800" dirty="0" smtClean="0">
                <a:latin typeface="Tahoma" charset="0"/>
              </a:rPr>
              <a:t> slides will be made available on website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>
                <a:latin typeface="Tahoma" charset="0"/>
              </a:rPr>
              <a:t>Announcements given in first few minutes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6979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Tahoma" charset="0"/>
              </a:rPr>
              <a:t>Why is This Course Valuable?</a:t>
            </a:r>
          </a:p>
        </p:txBody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Tahoma" charset="0"/>
              </a:rPr>
              <a:t>Analysis of chemicals is common in other chemistry classes (e.g. Chem. 25, Chem. 125, Chem. 141, Chem. 161, etc.).</a:t>
            </a:r>
          </a:p>
          <a:p>
            <a:pPr eaLnBrk="1" hangingPunct="1"/>
            <a:r>
              <a:rPr lang="en-US" smtClean="0">
                <a:latin typeface="Tahoma" charset="0"/>
              </a:rPr>
              <a:t>Many of the jobs both within chemical industry/pharmaceutical industry and in applied areas (e.g. environmental service and biotech) involve chemical analysis.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5171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pPr eaLnBrk="1" hangingPunct="1"/>
            <a:r>
              <a:rPr lang="en-US" sz="2800" dirty="0" smtClean="0">
                <a:latin typeface="Tahoma" charset="0"/>
              </a:rPr>
              <a:t>Examples of Chemical Analysis from Term Projects in Chemical Instrumentation (</a:t>
            </a:r>
            <a:r>
              <a:rPr lang="en-US" sz="2800" dirty="0" err="1" smtClean="0">
                <a:latin typeface="Tahoma" charset="0"/>
              </a:rPr>
              <a:t>Chem</a:t>
            </a:r>
            <a:r>
              <a:rPr lang="en-US" sz="2800" dirty="0" smtClean="0">
                <a:latin typeface="Tahoma" charset="0"/>
              </a:rPr>
              <a:t> 133 – S’16)</a:t>
            </a:r>
          </a:p>
        </p:txBody>
      </p:sp>
      <p:sp>
        <p:nvSpPr>
          <p:cNvPr id="9219" name="Rectangle 4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r>
              <a:rPr lang="en-US" sz="2400" dirty="0" smtClean="0">
                <a:latin typeface="Tahoma" charset="0"/>
              </a:rPr>
              <a:t>Biodiesel Analysis (3 projects)</a:t>
            </a:r>
          </a:p>
          <a:p>
            <a:pPr lvl="1" eaLnBrk="1" hangingPunct="1"/>
            <a:r>
              <a:rPr lang="en-US" sz="2000" dirty="0" smtClean="0">
                <a:latin typeface="Tahoma" charset="0"/>
              </a:rPr>
              <a:t>Biodiesel is being produced on campus from waste cooking oil</a:t>
            </a:r>
          </a:p>
          <a:p>
            <a:pPr lvl="1" eaLnBrk="1" hangingPunct="1"/>
            <a:r>
              <a:rPr lang="en-US" sz="2000" dirty="0" smtClean="0">
                <a:latin typeface="Tahoma" charset="0"/>
              </a:rPr>
              <a:t>Composition can affect lifetime and use in cold weather</a:t>
            </a:r>
          </a:p>
          <a:p>
            <a:pPr lvl="1" eaLnBrk="1" hangingPunct="1"/>
            <a:r>
              <a:rPr lang="en-US" sz="2000" dirty="0" smtClean="0">
                <a:latin typeface="Tahoma" charset="0"/>
              </a:rPr>
              <a:t>In addition, analysis is needed for problematic compounds (methanol, glycerol, other </a:t>
            </a:r>
            <a:r>
              <a:rPr lang="en-US" sz="2000" dirty="0" err="1" smtClean="0">
                <a:latin typeface="Tahoma" charset="0"/>
              </a:rPr>
              <a:t>glycerides</a:t>
            </a:r>
            <a:r>
              <a:rPr lang="en-US" sz="2000" dirty="0" smtClean="0">
                <a:latin typeface="Tahoma" charset="0"/>
              </a:rPr>
              <a:t>, free fatty acids)</a:t>
            </a:r>
          </a:p>
        </p:txBody>
      </p:sp>
      <p:graphicFrame>
        <p:nvGraphicFramePr>
          <p:cNvPr id="2058" name="Object 10"/>
          <p:cNvGraphicFramePr>
            <a:graphicFrameLocks noGrp="1" noChangeAspect="1"/>
          </p:cNvGraphicFramePr>
          <p:nvPr>
            <p:ph sz="half" idx="2"/>
          </p:nvPr>
        </p:nvGraphicFramePr>
        <p:xfrm>
          <a:off x="381001" y="3804745"/>
          <a:ext cx="4343400" cy="20404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2" name="ChemSketch" r:id="rId4" imgW="5410080" imgH="2541960" progId="ACD.ChemSketch.20">
                  <p:embed/>
                </p:oleObj>
              </mc:Choice>
              <mc:Fallback>
                <p:oleObj name="ChemSketch" r:id="rId4" imgW="5410080" imgH="2541960" progId="ACD.ChemSketch.20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1" y="3804745"/>
                        <a:ext cx="4343400" cy="204043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" name="TextBox 29"/>
          <p:cNvSpPr txBox="1"/>
          <p:nvPr/>
        </p:nvSpPr>
        <p:spPr>
          <a:xfrm>
            <a:off x="228600" y="579120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triglyceride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1981200" y="6019800"/>
            <a:ext cx="1981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fatty acid methyl esters (FAMEs)</a:t>
            </a:r>
            <a:endParaRPr lang="en-US" dirty="0"/>
          </a:p>
        </p:txBody>
      </p:sp>
      <p:pic>
        <p:nvPicPr>
          <p:cNvPr id="32" name="Picture 31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905376" y="4495799"/>
            <a:ext cx="3781424" cy="2016759"/>
          </a:xfrm>
          <a:prstGeom prst="rect">
            <a:avLst/>
          </a:prstGeom>
          <a:noFill/>
        </p:spPr>
      </p:pic>
      <p:sp>
        <p:nvSpPr>
          <p:cNvPr id="34" name="TextBox 33"/>
          <p:cNvSpPr txBox="1"/>
          <p:nvPr/>
        </p:nvSpPr>
        <p:spPr>
          <a:xfrm>
            <a:off x="4724400" y="3657600"/>
            <a:ext cx="426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Example fatty acid: CH</a:t>
            </a:r>
            <a:r>
              <a:rPr lang="en-US" sz="1400" baseline="-25000" dirty="0" smtClean="0"/>
              <a:t>3</a:t>
            </a:r>
            <a:r>
              <a:rPr lang="en-US" sz="1400" dirty="0" smtClean="0"/>
              <a:t>(CH</a:t>
            </a:r>
            <a:r>
              <a:rPr lang="en-US" sz="1400" baseline="-25000" dirty="0" smtClean="0"/>
              <a:t>2</a:t>
            </a:r>
            <a:r>
              <a:rPr lang="en-US" sz="1400" dirty="0" smtClean="0"/>
              <a:t>)</a:t>
            </a:r>
            <a:r>
              <a:rPr lang="en-US" sz="1400" baseline="-25000" dirty="0" smtClean="0"/>
              <a:t>7</a:t>
            </a:r>
            <a:r>
              <a:rPr lang="en-US" sz="1400" dirty="0" smtClean="0"/>
              <a:t>CH=CH(CH</a:t>
            </a:r>
            <a:r>
              <a:rPr lang="en-US" sz="1400" baseline="-25000" dirty="0" smtClean="0"/>
              <a:t>2</a:t>
            </a:r>
            <a:r>
              <a:rPr lang="en-US" sz="1400" dirty="0" smtClean="0"/>
              <a:t>)</a:t>
            </a:r>
            <a:r>
              <a:rPr lang="en-US" sz="1400" baseline="-25000" dirty="0" smtClean="0"/>
              <a:t>7</a:t>
            </a:r>
            <a:r>
              <a:rPr lang="en-US" sz="1400" dirty="0" smtClean="0"/>
              <a:t>CO</a:t>
            </a:r>
            <a:r>
              <a:rPr lang="en-US" sz="1400" baseline="-25000" dirty="0" smtClean="0"/>
              <a:t>2</a:t>
            </a:r>
            <a:r>
              <a:rPr lang="en-US" sz="1400" dirty="0" smtClean="0"/>
              <a:t>H</a:t>
            </a:r>
          </a:p>
          <a:p>
            <a:r>
              <a:rPr lang="en-US" sz="1400" dirty="0" smtClean="0"/>
              <a:t>= Oleic = C18:1</a:t>
            </a:r>
            <a:endParaRPr lang="en-US" sz="1400" dirty="0"/>
          </a:p>
        </p:txBody>
      </p:sp>
      <p:sp>
        <p:nvSpPr>
          <p:cNvPr id="35" name="TextBox 34"/>
          <p:cNvSpPr txBox="1"/>
          <p:nvPr/>
        </p:nvSpPr>
        <p:spPr>
          <a:xfrm>
            <a:off x="6705600" y="4953000"/>
            <a:ext cx="685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C18:1</a:t>
            </a:r>
            <a:endParaRPr lang="en-US" sz="1400" dirty="0"/>
          </a:p>
        </p:txBody>
      </p:sp>
      <p:sp>
        <p:nvSpPr>
          <p:cNvPr id="36" name="TextBox 35"/>
          <p:cNvSpPr txBox="1"/>
          <p:nvPr/>
        </p:nvSpPr>
        <p:spPr>
          <a:xfrm>
            <a:off x="6324600" y="4724400"/>
            <a:ext cx="685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C18:2</a:t>
            </a:r>
            <a:endParaRPr lang="en-US" sz="1400" dirty="0"/>
          </a:p>
        </p:txBody>
      </p:sp>
      <p:sp>
        <p:nvSpPr>
          <p:cNvPr id="37" name="TextBox 36"/>
          <p:cNvSpPr txBox="1"/>
          <p:nvPr/>
        </p:nvSpPr>
        <p:spPr>
          <a:xfrm>
            <a:off x="5486400" y="4724400"/>
            <a:ext cx="685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C18:3</a:t>
            </a:r>
            <a:endParaRPr lang="en-US" sz="1400" dirty="0"/>
          </a:p>
        </p:txBody>
      </p:sp>
      <p:sp>
        <p:nvSpPr>
          <p:cNvPr id="38" name="TextBox 37"/>
          <p:cNvSpPr txBox="1"/>
          <p:nvPr/>
        </p:nvSpPr>
        <p:spPr>
          <a:xfrm>
            <a:off x="7010400" y="5334000"/>
            <a:ext cx="533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C16</a:t>
            </a:r>
            <a:endParaRPr lang="en-US" sz="1400" dirty="0"/>
          </a:p>
        </p:txBody>
      </p:sp>
      <p:sp>
        <p:nvSpPr>
          <p:cNvPr id="39" name="TextBox 38"/>
          <p:cNvSpPr txBox="1"/>
          <p:nvPr/>
        </p:nvSpPr>
        <p:spPr>
          <a:xfrm>
            <a:off x="7543800" y="5181600"/>
            <a:ext cx="609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C17</a:t>
            </a:r>
            <a:endParaRPr lang="en-US" sz="1400" dirty="0"/>
          </a:p>
        </p:txBody>
      </p:sp>
      <p:sp>
        <p:nvSpPr>
          <p:cNvPr id="40" name="TextBox 39"/>
          <p:cNvSpPr txBox="1"/>
          <p:nvPr/>
        </p:nvSpPr>
        <p:spPr>
          <a:xfrm>
            <a:off x="8077200" y="5029200"/>
            <a:ext cx="533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C18</a:t>
            </a:r>
            <a:endParaRPr lang="en-US" sz="1400" dirty="0"/>
          </a:p>
        </p:txBody>
      </p:sp>
      <p:cxnSp>
        <p:nvCxnSpPr>
          <p:cNvPr id="42" name="Straight Arrow Connector 41"/>
          <p:cNvCxnSpPr/>
          <p:nvPr/>
        </p:nvCxnSpPr>
        <p:spPr>
          <a:xfrm>
            <a:off x="6934200" y="5257800"/>
            <a:ext cx="76200" cy="533400"/>
          </a:xfrm>
          <a:prstGeom prst="straightConnector1">
            <a:avLst/>
          </a:prstGeom>
          <a:ln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uiExpand="1" build="p"/>
      <p:bldP spid="30" grpId="0"/>
      <p:bldP spid="31" grpId="0"/>
      <p:bldP spid="34" grpId="0"/>
      <p:bldP spid="35" grpId="0"/>
      <p:bldP spid="36" grpId="0"/>
      <p:bldP spid="37" grpId="0"/>
      <p:bldP spid="38" grpId="0"/>
      <p:bldP spid="39" grpId="0"/>
      <p:bldP spid="4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chemeClr val="tx1"/>
                </a:solidFill>
              </a:rPr>
              <a:t>Traditional vs. Modern Methods</a:t>
            </a:r>
          </a:p>
        </p:txBody>
      </p:sp>
      <p:graphicFrame>
        <p:nvGraphicFramePr>
          <p:cNvPr id="6188" name="Group 44"/>
          <p:cNvGraphicFramePr>
            <a:graphicFrameLocks noGrp="1"/>
          </p:cNvGraphicFramePr>
          <p:nvPr>
            <p:ph idx="1"/>
          </p:nvPr>
        </p:nvGraphicFramePr>
        <p:xfrm>
          <a:off x="457200" y="1752600"/>
          <a:ext cx="8229600" cy="4405314"/>
        </p:xfrm>
        <a:graphic>
          <a:graphicData uri="http://schemas.openxmlformats.org/drawingml/2006/table">
            <a:tbl>
              <a:tblPr/>
              <a:tblGrid>
                <a:gridCol w="2305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813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28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Characteristic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Traditional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Modern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62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Equipment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Glassware and balances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 (low cost)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Instruments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(high cost)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02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Precision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High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Moderate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27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Speed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slow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fast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28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Sensitivity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low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high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28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Selectivity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minimal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Good to great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1710</TotalTime>
  <Words>681</Words>
  <Application>Microsoft Office PowerPoint</Application>
  <PresentationFormat>On-screen Show (4:3)</PresentationFormat>
  <Paragraphs>125</Paragraphs>
  <Slides>16</Slides>
  <Notes>16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Symbol</vt:lpstr>
      <vt:lpstr>Tahoma</vt:lpstr>
      <vt:lpstr>Default Design</vt:lpstr>
      <vt:lpstr>ChemSketch</vt:lpstr>
      <vt:lpstr>Equation</vt:lpstr>
      <vt:lpstr>Chem. 31 – 8/28 Lecture</vt:lpstr>
      <vt:lpstr>What is Quantitative Analysis?  (and Why is it important?)</vt:lpstr>
      <vt:lpstr>Course Instructors</vt:lpstr>
      <vt:lpstr>Roll Call</vt:lpstr>
      <vt:lpstr>Handouts</vt:lpstr>
      <vt:lpstr>Typical Lecture Style</vt:lpstr>
      <vt:lpstr>Why is This Course Valuable?</vt:lpstr>
      <vt:lpstr>Examples of Chemical Analysis from Term Projects in Chemical Instrumentation (Chem 133 – S’16)</vt:lpstr>
      <vt:lpstr>Traditional vs. Modern Methods</vt:lpstr>
      <vt:lpstr>Chapter 1 –  Measurements and Titrations</vt:lpstr>
      <vt:lpstr>Units of Measure</vt:lpstr>
      <vt:lpstr>Units of Measure</vt:lpstr>
      <vt:lpstr>Units of Measure</vt:lpstr>
      <vt:lpstr>Units of Measure</vt:lpstr>
      <vt:lpstr>Unit Conversion – Example Problem</vt:lpstr>
      <vt:lpstr>Concentration Units</vt:lpstr>
    </vt:vector>
  </TitlesOfParts>
  <Company>CSUS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Chem. 31 – 9/15 Lecture</dc:title>
  <dc:creator>RDixon</dc:creator>
  <cp:lastModifiedBy>Dixon, Roy W</cp:lastModifiedBy>
  <cp:revision>135</cp:revision>
  <dcterms:created xsi:type="dcterms:W3CDTF">2005-09-14T19:27:31Z</dcterms:created>
  <dcterms:modified xsi:type="dcterms:W3CDTF">2017-08-28T02:44:54Z</dcterms:modified>
</cp:coreProperties>
</file>