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80" r:id="rId2"/>
    <p:sldId id="308" r:id="rId3"/>
    <p:sldId id="318" r:id="rId4"/>
    <p:sldId id="309" r:id="rId5"/>
    <p:sldId id="310" r:id="rId6"/>
    <p:sldId id="302" r:id="rId7"/>
    <p:sldId id="303" r:id="rId8"/>
    <p:sldId id="305" r:id="rId9"/>
    <p:sldId id="311" r:id="rId10"/>
    <p:sldId id="312" r:id="rId11"/>
    <p:sldId id="313" r:id="rId12"/>
    <p:sldId id="314" r:id="rId13"/>
    <p:sldId id="315" r:id="rId14"/>
    <p:sldId id="316" r:id="rId15"/>
    <p:sldId id="319" r:id="rId16"/>
    <p:sldId id="32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98" d="100"/>
          <a:sy n="98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55690-CDF5-46AB-9FF2-9CA36C400BD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170EF-6AE8-4AB5-91F0-020F369EB94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D9921-2A88-4F2F-8BA5-D644E1312C1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C7A8E-D19E-4BC8-A4EA-9E306A027A7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70A0B-4B05-408F-A53D-0383B66D67F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A2BF62-D320-4AD3-B972-1A3532D972E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5641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297C76-ED4A-4BCE-B8EB-59D532084AC6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95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82C79-1C6F-4F78-9F1F-2865A2A9A79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82C79-1C6F-4F78-9F1F-2865A2A9A79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367CE-6D8D-4111-AA22-24D9C531C9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6D0AF-3507-4067-8AB9-F01FE9EA90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DE27B-EB3B-4A66-8B09-C13CBAA3733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E2AC5-AA61-4B84-A3CE-BDE0CA6E2A4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B4845-E252-44AF-86C6-A5F3F58F954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482AD-16C1-4F25-BA66-25F8E6C52E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A0FA-AF3B-45F4-88F6-577072BB7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6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8/28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Chapter 1 – </a:t>
            </a:r>
            <a:br>
              <a:rPr lang="en-US" smtClean="0">
                <a:latin typeface="Tahoma" charset="0"/>
              </a:rPr>
            </a:br>
            <a:r>
              <a:rPr lang="en-US" sz="3600" smtClean="0">
                <a:latin typeface="Tahoma" charset="0"/>
              </a:rPr>
              <a:t>Measurements and Titrations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No measurement is valuable unless it is given with units and some measure of uncertainty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Units – Chapter 1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Uncertainty – Chapters 3 and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Units of Measure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Most Basic – SI base units </a:t>
            </a:r>
            <a:r>
              <a:rPr lang="en-US" sz="2800" smtClean="0">
                <a:latin typeface="Tahoma" charset="0"/>
              </a:rPr>
              <a:t>(important ones)</a:t>
            </a:r>
          </a:p>
          <a:p>
            <a:pPr eaLnBrk="1" hangingPunct="1">
              <a:buFontTx/>
              <a:buNone/>
            </a:pPr>
            <a:r>
              <a:rPr lang="en-US" u="sng" smtClean="0">
                <a:latin typeface="Tahoma" charset="0"/>
              </a:rPr>
              <a:t>Measure	</a:t>
            </a:r>
            <a:r>
              <a:rPr lang="en-US" smtClean="0">
                <a:latin typeface="Tahoma" charset="0"/>
              </a:rPr>
              <a:t>	</a:t>
            </a:r>
            <a:r>
              <a:rPr lang="en-US" u="sng" smtClean="0">
                <a:latin typeface="Tahoma" charset="0"/>
              </a:rPr>
              <a:t>Unit_____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Length		meter (m)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Mass			kilogram (kg) </a:t>
            </a:r>
            <a:r>
              <a:rPr lang="en-US" sz="1800" smtClean="0">
                <a:latin typeface="Tahoma" charset="0"/>
              </a:rPr>
              <a:t>(only one with multiplier)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Time			second (s)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Temperature	Kelvin (K)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Amount		Mole (mol)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Units of Measure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Directly Derived from Base Units</a:t>
            </a:r>
          </a:p>
          <a:p>
            <a:pPr lvl="1" eaLnBrk="1" hangingPunct="1"/>
            <a:r>
              <a:rPr lang="en-US" smtClean="0">
                <a:latin typeface="Tahoma" charset="0"/>
              </a:rPr>
              <a:t>Volume: cube volume = l</a:t>
            </a:r>
            <a:r>
              <a:rPr lang="en-US" baseline="30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so units = m</a:t>
            </a:r>
            <a:r>
              <a:rPr lang="en-US" baseline="30000" smtClean="0">
                <a:latin typeface="Tahoma" charset="0"/>
              </a:rPr>
              <a:t>3</a:t>
            </a:r>
            <a:endParaRPr lang="en-US" smtClean="0">
              <a:latin typeface="Tahoma" charset="0"/>
            </a:endParaRPr>
          </a:p>
          <a:p>
            <a:pPr lvl="1" eaLnBrk="1" hangingPunct="1">
              <a:buFontTx/>
              <a:buNone/>
            </a:pPr>
            <a:endParaRPr lang="en-US" smtClean="0">
              <a:latin typeface="Tahoma" charset="0"/>
            </a:endParaRPr>
          </a:p>
          <a:p>
            <a:pPr lvl="1" eaLnBrk="1" hangingPunct="1">
              <a:buFontTx/>
              <a:buNone/>
            </a:pPr>
            <a:endParaRPr lang="en-US" smtClean="0">
              <a:latin typeface="Tahoma" charset="0"/>
            </a:endParaRPr>
          </a:p>
          <a:p>
            <a:pPr lvl="1" eaLnBrk="1" hangingPunct="1">
              <a:buFontTx/>
              <a:buNone/>
            </a:pPr>
            <a:endParaRPr lang="en-US" smtClean="0">
              <a:latin typeface="Tahoma" charset="0"/>
            </a:endParaRPr>
          </a:p>
          <a:p>
            <a:pPr lvl="1" eaLnBrk="1" hangingPunct="1"/>
            <a:r>
              <a:rPr lang="en-US" smtClean="0">
                <a:latin typeface="Tahoma" charset="0"/>
              </a:rPr>
              <a:t>Density = m/V so kg/m</a:t>
            </a:r>
            <a:r>
              <a:rPr lang="en-US" baseline="30000" smtClean="0">
                <a:latin typeface="Tahoma" charset="0"/>
              </a:rPr>
              <a:t>3</a:t>
            </a:r>
            <a:endParaRPr lang="en-US" smtClean="0">
              <a:latin typeface="Tahoma" charset="0"/>
            </a:endParaRPr>
          </a:p>
          <a:p>
            <a:pPr lvl="1" eaLnBrk="1" hangingPunct="1"/>
            <a:r>
              <a:rPr lang="en-US" smtClean="0">
                <a:latin typeface="Tahoma" charset="0"/>
              </a:rPr>
              <a:t>Pressure = force(kg·m/s</a:t>
            </a:r>
            <a:r>
              <a:rPr lang="en-US" baseline="30000" smtClean="0">
                <a:latin typeface="Tahoma" charset="0"/>
              </a:rPr>
              <a:t>2</a:t>
            </a:r>
            <a:r>
              <a:rPr lang="en-US" smtClean="0">
                <a:latin typeface="Tahoma" charset="0"/>
              </a:rPr>
              <a:t>)/area(m</a:t>
            </a:r>
            <a:r>
              <a:rPr lang="en-US" baseline="30000" smtClean="0">
                <a:latin typeface="Tahoma" charset="0"/>
              </a:rPr>
              <a:t>2</a:t>
            </a:r>
            <a:r>
              <a:rPr lang="en-US" smtClean="0">
                <a:latin typeface="Tahoma" charset="0"/>
              </a:rPr>
              <a:t>) = kg/(s</a:t>
            </a:r>
            <a:r>
              <a:rPr lang="en-US" baseline="30000" smtClean="0">
                <a:latin typeface="Tahoma" charset="0"/>
              </a:rPr>
              <a:t>2</a:t>
            </a:r>
            <a:r>
              <a:rPr lang="en-US" smtClean="0">
                <a:latin typeface="Tahoma" charset="0"/>
              </a:rPr>
              <a:t>·m)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362200" y="2819400"/>
            <a:ext cx="990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657600" y="2819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10000" y="2971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ahoma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 animBg="1"/>
      <p:bldP spid="133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Units of Measure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Other metric units (not directly in SI units)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Density (g/cm</a:t>
            </a:r>
            <a:r>
              <a:rPr lang="en-US" baseline="30000" dirty="0" smtClean="0">
                <a:latin typeface="Tahoma" charset="0"/>
              </a:rPr>
              <a:t>3</a:t>
            </a:r>
            <a:r>
              <a:rPr lang="en-US" dirty="0" smtClean="0">
                <a:latin typeface="Tahoma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Pressure (</a:t>
            </a:r>
            <a:r>
              <a:rPr lang="en-US" dirty="0" err="1" smtClean="0">
                <a:latin typeface="Tahoma" charset="0"/>
              </a:rPr>
              <a:t>Pascals</a:t>
            </a:r>
            <a:r>
              <a:rPr lang="en-US" dirty="0" smtClean="0">
                <a:latin typeface="Tahoma" charset="0"/>
              </a:rPr>
              <a:t> or Pa = kg/(s</a:t>
            </a:r>
            <a:r>
              <a:rPr lang="en-US" baseline="30000" dirty="0" smtClean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·m))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Tahoma" charset="0"/>
            </a:endParaRPr>
          </a:p>
          <a:p>
            <a:pPr eaLnBrk="1" hangingPunct="1"/>
            <a:r>
              <a:rPr lang="en-US" dirty="0" smtClean="0">
                <a:latin typeface="Tahoma" charset="0"/>
              </a:rPr>
              <a:t>Non-metric units (used commonly)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For pressure 1 atmosphere (</a:t>
            </a:r>
            <a:r>
              <a:rPr lang="en-US" dirty="0" err="1" smtClean="0">
                <a:latin typeface="Tahoma" charset="0"/>
              </a:rPr>
              <a:t>atm</a:t>
            </a:r>
            <a:r>
              <a:rPr lang="en-US" dirty="0" smtClean="0">
                <a:latin typeface="Tahoma" charset="0"/>
              </a:rPr>
              <a:t>) = 101300 Pa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English/Other system (not emphasized 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Units of Measure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Metric Multipliers (ones you should know)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Name	Abbreviation	Multiplier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Kilo		k			x10</a:t>
            </a:r>
            <a:r>
              <a:rPr lang="en-US" baseline="30000" smtClean="0">
                <a:latin typeface="Tahoma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Centi	c			x10</a:t>
            </a:r>
            <a:r>
              <a:rPr lang="en-US" baseline="30000" smtClean="0">
                <a:latin typeface="Tahoma" charset="0"/>
              </a:rPr>
              <a:t>-2</a:t>
            </a:r>
            <a:endParaRPr lang="en-US" smtClean="0">
              <a:latin typeface="Tahoma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Milli		m 			x10</a:t>
            </a:r>
            <a:r>
              <a:rPr lang="en-US" baseline="30000" smtClean="0">
                <a:latin typeface="Tahoma" charset="0"/>
              </a:rPr>
              <a:t>-3</a:t>
            </a:r>
            <a:endParaRPr lang="en-US" smtClean="0">
              <a:latin typeface="Tahoma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Micro	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>
                <a:latin typeface="Tahoma" charset="0"/>
              </a:rPr>
              <a:t> 			x10</a:t>
            </a:r>
            <a:r>
              <a:rPr lang="en-US" baseline="30000" smtClean="0">
                <a:latin typeface="Tahoma" charset="0"/>
              </a:rPr>
              <a:t>-6</a:t>
            </a:r>
            <a:endParaRPr lang="en-US" smtClean="0">
              <a:latin typeface="Tahoma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ahoma" charset="0"/>
              </a:rPr>
              <a:t>Nano	n			x10</a:t>
            </a:r>
            <a:r>
              <a:rPr lang="en-US" baseline="30000" smtClean="0">
                <a:latin typeface="Tahoma" charset="0"/>
              </a:rPr>
              <a:t>-9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586740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Analytical chemists like small quantities.  An instrument that can detect 1 fg (1 x 10</a:t>
            </a:r>
            <a:r>
              <a:rPr lang="en-US" sz="2000" baseline="30000">
                <a:latin typeface="Tahoma" charset="0"/>
              </a:rPr>
              <a:t>-15</a:t>
            </a:r>
            <a:r>
              <a:rPr lang="en-US" sz="2000">
                <a:latin typeface="Tahoma" charset="0"/>
              </a:rPr>
              <a:t> g) is better than an instrument that can detect 1 pg (1 x 10</a:t>
            </a:r>
            <a:r>
              <a:rPr lang="en-US" sz="2000" baseline="30000">
                <a:latin typeface="Tahoma" charset="0"/>
              </a:rPr>
              <a:t>-12</a:t>
            </a:r>
            <a:r>
              <a:rPr lang="en-US" sz="2000">
                <a:latin typeface="Tahoma" charset="0"/>
              </a:rPr>
              <a:t> 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Unit Conversion – Example Problem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Convert the density of lead from g/cm</a:t>
            </a:r>
            <a:r>
              <a:rPr lang="en-US" altLang="en-US" baseline="30000" smtClean="0">
                <a:latin typeface="Tahoma" charset="0"/>
              </a:rPr>
              <a:t>3</a:t>
            </a:r>
            <a:r>
              <a:rPr lang="en-US" altLang="en-US" smtClean="0">
                <a:latin typeface="Tahoma" charset="0"/>
              </a:rPr>
              <a:t> to kg m</a:t>
            </a:r>
            <a:r>
              <a:rPr lang="en-US" altLang="en-US" baseline="30000" smtClean="0">
                <a:latin typeface="Tahoma" charset="0"/>
              </a:rPr>
              <a:t>-3</a:t>
            </a:r>
            <a:r>
              <a:rPr lang="en-US" altLang="en-US" smtClean="0">
                <a:latin typeface="Tahoma" charset="0"/>
              </a:rPr>
              <a:t> if density = 11.7 g cm</a:t>
            </a:r>
            <a:r>
              <a:rPr lang="en-US" altLang="en-US" baseline="30000" smtClean="0">
                <a:latin typeface="Tahoma" charset="0"/>
              </a:rPr>
              <a:t>-3</a:t>
            </a:r>
            <a:r>
              <a:rPr lang="en-US" altLang="en-US" smtClean="0">
                <a:latin typeface="Tahom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39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Concentration Units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General form</a:t>
            </a:r>
          </a:p>
          <a:p>
            <a:pPr eaLnBrk="1" hangingPunct="1"/>
            <a:endParaRPr lang="en-US" altLang="en-US" sz="2800" dirty="0" smtClean="0">
              <a:latin typeface="Tahoma" charset="0"/>
            </a:endParaRPr>
          </a:p>
          <a:p>
            <a:pPr eaLnBrk="1" hangingPunct="1"/>
            <a:endParaRPr lang="en-US" altLang="en-US" sz="2800" dirty="0" smtClean="0">
              <a:latin typeface="Tahoma" charset="0"/>
            </a:endParaRPr>
          </a:p>
          <a:p>
            <a:pPr eaLnBrk="1" hangingPunct="1"/>
            <a:endParaRPr lang="en-US" altLang="en-US" sz="2800" dirty="0" smtClean="0">
              <a:latin typeface="Tahoma" charset="0"/>
            </a:endParaRPr>
          </a:p>
          <a:p>
            <a:pPr eaLnBrk="1" hangingPunct="1"/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Note: sometimes, volume is required in the denominator to be strictly considered “concentration”, but for this class mass ratios or mole ratios will be considered to be an expression of concentration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ahoma" charset="0"/>
            </a:endParaRP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2470150"/>
          <a:ext cx="80010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708400" imgH="419100" progId="Equation.3">
                  <p:embed/>
                </p:oleObj>
              </mc:Choice>
              <mc:Fallback>
                <p:oleObj name="Equation" r:id="rId4" imgW="3708400" imgH="419100" progId="Equation.3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70150"/>
                        <a:ext cx="80010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charset="0"/>
              </a:rPr>
              <a:t>What is Quantitative Analysis? </a:t>
            </a:r>
            <a:br>
              <a:rPr lang="en-US" sz="4000" smtClean="0">
                <a:latin typeface="Tahoma" charset="0"/>
              </a:rPr>
            </a:br>
            <a:r>
              <a:rPr lang="en-US" sz="2400" smtClean="0">
                <a:latin typeface="Tahoma" charset="0"/>
              </a:rPr>
              <a:t>(and Why is it important?)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ahoma" charset="0"/>
              </a:rPr>
              <a:t>Quantitative Analysis is the determination of a compound’s concentration (or mass or amount) in a sample</a:t>
            </a:r>
          </a:p>
          <a:p>
            <a:pPr eaLnBrk="1" hangingPunct="1"/>
            <a:r>
              <a:rPr lang="en-US" sz="2800" dirty="0" smtClean="0">
                <a:latin typeface="Tahoma" charset="0"/>
              </a:rPr>
              <a:t>Some examples of where a compound’s concentration is important:</a:t>
            </a:r>
          </a:p>
          <a:p>
            <a:pPr lvl="1" eaLnBrk="1" hangingPunct="1"/>
            <a:r>
              <a:rPr lang="en-US" sz="2400" dirty="0" smtClean="0">
                <a:latin typeface="Tahoma" charset="0"/>
              </a:rPr>
              <a:t>level of intoxication from blood alcohol content</a:t>
            </a:r>
          </a:p>
          <a:p>
            <a:pPr lvl="1" eaLnBrk="1" hangingPunct="1"/>
            <a:r>
              <a:rPr lang="en-US" sz="2400" dirty="0" smtClean="0">
                <a:latin typeface="Tahoma" charset="0"/>
              </a:rPr>
              <a:t>determine whether a compound (e.g. F</a:t>
            </a:r>
            <a:r>
              <a:rPr lang="en-US" sz="2400" baseline="30000" dirty="0" smtClean="0">
                <a:latin typeface="Tahoma" charset="0"/>
              </a:rPr>
              <a:t>-</a:t>
            </a:r>
            <a:r>
              <a:rPr lang="en-US" sz="2400" dirty="0" smtClean="0">
                <a:latin typeface="Tahoma" charset="0"/>
              </a:rPr>
              <a:t> in drinking water) is beneficial or harmful</a:t>
            </a:r>
          </a:p>
          <a:p>
            <a:pPr lvl="1" eaLnBrk="1" hangingPunct="1"/>
            <a:r>
              <a:rPr lang="en-US" sz="2400" dirty="0" smtClean="0">
                <a:latin typeface="Tahoma" charset="0"/>
              </a:rPr>
              <a:t>risk of having health problems (such as from high LDL concentrations or low HDL concentrations)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Course Instructors</a:t>
            </a:r>
            <a:endParaRPr lang="en-US" sz="2400" dirty="0" smtClean="0">
              <a:latin typeface="Tahoma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ahoma" charset="0"/>
              </a:rPr>
              <a:t>Dr. Roy Dixon (lecture and sect. 2 of lab)</a:t>
            </a:r>
          </a:p>
          <a:p>
            <a:pPr lvl="1" eaLnBrk="1" hangingPunct="1"/>
            <a:r>
              <a:rPr lang="en-US" sz="2400" dirty="0" smtClean="0">
                <a:latin typeface="Tahoma" charset="0"/>
              </a:rPr>
              <a:t>I have been teaching this class for over 20 years</a:t>
            </a:r>
          </a:p>
          <a:p>
            <a:pPr lvl="1" eaLnBrk="1" hangingPunct="1"/>
            <a:r>
              <a:rPr lang="en-US" sz="2400" dirty="0" smtClean="0">
                <a:latin typeface="Tahoma" charset="0"/>
              </a:rPr>
              <a:t>My educational and research background is in analytical chemistry (with work on environmental and biological problems)</a:t>
            </a:r>
          </a:p>
          <a:p>
            <a:pPr lvl="1" eaLnBrk="1" hangingPunct="1"/>
            <a:r>
              <a:rPr lang="en-US" sz="2400" dirty="0" smtClean="0">
                <a:latin typeface="Tahoma" charset="0"/>
              </a:rPr>
              <a:t>Now, I’m teaching less as Department Chair</a:t>
            </a:r>
          </a:p>
          <a:p>
            <a:pPr eaLnBrk="1" hangingPunct="1"/>
            <a:r>
              <a:rPr lang="en-US" sz="2800" dirty="0" smtClean="0">
                <a:latin typeface="Tahoma" charset="0"/>
              </a:rPr>
              <a:t>Dr. Jahansooz Toofan (lab – sect. 4, </a:t>
            </a:r>
            <a:r>
              <a:rPr lang="en-US" sz="2800" dirty="0">
                <a:latin typeface="Tahoma" charset="0"/>
              </a:rPr>
              <a:t>6</a:t>
            </a:r>
            <a:r>
              <a:rPr lang="en-US" sz="2800" dirty="0" smtClean="0">
                <a:latin typeface="Tahoma" charset="0"/>
              </a:rPr>
              <a:t>, and 7), Dr. Alexander Gunn (lab – sect. 2) Dr. Justin Miller Schulze (lab – sect. 3) and Ms. Heidi Van Atta (lab – sect.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Roll Call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Sign in to sheet being passed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Handouts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Syllabus</a:t>
            </a:r>
          </a:p>
          <a:p>
            <a:pPr eaLnBrk="1" hangingPunct="1"/>
            <a:r>
              <a:rPr lang="en-US" dirty="0" smtClean="0">
                <a:latin typeface="Tahoma" charset="0"/>
              </a:rPr>
              <a:t>Other materials will be posted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Typical Lecture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Mix of </a:t>
            </a:r>
            <a:r>
              <a:rPr lang="en-US" sz="2800" dirty="0">
                <a:latin typeface="Tahoma" charset="0"/>
              </a:rPr>
              <a:t>whiteboard and </a:t>
            </a:r>
            <a:r>
              <a:rPr lang="en-US" sz="2800" dirty="0" err="1">
                <a:latin typeface="Tahoma" charset="0"/>
              </a:rPr>
              <a:t>P</a:t>
            </a:r>
            <a:r>
              <a:rPr lang="en-US" sz="2800" dirty="0" err="1" smtClean="0">
                <a:latin typeface="Tahoma" charset="0"/>
              </a:rPr>
              <a:t>owerpoint</a:t>
            </a:r>
            <a:r>
              <a:rPr lang="en-US" sz="2800" dirty="0" smtClean="0">
                <a:latin typeface="Tahoma" charset="0"/>
              </a:rPr>
              <a:t> slides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Use whiteboard for working out detailed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Use </a:t>
            </a:r>
            <a:r>
              <a:rPr lang="en-US" sz="2800" dirty="0" err="1" smtClean="0">
                <a:latin typeface="Tahoma" charset="0"/>
              </a:rPr>
              <a:t>Powerpoint</a:t>
            </a:r>
            <a:r>
              <a:rPr lang="en-US" sz="2800" dirty="0" smtClean="0">
                <a:latin typeface="Tahoma" charset="0"/>
              </a:rPr>
              <a:t> slides for covering review material (e.g. Chapter 1) or material where having good graphics helps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ahoma" charset="0"/>
              </a:rPr>
              <a:t>Powerpoint</a:t>
            </a:r>
            <a:r>
              <a:rPr lang="en-US" sz="2800" dirty="0" smtClean="0">
                <a:latin typeface="Tahoma" charset="0"/>
              </a:rPr>
              <a:t> slides will be made available on website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Announcements given in first few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Why is This Course Valuable?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</a:rPr>
              <a:t>Analysis of chemicals is common in other chemistry classes (e.g. Chem. 25, Chem. 125, Chem. 141, Chem. 161, etc.).</a:t>
            </a:r>
          </a:p>
          <a:p>
            <a:pPr eaLnBrk="1" hangingPunct="1"/>
            <a:r>
              <a:rPr lang="en-US" smtClean="0">
                <a:latin typeface="Tahoma" charset="0"/>
              </a:rPr>
              <a:t>Many of the jobs both within chemical industry/pharmaceutical industry and in applied areas (e.g. environmental service and biotech) involve chemical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charset="0"/>
              </a:rPr>
              <a:t>Examples of Chemical Analysis from Term Projects in Chemical Instrumentation (</a:t>
            </a:r>
            <a:r>
              <a:rPr lang="en-US" sz="2800" dirty="0" err="1" smtClean="0">
                <a:latin typeface="Tahoma" charset="0"/>
              </a:rPr>
              <a:t>Chem</a:t>
            </a:r>
            <a:r>
              <a:rPr lang="en-US" sz="2800" dirty="0" smtClean="0">
                <a:latin typeface="Tahoma" charset="0"/>
              </a:rPr>
              <a:t> 133 – S’16)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Tahoma" charset="0"/>
              </a:rPr>
              <a:t>Biodiesel Analysis (3 projects)</a:t>
            </a:r>
          </a:p>
          <a:p>
            <a:pPr lvl="1" eaLnBrk="1" hangingPunct="1"/>
            <a:r>
              <a:rPr lang="en-US" sz="2000" dirty="0" smtClean="0">
                <a:latin typeface="Tahoma" charset="0"/>
              </a:rPr>
              <a:t>Biodiesel is being produced on campus from waste cooking oil</a:t>
            </a:r>
          </a:p>
          <a:p>
            <a:pPr lvl="1" eaLnBrk="1" hangingPunct="1"/>
            <a:r>
              <a:rPr lang="en-US" sz="2000" dirty="0" smtClean="0">
                <a:latin typeface="Tahoma" charset="0"/>
              </a:rPr>
              <a:t>Composition can affect lifetime and use in cold weather</a:t>
            </a:r>
          </a:p>
          <a:p>
            <a:pPr lvl="1" eaLnBrk="1" hangingPunct="1"/>
            <a:r>
              <a:rPr lang="en-US" sz="2000" dirty="0" smtClean="0">
                <a:latin typeface="Tahoma" charset="0"/>
              </a:rPr>
              <a:t>In addition, analysis is needed for problematic compounds (methanol, glycerol, other </a:t>
            </a:r>
            <a:r>
              <a:rPr lang="en-US" sz="2000" dirty="0" err="1" smtClean="0">
                <a:latin typeface="Tahoma" charset="0"/>
              </a:rPr>
              <a:t>glycerides</a:t>
            </a:r>
            <a:r>
              <a:rPr lang="en-US" sz="2000" dirty="0" smtClean="0">
                <a:latin typeface="Tahoma" charset="0"/>
              </a:rPr>
              <a:t>, free fatty acids)</a:t>
            </a:r>
          </a:p>
        </p:txBody>
      </p:sp>
      <p:graphicFrame>
        <p:nvGraphicFramePr>
          <p:cNvPr id="2058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1" y="3804745"/>
          <a:ext cx="4343400" cy="204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hemSketch" r:id="rId4" imgW="5410080" imgH="2541960" progId="ACD.ChemSketch.20">
                  <p:embed/>
                </p:oleObj>
              </mc:Choice>
              <mc:Fallback>
                <p:oleObj name="ChemSketch" r:id="rId4" imgW="5410080" imgH="2541960" progId="ACD.ChemSketch.2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804745"/>
                        <a:ext cx="4343400" cy="2040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286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triglyceride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81200" y="601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fatty acid methyl esters (FAMEs)</a:t>
            </a:r>
            <a:endParaRPr lang="en-US" dirty="0"/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05376" y="4495799"/>
            <a:ext cx="3781424" cy="2016759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4724400" y="3657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 fatty acid: CH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(CH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)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CH=CH(CH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)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CO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H</a:t>
            </a:r>
          </a:p>
          <a:p>
            <a:r>
              <a:rPr lang="en-US" sz="1400" dirty="0" smtClean="0"/>
              <a:t>= Oleic = C18:1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705600" y="4953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C18:1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324600" y="4724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C18:2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486400" y="4724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C18:3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010400" y="5334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C16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543800" y="5181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C17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8077200" y="5029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C18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934200" y="5257800"/>
            <a:ext cx="76200" cy="5334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Traditional vs. Modern Methods</a:t>
            </a:r>
          </a:p>
        </p:txBody>
      </p:sp>
      <p:graphicFrame>
        <p:nvGraphicFramePr>
          <p:cNvPr id="6188" name="Group 4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405314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Traditional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Modern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Equipment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Glassware and balances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(low cost)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Instruments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(high cost)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Speed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Sensitivity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Selectivity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minimal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Good to great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681</Words>
  <Application>Microsoft Office PowerPoint</Application>
  <PresentationFormat>On-screen Show (4:3)</PresentationFormat>
  <Paragraphs>125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Symbol</vt:lpstr>
      <vt:lpstr>Tahoma</vt:lpstr>
      <vt:lpstr>Default Design</vt:lpstr>
      <vt:lpstr>ChemSketch</vt:lpstr>
      <vt:lpstr>Equation</vt:lpstr>
      <vt:lpstr>Chem. 31 – 8/28 Lecture</vt:lpstr>
      <vt:lpstr>What is Quantitative Analysis?  (and Why is it important?)</vt:lpstr>
      <vt:lpstr>Course Instructors</vt:lpstr>
      <vt:lpstr>Roll Call</vt:lpstr>
      <vt:lpstr>Handouts</vt:lpstr>
      <vt:lpstr>Typical Lecture Style</vt:lpstr>
      <vt:lpstr>Why is This Course Valuable?</vt:lpstr>
      <vt:lpstr>Examples of Chemical Analysis from Term Projects in Chemical Instrumentation (Chem 133 – S’16)</vt:lpstr>
      <vt:lpstr>Traditional vs. Modern Methods</vt:lpstr>
      <vt:lpstr>Chapter 1 –  Measurements and Titrations</vt:lpstr>
      <vt:lpstr>Units of Measure</vt:lpstr>
      <vt:lpstr>Units of Measure</vt:lpstr>
      <vt:lpstr>Units of Measure</vt:lpstr>
      <vt:lpstr>Units of Measure</vt:lpstr>
      <vt:lpstr>Unit Conversion – Example Problem</vt:lpstr>
      <vt:lpstr>Concentration Units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135</cp:revision>
  <dcterms:created xsi:type="dcterms:W3CDTF">2005-09-14T19:27:31Z</dcterms:created>
  <dcterms:modified xsi:type="dcterms:W3CDTF">2017-08-28T02:44:54Z</dcterms:modified>
</cp:coreProperties>
</file>