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0"/>
  </p:notesMasterIdLst>
  <p:sldIdLst>
    <p:sldId id="280" r:id="rId2"/>
    <p:sldId id="321" r:id="rId3"/>
    <p:sldId id="329" r:id="rId4"/>
    <p:sldId id="311" r:id="rId5"/>
    <p:sldId id="312" r:id="rId6"/>
    <p:sldId id="313" r:id="rId7"/>
    <p:sldId id="314" r:id="rId8"/>
    <p:sldId id="315" r:id="rId9"/>
    <p:sldId id="316" r:id="rId10"/>
    <p:sldId id="319" r:id="rId11"/>
    <p:sldId id="320" r:id="rId12"/>
    <p:sldId id="322" r:id="rId13"/>
    <p:sldId id="323" r:id="rId14"/>
    <p:sldId id="324" r:id="rId15"/>
    <p:sldId id="325" r:id="rId16"/>
    <p:sldId id="326" r:id="rId17"/>
    <p:sldId id="327" r:id="rId18"/>
    <p:sldId id="328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C286A"/>
    <a:srgbClr val="FE5F26"/>
    <a:srgbClr val="FDBB27"/>
    <a:srgbClr val="FFDD9F"/>
    <a:srgbClr val="F3DBAB"/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7" autoAdjust="0"/>
    <p:restoredTop sz="94660"/>
  </p:normalViewPr>
  <p:slideViewPr>
    <p:cSldViewPr>
      <p:cViewPr varScale="1">
        <p:scale>
          <a:sx n="86" d="100"/>
          <a:sy n="86" d="100"/>
        </p:scale>
        <p:origin x="84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7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4F6AAE-64EB-4FB7-9865-3D1E0F502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43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1DE0A9-E87F-4876-AA1C-A5CD0E199E8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A2BF62-D320-4AD3-B972-1A3532D972EF}" type="slidenum">
              <a:rPr lang="en-US" altLang="en-US" smtClean="0"/>
              <a:pPr eaLnBrk="1" hangingPunct="1"/>
              <a:t>10</a:t>
            </a:fld>
            <a:endParaRPr lang="en-US" alt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956414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A297C76-ED4A-4BCE-B8EB-59D532084AC6}" type="slidenum">
              <a:rPr lang="en-US" altLang="en-US" smtClean="0"/>
              <a:pPr eaLnBrk="1" hangingPunct="1"/>
              <a:t>11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3951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BACE2FF-77FD-4DB0-A4D1-0E001A8FF252}" type="slidenum">
              <a:rPr lang="en-US" altLang="en-US" smtClean="0"/>
              <a:pPr eaLnBrk="1" hangingPunct="1"/>
              <a:t>12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3683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3AC6F6-E606-4000-8623-BB97E517D4E9}" type="slidenum">
              <a:rPr lang="en-US" altLang="en-US" smtClean="0"/>
              <a:pPr eaLnBrk="1" hangingPunct="1"/>
              <a:t>13</a:t>
            </a:fld>
            <a:endParaRPr lang="en-US" alt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92046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0EB109-0356-4DBF-8183-660EEF0A5916}" type="slidenum">
              <a:rPr lang="en-US" altLang="en-US" smtClean="0"/>
              <a:pPr eaLnBrk="1" hangingPunct="1"/>
              <a:t>14</a:t>
            </a:fld>
            <a:endParaRPr lang="en-US" alt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802537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8CE6A2-8FF5-4EB4-8519-2954013C1A20}" type="slidenum">
              <a:rPr lang="en-US" altLang="en-US" smtClean="0"/>
              <a:pPr eaLnBrk="1" hangingPunct="1"/>
              <a:t>15</a:t>
            </a:fld>
            <a:endParaRPr lang="en-US" alt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485682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D3C9F0-4513-4C7C-8D09-EF211FFA769B}" type="slidenum">
              <a:rPr lang="en-US" altLang="en-US" smtClean="0"/>
              <a:pPr eaLnBrk="1" hangingPunct="1"/>
              <a:t>16</a:t>
            </a:fld>
            <a:endParaRPr lang="en-US" alt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393616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800520-91A6-4C43-B771-54BB8B41EDFD}" type="slidenum">
              <a:rPr lang="en-US" altLang="en-US" smtClean="0"/>
              <a:pPr eaLnBrk="1" hangingPunct="1"/>
              <a:t>17</a:t>
            </a:fld>
            <a:endParaRPr lang="en-US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879332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CE7C24-299D-4E84-9F8A-92B4E0C7FE16}" type="slidenum">
              <a:rPr lang="en-US" altLang="en-US" smtClean="0"/>
              <a:pPr eaLnBrk="1" hangingPunct="1"/>
              <a:t>18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58796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E34562-EC1E-426A-AC41-3D3110D0B746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52248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E34562-EC1E-426A-AC41-3D3110D0B746}" type="slidenum">
              <a:rPr lang="en-US" altLang="en-US" smtClean="0"/>
              <a:pPr eaLnBrk="1" hangingPunct="1"/>
              <a:t>3</a:t>
            </a:fld>
            <a:endParaRPr lang="en-US" alt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311800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0482AD-16C1-4F25-BA66-25F8E6C52EA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A55690-CDF5-46AB-9FF2-9CA36C400BD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2170EF-6AE8-4AB5-91F0-020F369EB94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ED9921-2A88-4F2F-8BA5-D644E1312C1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1C7A8E-D19E-4BC8-A4EA-9E306A027A7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70A0B-4B05-408F-A53D-0383B66D67FA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6D739-41CC-45F3-A2F8-54F754983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CA316-2DFD-467F-8ED1-7F5246AEA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20931-8EF3-46A8-997C-46B13522E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8EB5A-344A-41F2-A596-C1F76E48F8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DB630-275D-469B-A471-A17E61419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BA0FA-AF3B-45F4-88F6-577072BB7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6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CFEF5-524F-4BF1-899F-01319DFF4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9684E-E842-45EA-8B59-90E0BBA1D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B6499-511E-4EF5-B3CD-594BE3121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104C8-5017-4308-95B5-A729439CC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8E8B0-A1FB-4708-B88C-48AD02A4B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BD675-B487-45FA-881E-E9B2D1E96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B09EF-C3B3-4E6C-8126-59AC2A5230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6B93E-A935-4A8D-82F5-2AC2508B60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D5C0362-4945-4F4A-AD33-42DFC412B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ahoma" charset="0"/>
              </a:rPr>
              <a:t>Chem. 31 – 8/30 Lecture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latin typeface="Tahoma" charset="0"/>
              </a:rPr>
              <a:t>Unit Conversion – Example Problem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ahoma" charset="0"/>
              </a:rPr>
              <a:t>Convert the density of lead from g/cm</a:t>
            </a:r>
            <a:r>
              <a:rPr lang="en-US" altLang="en-US" baseline="30000" smtClean="0">
                <a:latin typeface="Tahoma" charset="0"/>
              </a:rPr>
              <a:t>3</a:t>
            </a:r>
            <a:r>
              <a:rPr lang="en-US" altLang="en-US" smtClean="0">
                <a:latin typeface="Tahoma" charset="0"/>
              </a:rPr>
              <a:t> to kg m</a:t>
            </a:r>
            <a:r>
              <a:rPr lang="en-US" altLang="en-US" baseline="30000" smtClean="0">
                <a:latin typeface="Tahoma" charset="0"/>
              </a:rPr>
              <a:t>-3</a:t>
            </a:r>
            <a:r>
              <a:rPr lang="en-US" altLang="en-US" smtClean="0">
                <a:latin typeface="Tahoma" charset="0"/>
              </a:rPr>
              <a:t> if density = 11.7 g cm</a:t>
            </a:r>
            <a:r>
              <a:rPr lang="en-US" altLang="en-US" baseline="30000" smtClean="0">
                <a:latin typeface="Tahoma" charset="0"/>
              </a:rPr>
              <a:t>-3</a:t>
            </a:r>
            <a:r>
              <a:rPr lang="en-US" altLang="en-US" smtClean="0">
                <a:latin typeface="Tahoma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395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ahoma" charset="0"/>
              </a:rPr>
              <a:t>Concentration Units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latin typeface="Tahoma" charset="0"/>
              </a:rPr>
              <a:t>General form</a:t>
            </a:r>
          </a:p>
          <a:p>
            <a:pPr eaLnBrk="1" hangingPunct="1"/>
            <a:endParaRPr lang="en-US" altLang="en-US" sz="2800" dirty="0" smtClean="0">
              <a:latin typeface="Tahoma" charset="0"/>
            </a:endParaRPr>
          </a:p>
          <a:p>
            <a:pPr eaLnBrk="1" hangingPunct="1"/>
            <a:endParaRPr lang="en-US" altLang="en-US" sz="2800" dirty="0" smtClean="0">
              <a:latin typeface="Tahoma" charset="0"/>
            </a:endParaRPr>
          </a:p>
          <a:p>
            <a:pPr eaLnBrk="1" hangingPunct="1"/>
            <a:endParaRPr lang="en-US" altLang="en-US" sz="2800" dirty="0" smtClean="0">
              <a:latin typeface="Tahoma" charset="0"/>
            </a:endParaRPr>
          </a:p>
          <a:p>
            <a:pPr eaLnBrk="1" hangingPunct="1"/>
            <a:endParaRPr lang="en-US" altLang="en-US" sz="2800" dirty="0" smtClean="0">
              <a:latin typeface="Tahoma" charset="0"/>
            </a:endParaRPr>
          </a:p>
          <a:p>
            <a:pPr eaLnBrk="1" hangingPunct="1"/>
            <a:r>
              <a:rPr lang="en-US" altLang="en-US" sz="2800" dirty="0" smtClean="0">
                <a:latin typeface="Tahoma" charset="0"/>
              </a:rPr>
              <a:t>Note: sometimes, volume is required in the denominator to be strictly considered “concentration”, but for this class mass ratios or mole ratios will be considered to be an expression of concentration</a:t>
            </a:r>
          </a:p>
          <a:p>
            <a:pPr eaLnBrk="1" hangingPunct="1">
              <a:buFontTx/>
              <a:buNone/>
            </a:pPr>
            <a:endParaRPr lang="en-US" altLang="en-US" sz="2800" dirty="0" smtClean="0">
              <a:latin typeface="Tahoma" charset="0"/>
            </a:endParaRPr>
          </a:p>
        </p:txBody>
      </p:sp>
      <p:graphicFrame>
        <p:nvGraphicFramePr>
          <p:cNvPr id="2150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5800" y="2470150"/>
          <a:ext cx="80010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4" imgW="3708400" imgH="419100" progId="Equation.3">
                  <p:embed/>
                </p:oleObj>
              </mc:Choice>
              <mc:Fallback>
                <p:oleObj name="Equation" r:id="rId4" imgW="3708400" imgH="419100" progId="Equation.3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70150"/>
                        <a:ext cx="80010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74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latin typeface="Tahoma" charset="0"/>
              </a:rPr>
              <a:t>Most Commonly Used Concentration Units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latin typeface="Tahoma" charset="0"/>
              </a:rPr>
              <a:t>Molarity (M)</a:t>
            </a:r>
          </a:p>
          <a:p>
            <a:pPr eaLnBrk="1" hangingPunct="1">
              <a:buFontTx/>
              <a:buNone/>
            </a:pPr>
            <a:endParaRPr lang="en-US" altLang="en-US" sz="2800" smtClean="0">
              <a:latin typeface="Tahoma" charset="0"/>
            </a:endParaRPr>
          </a:p>
          <a:p>
            <a:pPr eaLnBrk="1" hangingPunct="1">
              <a:buFontTx/>
              <a:buNone/>
            </a:pPr>
            <a:endParaRPr lang="en-US" altLang="en-US" sz="2800" smtClean="0">
              <a:latin typeface="Tahoma" charset="0"/>
            </a:endParaRPr>
          </a:p>
          <a:p>
            <a:pPr eaLnBrk="1" hangingPunct="1">
              <a:buFontTx/>
              <a:buNone/>
            </a:pPr>
            <a:endParaRPr lang="en-US" altLang="en-US" sz="2800" smtClean="0">
              <a:latin typeface="Tahoma" charset="0"/>
            </a:endParaRPr>
          </a:p>
          <a:p>
            <a:pPr eaLnBrk="1" hangingPunct="1"/>
            <a:r>
              <a:rPr lang="en-US" altLang="en-US" sz="2800" smtClean="0">
                <a:latin typeface="Tahoma" charset="0"/>
              </a:rPr>
              <a:t>Mass Fraction </a:t>
            </a:r>
            <a:r>
              <a:rPr lang="en-US" altLang="en-US" sz="1800" smtClean="0">
                <a:latin typeface="Tahoma" charset="0"/>
              </a:rPr>
              <a:t>(also valid for solids as mass analyte/mass sample)</a:t>
            </a:r>
          </a:p>
          <a:p>
            <a:pPr lvl="1" eaLnBrk="1" hangingPunct="1">
              <a:buFontTx/>
              <a:buNone/>
            </a:pPr>
            <a:endParaRPr lang="en-US" altLang="en-US" sz="1800" smtClean="0">
              <a:latin typeface="Tahoma" charset="0"/>
            </a:endParaRPr>
          </a:p>
        </p:txBody>
      </p:sp>
      <p:graphicFrame>
        <p:nvGraphicFramePr>
          <p:cNvPr id="2355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371600" y="2301875"/>
          <a:ext cx="3124200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4" imgW="1155700" imgH="393700" progId="Equation.3">
                  <p:embed/>
                </p:oleObj>
              </mc:Choice>
              <mc:Fallback>
                <p:oleObj name="Equation" r:id="rId4" imgW="11557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01875"/>
                        <a:ext cx="3124200" cy="1063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838200" y="4194175"/>
          <a:ext cx="37338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6" imgW="1638300" imgH="419100" progId="Equation.3">
                  <p:embed/>
                </p:oleObj>
              </mc:Choice>
              <mc:Fallback>
                <p:oleObj name="Equation" r:id="rId6" imgW="1638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194175"/>
                        <a:ext cx="3733800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827088" y="5410200"/>
          <a:ext cx="6459537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8" imgW="2984500" imgH="419100" progId="Equation.3">
                  <p:embed/>
                </p:oleObj>
              </mc:Choice>
              <mc:Fallback>
                <p:oleObj name="Equation" r:id="rId8" imgW="29845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5410200"/>
                        <a:ext cx="6459537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790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latin typeface="Tahoma" charset="0"/>
              </a:rPr>
              <a:t>Most Commonly Used Concentration Units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latin typeface="Tahoma" charset="0"/>
              </a:rPr>
              <a:t>Mass Fraction – continued</a:t>
            </a:r>
          </a:p>
          <a:p>
            <a:pPr eaLnBrk="1" hangingPunct="1"/>
            <a:endParaRPr lang="en-US" altLang="en-US" sz="2800" smtClean="0">
              <a:latin typeface="Tahoma" charset="0"/>
            </a:endParaRPr>
          </a:p>
          <a:p>
            <a:pPr eaLnBrk="1" hangingPunct="1"/>
            <a:endParaRPr lang="en-US" altLang="en-US" sz="2800" smtClean="0"/>
          </a:p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z="2800" smtClean="0">
                <a:latin typeface="Tahoma" charset="0"/>
              </a:rPr>
              <a:t>Other Units:</a:t>
            </a:r>
          </a:p>
          <a:p>
            <a:pPr eaLnBrk="1" hangingPunct="1">
              <a:buFontTx/>
              <a:buNone/>
            </a:pPr>
            <a:r>
              <a:rPr lang="en-US" altLang="en-US" sz="2800" smtClean="0">
                <a:latin typeface="Tahoma" charset="0"/>
              </a:rPr>
              <a:t>Mass/volume units (e.g. mg/mL)</a:t>
            </a:r>
          </a:p>
          <a:p>
            <a:pPr eaLnBrk="1" hangingPunct="1">
              <a:buFontTx/>
              <a:buNone/>
            </a:pPr>
            <a:endParaRPr lang="en-US" altLang="en-US" sz="2800" smtClean="0">
              <a:latin typeface="Tahoma" charset="0"/>
            </a:endParaRPr>
          </a:p>
        </p:txBody>
      </p:sp>
      <p:graphicFrame>
        <p:nvGraphicFramePr>
          <p:cNvPr id="2560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5800" y="2362200"/>
          <a:ext cx="736123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4" imgW="3149600" imgH="419100" progId="Equation.3">
                  <p:embed/>
                </p:oleObj>
              </mc:Choice>
              <mc:Fallback>
                <p:oleObj name="Equation" r:id="rId4" imgW="31496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362200"/>
                        <a:ext cx="7361238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396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latin typeface="Tahoma" charset="0"/>
              </a:rPr>
              <a:t>Conversion between Concentration Units – Example Problem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buFontTx/>
              <a:buNone/>
            </a:pPr>
            <a:r>
              <a:rPr lang="en-US" altLang="en-US" smtClean="0">
                <a:latin typeface="Tahoma" charset="0"/>
              </a:rPr>
              <a:t>What is the molarity of a H</a:t>
            </a:r>
            <a:r>
              <a:rPr lang="en-US" altLang="en-US" baseline="-25000" smtClean="0">
                <a:latin typeface="Tahoma" charset="0"/>
              </a:rPr>
              <a:t>2</a:t>
            </a:r>
            <a:r>
              <a:rPr lang="en-US" altLang="en-US" smtClean="0">
                <a:latin typeface="Tahoma" charset="0"/>
              </a:rPr>
              <a:t>O</a:t>
            </a:r>
            <a:r>
              <a:rPr lang="en-US" altLang="en-US" baseline="-25000" smtClean="0">
                <a:latin typeface="Tahoma" charset="0"/>
              </a:rPr>
              <a:t>2</a:t>
            </a:r>
            <a:r>
              <a:rPr lang="en-US" altLang="en-US" smtClean="0">
                <a:latin typeface="Tahoma" charset="0"/>
              </a:rPr>
              <a:t> solution that is listed as 25% H</a:t>
            </a:r>
            <a:r>
              <a:rPr lang="en-US" altLang="en-US" baseline="-25000" smtClean="0">
                <a:latin typeface="Tahoma" charset="0"/>
              </a:rPr>
              <a:t>2</a:t>
            </a:r>
            <a:r>
              <a:rPr lang="en-US" altLang="en-US" smtClean="0">
                <a:latin typeface="Tahoma" charset="0"/>
              </a:rPr>
              <a:t>O</a:t>
            </a:r>
            <a:r>
              <a:rPr lang="en-US" altLang="en-US" baseline="-25000" smtClean="0">
                <a:latin typeface="Tahoma" charset="0"/>
              </a:rPr>
              <a:t>2</a:t>
            </a:r>
            <a:r>
              <a:rPr lang="en-US" altLang="en-US" smtClean="0">
                <a:latin typeface="Tahoma" charset="0"/>
              </a:rPr>
              <a:t> by mass and has a density of 1.07 g mL</a:t>
            </a:r>
            <a:r>
              <a:rPr lang="en-US" altLang="en-US" baseline="30000" smtClean="0">
                <a:latin typeface="Tahoma" charset="0"/>
              </a:rPr>
              <a:t>-1</a:t>
            </a:r>
            <a:r>
              <a:rPr lang="en-US" altLang="en-US" smtClean="0">
                <a:latin typeface="Tahoma" charset="0"/>
              </a:rPr>
              <a:t>? MW (H</a:t>
            </a:r>
            <a:r>
              <a:rPr lang="en-US" altLang="en-US" baseline="-25000" smtClean="0">
                <a:latin typeface="Tahoma" charset="0"/>
              </a:rPr>
              <a:t>2</a:t>
            </a:r>
            <a:r>
              <a:rPr lang="en-US" altLang="en-US" smtClean="0">
                <a:latin typeface="Tahoma" charset="0"/>
              </a:rPr>
              <a:t>O</a:t>
            </a:r>
            <a:r>
              <a:rPr lang="en-US" altLang="en-US" baseline="-25000" smtClean="0">
                <a:latin typeface="Tahoma" charset="0"/>
              </a:rPr>
              <a:t>2</a:t>
            </a:r>
            <a:r>
              <a:rPr lang="en-US" altLang="en-US" smtClean="0">
                <a:latin typeface="Tahoma" charset="0"/>
              </a:rPr>
              <a:t>) = 34.0 g mol</a:t>
            </a:r>
            <a:r>
              <a:rPr lang="en-US" altLang="en-US" baseline="30000" smtClean="0">
                <a:latin typeface="Tahoma" charset="0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328283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ahoma" charset="0"/>
              </a:rPr>
              <a:t>Preparing Solutions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ahoma" charset="0"/>
              </a:rPr>
              <a:t>From Scratch (direct from solids)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latin typeface="Tahoma" charset="0"/>
              </a:rPr>
              <a:t>Let’s say we want 100 mL of 0.100 M FeCl</a:t>
            </a:r>
            <a:r>
              <a:rPr lang="en-US" altLang="en-US" baseline="-25000" smtClean="0">
                <a:latin typeface="Tahoma" charset="0"/>
              </a:rPr>
              <a:t>3</a:t>
            </a:r>
            <a:r>
              <a:rPr lang="en-US" altLang="en-US" smtClean="0">
                <a:latin typeface="Tahoma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latin typeface="Tahoma" charset="0"/>
              </a:rPr>
              <a:t>What equipment do we need?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latin typeface="Tahoma" charset="0"/>
              </a:rPr>
              <a:t>How do we make the solution?</a:t>
            </a:r>
          </a:p>
        </p:txBody>
      </p:sp>
    </p:spTree>
    <p:extLst>
      <p:ext uri="{BB962C8B-B14F-4D97-AF65-F5344CB8AC3E}">
        <p14:creationId xmlns:p14="http://schemas.microsoft.com/office/powerpoint/2010/main" val="128627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ahoma" charset="0"/>
              </a:rPr>
              <a:t>Preparing Solutions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atin typeface="Tahoma" charset="0"/>
              </a:rPr>
              <a:t>From scratch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4826000" y="27432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4978400" y="27432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Freeform 6"/>
          <p:cNvSpPr>
            <a:spLocks/>
          </p:cNvSpPr>
          <p:nvPr/>
        </p:nvSpPr>
        <p:spPr bwMode="auto">
          <a:xfrm>
            <a:off x="4267200" y="4114800"/>
            <a:ext cx="1346200" cy="800100"/>
          </a:xfrm>
          <a:custGeom>
            <a:avLst/>
            <a:gdLst>
              <a:gd name="T0" fmla="*/ 2147483647 w 848"/>
              <a:gd name="T1" fmla="*/ 0 h 504"/>
              <a:gd name="T2" fmla="*/ 2147483647 w 848"/>
              <a:gd name="T3" fmla="*/ 2147483647 h 504"/>
              <a:gd name="T4" fmla="*/ 2147483647 w 848"/>
              <a:gd name="T5" fmla="*/ 2147483647 h 504"/>
              <a:gd name="T6" fmla="*/ 2147483647 w 848"/>
              <a:gd name="T7" fmla="*/ 2147483647 h 504"/>
              <a:gd name="T8" fmla="*/ 2147483647 w 848"/>
              <a:gd name="T9" fmla="*/ 2147483647 h 504"/>
              <a:gd name="T10" fmla="*/ 2147483647 w 848"/>
              <a:gd name="T11" fmla="*/ 2147483647 h 504"/>
              <a:gd name="T12" fmla="*/ 2147483647 w 848"/>
              <a:gd name="T13" fmla="*/ 0 h 5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48"/>
              <a:gd name="T22" fmla="*/ 0 h 504"/>
              <a:gd name="T23" fmla="*/ 848 w 848"/>
              <a:gd name="T24" fmla="*/ 504 h 5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48" h="504">
                <a:moveTo>
                  <a:pt x="352" y="0"/>
                </a:moveTo>
                <a:cubicBezTo>
                  <a:pt x="280" y="68"/>
                  <a:pt x="208" y="136"/>
                  <a:pt x="160" y="192"/>
                </a:cubicBezTo>
                <a:cubicBezTo>
                  <a:pt x="112" y="248"/>
                  <a:pt x="72" y="288"/>
                  <a:pt x="64" y="336"/>
                </a:cubicBezTo>
                <a:cubicBezTo>
                  <a:pt x="56" y="384"/>
                  <a:pt x="0" y="456"/>
                  <a:pt x="112" y="480"/>
                </a:cubicBezTo>
                <a:cubicBezTo>
                  <a:pt x="224" y="504"/>
                  <a:pt x="624" y="504"/>
                  <a:pt x="736" y="480"/>
                </a:cubicBezTo>
                <a:cubicBezTo>
                  <a:pt x="848" y="456"/>
                  <a:pt x="832" y="416"/>
                  <a:pt x="784" y="336"/>
                </a:cubicBezTo>
                <a:cubicBezTo>
                  <a:pt x="736" y="256"/>
                  <a:pt x="504" y="56"/>
                  <a:pt x="4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Freeform 7"/>
          <p:cNvSpPr>
            <a:spLocks/>
          </p:cNvSpPr>
          <p:nvPr/>
        </p:nvSpPr>
        <p:spPr bwMode="auto">
          <a:xfrm>
            <a:off x="4892675" y="2133600"/>
            <a:ext cx="806450" cy="639763"/>
          </a:xfrm>
          <a:custGeom>
            <a:avLst/>
            <a:gdLst>
              <a:gd name="T0" fmla="*/ 2147483647 w 508"/>
              <a:gd name="T1" fmla="*/ 2147483647 h 403"/>
              <a:gd name="T2" fmla="*/ 2147483647 w 508"/>
              <a:gd name="T3" fmla="*/ 2147483647 h 403"/>
              <a:gd name="T4" fmla="*/ 2147483647 w 508"/>
              <a:gd name="T5" fmla="*/ 0 h 403"/>
              <a:gd name="T6" fmla="*/ 2147483647 w 508"/>
              <a:gd name="T7" fmla="*/ 2147483647 h 403"/>
              <a:gd name="T8" fmla="*/ 2147483647 w 508"/>
              <a:gd name="T9" fmla="*/ 2147483647 h 403"/>
              <a:gd name="T10" fmla="*/ 2147483647 w 508"/>
              <a:gd name="T11" fmla="*/ 2147483647 h 403"/>
              <a:gd name="T12" fmla="*/ 0 w 508"/>
              <a:gd name="T13" fmla="*/ 2147483647 h 40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08"/>
              <a:gd name="T22" fmla="*/ 0 h 403"/>
              <a:gd name="T23" fmla="*/ 508 w 508"/>
              <a:gd name="T24" fmla="*/ 403 h 40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08" h="403">
                <a:moveTo>
                  <a:pt x="508" y="288"/>
                </a:moveTo>
                <a:cubicBezTo>
                  <a:pt x="497" y="253"/>
                  <a:pt x="491" y="223"/>
                  <a:pt x="470" y="192"/>
                </a:cubicBezTo>
                <a:cubicBezTo>
                  <a:pt x="450" y="115"/>
                  <a:pt x="403" y="45"/>
                  <a:pt x="336" y="0"/>
                </a:cubicBezTo>
                <a:cubicBezTo>
                  <a:pt x="289" y="5"/>
                  <a:pt x="236" y="7"/>
                  <a:pt x="192" y="29"/>
                </a:cubicBezTo>
                <a:cubicBezTo>
                  <a:pt x="121" y="65"/>
                  <a:pt x="204" y="34"/>
                  <a:pt x="134" y="58"/>
                </a:cubicBezTo>
                <a:cubicBezTo>
                  <a:pt x="104" y="102"/>
                  <a:pt x="87" y="80"/>
                  <a:pt x="67" y="125"/>
                </a:cubicBezTo>
                <a:cubicBezTo>
                  <a:pt x="31" y="207"/>
                  <a:pt x="0" y="314"/>
                  <a:pt x="0" y="40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5715000" y="26670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1.  </a:t>
            </a:r>
            <a:r>
              <a:rPr lang="en-US" altLang="en-US" sz="2000">
                <a:latin typeface="Tahoma" charset="0"/>
              </a:rPr>
              <a:t>Solid to flask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5638800" y="42672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3.  </a:t>
            </a:r>
            <a:r>
              <a:rPr lang="en-US" altLang="en-US" sz="2000" dirty="0">
                <a:latin typeface="Tahoma" charset="0"/>
              </a:rPr>
              <a:t>Fill to line</a:t>
            </a: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4800600" y="3505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Freeform 11"/>
          <p:cNvSpPr>
            <a:spLocks/>
          </p:cNvSpPr>
          <p:nvPr/>
        </p:nvSpPr>
        <p:spPr bwMode="auto">
          <a:xfrm>
            <a:off x="4343400" y="3505200"/>
            <a:ext cx="1219200" cy="1371600"/>
          </a:xfrm>
          <a:custGeom>
            <a:avLst/>
            <a:gdLst>
              <a:gd name="T0" fmla="*/ 2147483647 w 768"/>
              <a:gd name="T1" fmla="*/ 0 h 864"/>
              <a:gd name="T2" fmla="*/ 2147483647 w 768"/>
              <a:gd name="T3" fmla="*/ 0 h 864"/>
              <a:gd name="T4" fmla="*/ 2147483647 w 768"/>
              <a:gd name="T5" fmla="*/ 2147483647 h 864"/>
              <a:gd name="T6" fmla="*/ 0 w 768"/>
              <a:gd name="T7" fmla="*/ 2147483647 h 864"/>
              <a:gd name="T8" fmla="*/ 0 w 768"/>
              <a:gd name="T9" fmla="*/ 2147483647 h 864"/>
              <a:gd name="T10" fmla="*/ 2147483647 w 768"/>
              <a:gd name="T11" fmla="*/ 2147483647 h 864"/>
              <a:gd name="T12" fmla="*/ 2147483647 w 768"/>
              <a:gd name="T13" fmla="*/ 2147483647 h 864"/>
              <a:gd name="T14" fmla="*/ 2147483647 w 768"/>
              <a:gd name="T15" fmla="*/ 2147483647 h 864"/>
              <a:gd name="T16" fmla="*/ 2147483647 w 768"/>
              <a:gd name="T17" fmla="*/ 2147483647 h 864"/>
              <a:gd name="T18" fmla="*/ 2147483647 w 768"/>
              <a:gd name="T19" fmla="*/ 2147483647 h 864"/>
              <a:gd name="T20" fmla="*/ 2147483647 w 768"/>
              <a:gd name="T21" fmla="*/ 2147483647 h 864"/>
              <a:gd name="T22" fmla="*/ 2147483647 w 768"/>
              <a:gd name="T23" fmla="*/ 2147483647 h 864"/>
              <a:gd name="T24" fmla="*/ 2147483647 w 768"/>
              <a:gd name="T25" fmla="*/ 2147483647 h 864"/>
              <a:gd name="T26" fmla="*/ 2147483647 w 768"/>
              <a:gd name="T27" fmla="*/ 2147483647 h 864"/>
              <a:gd name="T28" fmla="*/ 2147483647 w 768"/>
              <a:gd name="T29" fmla="*/ 2147483647 h 864"/>
              <a:gd name="T30" fmla="*/ 2147483647 w 768"/>
              <a:gd name="T31" fmla="*/ 2147483647 h 864"/>
              <a:gd name="T32" fmla="*/ 2147483647 w 768"/>
              <a:gd name="T33" fmla="*/ 0 h 86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68"/>
              <a:gd name="T52" fmla="*/ 0 h 864"/>
              <a:gd name="T53" fmla="*/ 768 w 768"/>
              <a:gd name="T54" fmla="*/ 864 h 86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68" h="864">
                <a:moveTo>
                  <a:pt x="384" y="0"/>
                </a:moveTo>
                <a:lnTo>
                  <a:pt x="288" y="0"/>
                </a:lnTo>
                <a:lnTo>
                  <a:pt x="288" y="384"/>
                </a:lnTo>
                <a:lnTo>
                  <a:pt x="0" y="672"/>
                </a:lnTo>
                <a:lnTo>
                  <a:pt x="0" y="816"/>
                </a:lnTo>
                <a:lnTo>
                  <a:pt x="96" y="864"/>
                </a:lnTo>
                <a:lnTo>
                  <a:pt x="336" y="864"/>
                </a:lnTo>
                <a:lnTo>
                  <a:pt x="576" y="864"/>
                </a:lnTo>
                <a:lnTo>
                  <a:pt x="720" y="864"/>
                </a:lnTo>
                <a:lnTo>
                  <a:pt x="768" y="816"/>
                </a:lnTo>
                <a:lnTo>
                  <a:pt x="720" y="720"/>
                </a:lnTo>
                <a:lnTo>
                  <a:pt x="672" y="624"/>
                </a:lnTo>
                <a:lnTo>
                  <a:pt x="576" y="528"/>
                </a:lnTo>
                <a:lnTo>
                  <a:pt x="480" y="480"/>
                </a:lnTo>
                <a:lnTo>
                  <a:pt x="432" y="384"/>
                </a:lnTo>
                <a:lnTo>
                  <a:pt x="384" y="336"/>
                </a:lnTo>
                <a:lnTo>
                  <a:pt x="384" y="0"/>
                </a:lnTo>
                <a:close/>
              </a:path>
            </a:pathLst>
          </a:custGeom>
          <a:solidFill>
            <a:srgbClr val="FFFF00">
              <a:alpha val="1019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4" name="Freeform 12"/>
          <p:cNvSpPr>
            <a:spLocks/>
          </p:cNvSpPr>
          <p:nvPr/>
        </p:nvSpPr>
        <p:spPr bwMode="auto">
          <a:xfrm>
            <a:off x="4648200" y="4670425"/>
            <a:ext cx="457200" cy="247650"/>
          </a:xfrm>
          <a:custGeom>
            <a:avLst/>
            <a:gdLst>
              <a:gd name="T0" fmla="*/ 0 w 288"/>
              <a:gd name="T1" fmla="*/ 2147483647 h 156"/>
              <a:gd name="T2" fmla="*/ 2147483647 w 288"/>
              <a:gd name="T3" fmla="*/ 2147483647 h 156"/>
              <a:gd name="T4" fmla="*/ 2147483647 w 288"/>
              <a:gd name="T5" fmla="*/ 2147483647 h 156"/>
              <a:gd name="T6" fmla="*/ 2147483647 w 288"/>
              <a:gd name="T7" fmla="*/ 2147483647 h 156"/>
              <a:gd name="T8" fmla="*/ 2147483647 w 288"/>
              <a:gd name="T9" fmla="*/ 2147483647 h 156"/>
              <a:gd name="T10" fmla="*/ 2147483647 w 288"/>
              <a:gd name="T11" fmla="*/ 2147483647 h 156"/>
              <a:gd name="T12" fmla="*/ 2147483647 w 288"/>
              <a:gd name="T13" fmla="*/ 2147483647 h 156"/>
              <a:gd name="T14" fmla="*/ 2147483647 w 288"/>
              <a:gd name="T15" fmla="*/ 2147483647 h 156"/>
              <a:gd name="T16" fmla="*/ 0 w 288"/>
              <a:gd name="T17" fmla="*/ 2147483647 h 1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88"/>
              <a:gd name="T28" fmla="*/ 0 h 156"/>
              <a:gd name="T29" fmla="*/ 288 w 288"/>
              <a:gd name="T30" fmla="*/ 156 h 1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88" h="156">
                <a:moveTo>
                  <a:pt x="0" y="111"/>
                </a:moveTo>
                <a:cubicBezTo>
                  <a:pt x="3" y="89"/>
                  <a:pt x="0" y="64"/>
                  <a:pt x="10" y="44"/>
                </a:cubicBezTo>
                <a:cubicBezTo>
                  <a:pt x="32" y="0"/>
                  <a:pt x="71" y="73"/>
                  <a:pt x="77" y="82"/>
                </a:cubicBezTo>
                <a:cubicBezTo>
                  <a:pt x="141" y="17"/>
                  <a:pt x="108" y="32"/>
                  <a:pt x="163" y="15"/>
                </a:cubicBezTo>
                <a:cubicBezTo>
                  <a:pt x="169" y="25"/>
                  <a:pt x="177" y="34"/>
                  <a:pt x="182" y="44"/>
                </a:cubicBezTo>
                <a:cubicBezTo>
                  <a:pt x="198" y="75"/>
                  <a:pt x="186" y="88"/>
                  <a:pt x="202" y="44"/>
                </a:cubicBezTo>
                <a:cubicBezTo>
                  <a:pt x="224" y="47"/>
                  <a:pt x="251" y="39"/>
                  <a:pt x="269" y="53"/>
                </a:cubicBezTo>
                <a:cubicBezTo>
                  <a:pt x="285" y="66"/>
                  <a:pt x="288" y="111"/>
                  <a:pt x="288" y="111"/>
                </a:cubicBezTo>
                <a:cubicBezTo>
                  <a:pt x="220" y="156"/>
                  <a:pt x="80" y="117"/>
                  <a:pt x="0" y="111"/>
                </a:cubicBezTo>
                <a:close/>
              </a:path>
            </a:pathLst>
          </a:custGeom>
          <a:solidFill>
            <a:srgbClr val="663300">
              <a:alpha val="3019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5562600" y="3200400"/>
            <a:ext cx="281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2.  </a:t>
            </a:r>
            <a:r>
              <a:rPr lang="en-US" altLang="en-US" sz="2000">
                <a:latin typeface="Tahoma" charset="0"/>
              </a:rPr>
              <a:t>Add liquid, dissolve</a:t>
            </a:r>
          </a:p>
        </p:txBody>
      </p:sp>
      <p:sp>
        <p:nvSpPr>
          <p:cNvPr id="28686" name="Freeform 14"/>
          <p:cNvSpPr>
            <a:spLocks/>
          </p:cNvSpPr>
          <p:nvPr/>
        </p:nvSpPr>
        <p:spPr bwMode="auto">
          <a:xfrm>
            <a:off x="4343400" y="4495800"/>
            <a:ext cx="1227138" cy="439738"/>
          </a:xfrm>
          <a:custGeom>
            <a:avLst/>
            <a:gdLst>
              <a:gd name="T0" fmla="*/ 2147483647 w 773"/>
              <a:gd name="T1" fmla="*/ 0 h 277"/>
              <a:gd name="T2" fmla="*/ 2147483647 w 773"/>
              <a:gd name="T3" fmla="*/ 2147483647 h 277"/>
              <a:gd name="T4" fmla="*/ 2147483647 w 773"/>
              <a:gd name="T5" fmla="*/ 2147483647 h 277"/>
              <a:gd name="T6" fmla="*/ 2147483647 w 773"/>
              <a:gd name="T7" fmla="*/ 2147483647 h 277"/>
              <a:gd name="T8" fmla="*/ 2147483647 w 773"/>
              <a:gd name="T9" fmla="*/ 2147483647 h 277"/>
              <a:gd name="T10" fmla="*/ 2147483647 w 773"/>
              <a:gd name="T11" fmla="*/ 2147483647 h 277"/>
              <a:gd name="T12" fmla="*/ 2147483647 w 773"/>
              <a:gd name="T13" fmla="*/ 2147483647 h 277"/>
              <a:gd name="T14" fmla="*/ 2147483647 w 773"/>
              <a:gd name="T15" fmla="*/ 2147483647 h 277"/>
              <a:gd name="T16" fmla="*/ 2147483647 w 773"/>
              <a:gd name="T17" fmla="*/ 2147483647 h 277"/>
              <a:gd name="T18" fmla="*/ 2147483647 w 773"/>
              <a:gd name="T19" fmla="*/ 2147483647 h 277"/>
              <a:gd name="T20" fmla="*/ 2147483647 w 773"/>
              <a:gd name="T21" fmla="*/ 0 h 27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73"/>
              <a:gd name="T34" fmla="*/ 0 h 277"/>
              <a:gd name="T35" fmla="*/ 773 w 773"/>
              <a:gd name="T36" fmla="*/ 277 h 27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73" h="277">
                <a:moveTo>
                  <a:pt x="62" y="0"/>
                </a:moveTo>
                <a:cubicBezTo>
                  <a:pt x="219" y="51"/>
                  <a:pt x="304" y="23"/>
                  <a:pt x="522" y="29"/>
                </a:cubicBezTo>
                <a:cubicBezTo>
                  <a:pt x="622" y="42"/>
                  <a:pt x="567" y="38"/>
                  <a:pt x="686" y="38"/>
                </a:cubicBezTo>
                <a:cubicBezTo>
                  <a:pt x="716" y="59"/>
                  <a:pt x="732" y="75"/>
                  <a:pt x="753" y="105"/>
                </a:cubicBezTo>
                <a:cubicBezTo>
                  <a:pt x="773" y="169"/>
                  <a:pt x="773" y="245"/>
                  <a:pt x="705" y="269"/>
                </a:cubicBezTo>
                <a:cubicBezTo>
                  <a:pt x="483" y="257"/>
                  <a:pt x="263" y="277"/>
                  <a:pt x="42" y="259"/>
                </a:cubicBezTo>
                <a:cubicBezTo>
                  <a:pt x="18" y="222"/>
                  <a:pt x="18" y="185"/>
                  <a:pt x="4" y="144"/>
                </a:cubicBezTo>
                <a:cubicBezTo>
                  <a:pt x="12" y="91"/>
                  <a:pt x="0" y="84"/>
                  <a:pt x="33" y="57"/>
                </a:cubicBezTo>
                <a:cubicBezTo>
                  <a:pt x="42" y="50"/>
                  <a:pt x="52" y="43"/>
                  <a:pt x="62" y="38"/>
                </a:cubicBezTo>
                <a:cubicBezTo>
                  <a:pt x="71" y="34"/>
                  <a:pt x="90" y="39"/>
                  <a:pt x="90" y="29"/>
                </a:cubicBezTo>
                <a:cubicBezTo>
                  <a:pt x="90" y="16"/>
                  <a:pt x="71" y="10"/>
                  <a:pt x="62" y="0"/>
                </a:cubicBezTo>
                <a:close/>
              </a:path>
            </a:pathLst>
          </a:custGeom>
          <a:solidFill>
            <a:srgbClr val="FFFF00">
              <a:alpha val="2509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8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28676" grpId="0" animBg="1"/>
      <p:bldP spid="28677" grpId="0" animBg="1"/>
      <p:bldP spid="28678" grpId="0" animBg="1"/>
      <p:bldP spid="28679" grpId="0" animBg="1"/>
      <p:bldP spid="28680" grpId="0"/>
      <p:bldP spid="28681" grpId="0"/>
      <p:bldP spid="28682" grpId="0" animBg="1"/>
      <p:bldP spid="28683" grpId="0" animBg="1"/>
      <p:bldP spid="28684" grpId="0" animBg="1"/>
      <p:bldP spid="28684" grpId="1" animBg="1"/>
      <p:bldP spid="28685" grpId="0"/>
      <p:bldP spid="28686" grpId="0" animBg="1"/>
      <p:bldP spid="2868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ahoma" charset="0"/>
              </a:rPr>
              <a:t>Preparing Solutions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ahoma" charset="0"/>
              </a:rPr>
              <a:t>By Dilution</a:t>
            </a:r>
          </a:p>
          <a:p>
            <a:pPr eaLnBrk="1" hangingPunct="1">
              <a:buFontTx/>
              <a:buNone/>
            </a:pPr>
            <a:r>
              <a:rPr lang="en-US" altLang="en-US" sz="2800" smtClean="0">
                <a:latin typeface="Tahoma" charset="0"/>
              </a:rPr>
              <a:t>What if we need 20.0 mL of 0.00200 M FeCl</a:t>
            </a:r>
            <a:r>
              <a:rPr lang="en-US" altLang="en-US" sz="2800" baseline="-25000" smtClean="0">
                <a:latin typeface="Tahoma" charset="0"/>
              </a:rPr>
              <a:t>3</a:t>
            </a:r>
            <a:r>
              <a:rPr lang="en-US" altLang="en-US" sz="2800" smtClean="0">
                <a:latin typeface="Tahoma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altLang="en-US" sz="2800" smtClean="0">
                <a:latin typeface="Tahoma" charset="0"/>
              </a:rPr>
              <a:t>How do we make it?</a:t>
            </a:r>
          </a:p>
          <a:p>
            <a:pPr eaLnBrk="1" hangingPunct="1">
              <a:buFontTx/>
              <a:buNone/>
            </a:pPr>
            <a:r>
              <a:rPr lang="en-US" altLang="en-US" sz="2800" smtClean="0">
                <a:latin typeface="Tahoma" charset="0"/>
              </a:rPr>
              <a:t>If direct by weighing, mass FeCl</a:t>
            </a:r>
            <a:r>
              <a:rPr lang="en-US" altLang="en-US" sz="2800" baseline="-25000" smtClean="0">
                <a:latin typeface="Tahoma" charset="0"/>
              </a:rPr>
              <a:t>3</a:t>
            </a:r>
            <a:r>
              <a:rPr lang="en-US" altLang="en-US" sz="2800" smtClean="0">
                <a:latin typeface="Tahoma" charset="0"/>
              </a:rPr>
              <a:t> = 0.0065 g (not very accurate)</a:t>
            </a:r>
          </a:p>
          <a:p>
            <a:pPr eaLnBrk="1" hangingPunct="1">
              <a:buFontTx/>
              <a:buNone/>
            </a:pPr>
            <a:r>
              <a:rPr lang="en-US" altLang="en-US" sz="2800" smtClean="0">
                <a:latin typeface="Tahoma" charset="0"/>
              </a:rPr>
              <a:t>By Dilution from 0.100 M FeCl</a:t>
            </a:r>
            <a:r>
              <a:rPr lang="en-US" altLang="en-US" sz="2800" baseline="-25000" smtClean="0">
                <a:latin typeface="Tahoma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3361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ahoma" charset="0"/>
              </a:rPr>
              <a:t>Preparing Solutions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ahoma" charset="0"/>
              </a:rPr>
              <a:t>By Dilution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4826000" y="27432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4978400" y="27432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Freeform 6"/>
          <p:cNvSpPr>
            <a:spLocks/>
          </p:cNvSpPr>
          <p:nvPr/>
        </p:nvSpPr>
        <p:spPr bwMode="auto">
          <a:xfrm>
            <a:off x="4267200" y="4114800"/>
            <a:ext cx="1346200" cy="800100"/>
          </a:xfrm>
          <a:custGeom>
            <a:avLst/>
            <a:gdLst>
              <a:gd name="T0" fmla="*/ 2147483647 w 848"/>
              <a:gd name="T1" fmla="*/ 0 h 504"/>
              <a:gd name="T2" fmla="*/ 2147483647 w 848"/>
              <a:gd name="T3" fmla="*/ 2147483647 h 504"/>
              <a:gd name="T4" fmla="*/ 2147483647 w 848"/>
              <a:gd name="T5" fmla="*/ 2147483647 h 504"/>
              <a:gd name="T6" fmla="*/ 2147483647 w 848"/>
              <a:gd name="T7" fmla="*/ 2147483647 h 504"/>
              <a:gd name="T8" fmla="*/ 2147483647 w 848"/>
              <a:gd name="T9" fmla="*/ 2147483647 h 504"/>
              <a:gd name="T10" fmla="*/ 2147483647 w 848"/>
              <a:gd name="T11" fmla="*/ 2147483647 h 504"/>
              <a:gd name="T12" fmla="*/ 2147483647 w 848"/>
              <a:gd name="T13" fmla="*/ 0 h 5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48"/>
              <a:gd name="T22" fmla="*/ 0 h 504"/>
              <a:gd name="T23" fmla="*/ 848 w 848"/>
              <a:gd name="T24" fmla="*/ 504 h 5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48" h="504">
                <a:moveTo>
                  <a:pt x="352" y="0"/>
                </a:moveTo>
                <a:cubicBezTo>
                  <a:pt x="280" y="68"/>
                  <a:pt x="208" y="136"/>
                  <a:pt x="160" y="192"/>
                </a:cubicBezTo>
                <a:cubicBezTo>
                  <a:pt x="112" y="248"/>
                  <a:pt x="72" y="288"/>
                  <a:pt x="64" y="336"/>
                </a:cubicBezTo>
                <a:cubicBezTo>
                  <a:pt x="56" y="384"/>
                  <a:pt x="0" y="456"/>
                  <a:pt x="112" y="480"/>
                </a:cubicBezTo>
                <a:cubicBezTo>
                  <a:pt x="224" y="504"/>
                  <a:pt x="624" y="504"/>
                  <a:pt x="736" y="480"/>
                </a:cubicBezTo>
                <a:cubicBezTo>
                  <a:pt x="848" y="456"/>
                  <a:pt x="832" y="416"/>
                  <a:pt x="784" y="336"/>
                </a:cubicBezTo>
                <a:cubicBezTo>
                  <a:pt x="736" y="256"/>
                  <a:pt x="504" y="56"/>
                  <a:pt x="4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Freeform 7"/>
          <p:cNvSpPr>
            <a:spLocks/>
          </p:cNvSpPr>
          <p:nvPr/>
        </p:nvSpPr>
        <p:spPr bwMode="auto">
          <a:xfrm>
            <a:off x="4892675" y="2133600"/>
            <a:ext cx="806450" cy="639763"/>
          </a:xfrm>
          <a:custGeom>
            <a:avLst/>
            <a:gdLst>
              <a:gd name="T0" fmla="*/ 2147483647 w 508"/>
              <a:gd name="T1" fmla="*/ 2147483647 h 403"/>
              <a:gd name="T2" fmla="*/ 2147483647 w 508"/>
              <a:gd name="T3" fmla="*/ 2147483647 h 403"/>
              <a:gd name="T4" fmla="*/ 2147483647 w 508"/>
              <a:gd name="T5" fmla="*/ 0 h 403"/>
              <a:gd name="T6" fmla="*/ 2147483647 w 508"/>
              <a:gd name="T7" fmla="*/ 2147483647 h 403"/>
              <a:gd name="T8" fmla="*/ 2147483647 w 508"/>
              <a:gd name="T9" fmla="*/ 2147483647 h 403"/>
              <a:gd name="T10" fmla="*/ 2147483647 w 508"/>
              <a:gd name="T11" fmla="*/ 2147483647 h 403"/>
              <a:gd name="T12" fmla="*/ 0 w 508"/>
              <a:gd name="T13" fmla="*/ 2147483647 h 40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08"/>
              <a:gd name="T22" fmla="*/ 0 h 403"/>
              <a:gd name="T23" fmla="*/ 508 w 508"/>
              <a:gd name="T24" fmla="*/ 403 h 40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08" h="403">
                <a:moveTo>
                  <a:pt x="508" y="288"/>
                </a:moveTo>
                <a:cubicBezTo>
                  <a:pt x="497" y="253"/>
                  <a:pt x="491" y="223"/>
                  <a:pt x="470" y="192"/>
                </a:cubicBezTo>
                <a:cubicBezTo>
                  <a:pt x="450" y="115"/>
                  <a:pt x="403" y="45"/>
                  <a:pt x="336" y="0"/>
                </a:cubicBezTo>
                <a:cubicBezTo>
                  <a:pt x="289" y="5"/>
                  <a:pt x="236" y="7"/>
                  <a:pt x="192" y="29"/>
                </a:cubicBezTo>
                <a:cubicBezTo>
                  <a:pt x="121" y="65"/>
                  <a:pt x="204" y="34"/>
                  <a:pt x="134" y="58"/>
                </a:cubicBezTo>
                <a:cubicBezTo>
                  <a:pt x="104" y="102"/>
                  <a:pt x="87" y="80"/>
                  <a:pt x="67" y="125"/>
                </a:cubicBezTo>
                <a:cubicBezTo>
                  <a:pt x="31" y="207"/>
                  <a:pt x="0" y="314"/>
                  <a:pt x="0" y="40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5715000" y="26670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ahoma" charset="0"/>
              </a:rPr>
              <a:t>1.  Pipet liquid</a:t>
            </a:r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4800600" y="3505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Freeform 10"/>
          <p:cNvSpPr>
            <a:spLocks/>
          </p:cNvSpPr>
          <p:nvPr/>
        </p:nvSpPr>
        <p:spPr bwMode="auto">
          <a:xfrm>
            <a:off x="4343400" y="3505200"/>
            <a:ext cx="1219200" cy="1371600"/>
          </a:xfrm>
          <a:custGeom>
            <a:avLst/>
            <a:gdLst>
              <a:gd name="T0" fmla="*/ 2147483647 w 768"/>
              <a:gd name="T1" fmla="*/ 0 h 864"/>
              <a:gd name="T2" fmla="*/ 2147483647 w 768"/>
              <a:gd name="T3" fmla="*/ 0 h 864"/>
              <a:gd name="T4" fmla="*/ 2147483647 w 768"/>
              <a:gd name="T5" fmla="*/ 2147483647 h 864"/>
              <a:gd name="T6" fmla="*/ 0 w 768"/>
              <a:gd name="T7" fmla="*/ 2147483647 h 864"/>
              <a:gd name="T8" fmla="*/ 0 w 768"/>
              <a:gd name="T9" fmla="*/ 2147483647 h 864"/>
              <a:gd name="T10" fmla="*/ 2147483647 w 768"/>
              <a:gd name="T11" fmla="*/ 2147483647 h 864"/>
              <a:gd name="T12" fmla="*/ 2147483647 w 768"/>
              <a:gd name="T13" fmla="*/ 2147483647 h 864"/>
              <a:gd name="T14" fmla="*/ 2147483647 w 768"/>
              <a:gd name="T15" fmla="*/ 2147483647 h 864"/>
              <a:gd name="T16" fmla="*/ 2147483647 w 768"/>
              <a:gd name="T17" fmla="*/ 2147483647 h 864"/>
              <a:gd name="T18" fmla="*/ 2147483647 w 768"/>
              <a:gd name="T19" fmla="*/ 2147483647 h 864"/>
              <a:gd name="T20" fmla="*/ 2147483647 w 768"/>
              <a:gd name="T21" fmla="*/ 2147483647 h 864"/>
              <a:gd name="T22" fmla="*/ 2147483647 w 768"/>
              <a:gd name="T23" fmla="*/ 2147483647 h 864"/>
              <a:gd name="T24" fmla="*/ 2147483647 w 768"/>
              <a:gd name="T25" fmla="*/ 2147483647 h 864"/>
              <a:gd name="T26" fmla="*/ 2147483647 w 768"/>
              <a:gd name="T27" fmla="*/ 2147483647 h 864"/>
              <a:gd name="T28" fmla="*/ 2147483647 w 768"/>
              <a:gd name="T29" fmla="*/ 2147483647 h 864"/>
              <a:gd name="T30" fmla="*/ 2147483647 w 768"/>
              <a:gd name="T31" fmla="*/ 2147483647 h 864"/>
              <a:gd name="T32" fmla="*/ 2147483647 w 768"/>
              <a:gd name="T33" fmla="*/ 0 h 86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68"/>
              <a:gd name="T52" fmla="*/ 0 h 864"/>
              <a:gd name="T53" fmla="*/ 768 w 768"/>
              <a:gd name="T54" fmla="*/ 864 h 86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68" h="864">
                <a:moveTo>
                  <a:pt x="384" y="0"/>
                </a:moveTo>
                <a:lnTo>
                  <a:pt x="288" y="0"/>
                </a:lnTo>
                <a:lnTo>
                  <a:pt x="288" y="384"/>
                </a:lnTo>
                <a:lnTo>
                  <a:pt x="0" y="672"/>
                </a:lnTo>
                <a:lnTo>
                  <a:pt x="0" y="816"/>
                </a:lnTo>
                <a:lnTo>
                  <a:pt x="96" y="864"/>
                </a:lnTo>
                <a:lnTo>
                  <a:pt x="336" y="864"/>
                </a:lnTo>
                <a:lnTo>
                  <a:pt x="576" y="864"/>
                </a:lnTo>
                <a:lnTo>
                  <a:pt x="720" y="864"/>
                </a:lnTo>
                <a:lnTo>
                  <a:pt x="768" y="816"/>
                </a:lnTo>
                <a:lnTo>
                  <a:pt x="720" y="720"/>
                </a:lnTo>
                <a:lnTo>
                  <a:pt x="672" y="624"/>
                </a:lnTo>
                <a:lnTo>
                  <a:pt x="576" y="528"/>
                </a:lnTo>
                <a:lnTo>
                  <a:pt x="480" y="480"/>
                </a:lnTo>
                <a:lnTo>
                  <a:pt x="432" y="384"/>
                </a:lnTo>
                <a:lnTo>
                  <a:pt x="384" y="336"/>
                </a:lnTo>
                <a:lnTo>
                  <a:pt x="384" y="0"/>
                </a:lnTo>
                <a:close/>
              </a:path>
            </a:pathLst>
          </a:custGeom>
          <a:solidFill>
            <a:srgbClr val="FFFF00">
              <a:alpha val="313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5562600" y="3200400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ahoma" charset="0"/>
              </a:rPr>
              <a:t>2.  Add liquid, fill to mark</a:t>
            </a:r>
          </a:p>
        </p:txBody>
      </p:sp>
      <p:sp>
        <p:nvSpPr>
          <p:cNvPr id="30732" name="Freeform 12"/>
          <p:cNvSpPr>
            <a:spLocks/>
          </p:cNvSpPr>
          <p:nvPr/>
        </p:nvSpPr>
        <p:spPr bwMode="auto">
          <a:xfrm>
            <a:off x="4419600" y="4746625"/>
            <a:ext cx="1014413" cy="184150"/>
          </a:xfrm>
          <a:custGeom>
            <a:avLst/>
            <a:gdLst>
              <a:gd name="T0" fmla="*/ 0 w 639"/>
              <a:gd name="T1" fmla="*/ 2147483647 h 116"/>
              <a:gd name="T2" fmla="*/ 2147483647 w 639"/>
              <a:gd name="T3" fmla="*/ 2147483647 h 116"/>
              <a:gd name="T4" fmla="*/ 2147483647 w 639"/>
              <a:gd name="T5" fmla="*/ 2147483647 h 116"/>
              <a:gd name="T6" fmla="*/ 2147483647 w 639"/>
              <a:gd name="T7" fmla="*/ 2147483647 h 116"/>
              <a:gd name="T8" fmla="*/ 2147483647 w 639"/>
              <a:gd name="T9" fmla="*/ 2147483647 h 116"/>
              <a:gd name="T10" fmla="*/ 2147483647 w 639"/>
              <a:gd name="T11" fmla="*/ 2147483647 h 116"/>
              <a:gd name="T12" fmla="*/ 0 w 639"/>
              <a:gd name="T13" fmla="*/ 2147483647 h 1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9"/>
              <a:gd name="T22" fmla="*/ 0 h 116"/>
              <a:gd name="T23" fmla="*/ 639 w 639"/>
              <a:gd name="T24" fmla="*/ 116 h 1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9" h="116">
                <a:moveTo>
                  <a:pt x="0" y="82"/>
                </a:moveTo>
                <a:cubicBezTo>
                  <a:pt x="28" y="64"/>
                  <a:pt x="54" y="25"/>
                  <a:pt x="86" y="15"/>
                </a:cubicBezTo>
                <a:cubicBezTo>
                  <a:pt x="108" y="8"/>
                  <a:pt x="131" y="8"/>
                  <a:pt x="154" y="5"/>
                </a:cubicBezTo>
                <a:cubicBezTo>
                  <a:pt x="291" y="10"/>
                  <a:pt x="425" y="0"/>
                  <a:pt x="557" y="34"/>
                </a:cubicBezTo>
                <a:cubicBezTo>
                  <a:pt x="639" y="116"/>
                  <a:pt x="488" y="76"/>
                  <a:pt x="442" y="72"/>
                </a:cubicBezTo>
                <a:cubicBezTo>
                  <a:pt x="312" y="78"/>
                  <a:pt x="186" y="84"/>
                  <a:pt x="58" y="101"/>
                </a:cubicBezTo>
                <a:cubicBezTo>
                  <a:pt x="5" y="91"/>
                  <a:pt x="22" y="104"/>
                  <a:pt x="0" y="82"/>
                </a:cubicBezTo>
                <a:close/>
              </a:path>
            </a:pathLst>
          </a:custGeom>
          <a:solidFill>
            <a:srgbClr val="FFFF00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98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30724" grpId="0" animBg="1"/>
      <p:bldP spid="30725" grpId="0" animBg="1"/>
      <p:bldP spid="30726" grpId="0" animBg="1"/>
      <p:bldP spid="30727" grpId="0" animBg="1"/>
      <p:bldP spid="30728" grpId="0"/>
      <p:bldP spid="30729" grpId="0" animBg="1"/>
      <p:bldP spid="30730" grpId="0" animBg="1"/>
      <p:bldP spid="30731" grpId="0"/>
      <p:bldP spid="30732" grpId="0" animBg="1"/>
      <p:bldP spid="3073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ahoma" charset="0"/>
              </a:rPr>
              <a:t>Announcements I</a:t>
            </a:r>
            <a:endParaRPr lang="en-US" altLang="en-US" dirty="0" smtClean="0">
              <a:latin typeface="Tahoma" charset="0"/>
            </a:endParaRP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>
                <a:latin typeface="Tahoma" charset="0"/>
              </a:rPr>
              <a:t>Adding</a:t>
            </a:r>
          </a:p>
          <a:p>
            <a:pPr lvl="1" eaLnBrk="1" hangingPunct="1"/>
            <a:r>
              <a:rPr lang="en-US" altLang="en-US" sz="2400" dirty="0" smtClean="0">
                <a:latin typeface="Tahoma" charset="0"/>
              </a:rPr>
              <a:t>Sections are more full than I expected</a:t>
            </a:r>
          </a:p>
          <a:p>
            <a:pPr lvl="1" eaLnBrk="1" hangingPunct="1"/>
            <a:r>
              <a:rPr lang="en-US" altLang="en-US" sz="2400" dirty="0" smtClean="0">
                <a:latin typeface="Tahoma" charset="0"/>
              </a:rPr>
              <a:t>Sections 4, 5, 6, and 7 have had some drops (so top of waitlist will be added)</a:t>
            </a:r>
          </a:p>
          <a:p>
            <a:pPr lvl="1" eaLnBrk="1" hangingPunct="1"/>
            <a:r>
              <a:rPr lang="en-US" altLang="en-US" sz="2400" dirty="0" smtClean="0">
                <a:latin typeface="Tahoma" charset="0"/>
              </a:rPr>
              <a:t>Sometimes 1 more student per section will drop</a:t>
            </a:r>
            <a:endParaRPr lang="en-US" altLang="en-US" sz="2400" dirty="0">
              <a:latin typeface="Tahoma" charset="0"/>
            </a:endParaRPr>
          </a:p>
          <a:p>
            <a:pPr eaLnBrk="1" hangingPunct="1"/>
            <a:r>
              <a:rPr lang="en-US" altLang="en-US" sz="2800" dirty="0" smtClean="0">
                <a:latin typeface="Tahoma" charset="0"/>
              </a:rPr>
              <a:t>Lecture Only Status</a:t>
            </a:r>
          </a:p>
          <a:p>
            <a:pPr lvl="1" eaLnBrk="1" hangingPunct="1"/>
            <a:r>
              <a:rPr lang="en-US" altLang="en-US" sz="2400" dirty="0" smtClean="0">
                <a:latin typeface="Tahoma" charset="0"/>
              </a:rPr>
              <a:t>Students repeating the class that received an 80% or better on the lab can qualify for “lecture only” (can use previous lab score – see me if you think you qualify</a:t>
            </a:r>
            <a:endParaRPr lang="en-US" altLang="en-US" sz="2400" dirty="0" smtClean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04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ahoma" charset="0"/>
              </a:rPr>
              <a:t>Announcements II</a:t>
            </a:r>
            <a:endParaRPr lang="en-US" altLang="en-US" dirty="0" smtClean="0">
              <a:latin typeface="Tahoma" charset="0"/>
            </a:endParaRP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>
                <a:latin typeface="Tahoma" charset="0"/>
              </a:rPr>
              <a:t>Homework </a:t>
            </a:r>
            <a:r>
              <a:rPr lang="en-US" altLang="en-US" sz="2800" dirty="0" smtClean="0">
                <a:latin typeface="Tahoma" charset="0"/>
              </a:rPr>
              <a:t>and Quiz</a:t>
            </a:r>
          </a:p>
          <a:p>
            <a:pPr lvl="1" eaLnBrk="1" hangingPunct="1"/>
            <a:r>
              <a:rPr lang="en-US" altLang="en-US" sz="2400" dirty="0">
                <a:latin typeface="Tahoma" charset="0"/>
              </a:rPr>
              <a:t>quiz next </a:t>
            </a:r>
            <a:r>
              <a:rPr lang="en-US" altLang="en-US" sz="2400" dirty="0" smtClean="0">
                <a:latin typeface="Tahoma" charset="0"/>
              </a:rPr>
              <a:t>Wednesday (next class </a:t>
            </a:r>
            <a:r>
              <a:rPr lang="en-US" altLang="en-US" sz="2400" dirty="0" smtClean="0">
                <a:latin typeface="Tahoma" charset="0"/>
              </a:rPr>
              <a:t>meeting – just on material covered today)</a:t>
            </a:r>
            <a:endParaRPr lang="en-US" altLang="en-US" sz="2400" dirty="0">
              <a:latin typeface="Tahoma" charset="0"/>
            </a:endParaRPr>
          </a:p>
          <a:p>
            <a:pPr lvl="1" eaLnBrk="1" hangingPunct="1"/>
            <a:r>
              <a:rPr lang="en-US" altLang="en-US" sz="2400" dirty="0">
                <a:latin typeface="Tahoma" charset="0"/>
              </a:rPr>
              <a:t>corrected diagnostic quiz also </a:t>
            </a:r>
            <a:r>
              <a:rPr lang="en-US" altLang="en-US" sz="2400">
                <a:latin typeface="Tahoma" charset="0"/>
              </a:rPr>
              <a:t>due </a:t>
            </a:r>
            <a:r>
              <a:rPr lang="en-US" altLang="en-US" sz="2400" smtClean="0">
                <a:latin typeface="Tahoma" charset="0"/>
              </a:rPr>
              <a:t>Wed. </a:t>
            </a:r>
            <a:r>
              <a:rPr lang="en-US" altLang="en-US" sz="2400" dirty="0">
                <a:latin typeface="Tahoma" charset="0"/>
              </a:rPr>
              <a:t>(can put answers on the back)</a:t>
            </a:r>
          </a:p>
          <a:p>
            <a:pPr eaLnBrk="1" hangingPunct="1"/>
            <a:r>
              <a:rPr lang="en-US" altLang="en-US" sz="2800" dirty="0" smtClean="0">
                <a:latin typeface="Tahoma" charset="0"/>
              </a:rPr>
              <a:t>Must </a:t>
            </a:r>
            <a:r>
              <a:rPr lang="en-US" altLang="en-US" sz="2800" dirty="0">
                <a:latin typeface="Tahoma" charset="0"/>
              </a:rPr>
              <a:t>attend a safety lecture (if absent from your lab section, attend another safety lecture</a:t>
            </a:r>
            <a:r>
              <a:rPr lang="en-US" altLang="en-US" sz="2800" dirty="0" smtClean="0">
                <a:latin typeface="Tahoma" charset="0"/>
              </a:rPr>
              <a:t>)</a:t>
            </a:r>
          </a:p>
          <a:p>
            <a:pPr eaLnBrk="1" hangingPunct="1"/>
            <a:r>
              <a:rPr lang="en-US" altLang="en-US" sz="2800" dirty="0" smtClean="0">
                <a:latin typeface="Tahoma" charset="0"/>
              </a:rPr>
              <a:t>Lab Procedure’s Quiz</a:t>
            </a:r>
          </a:p>
          <a:p>
            <a:pPr lvl="1" eaLnBrk="1" hangingPunct="1"/>
            <a:r>
              <a:rPr lang="en-US" altLang="en-US" sz="2400" dirty="0" smtClean="0">
                <a:latin typeface="Tahoma" charset="0"/>
              </a:rPr>
              <a:t>Sect. 5 to 7, Sept. 7</a:t>
            </a:r>
            <a:r>
              <a:rPr lang="en-US" altLang="en-US" sz="2400" baseline="30000" dirty="0" smtClean="0">
                <a:latin typeface="Tahoma" charset="0"/>
              </a:rPr>
              <a:t>th</a:t>
            </a:r>
            <a:endParaRPr lang="en-US" altLang="en-US" sz="2400" dirty="0">
              <a:latin typeface="Tahoma" charset="0"/>
            </a:endParaRPr>
          </a:p>
          <a:p>
            <a:pPr lvl="1" eaLnBrk="1" hangingPunct="1"/>
            <a:r>
              <a:rPr lang="en-US" altLang="en-US" sz="2400" dirty="0" smtClean="0">
                <a:latin typeface="Tahoma" charset="0"/>
              </a:rPr>
              <a:t>Sect. 2 to 4, Sept. 11</a:t>
            </a:r>
            <a:r>
              <a:rPr lang="en-US" altLang="en-US" sz="2400" baseline="30000" dirty="0" smtClean="0">
                <a:latin typeface="Tahoma" charset="0"/>
              </a:rPr>
              <a:t>th</a:t>
            </a:r>
            <a:endParaRPr lang="en-US" altLang="en-US" sz="2400" dirty="0">
              <a:latin typeface="Tahoma" charset="0"/>
            </a:endParaRPr>
          </a:p>
          <a:p>
            <a:pPr eaLnBrk="1" hangingPunct="1"/>
            <a:endParaRPr lang="en-US" altLang="en-US" sz="2800" dirty="0" smtClean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80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Traditional vs. Modern Methods</a:t>
            </a:r>
          </a:p>
        </p:txBody>
      </p:sp>
      <p:graphicFrame>
        <p:nvGraphicFramePr>
          <p:cNvPr id="6188" name="Group 4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405314"/>
        </p:xfrm>
        <a:graphic>
          <a:graphicData uri="http://schemas.openxmlformats.org/drawingml/2006/table">
            <a:tbl>
              <a:tblPr/>
              <a:tblGrid>
                <a:gridCol w="230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1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Characteristic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Traditional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Modern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Equipment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Glassware and balances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 (low cost)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Instruments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(high cost)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Precision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Moderate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Speed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fast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Sensitivity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Selectivity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minimal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Good to great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charset="0"/>
              </a:rPr>
              <a:t>Chapter 1 – </a:t>
            </a:r>
            <a:br>
              <a:rPr lang="en-US" smtClean="0">
                <a:latin typeface="Tahoma" charset="0"/>
              </a:rPr>
            </a:br>
            <a:r>
              <a:rPr lang="en-US" sz="3600" smtClean="0">
                <a:latin typeface="Tahoma" charset="0"/>
              </a:rPr>
              <a:t>Measurements and Titrations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No measurement is valuable unless it is given with units and some measure of uncertainty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Units – Chapter 1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Uncertainty – Chapters 3 and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charset="0"/>
              </a:rPr>
              <a:t>Units of Measure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charset="0"/>
              </a:rPr>
              <a:t>Most Basic – SI base units </a:t>
            </a:r>
            <a:r>
              <a:rPr lang="en-US" sz="2800" smtClean="0">
                <a:latin typeface="Tahoma" charset="0"/>
              </a:rPr>
              <a:t>(important ones)</a:t>
            </a:r>
          </a:p>
          <a:p>
            <a:pPr eaLnBrk="1" hangingPunct="1">
              <a:buFontTx/>
              <a:buNone/>
            </a:pPr>
            <a:r>
              <a:rPr lang="en-US" u="sng" smtClean="0">
                <a:latin typeface="Tahoma" charset="0"/>
              </a:rPr>
              <a:t>Measure	</a:t>
            </a:r>
            <a:r>
              <a:rPr lang="en-US" smtClean="0">
                <a:latin typeface="Tahoma" charset="0"/>
              </a:rPr>
              <a:t>	</a:t>
            </a:r>
            <a:r>
              <a:rPr lang="en-US" u="sng" smtClean="0">
                <a:latin typeface="Tahoma" charset="0"/>
              </a:rPr>
              <a:t>Unit_____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Length		meter (m)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Mass			kilogram (kg) </a:t>
            </a:r>
            <a:r>
              <a:rPr lang="en-US" sz="1800" smtClean="0">
                <a:latin typeface="Tahoma" charset="0"/>
              </a:rPr>
              <a:t>(only one with multiplier)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Time			second (s)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Temperature	Kelvin (K)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Amount		Mole (mol)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charset="0"/>
              </a:rPr>
              <a:t>Units of Measure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>
                <a:latin typeface="Tahoma" charset="0"/>
              </a:rPr>
              <a:t>Directly Derived from Base Units</a:t>
            </a:r>
          </a:p>
          <a:p>
            <a:pPr lvl="1" eaLnBrk="1" hangingPunct="1"/>
            <a:r>
              <a:rPr lang="en-US" smtClean="0">
                <a:latin typeface="Tahoma" charset="0"/>
              </a:rPr>
              <a:t>Volume: cube volume = l</a:t>
            </a:r>
            <a:r>
              <a:rPr lang="en-US" baseline="30000" smtClean="0">
                <a:latin typeface="Tahoma" charset="0"/>
              </a:rPr>
              <a:t>3</a:t>
            </a:r>
            <a:r>
              <a:rPr lang="en-US" smtClean="0">
                <a:latin typeface="Tahoma" charset="0"/>
              </a:rPr>
              <a:t> so units = m</a:t>
            </a:r>
            <a:r>
              <a:rPr lang="en-US" baseline="30000" smtClean="0">
                <a:latin typeface="Tahoma" charset="0"/>
              </a:rPr>
              <a:t>3</a:t>
            </a:r>
            <a:endParaRPr lang="en-US" smtClean="0">
              <a:latin typeface="Tahoma" charset="0"/>
            </a:endParaRPr>
          </a:p>
          <a:p>
            <a:pPr lvl="1" eaLnBrk="1" hangingPunct="1">
              <a:buFontTx/>
              <a:buNone/>
            </a:pPr>
            <a:endParaRPr lang="en-US" smtClean="0">
              <a:latin typeface="Tahoma" charset="0"/>
            </a:endParaRPr>
          </a:p>
          <a:p>
            <a:pPr lvl="1" eaLnBrk="1" hangingPunct="1">
              <a:buFontTx/>
              <a:buNone/>
            </a:pPr>
            <a:endParaRPr lang="en-US" smtClean="0">
              <a:latin typeface="Tahoma" charset="0"/>
            </a:endParaRPr>
          </a:p>
          <a:p>
            <a:pPr lvl="1" eaLnBrk="1" hangingPunct="1">
              <a:buFontTx/>
              <a:buNone/>
            </a:pPr>
            <a:endParaRPr lang="en-US" smtClean="0">
              <a:latin typeface="Tahoma" charset="0"/>
            </a:endParaRPr>
          </a:p>
          <a:p>
            <a:pPr lvl="1" eaLnBrk="1" hangingPunct="1"/>
            <a:r>
              <a:rPr lang="en-US" smtClean="0">
                <a:latin typeface="Tahoma" charset="0"/>
              </a:rPr>
              <a:t>Density = m/V so kg/m</a:t>
            </a:r>
            <a:r>
              <a:rPr lang="en-US" baseline="30000" smtClean="0">
                <a:latin typeface="Tahoma" charset="0"/>
              </a:rPr>
              <a:t>3</a:t>
            </a:r>
            <a:endParaRPr lang="en-US" smtClean="0">
              <a:latin typeface="Tahoma" charset="0"/>
            </a:endParaRPr>
          </a:p>
          <a:p>
            <a:pPr lvl="1" eaLnBrk="1" hangingPunct="1"/>
            <a:r>
              <a:rPr lang="en-US" smtClean="0">
                <a:latin typeface="Tahoma" charset="0"/>
              </a:rPr>
              <a:t>Pressure = force(kg·m/s</a:t>
            </a:r>
            <a:r>
              <a:rPr lang="en-US" baseline="30000" smtClean="0">
                <a:latin typeface="Tahoma" charset="0"/>
              </a:rPr>
              <a:t>2</a:t>
            </a:r>
            <a:r>
              <a:rPr lang="en-US" smtClean="0">
                <a:latin typeface="Tahoma" charset="0"/>
              </a:rPr>
              <a:t>)/area(m</a:t>
            </a:r>
            <a:r>
              <a:rPr lang="en-US" baseline="30000" smtClean="0">
                <a:latin typeface="Tahoma" charset="0"/>
              </a:rPr>
              <a:t>2</a:t>
            </a:r>
            <a:r>
              <a:rPr lang="en-US" smtClean="0">
                <a:latin typeface="Tahoma" charset="0"/>
              </a:rPr>
              <a:t>) = kg/(s</a:t>
            </a:r>
            <a:r>
              <a:rPr lang="en-US" baseline="30000" smtClean="0">
                <a:latin typeface="Tahoma" charset="0"/>
              </a:rPr>
              <a:t>2</a:t>
            </a:r>
            <a:r>
              <a:rPr lang="en-US" smtClean="0">
                <a:latin typeface="Tahoma" charset="0"/>
              </a:rPr>
              <a:t>·m)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2362200" y="2819400"/>
            <a:ext cx="990600" cy="914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3657600" y="2819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810000" y="2971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ahoma" charset="0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6" grpId="0" animBg="1"/>
      <p:bldP spid="13317" grpId="0" animBg="1"/>
      <p:bldP spid="133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charset="0"/>
              </a:rPr>
              <a:t>Units of Measure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</a:rPr>
              <a:t>Other metric units (not directly in SI units)</a:t>
            </a:r>
          </a:p>
          <a:p>
            <a:pPr lvl="1" eaLnBrk="1" hangingPunct="1"/>
            <a:r>
              <a:rPr lang="en-US" dirty="0" smtClean="0">
                <a:latin typeface="Tahoma" charset="0"/>
              </a:rPr>
              <a:t>Density (g/cm</a:t>
            </a:r>
            <a:r>
              <a:rPr lang="en-US" baseline="30000" dirty="0" smtClean="0">
                <a:latin typeface="Tahoma" charset="0"/>
              </a:rPr>
              <a:t>3</a:t>
            </a:r>
            <a:r>
              <a:rPr lang="en-US" dirty="0" smtClean="0">
                <a:latin typeface="Tahoma" charset="0"/>
              </a:rPr>
              <a:t>)</a:t>
            </a:r>
          </a:p>
          <a:p>
            <a:pPr lvl="1" eaLnBrk="1" hangingPunct="1"/>
            <a:r>
              <a:rPr lang="en-US" dirty="0" smtClean="0">
                <a:latin typeface="Tahoma" charset="0"/>
              </a:rPr>
              <a:t>Pressure (</a:t>
            </a:r>
            <a:r>
              <a:rPr lang="en-US" dirty="0" err="1" smtClean="0">
                <a:latin typeface="Tahoma" charset="0"/>
              </a:rPr>
              <a:t>Pascals</a:t>
            </a:r>
            <a:r>
              <a:rPr lang="en-US" dirty="0" smtClean="0">
                <a:latin typeface="Tahoma" charset="0"/>
              </a:rPr>
              <a:t> or Pa = kg/(s</a:t>
            </a:r>
            <a:r>
              <a:rPr lang="en-US" baseline="30000" dirty="0" smtClean="0">
                <a:latin typeface="Tahoma" charset="0"/>
              </a:rPr>
              <a:t>2</a:t>
            </a:r>
            <a:r>
              <a:rPr lang="en-US" dirty="0" smtClean="0">
                <a:latin typeface="Tahoma" charset="0"/>
              </a:rPr>
              <a:t>·m))</a:t>
            </a:r>
          </a:p>
          <a:p>
            <a:pPr lvl="1" eaLnBrk="1" hangingPunct="1">
              <a:buFontTx/>
              <a:buNone/>
            </a:pPr>
            <a:endParaRPr lang="en-US" dirty="0" smtClean="0">
              <a:latin typeface="Tahoma" charset="0"/>
            </a:endParaRPr>
          </a:p>
          <a:p>
            <a:pPr eaLnBrk="1" hangingPunct="1"/>
            <a:r>
              <a:rPr lang="en-US" dirty="0" smtClean="0">
                <a:latin typeface="Tahoma" charset="0"/>
              </a:rPr>
              <a:t>Non-metric units (used commonly)</a:t>
            </a:r>
          </a:p>
          <a:p>
            <a:pPr lvl="1" eaLnBrk="1" hangingPunct="1"/>
            <a:r>
              <a:rPr lang="en-US" dirty="0" smtClean="0">
                <a:latin typeface="Tahoma" charset="0"/>
              </a:rPr>
              <a:t>For pressure 1 atmosphere (</a:t>
            </a:r>
            <a:r>
              <a:rPr lang="en-US" dirty="0" err="1" smtClean="0">
                <a:latin typeface="Tahoma" charset="0"/>
              </a:rPr>
              <a:t>atm</a:t>
            </a:r>
            <a:r>
              <a:rPr lang="en-US" dirty="0" smtClean="0">
                <a:latin typeface="Tahoma" charset="0"/>
              </a:rPr>
              <a:t>) = 101300 Pa</a:t>
            </a:r>
          </a:p>
          <a:p>
            <a:pPr lvl="1" eaLnBrk="1" hangingPunct="1"/>
            <a:r>
              <a:rPr lang="en-US" dirty="0" smtClean="0">
                <a:latin typeface="Tahoma" charset="0"/>
              </a:rPr>
              <a:t>English/Other system (not emphasized here)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charset="0"/>
              </a:rPr>
              <a:t>Units of Measure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charset="0"/>
              </a:rPr>
              <a:t>Metric Multipliers (ones you should know)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Name	Abbreviation	Multiplier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Kilo		k			x10</a:t>
            </a:r>
            <a:r>
              <a:rPr lang="en-US" baseline="30000" smtClean="0">
                <a:latin typeface="Tahoma" charset="0"/>
              </a:rPr>
              <a:t>3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Centi	c			x10</a:t>
            </a:r>
            <a:r>
              <a:rPr lang="en-US" baseline="30000" smtClean="0">
                <a:latin typeface="Tahoma" charset="0"/>
              </a:rPr>
              <a:t>-2</a:t>
            </a:r>
            <a:endParaRPr lang="en-US" smtClean="0">
              <a:latin typeface="Tahoma" charset="0"/>
            </a:endParaRP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Milli		m 			x10</a:t>
            </a:r>
            <a:r>
              <a:rPr lang="en-US" baseline="30000" smtClean="0">
                <a:latin typeface="Tahoma" charset="0"/>
              </a:rPr>
              <a:t>-3</a:t>
            </a:r>
            <a:endParaRPr lang="en-US" smtClean="0">
              <a:latin typeface="Tahoma" charset="0"/>
            </a:endParaRP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Micro	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>
                <a:latin typeface="Tahoma" charset="0"/>
              </a:rPr>
              <a:t> 			x10</a:t>
            </a:r>
            <a:r>
              <a:rPr lang="en-US" baseline="30000" smtClean="0">
                <a:latin typeface="Tahoma" charset="0"/>
              </a:rPr>
              <a:t>-6</a:t>
            </a:r>
            <a:endParaRPr lang="en-US" smtClean="0">
              <a:latin typeface="Tahoma" charset="0"/>
            </a:endParaRPr>
          </a:p>
          <a:p>
            <a:pPr eaLnBrk="1" hangingPunct="1">
              <a:buFontTx/>
              <a:buNone/>
            </a:pPr>
            <a:r>
              <a:rPr lang="en-US" smtClean="0">
                <a:latin typeface="Tahoma" charset="0"/>
              </a:rPr>
              <a:t>Nano	n			x10</a:t>
            </a:r>
            <a:r>
              <a:rPr lang="en-US" baseline="30000" smtClean="0">
                <a:latin typeface="Tahoma" charset="0"/>
              </a:rPr>
              <a:t>-9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52400" y="5867400"/>
            <a:ext cx="876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charset="0"/>
              </a:rPr>
              <a:t>Analytical chemists like small quantities.  An instrument that can detect 1 fg (1 x 10</a:t>
            </a:r>
            <a:r>
              <a:rPr lang="en-US" sz="2000" baseline="30000">
                <a:latin typeface="Tahoma" charset="0"/>
              </a:rPr>
              <a:t>-15</a:t>
            </a:r>
            <a:r>
              <a:rPr lang="en-US" sz="2000">
                <a:latin typeface="Tahoma" charset="0"/>
              </a:rPr>
              <a:t> g) is better than an instrument that can detect 1 pg (1 x 10</a:t>
            </a:r>
            <a:r>
              <a:rPr lang="en-US" sz="2000" baseline="30000">
                <a:latin typeface="Tahoma" charset="0"/>
              </a:rPr>
              <a:t>-12</a:t>
            </a:r>
            <a:r>
              <a:rPr lang="en-US" sz="2000">
                <a:latin typeface="Tahoma" charset="0"/>
              </a:rPr>
              <a:t> 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741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</TotalTime>
  <Words>637</Words>
  <Application>Microsoft Office PowerPoint</Application>
  <PresentationFormat>On-screen Show (4:3)</PresentationFormat>
  <Paragraphs>136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Symbol</vt:lpstr>
      <vt:lpstr>Tahoma</vt:lpstr>
      <vt:lpstr>Default Design</vt:lpstr>
      <vt:lpstr>Equation</vt:lpstr>
      <vt:lpstr>Chem. 31 – 8/30 Lecture</vt:lpstr>
      <vt:lpstr>Announcements I</vt:lpstr>
      <vt:lpstr>Announcements II</vt:lpstr>
      <vt:lpstr>Traditional vs. Modern Methods</vt:lpstr>
      <vt:lpstr>Chapter 1 –  Measurements and Titrations</vt:lpstr>
      <vt:lpstr>Units of Measure</vt:lpstr>
      <vt:lpstr>Units of Measure</vt:lpstr>
      <vt:lpstr>Units of Measure</vt:lpstr>
      <vt:lpstr>Units of Measure</vt:lpstr>
      <vt:lpstr>Unit Conversion – Example Problem</vt:lpstr>
      <vt:lpstr>Concentration Units</vt:lpstr>
      <vt:lpstr>Most Commonly Used Concentration Units</vt:lpstr>
      <vt:lpstr>Most Commonly Used Concentration Units</vt:lpstr>
      <vt:lpstr>Conversion between Concentration Units – Example Problem</vt:lpstr>
      <vt:lpstr>Preparing Solutions</vt:lpstr>
      <vt:lpstr>Preparing Solutions</vt:lpstr>
      <vt:lpstr>Preparing Solutions</vt:lpstr>
      <vt:lpstr>Preparing Solutions</vt:lpstr>
    </vt:vector>
  </TitlesOfParts>
  <Company>CSUS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Chem. 31 – 9/15 Lecture</dc:title>
  <dc:creator>RDixon</dc:creator>
  <cp:lastModifiedBy>Dixon, Roy W</cp:lastModifiedBy>
  <cp:revision>140</cp:revision>
  <dcterms:created xsi:type="dcterms:W3CDTF">2005-09-14T19:27:31Z</dcterms:created>
  <dcterms:modified xsi:type="dcterms:W3CDTF">2017-08-30T15:37:10Z</dcterms:modified>
</cp:coreProperties>
</file>